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6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#9Slide03 Cabin Bold" panose="020B0604020202020204" charset="0"/>
      <p:bold r:id="rId22"/>
    </p:embeddedFont>
    <p:embeddedFont>
      <p:font typeface="#9Slide03 Comfortaa Bold" panose="020B0604020202020204" charset="0"/>
      <p:bold r:id="rId23"/>
    </p:embeddedFont>
    <p:embeddedFont>
      <p:font typeface="#9Slide07 Bangers" panose="020B0604020202020204" charset="0"/>
      <p:regular r:id="rId24"/>
    </p:embeddedFont>
    <p:embeddedFont>
      <p:font typeface="#9Slide07 Chubby" panose="020B0604020202020204" charset="0"/>
      <p:regular r:id="rId25"/>
    </p:embeddedFont>
    <p:embeddedFont>
      <p:font typeface="#9Slide07 IcielBaliho Script" panose="020B0604020202020204" charset="0"/>
      <p:regular r:id="rId26"/>
    </p:embeddedFont>
    <p:embeddedFont>
      <p:font typeface="#9Slide07 Pangolin" panose="020B0604020202020204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CEC13-DE42-4331-9061-54BAE5C4C218}" v="71" dt="2024-07-15T11:17:44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F9908-4652-90DE-39BA-5BA6F717F4D9}"/>
              </a:ext>
            </a:extLst>
          </p:cNvPr>
          <p:cNvSpPr txBox="1"/>
          <p:nvPr/>
        </p:nvSpPr>
        <p:spPr>
          <a:xfrm>
            <a:off x="1481328" y="457200"/>
            <a:ext cx="9848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0FECB-4B18-6723-44AC-81208EBE16F3}"/>
              </a:ext>
            </a:extLst>
          </p:cNvPr>
          <p:cNvSpPr txBox="1"/>
          <p:nvPr/>
        </p:nvSpPr>
        <p:spPr>
          <a:xfrm>
            <a:off x="1481328" y="2173164"/>
            <a:ext cx="9848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GB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 người bán hàng đã làm tròn doanh thu đến hàng nào?</a:t>
            </a:r>
            <a:endParaRPr lang="en-GB" sz="36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en-GB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làm tròn doanh thu thực tế của cửa hàng đến hàng chục nghìn</a:t>
            </a: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706374" y="1508760"/>
            <a:ext cx="10869930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Chữ số hàng trăm nghìn trước khi làm tròn và sau khi làm tròn đều là 5.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chữ số bên phải chữ số hàng trăm nghìn đều bằng 0.</a:t>
            </a:r>
          </a:p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người bán hàng đã làm tròn doanh thu đến hàng trăm nghìn.</a:t>
            </a:r>
            <a:endParaRPr lang="en-GB" sz="2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Doanh số thực tế là: 2 545 000 đồng.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số hàng nghìn là 5 do đó ta làm tròn lên.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doanh thu thực tế của cửa hàng được làm tròn đến hàng chục nghìn là: 2 550 000 đồng.</a:t>
            </a:r>
          </a:p>
        </p:txBody>
      </p:sp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4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481328" y="589474"/>
            <a:ext cx="1086993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lang="vi-VN" sz="32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75963-1ACA-0EB6-D92C-A5D2276E6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01" y="1558738"/>
            <a:ext cx="6344397" cy="258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C09DF-DE71-B277-5975-037E5733B3F8}"/>
              </a:ext>
            </a:extLst>
          </p:cNvPr>
          <p:cNvSpPr txBox="1"/>
          <p:nvPr/>
        </p:nvSpPr>
        <p:spPr>
          <a:xfrm>
            <a:off x="486918" y="4357208"/>
            <a:ext cx="11488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lang="vi-V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2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4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481328" y="589474"/>
            <a:ext cx="1086993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lang="vi-VN" sz="32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1C28C-1317-696F-4E1A-4734F080D671}"/>
              </a:ext>
            </a:extLst>
          </p:cNvPr>
          <p:cNvSpPr txBox="1"/>
          <p:nvPr/>
        </p:nvSpPr>
        <p:spPr>
          <a:xfrm>
            <a:off x="697230" y="4471416"/>
            <a:ext cx="96042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Đổi chỗ tấm thẻ số 9 và thẻ số 8, được số 963 748.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Đổi chỗ tấm thẻ số 3 và thẻ số 8, ta được số là 968 743.</a:t>
            </a:r>
          </a:p>
          <a:p>
            <a:pPr algn="just"/>
            <a:r>
              <a:rPr lang="vi-VN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số tìm được là 968 743.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CAE0B-AFE6-83E5-8CFA-EF2C9C00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01" y="1567882"/>
            <a:ext cx="6344397" cy="25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24A5E1-DF32-CEB6-8C90-31F8F8E4D8CC}"/>
              </a:ext>
            </a:extLst>
          </p:cNvPr>
          <p:cNvGrpSpPr/>
          <p:nvPr/>
        </p:nvGrpSpPr>
        <p:grpSpPr>
          <a:xfrm>
            <a:off x="2622804" y="1179576"/>
            <a:ext cx="6333707" cy="2647894"/>
            <a:chOff x="2622804" y="1179576"/>
            <a:chExt cx="6333707" cy="26478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477368-C724-EAAF-B55C-C981616E906B}"/>
                </a:ext>
              </a:extLst>
            </p:cNvPr>
            <p:cNvSpPr txBox="1"/>
            <p:nvPr/>
          </p:nvSpPr>
          <p:spPr>
            <a:xfrm>
              <a:off x="2624328" y="1179576"/>
              <a:ext cx="6332183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dirty="0">
                  <a:ln w="4572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-93"/>
                </a:rPr>
                <a:t>CỦNG CỐ</a:t>
              </a:r>
              <a:endParaRPr lang="vi-VN" sz="16600" dirty="0">
                <a:ln w="4572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Bangers" panose="00000500000000000000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7F729-2402-8CBC-ECE1-04A42EECBC32}"/>
                </a:ext>
              </a:extLst>
            </p:cNvPr>
            <p:cNvSpPr txBox="1"/>
            <p:nvPr/>
          </p:nvSpPr>
          <p:spPr>
            <a:xfrm>
              <a:off x="2622804" y="1180592"/>
              <a:ext cx="6332183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7 Bangers" panose="00000500000000000000" pitchFamily="2" charset="-93"/>
                </a:rPr>
                <a:t>C</a:t>
              </a:r>
              <a:r>
                <a:rPr lang="en-GB" sz="166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#9Slide07 Bangers" panose="00000500000000000000" pitchFamily="2" charset="-93"/>
                </a:rPr>
                <a:t>Ủ</a:t>
              </a:r>
              <a:r>
                <a:rPr lang="en-GB" sz="16600" dirty="0">
                  <a:solidFill>
                    <a:schemeClr val="accent4">
                      <a:lumMod val="75000"/>
                    </a:schemeClr>
                  </a:solidFill>
                  <a:latin typeface="#9Slide07 Bangers" panose="00000500000000000000" pitchFamily="2" charset="-93"/>
                </a:rPr>
                <a:t>N</a:t>
              </a:r>
              <a:r>
                <a:rPr lang="en-GB" sz="16600" dirty="0">
                  <a:solidFill>
                    <a:srgbClr val="FFC000"/>
                  </a:solidFill>
                  <a:latin typeface="#9Slide07 Bangers" panose="00000500000000000000" pitchFamily="2" charset="-93"/>
                </a:rPr>
                <a:t>G</a:t>
              </a:r>
              <a:r>
                <a:rPr lang="en-GB" sz="16600" dirty="0">
                  <a:latin typeface="#9Slide07 Bangers" panose="00000500000000000000" pitchFamily="2" charset="-93"/>
                </a:rPr>
                <a:t> </a:t>
              </a:r>
              <a:r>
                <a:rPr lang="en-GB" sz="16600" dirty="0">
                  <a:solidFill>
                    <a:srgbClr val="EE779F"/>
                  </a:solidFill>
                  <a:latin typeface="#9Slide07 Bangers" panose="00000500000000000000" pitchFamily="2" charset="-93"/>
                </a:rPr>
                <a:t>C</a:t>
              </a:r>
              <a:r>
                <a:rPr lang="en-GB" sz="16600" dirty="0">
                  <a:solidFill>
                    <a:srgbClr val="E67F3C"/>
                  </a:solidFill>
                  <a:latin typeface="#9Slide07 Bangers" panose="00000500000000000000" pitchFamily="2" charset="-93"/>
                </a:rPr>
                <a:t>Ố</a:t>
              </a:r>
              <a:endParaRPr lang="vi-VN" sz="16600" dirty="0">
                <a:solidFill>
                  <a:srgbClr val="E67F3C"/>
                </a:solidFill>
                <a:latin typeface="#9Slide07 Bangers" panose="000005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6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304CCE-1021-0F90-9159-395833D7F77E}"/>
              </a:ext>
            </a:extLst>
          </p:cNvPr>
          <p:cNvGrpSpPr/>
          <p:nvPr/>
        </p:nvGrpSpPr>
        <p:grpSpPr>
          <a:xfrm>
            <a:off x="683300" y="482108"/>
            <a:ext cx="10825399" cy="2221595"/>
            <a:chOff x="749808" y="582692"/>
            <a:chExt cx="10825399" cy="22215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292ED8-0D9E-AC40-3E97-1F33E06F4D12}"/>
                </a:ext>
              </a:extLst>
            </p:cNvPr>
            <p:cNvSpPr txBox="1"/>
            <p:nvPr/>
          </p:nvSpPr>
          <p:spPr>
            <a:xfrm>
              <a:off x="749808" y="582692"/>
              <a:ext cx="1082539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ln w="434975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-93"/>
                </a:rPr>
                <a:t>TRUY TÌM MẬT THƯ</a:t>
              </a:r>
              <a:endParaRPr lang="vi-VN" sz="13800" dirty="0">
                <a:ln w="4349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Bangers" panose="00000500000000000000" pitchFamily="2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EE042-22DE-68EE-9082-59A9609F762A}"/>
                </a:ext>
              </a:extLst>
            </p:cNvPr>
            <p:cNvSpPr txBox="1"/>
            <p:nvPr/>
          </p:nvSpPr>
          <p:spPr>
            <a:xfrm>
              <a:off x="749808" y="588296"/>
              <a:ext cx="1082539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gradFill>
                    <a:gsLst>
                      <a:gs pos="0">
                        <a:srgbClr val="00B050"/>
                      </a:gs>
                      <a:gs pos="46000">
                        <a:srgbClr val="FFC000"/>
                      </a:gs>
                      <a:gs pos="64000">
                        <a:srgbClr val="7030A0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  <a:latin typeface="#9Slide07 Bangers" panose="00000500000000000000" pitchFamily="2" charset="-93"/>
                </a:rPr>
                <a:t>TRUY TÌM MẬT THƯ</a:t>
              </a:r>
              <a:endParaRPr lang="vi-VN" sz="13800" dirty="0">
                <a:gradFill>
                  <a:gsLst>
                    <a:gs pos="0">
                      <a:srgbClr val="00B050"/>
                    </a:gs>
                    <a:gs pos="46000">
                      <a:srgbClr val="FFC000"/>
                    </a:gs>
                    <a:gs pos="64000">
                      <a:srgbClr val="7030A0"/>
                    </a:gs>
                    <a:gs pos="100000">
                      <a:srgbClr val="0070C0"/>
                    </a:gs>
                  </a:gsLst>
                  <a:lin ang="5400000" scaled="1"/>
                </a:gradFill>
                <a:latin typeface="#9Slide07 Bangers" panose="00000500000000000000" pitchFamily="2" charset="-93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0FDCAFA-3AD4-4197-24AB-A28DD4802491}"/>
              </a:ext>
            </a:extLst>
          </p:cNvPr>
          <p:cNvSpPr/>
          <p:nvPr/>
        </p:nvSpPr>
        <p:spPr>
          <a:xfrm>
            <a:off x="3571707" y="3804539"/>
            <a:ext cx="7936992" cy="2688336"/>
          </a:xfrm>
          <a:custGeom>
            <a:avLst/>
            <a:gdLst>
              <a:gd name="connsiteX0" fmla="*/ 0 w 7936992"/>
              <a:gd name="connsiteY0" fmla="*/ 448065 h 2688336"/>
              <a:gd name="connsiteX1" fmla="*/ 448065 w 7936992"/>
              <a:gd name="connsiteY1" fmla="*/ 0 h 2688336"/>
              <a:gd name="connsiteX2" fmla="*/ 4629912 w 7936992"/>
              <a:gd name="connsiteY2" fmla="*/ 0 h 2688336"/>
              <a:gd name="connsiteX3" fmla="*/ 4629912 w 7936992"/>
              <a:gd name="connsiteY3" fmla="*/ 0 h 2688336"/>
              <a:gd name="connsiteX4" fmla="*/ 6614160 w 7936992"/>
              <a:gd name="connsiteY4" fmla="*/ 0 h 2688336"/>
              <a:gd name="connsiteX5" fmla="*/ 7488927 w 7936992"/>
              <a:gd name="connsiteY5" fmla="*/ 0 h 2688336"/>
              <a:gd name="connsiteX6" fmla="*/ 7936992 w 7936992"/>
              <a:gd name="connsiteY6" fmla="*/ 448065 h 2688336"/>
              <a:gd name="connsiteX7" fmla="*/ 7936992 w 7936992"/>
              <a:gd name="connsiteY7" fmla="*/ 1568196 h 2688336"/>
              <a:gd name="connsiteX8" fmla="*/ 8468929 w 7936992"/>
              <a:gd name="connsiteY8" fmla="*/ 1597920 h 2688336"/>
              <a:gd name="connsiteX9" fmla="*/ 7936992 w 7936992"/>
              <a:gd name="connsiteY9" fmla="*/ 2240280 h 2688336"/>
              <a:gd name="connsiteX10" fmla="*/ 7936992 w 7936992"/>
              <a:gd name="connsiteY10" fmla="*/ 2240271 h 2688336"/>
              <a:gd name="connsiteX11" fmla="*/ 7488927 w 7936992"/>
              <a:gd name="connsiteY11" fmla="*/ 2688336 h 2688336"/>
              <a:gd name="connsiteX12" fmla="*/ 6614160 w 7936992"/>
              <a:gd name="connsiteY12" fmla="*/ 2688336 h 2688336"/>
              <a:gd name="connsiteX13" fmla="*/ 4629912 w 7936992"/>
              <a:gd name="connsiteY13" fmla="*/ 2688336 h 2688336"/>
              <a:gd name="connsiteX14" fmla="*/ 4629912 w 7936992"/>
              <a:gd name="connsiteY14" fmla="*/ 2688336 h 2688336"/>
              <a:gd name="connsiteX15" fmla="*/ 448065 w 7936992"/>
              <a:gd name="connsiteY15" fmla="*/ 2688336 h 2688336"/>
              <a:gd name="connsiteX16" fmla="*/ 0 w 7936992"/>
              <a:gd name="connsiteY16" fmla="*/ 2240271 h 2688336"/>
              <a:gd name="connsiteX17" fmla="*/ 0 w 7936992"/>
              <a:gd name="connsiteY17" fmla="*/ 2240280 h 2688336"/>
              <a:gd name="connsiteX18" fmla="*/ 0 w 7936992"/>
              <a:gd name="connsiteY18" fmla="*/ 1568196 h 2688336"/>
              <a:gd name="connsiteX19" fmla="*/ 0 w 7936992"/>
              <a:gd name="connsiteY19" fmla="*/ 1568196 h 2688336"/>
              <a:gd name="connsiteX20" fmla="*/ 0 w 7936992"/>
              <a:gd name="connsiteY20" fmla="*/ 448065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2688336" fill="none" extrusionOk="0">
                <a:moveTo>
                  <a:pt x="0" y="448065"/>
                </a:moveTo>
                <a:cubicBezTo>
                  <a:pt x="-630" y="209785"/>
                  <a:pt x="196679" y="-25568"/>
                  <a:pt x="448065" y="0"/>
                </a:cubicBezTo>
                <a:cubicBezTo>
                  <a:pt x="1195680" y="-81168"/>
                  <a:pt x="3771789" y="-77428"/>
                  <a:pt x="4629912" y="0"/>
                </a:cubicBezTo>
                <a:lnTo>
                  <a:pt x="4629912" y="0"/>
                </a:lnTo>
                <a:cubicBezTo>
                  <a:pt x="4930792" y="-87360"/>
                  <a:pt x="5697351" y="141828"/>
                  <a:pt x="6614160" y="0"/>
                </a:cubicBezTo>
                <a:cubicBezTo>
                  <a:pt x="6786877" y="53165"/>
                  <a:pt x="7118352" y="11869"/>
                  <a:pt x="7488927" y="0"/>
                </a:cubicBezTo>
                <a:cubicBezTo>
                  <a:pt x="7741116" y="7067"/>
                  <a:pt x="7930451" y="199066"/>
                  <a:pt x="7936992" y="448065"/>
                </a:cubicBezTo>
                <a:cubicBezTo>
                  <a:pt x="7987637" y="861499"/>
                  <a:pt x="7894180" y="1012751"/>
                  <a:pt x="7936992" y="1568196"/>
                </a:cubicBezTo>
                <a:cubicBezTo>
                  <a:pt x="8127714" y="1537031"/>
                  <a:pt x="8211049" y="1616988"/>
                  <a:pt x="8468929" y="1597920"/>
                </a:cubicBezTo>
                <a:cubicBezTo>
                  <a:pt x="8253414" y="1932569"/>
                  <a:pt x="8018717" y="2060739"/>
                  <a:pt x="7936992" y="2240280"/>
                </a:cubicBezTo>
                <a:lnTo>
                  <a:pt x="7936992" y="2240271"/>
                </a:lnTo>
                <a:cubicBezTo>
                  <a:pt x="7917864" y="2481972"/>
                  <a:pt x="7726953" y="2681287"/>
                  <a:pt x="7488927" y="2688336"/>
                </a:cubicBezTo>
                <a:cubicBezTo>
                  <a:pt x="7056220" y="2745422"/>
                  <a:pt x="6947860" y="2722853"/>
                  <a:pt x="6614160" y="2688336"/>
                </a:cubicBezTo>
                <a:cubicBezTo>
                  <a:pt x="5955803" y="2592396"/>
                  <a:pt x="5101780" y="2807239"/>
                  <a:pt x="4629912" y="2688336"/>
                </a:cubicBezTo>
                <a:lnTo>
                  <a:pt x="4629912" y="2688336"/>
                </a:lnTo>
                <a:cubicBezTo>
                  <a:pt x="3410246" y="2706929"/>
                  <a:pt x="1810056" y="2572947"/>
                  <a:pt x="448065" y="2688336"/>
                </a:cubicBezTo>
                <a:cubicBezTo>
                  <a:pt x="213605" y="2709640"/>
                  <a:pt x="9982" y="2473941"/>
                  <a:pt x="0" y="2240271"/>
                </a:cubicBezTo>
                <a:lnTo>
                  <a:pt x="0" y="2240280"/>
                </a:lnTo>
                <a:cubicBezTo>
                  <a:pt x="-3446" y="1931463"/>
                  <a:pt x="853" y="1882062"/>
                  <a:pt x="0" y="1568196"/>
                </a:cubicBezTo>
                <a:lnTo>
                  <a:pt x="0" y="1568196"/>
                </a:lnTo>
                <a:cubicBezTo>
                  <a:pt x="11618" y="1153059"/>
                  <a:pt x="-68573" y="976423"/>
                  <a:pt x="0" y="448065"/>
                </a:cubicBezTo>
                <a:close/>
              </a:path>
              <a:path w="7936992" h="2688336" stroke="0" extrusionOk="0">
                <a:moveTo>
                  <a:pt x="0" y="448065"/>
                </a:moveTo>
                <a:cubicBezTo>
                  <a:pt x="-16156" y="184314"/>
                  <a:pt x="177904" y="-37955"/>
                  <a:pt x="448065" y="0"/>
                </a:cubicBezTo>
                <a:cubicBezTo>
                  <a:pt x="1475775" y="-3784"/>
                  <a:pt x="3364710" y="21896"/>
                  <a:pt x="4629912" y="0"/>
                </a:cubicBezTo>
                <a:lnTo>
                  <a:pt x="4629912" y="0"/>
                </a:lnTo>
                <a:cubicBezTo>
                  <a:pt x="5353104" y="-108395"/>
                  <a:pt x="5952112" y="124120"/>
                  <a:pt x="6614160" y="0"/>
                </a:cubicBezTo>
                <a:cubicBezTo>
                  <a:pt x="6862894" y="40279"/>
                  <a:pt x="7273402" y="-17685"/>
                  <a:pt x="7488927" y="0"/>
                </a:cubicBezTo>
                <a:cubicBezTo>
                  <a:pt x="7729848" y="-9537"/>
                  <a:pt x="7907577" y="214136"/>
                  <a:pt x="7936992" y="448065"/>
                </a:cubicBezTo>
                <a:cubicBezTo>
                  <a:pt x="7964433" y="842830"/>
                  <a:pt x="8034594" y="1455253"/>
                  <a:pt x="7936992" y="1568196"/>
                </a:cubicBezTo>
                <a:cubicBezTo>
                  <a:pt x="7996148" y="1535909"/>
                  <a:pt x="8300129" y="1626536"/>
                  <a:pt x="8468929" y="1597920"/>
                </a:cubicBezTo>
                <a:cubicBezTo>
                  <a:pt x="8358662" y="1679281"/>
                  <a:pt x="8111048" y="2010908"/>
                  <a:pt x="7936992" y="2240280"/>
                </a:cubicBezTo>
                <a:lnTo>
                  <a:pt x="7936992" y="2240271"/>
                </a:lnTo>
                <a:cubicBezTo>
                  <a:pt x="7947165" y="2497667"/>
                  <a:pt x="7704835" y="2712944"/>
                  <a:pt x="7488927" y="2688336"/>
                </a:cubicBezTo>
                <a:cubicBezTo>
                  <a:pt x="7392899" y="2610524"/>
                  <a:pt x="6758264" y="2617913"/>
                  <a:pt x="6614160" y="2688336"/>
                </a:cubicBezTo>
                <a:cubicBezTo>
                  <a:pt x="6199176" y="2564624"/>
                  <a:pt x="5234981" y="2677116"/>
                  <a:pt x="4629912" y="2688336"/>
                </a:cubicBezTo>
                <a:lnTo>
                  <a:pt x="4629912" y="2688336"/>
                </a:lnTo>
                <a:cubicBezTo>
                  <a:pt x="3934452" y="2692656"/>
                  <a:pt x="2470654" y="2850061"/>
                  <a:pt x="448065" y="2688336"/>
                </a:cubicBezTo>
                <a:cubicBezTo>
                  <a:pt x="195237" y="2683404"/>
                  <a:pt x="-12165" y="2484849"/>
                  <a:pt x="0" y="2240271"/>
                </a:cubicBezTo>
                <a:lnTo>
                  <a:pt x="0" y="2240280"/>
                </a:lnTo>
                <a:cubicBezTo>
                  <a:pt x="-42338" y="1930132"/>
                  <a:pt x="46814" y="1887363"/>
                  <a:pt x="0" y="1568196"/>
                </a:cubicBezTo>
                <a:lnTo>
                  <a:pt x="0" y="1568196"/>
                </a:lnTo>
                <a:cubicBezTo>
                  <a:pt x="-83329" y="1351070"/>
                  <a:pt x="-81011" y="564633"/>
                  <a:pt x="0" y="4480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prstGeom prst="wedgeRoundRectCallout">
                    <a:avLst>
                      <a:gd name="adj1" fmla="val 56702"/>
                      <a:gd name="adj2" fmla="val 943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Hãy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trả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lời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các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câu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hỏi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sau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để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thu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thập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gợi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ý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giải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mật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thư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cùng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các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bạn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nhỏ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#9Slide03 Comfortaa Bold" panose="00000800000000000000" pitchFamily="2" charset="0"/>
              </a:rPr>
              <a:t>nhé</a:t>
            </a:r>
            <a:r>
              <a:rPr lang="en-GB" sz="4000" dirty="0">
                <a:solidFill>
                  <a:schemeClr val="tx2"/>
                </a:solidFill>
                <a:latin typeface="#9Slide03 Comfortaa Bold" panose="00000800000000000000" pitchFamily="2" charset="0"/>
              </a:rPr>
              <a:t>! </a:t>
            </a:r>
            <a:endParaRPr lang="vi-VN" sz="4000" dirty="0">
              <a:solidFill>
                <a:schemeClr val="tx2"/>
              </a:solidFill>
              <a:latin typeface="#9Slide03 Comforta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270662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vi-VN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 gấu bông dưới đây có giá tiền đọc là</a:t>
            </a:r>
          </a:p>
          <a:p>
            <a:pPr algn="ctr"/>
            <a:endParaRPr lang="vi-VN" sz="4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4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4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0EBE22-3D20-5A38-3463-A3F93F1FA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864" y="1215200"/>
            <a:ext cx="1575921" cy="217627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-35094" y="3602736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năm mươi nghìn đồng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5971100" y="3555589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trăm năm mươi đồng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18872" y="5221415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trăm năm mươi nghìn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08763" y="5206794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trăm năm mươi nghìn đồng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8566" y="5698522"/>
            <a:ext cx="1109568" cy="106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E908F-E4EC-B58F-F8A2-CD6DC1C57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1025" y="1801368"/>
            <a:ext cx="1247869" cy="1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vi-VN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tròn số 375 605 đến hàng nghìn ta được số?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376 000</a:t>
              </a:r>
              <a:endParaRPr lang="vi-VN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375 000</a:t>
              </a:r>
              <a:endParaRPr lang="vi-VN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377 000</a:t>
              </a:r>
              <a:endParaRPr lang="vi-VN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375 600</a:t>
              </a:r>
              <a:endParaRPr lang="vi-VN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0217" y="951962"/>
            <a:ext cx="1247869" cy="1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vi-VN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 xếp giá tiền của các món đồ chơi sau theo thứ tự từ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 đến bé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270 000 đồng; 99 000 đồng; 200 000 đồng</a:t>
              </a:r>
              <a:endParaRPr lang="vi-VN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99 000 đồng; 200 000 đồng; 270 000 đồng</a:t>
              </a:r>
              <a:endParaRPr lang="vi-VN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200 000 đồng; 99 000 đồng; 270 000 đồng</a:t>
              </a:r>
              <a:endParaRPr lang="vi-VN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270 000 đồng; 200 000 đồng; 99 000 đồng</a:t>
              </a:r>
              <a:endParaRPr lang="vi-VN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0217" y="951962"/>
            <a:ext cx="1247869" cy="1223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9B622-9B4B-07A8-564A-3AA3028BB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7306" y="1619869"/>
            <a:ext cx="6837775" cy="19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465901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3387A82-50A1-4AC0-926E-C1BD291002E1}"/>
              </a:ext>
            </a:extLst>
          </p:cNvPr>
          <p:cNvSpPr/>
          <p:nvPr/>
        </p:nvSpPr>
        <p:spPr>
          <a:xfrm>
            <a:off x="4006306" y="3103101"/>
            <a:ext cx="4179388" cy="2747916"/>
          </a:xfrm>
          <a:custGeom>
            <a:avLst/>
            <a:gdLst/>
            <a:ahLst/>
            <a:cxnLst/>
            <a:rect l="l" t="t" r="r" b="b"/>
            <a:pathLst>
              <a:path w="1827209" h="1385357">
                <a:moveTo>
                  <a:pt x="0" y="0"/>
                </a:moveTo>
                <a:lnTo>
                  <a:pt x="1827209" y="0"/>
                </a:lnTo>
                <a:lnTo>
                  <a:pt x="1827209" y="1385357"/>
                </a:lnTo>
                <a:lnTo>
                  <a:pt x="0" y="1385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F2D4F-5827-66E5-5365-0347151E4EA8}"/>
              </a:ext>
            </a:extLst>
          </p:cNvPr>
          <p:cNvSpPr txBox="1"/>
          <p:nvPr/>
        </p:nvSpPr>
        <p:spPr>
          <a:xfrm flipH="1">
            <a:off x="1591054" y="568567"/>
            <a:ext cx="8540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#9Slide03 Comfortaa Bold" panose="00000800000000000000" pitchFamily="2" charset="0"/>
              </a:rPr>
              <a:t>Chúc mừng các em đã nhận được mật thư. Hãy đi đến cuối lớp học để nhận phần </a:t>
            </a:r>
            <a:r>
              <a:rPr lang="vi-VN" sz="3600" dirty="0" err="1">
                <a:solidFill>
                  <a:schemeClr val="accent2"/>
                </a:solidFill>
                <a:latin typeface="#9Slide03 Comfortaa Bold" panose="00000800000000000000" pitchFamily="2" charset="0"/>
              </a:rPr>
              <a:t>thuởng</a:t>
            </a:r>
            <a:r>
              <a:rPr lang="vi-VN" sz="3600" dirty="0">
                <a:solidFill>
                  <a:schemeClr val="accent2"/>
                </a:solidFill>
                <a:latin typeface="#9Slide03 Comfortaa Bold" panose="00000800000000000000" pitchFamily="2" charset="0"/>
              </a:rPr>
              <a:t> cho buổi học hôm nay nhé</a:t>
            </a:r>
            <a:r>
              <a:rPr lang="en-US" sz="3600" dirty="0">
                <a:solidFill>
                  <a:schemeClr val="accent2"/>
                </a:solidFill>
                <a:latin typeface="#9Slide03 Comfortaa Bold" panose="00000800000000000000" pitchFamily="2" charset="0"/>
              </a:rPr>
              <a:t>!</a:t>
            </a:r>
            <a:r>
              <a:rPr lang="vi-VN" sz="3600" dirty="0">
                <a:solidFill>
                  <a:schemeClr val="accent2"/>
                </a:solidFill>
                <a:latin typeface="#9Slide03 Comfortaa Bold" panose="000008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58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DBF1-8EB0-F86B-4D36-2CEE7161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Khởi động tiết học - Bài 31">
            <a:hlinkClick r:id="" action="ppaction://media"/>
            <a:extLst>
              <a:ext uri="{FF2B5EF4-FFF2-40B4-BE49-F238E27FC236}">
                <a16:creationId xmlns:a16="http://schemas.microsoft.com/office/drawing/2014/main" id="{BF1727C8-2D29-22FE-0442-AF6A11127A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830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61A78D-DB29-5547-D6DE-6DB970C5B392}"/>
              </a:ext>
            </a:extLst>
          </p:cNvPr>
          <p:cNvGrpSpPr/>
          <p:nvPr/>
        </p:nvGrpSpPr>
        <p:grpSpPr>
          <a:xfrm>
            <a:off x="1866012" y="1184701"/>
            <a:ext cx="1868588" cy="830998"/>
            <a:chOff x="4636644" y="306883"/>
            <a:chExt cx="1868588" cy="8309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6419F0-5C4F-4759-16F1-5AFBBC50813B}"/>
                </a:ext>
              </a:extLst>
            </p:cNvPr>
            <p:cNvSpPr txBox="1"/>
            <p:nvPr/>
          </p:nvSpPr>
          <p:spPr>
            <a:xfrm>
              <a:off x="4636644" y="306884"/>
              <a:ext cx="1868588" cy="83099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4800" dirty="0">
                  <a:ln w="2032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hubby" pitchFamily="2" charset="0"/>
                </a:rPr>
                <a:t>TOÁN</a:t>
              </a:r>
              <a:endParaRPr lang="vi-VN" sz="4800" dirty="0">
                <a:ln w="2032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C05440-395A-832D-8BC7-486BD7002347}"/>
                </a:ext>
              </a:extLst>
            </p:cNvPr>
            <p:cNvSpPr txBox="1"/>
            <p:nvPr/>
          </p:nvSpPr>
          <p:spPr>
            <a:xfrm>
              <a:off x="4636644" y="306883"/>
              <a:ext cx="1868588" cy="83099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4800" dirty="0"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#9Slide07 Chubby" pitchFamily="2" charset="0"/>
                </a:rPr>
                <a:t>T</a:t>
              </a:r>
              <a:r>
                <a:rPr lang="en-GB" sz="4800" dirty="0"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#9Slide07 Chubby" pitchFamily="2" charset="0"/>
                </a:rPr>
                <a:t>O</a:t>
              </a:r>
              <a:r>
                <a:rPr lang="en-GB" sz="4800" dirty="0"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#9Slide07 Chubby" pitchFamily="2" charset="0"/>
                </a:rPr>
                <a:t>Á</a:t>
              </a:r>
              <a:r>
                <a:rPr lang="en-GB" sz="4800" dirty="0">
                  <a:ln w="254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7 Chubby" pitchFamily="2" charset="0"/>
                </a:rPr>
                <a:t>N</a:t>
              </a:r>
              <a:endParaRPr lang="vi-VN" sz="4800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2DE0-777E-BD68-088B-1947F47B42B2}"/>
              </a:ext>
            </a:extLst>
          </p:cNvPr>
          <p:cNvGrpSpPr/>
          <p:nvPr/>
        </p:nvGrpSpPr>
        <p:grpSpPr>
          <a:xfrm>
            <a:off x="1779825" y="1650984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FF8775-C6E3-1696-888E-5892C9AF315F}"/>
                </a:ext>
              </a:extLst>
            </p:cNvPr>
            <p:cNvGrpSpPr/>
            <p:nvPr/>
          </p:nvGrpSpPr>
          <p:grpSpPr>
            <a:xfrm>
              <a:off x="2244705" y="1852726"/>
              <a:ext cx="1121941" cy="707886"/>
              <a:chOff x="2244705" y="1852726"/>
              <a:chExt cx="1121941" cy="70788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244705" y="1852726"/>
                <a:ext cx="111120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#9Slide07 Pangolin" panose="00000500000000000000" pitchFamily="2" charset="-93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#9Slide07 Pangolin" panose="00000500000000000000" pitchFamily="2" charset="-93"/>
                  </a:rPr>
                  <a:t> 1</a:t>
                </a:r>
                <a:endParaRPr lang="vi-VN" sz="4000" dirty="0">
                  <a:ln w="187325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Pangolin" panose="00000500000000000000" pitchFamily="2" charset="-93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255444" y="1852726"/>
                <a:ext cx="111120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#9Slide07 Pangolin" panose="00000500000000000000" pitchFamily="2" charset="-93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#9Slide07 Pangolin" panose="00000500000000000000" pitchFamily="2" charset="-93"/>
                  </a:rPr>
                  <a:t> 1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#9Slide07 Pangolin" panose="00000500000000000000" pitchFamily="2" charset="-93"/>
                </a:endParaRP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2DD8C9-ACF8-D9CE-56AE-2CB5E79893B3}"/>
              </a:ext>
            </a:extLst>
          </p:cNvPr>
          <p:cNvSpPr/>
          <p:nvPr/>
        </p:nvSpPr>
        <p:spPr>
          <a:xfrm>
            <a:off x="8985503" y="3602038"/>
            <a:ext cx="1539241" cy="4563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#9Slide03 Cabin Bold" panose="00000800000000000000" pitchFamily="2" charset="-93"/>
                <a:cs typeface="#9Slide03 Arima Madurai ExtraBo" panose="00000900000000000000" pitchFamily="2" charset="-93"/>
              </a:rPr>
              <a:t>Tiết</a:t>
            </a:r>
            <a:r>
              <a:rPr lang="en-GB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#9Slide03 Cabin Bold" panose="00000800000000000000" pitchFamily="2" charset="-93"/>
                <a:cs typeface="#9Slide03 Arima Madurai ExtraBo" panose="00000900000000000000" pitchFamily="2" charset="-93"/>
              </a:rPr>
              <a:t> 2</a:t>
            </a:r>
            <a:endParaRPr lang="vi-VN" sz="3200" dirty="0">
              <a:solidFill>
                <a:schemeClr val="tx2">
                  <a:lumMod val="75000"/>
                  <a:lumOff val="25000"/>
                </a:schemeClr>
              </a:solidFill>
              <a:latin typeface="#9Slide03 Cabin Bold" panose="00000800000000000000" pitchFamily="2" charset="-93"/>
              <a:cs typeface="#9Slide03 Arima Madurai ExtraBo" panose="00000900000000000000" pitchFamily="2" charset="-93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5AA093-09ED-1CE8-D39B-4889575AC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169" y="215103"/>
            <a:ext cx="5322269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3ED03-8E77-0C12-6BA7-BAD29225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346" y="558861"/>
            <a:ext cx="8618275" cy="22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68096" y="649224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6376C9-B546-8102-C02B-F6BB8E3D71A1}"/>
              </a:ext>
            </a:extLst>
          </p:cNvPr>
          <p:cNvSpPr/>
          <p:nvPr/>
        </p:nvSpPr>
        <p:spPr>
          <a:xfrm>
            <a:off x="768096" y="1627632"/>
            <a:ext cx="7991856" cy="707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</a:p>
        </p:txBody>
      </p:sp>
      <p:pic>
        <p:nvPicPr>
          <p:cNvPr id="24" name="Picture 23" descr="A cartoon of a person on a mountain&#10;&#10;Description automatically generated with medium confidence">
            <a:extLst>
              <a:ext uri="{FF2B5EF4-FFF2-40B4-BE49-F238E27FC236}">
                <a16:creationId xmlns:a16="http://schemas.microsoft.com/office/drawing/2014/main" id="{5238D6E5-D653-886B-AB8F-2B2D71CFB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r="50448" b="60668"/>
          <a:stretch/>
        </p:blipFill>
        <p:spPr>
          <a:xfrm>
            <a:off x="1133856" y="2412349"/>
            <a:ext cx="2779776" cy="1837479"/>
          </a:xfrm>
          <a:prstGeom prst="rect">
            <a:avLst/>
          </a:prstGeom>
        </p:spPr>
      </p:pic>
      <p:pic>
        <p:nvPicPr>
          <p:cNvPr id="25" name="Picture 24" descr="A cartoon of a person on a mountain&#10;&#10;Description automatically generated with medium confidence">
            <a:extLst>
              <a:ext uri="{FF2B5EF4-FFF2-40B4-BE49-F238E27FC236}">
                <a16:creationId xmlns:a16="http://schemas.microsoft.com/office/drawing/2014/main" id="{260B93E7-6CF4-157E-4E70-661F745D42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0" t="1748" r="1602" b="61240"/>
          <a:stretch/>
        </p:blipFill>
        <p:spPr>
          <a:xfrm>
            <a:off x="8547654" y="2640289"/>
            <a:ext cx="2964437" cy="1837479"/>
          </a:xfrm>
          <a:prstGeom prst="rect">
            <a:avLst/>
          </a:prstGeom>
        </p:spPr>
      </p:pic>
      <p:pic>
        <p:nvPicPr>
          <p:cNvPr id="26" name="Picture 25" descr="A cartoon of a person on a mountain&#10;&#10;Description automatically generated with medium confidence">
            <a:extLst>
              <a:ext uri="{FF2B5EF4-FFF2-40B4-BE49-F238E27FC236}">
                <a16:creationId xmlns:a16="http://schemas.microsoft.com/office/drawing/2014/main" id="{13858FAC-F09E-D565-EC63-4CB8CDB0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62989" r="50000"/>
          <a:stretch/>
        </p:blipFill>
        <p:spPr>
          <a:xfrm>
            <a:off x="1078992" y="4421090"/>
            <a:ext cx="2889504" cy="174347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7196D1-6110-5995-3F3D-2CF04EE9D2BF}"/>
              </a:ext>
            </a:extLst>
          </p:cNvPr>
          <p:cNvSpPr/>
          <p:nvPr/>
        </p:nvSpPr>
        <p:spPr>
          <a:xfrm>
            <a:off x="3921511" y="3057273"/>
            <a:ext cx="3658867" cy="118279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Đỉnh E-vơ-rét (</a:t>
            </a:r>
            <a:r>
              <a:rPr lang="vi-V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Everest</a:t>
            </a:r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8 848 m (Nguồn: nationalgeographic.com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C50993-9FA0-2DB4-8B2E-35BDEC8C029D}"/>
              </a:ext>
            </a:extLst>
          </p:cNvPr>
          <p:cNvSpPr/>
          <p:nvPr/>
        </p:nvSpPr>
        <p:spPr>
          <a:xfrm>
            <a:off x="3928354" y="4783145"/>
            <a:ext cx="4083978" cy="163594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Đỉnh núi Bà Đen: 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986 m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(Nguồn: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badenmountain.sunwor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d.vn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33D6E45-0B97-D055-8C72-C080C5E00038}"/>
              </a:ext>
            </a:extLst>
          </p:cNvPr>
          <p:cNvSpPr/>
          <p:nvPr/>
        </p:nvSpPr>
        <p:spPr>
          <a:xfrm>
            <a:off x="8156447" y="4783144"/>
            <a:ext cx="3746852" cy="163594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Đỉnh Ô-lim-</a:t>
            </a:r>
            <a:r>
              <a:rPr lang="vi-V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pót</a:t>
            </a:r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 (</a:t>
            </a:r>
            <a:r>
              <a:rPr lang="vi-V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Olympus</a:t>
            </a:r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Mons</a:t>
            </a:r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25 000 m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(Nguồn: nationalgeographic.com)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0A68C-6AF6-B3F5-2B17-1E70D79FDB3C}"/>
              </a:ext>
            </a:extLst>
          </p:cNvPr>
          <p:cNvSpPr txBox="1"/>
          <p:nvPr/>
        </p:nvSpPr>
        <p:spPr>
          <a:xfrm>
            <a:off x="482012" y="2412349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A</a:t>
            </a:r>
            <a:endParaRPr lang="vi-VN" sz="4000" b="1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F82555-62D1-8270-7AC3-775F1F5231D5}"/>
              </a:ext>
            </a:extLst>
          </p:cNvPr>
          <p:cNvSpPr txBox="1"/>
          <p:nvPr/>
        </p:nvSpPr>
        <p:spPr>
          <a:xfrm>
            <a:off x="432816" y="5093672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B</a:t>
            </a:r>
            <a:endParaRPr lang="vi-VN" sz="4000" b="1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CB431A-ACF2-08A5-87E3-D0A7B71D5718}"/>
              </a:ext>
            </a:extLst>
          </p:cNvPr>
          <p:cNvSpPr txBox="1"/>
          <p:nvPr/>
        </p:nvSpPr>
        <p:spPr>
          <a:xfrm>
            <a:off x="7882974" y="2509823"/>
            <a:ext cx="546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C</a:t>
            </a:r>
            <a:endParaRPr lang="vi-VN" sz="4000" b="1" dirty="0">
              <a:solidFill>
                <a:schemeClr val="accent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A03D96-E665-8A9A-E922-F85A36FAA8DD}"/>
              </a:ext>
            </a:extLst>
          </p:cNvPr>
          <p:cNvSpPr/>
          <p:nvPr/>
        </p:nvSpPr>
        <p:spPr>
          <a:xfrm>
            <a:off x="7882974" y="2509823"/>
            <a:ext cx="664680" cy="7078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68096" y="649224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6376C9-B546-8102-C02B-F6BB8E3D71A1}"/>
              </a:ext>
            </a:extLst>
          </p:cNvPr>
          <p:cNvSpPr/>
          <p:nvPr/>
        </p:nvSpPr>
        <p:spPr>
          <a:xfrm>
            <a:off x="768096" y="1627632"/>
            <a:ext cx="10287000" cy="707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DAF8B-D729-48E1-9B9A-8EBD37C33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8" y="2655558"/>
            <a:ext cx="10186416" cy="33457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A0A416-FFBF-2419-BC19-C884D137EAF7}"/>
              </a:ext>
            </a:extLst>
          </p:cNvPr>
          <p:cNvSpPr/>
          <p:nvPr/>
        </p:nvSpPr>
        <p:spPr>
          <a:xfrm>
            <a:off x="768096" y="2496312"/>
            <a:ext cx="664680" cy="7078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65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75815"/>
              </p:ext>
            </p:extLst>
          </p:nvPr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432816" y="3740325"/>
            <a:ext cx="69014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số sản phẩm cửa hàng bán được mỗi năm.</a:t>
            </a:r>
          </a:p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51C97-0CC6-EE9F-EC3E-BDDA85DB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094" y="3512707"/>
            <a:ext cx="2984090" cy="30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37206"/>
              </p:ext>
            </p:extLst>
          </p:nvPr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19176" y="3599766"/>
            <a:ext cx="10951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số sản phẩm cửa hàng bán được mỗi năm.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84DC9-5D22-585E-AA50-C4B6436E9D84}"/>
              </a:ext>
            </a:extLst>
          </p:cNvPr>
          <p:cNvSpPr txBox="1"/>
          <p:nvPr/>
        </p:nvSpPr>
        <p:spPr>
          <a:xfrm>
            <a:off x="1072134" y="4380399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2020: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2 873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3 293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3 018 sản phẩm.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46131"/>
              </p:ext>
            </p:extLst>
          </p:nvPr>
        </p:nvGraphicFramePr>
        <p:xfrm>
          <a:off x="605536" y="1419175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77087" y="2655693"/>
            <a:ext cx="10951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6198AC-8276-1FF9-4B71-98456C08D924}"/>
              </a:ext>
            </a:extLst>
          </p:cNvPr>
          <p:cNvSpPr/>
          <p:nvPr/>
        </p:nvSpPr>
        <p:spPr>
          <a:xfrm>
            <a:off x="2254504" y="3769101"/>
            <a:ext cx="7849616" cy="2395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số sản phẩm bán được các năm ta có:</a:t>
            </a:r>
          </a:p>
          <a:p>
            <a:r>
              <a:rPr lang="vi-VN" sz="28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&lt; 2 873 &lt; 3 018 &lt; 3 293</a:t>
            </a:r>
            <a:endParaRPr lang="en-GB" sz="2800" b="1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sản phẩm bán được nhiều nhất là: 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3 293 sản phẩm.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năm bán được nhiều sản phẩm nhất là: 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sản phẩm bán được ít nhất là: 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sản phẩm.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năm bán được ít sản phẩm nhất là: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6C70F969-28D0-47CB-10D6-6E50687B9842}"/>
              </a:ext>
            </a:extLst>
          </p:cNvPr>
          <p:cNvSpPr/>
          <p:nvPr/>
        </p:nvSpPr>
        <p:spPr>
          <a:xfrm>
            <a:off x="9681569" y="4120064"/>
            <a:ext cx="2452519" cy="2371790"/>
          </a:xfrm>
          <a:custGeom>
            <a:avLst/>
            <a:gdLst/>
            <a:ahLst/>
            <a:cxnLst/>
            <a:rect l="l" t="t" r="r" b="b"/>
            <a:pathLst>
              <a:path w="2452519" h="2371790">
                <a:moveTo>
                  <a:pt x="0" y="0"/>
                </a:moveTo>
                <a:lnTo>
                  <a:pt x="2452519" y="0"/>
                </a:lnTo>
                <a:lnTo>
                  <a:pt x="2452519" y="2371790"/>
                </a:lnTo>
                <a:lnTo>
                  <a:pt x="0" y="237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825</Words>
  <Application>Microsoft Office PowerPoint</Application>
  <PresentationFormat>Widescreen</PresentationFormat>
  <Paragraphs>113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#9Slide03 Comfortaa Bold</vt:lpstr>
      <vt:lpstr>#9Slide07 Chubby</vt:lpstr>
      <vt:lpstr>#9Slide07 Pangolin</vt:lpstr>
      <vt:lpstr>Arial</vt:lpstr>
      <vt:lpstr>Times New Roman</vt:lpstr>
      <vt:lpstr>#9Slide07 Bangers</vt:lpstr>
      <vt:lpstr>Aptos Display</vt:lpstr>
      <vt:lpstr>Calibri</vt:lpstr>
      <vt:lpstr>#9Slide03 Cabin Bold</vt:lpstr>
      <vt:lpstr>Aptos</vt:lpstr>
      <vt:lpstr>#9Slide07 IcielBaliho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</vt:lpstr>
      <vt:lpstr>M </vt:lpstr>
      <vt:lpstr>M </vt:lpstr>
      <vt:lpstr>M </vt:lpstr>
      <vt:lpstr>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HP</cp:lastModifiedBy>
  <cp:revision>2</cp:revision>
  <dcterms:created xsi:type="dcterms:W3CDTF">2024-07-15T04:42:25Z</dcterms:created>
  <dcterms:modified xsi:type="dcterms:W3CDTF">2025-01-13T04:12:42Z</dcterms:modified>
</cp:coreProperties>
</file>