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embeddedFontLst>
    <p:embeddedFont>
      <p:font typeface="#9Slide03 AllRoundGothic" panose="020B0604020202020204" charset="0"/>
      <p:regular r:id="rId16"/>
    </p:embeddedFont>
    <p:embeddedFont>
      <p:font typeface="#9Slide04 SVNSwashington" panose="020B0604020202020204" charset="0"/>
      <p:regular r:id="rId17"/>
    </p:embeddedFont>
    <p:embeddedFont>
      <p:font typeface="SVN-Poky's" panose="020B0604020202020204" charset="0"/>
      <p:regular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33CCCC"/>
    <a:srgbClr val="CC66FF"/>
    <a:srgbClr val="00CC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2B755-5FA6-4012-8835-769557F04D98}" v="83" dt="2024-07-17T10:23:06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AA07-D1D9-973E-60C4-420886322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49E63-C968-2DDD-AD5A-9AEF83C25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7356-AD0D-2755-85CD-AFD98249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6211F-D527-DC89-21F2-17711C240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08F2-D60D-7EC3-976A-8CB583A7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3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1E24-FCA4-EEBF-349F-ECB92122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14CB9-B049-FC83-1FDD-E6F38DBA9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4AC75-C0D7-0ABC-F479-49FF66B1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4CF2-C631-3F3D-D40D-0802D623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E9532-DCA7-192A-42C1-55E4C400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4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B94399-B46A-A0F8-23AF-6D8B12E65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738F3-E710-221D-6E50-3CE286B18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C31CE-3930-A089-422A-C5CC6760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DFB5D-005A-414F-4AA6-62E05BD1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32F74-A0CE-B08B-96DC-BF16D4C0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41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CD5F-F701-100B-6AB9-B5E036260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42494-D8EF-60D2-1700-ACFD260A7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1E81-FD4F-C0A1-2E2B-69C9E176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A443E-9819-2EDA-A635-6EEEF89FB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41199-FF01-E1FC-954F-152EFF06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5220-93C1-FDF3-2189-07AE58D6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0BD32-6AC1-780E-34C9-04CA18674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378E3-D795-4F85-3F2D-5B7247BD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39E6D-2169-7657-D58E-B4F8746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9DAA5-67EC-97DA-E35E-3AE725CF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7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1EADF-FAF8-BC59-E37D-043EF1B2E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9F7CA-A4E0-1A49-40D4-F6447435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726D9-CA0E-5EEE-4407-FA1AB482D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A1DF4-7552-CFE7-F532-040D4D91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F6993-53B2-8DFD-D683-60AA66CF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358E3-1DC0-7DF2-4DAB-CACB6FB8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31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E8D9-1BAD-2D27-2D44-CA98DFDE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95DC9-3D1C-7395-4966-F99C59F28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DFD91-DDE0-BA45-0469-829EC4FC3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2746E-492A-DF93-704A-ED8EF02C9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0464B-A34A-A02D-DD39-CAD4746EC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BFB3B7-971E-C911-BE76-CEACEAAD7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0DD32E-8F83-41C8-9F2B-A45EF002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DCEF5D-3C7B-C7AD-2201-594DAF88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4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0796-B19C-1A63-D102-D7DC1675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D0A43-281A-7C49-E2FA-18021851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8D962-DBF6-76BC-D1F1-D5FB5EB3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EAEDC-2A89-84F9-5ED0-CDF8A731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28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D6A6C-B04C-E4D7-F709-1F251938A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5B8C5-047F-EF25-6B12-BCD75A22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D0DBB-80E3-F181-3F87-84B37FF7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9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FAFF-EE1C-AAC9-8E72-A615A984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32CB4-B24A-49E2-BC95-19248BCE3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928C4-7C21-97DD-81CD-27DE63B2D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59518-1FA2-3D4B-E1C6-E2ABCE49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67F0E-957A-1A7D-7A88-D20BBE3E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48CA6-F64F-CB7D-0704-936D5199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33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2E11-C0FC-1BE6-78A5-4139D6FF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8E417-F614-26F0-DCFE-573EDD326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437C5-BB84-5E0D-E75F-6D180B79E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F1CE6-413C-D5E1-2129-589F9A59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F88A9-B557-4BDF-C2C8-5793DC72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6229A-280D-BACF-7292-76AFA154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1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63784-5693-C250-0894-523B8934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1662B-CC4E-02EF-8861-162AFF7A4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6DA24-65CC-4408-501A-A92D2B986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8CA389-BC4E-4A35-AF06-9F09A1ACB7DF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0A6C1-07D2-F403-4384-DE4C9557F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269A1-1747-A8AC-DBC6-64094DAEE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DCA2C1-2666-4F41-B468-969610A5B2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3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3911-AC9C-22F5-FF41-BF142E8C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D6348-6B78-B4E3-27DB-15936910B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B798DBA-7B92-ECF4-2E13-3B2EDD496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BF7356-69DB-D1EC-3845-B0A3B38A8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97" y="255397"/>
            <a:ext cx="9384027" cy="26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4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44905-28D1-6939-9B58-FBEF7E4C4DF4}"/>
              </a:ext>
            </a:extLst>
          </p:cNvPr>
          <p:cNvSpPr txBox="1"/>
          <p:nvPr/>
        </p:nvSpPr>
        <p:spPr>
          <a:xfrm>
            <a:off x="1643634" y="499564"/>
            <a:ext cx="108059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lang="vi-VN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22A66-70E3-389D-9C1A-E606F5A56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34" y="1946114"/>
            <a:ext cx="8401407" cy="3104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6909CF-B0F7-EB8D-00E8-1A8636A6D4E3}"/>
              </a:ext>
            </a:extLst>
          </p:cNvPr>
          <p:cNvSpPr txBox="1"/>
          <p:nvPr/>
        </p:nvSpPr>
        <p:spPr>
          <a:xfrm>
            <a:off x="1294544" y="5050363"/>
            <a:ext cx="100592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 trung bình mỗi bức tranh của Rô-bốt có giá bao nhiêu tiền?</a:t>
            </a:r>
          </a:p>
        </p:txBody>
      </p:sp>
    </p:spTree>
    <p:extLst>
      <p:ext uri="{BB962C8B-B14F-4D97-AF65-F5344CB8AC3E}">
        <p14:creationId xmlns:p14="http://schemas.microsoft.com/office/powerpoint/2010/main" val="4895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4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22A66-70E3-389D-9C1A-E606F5A56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924" y="503688"/>
            <a:ext cx="8401407" cy="3104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6909CF-B0F7-EB8D-00E8-1A8636A6D4E3}"/>
              </a:ext>
            </a:extLst>
          </p:cNvPr>
          <p:cNvSpPr txBox="1"/>
          <p:nvPr/>
        </p:nvSpPr>
        <p:spPr>
          <a:xfrm>
            <a:off x="-128373" y="3938330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bức tranh của Rô-bốt có giá là: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(85 500 + 150 000 + 425 000 + 55 500) : 4 = 179 000 (đồng)</a:t>
            </a:r>
          </a:p>
          <a:p>
            <a:pPr algn="ctr"/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179 000 đồng</a:t>
            </a:r>
          </a:p>
        </p:txBody>
      </p:sp>
    </p:spTree>
    <p:extLst>
      <p:ext uri="{BB962C8B-B14F-4D97-AF65-F5344CB8AC3E}">
        <p14:creationId xmlns:p14="http://schemas.microsoft.com/office/powerpoint/2010/main" val="19286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5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909CF-B0F7-EB8D-00E8-1A8636A6D4E3}"/>
              </a:ext>
            </a:extLst>
          </p:cNvPr>
          <p:cNvSpPr txBox="1"/>
          <p:nvPr/>
        </p:nvSpPr>
        <p:spPr>
          <a:xfrm>
            <a:off x="1695793" y="535083"/>
            <a:ext cx="9498405" cy="132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vi-VN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E809CE-80C8-7759-CC1A-F115369F2B4A}"/>
              </a:ext>
            </a:extLst>
          </p:cNvPr>
          <p:cNvSpPr/>
          <p:nvPr/>
        </p:nvSpPr>
        <p:spPr>
          <a:xfrm>
            <a:off x="1695793" y="2225770"/>
            <a:ext cx="9139367" cy="852755"/>
          </a:xfrm>
          <a:custGeom>
            <a:avLst/>
            <a:gdLst>
              <a:gd name="connsiteX0" fmla="*/ 0 w 9139367"/>
              <a:gd name="connsiteY0" fmla="*/ 142129 h 852755"/>
              <a:gd name="connsiteX1" fmla="*/ 142129 w 9139367"/>
              <a:gd name="connsiteY1" fmla="*/ 0 h 852755"/>
              <a:gd name="connsiteX2" fmla="*/ 8997238 w 9139367"/>
              <a:gd name="connsiteY2" fmla="*/ 0 h 852755"/>
              <a:gd name="connsiteX3" fmla="*/ 9139367 w 9139367"/>
              <a:gd name="connsiteY3" fmla="*/ 142129 h 852755"/>
              <a:gd name="connsiteX4" fmla="*/ 9139367 w 9139367"/>
              <a:gd name="connsiteY4" fmla="*/ 710626 h 852755"/>
              <a:gd name="connsiteX5" fmla="*/ 8997238 w 9139367"/>
              <a:gd name="connsiteY5" fmla="*/ 852755 h 852755"/>
              <a:gd name="connsiteX6" fmla="*/ 142129 w 9139367"/>
              <a:gd name="connsiteY6" fmla="*/ 852755 h 852755"/>
              <a:gd name="connsiteX7" fmla="*/ 0 w 9139367"/>
              <a:gd name="connsiteY7" fmla="*/ 710626 h 852755"/>
              <a:gd name="connsiteX8" fmla="*/ 0 w 9139367"/>
              <a:gd name="connsiteY8" fmla="*/ 142129 h 8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39367" h="852755" fill="none" extrusionOk="0">
                <a:moveTo>
                  <a:pt x="0" y="142129"/>
                </a:moveTo>
                <a:cubicBezTo>
                  <a:pt x="234" y="69974"/>
                  <a:pt x="65801" y="3639"/>
                  <a:pt x="142129" y="0"/>
                </a:cubicBezTo>
                <a:cubicBezTo>
                  <a:pt x="2496878" y="72427"/>
                  <a:pt x="6359634" y="61419"/>
                  <a:pt x="8997238" y="0"/>
                </a:cubicBezTo>
                <a:cubicBezTo>
                  <a:pt x="9074037" y="-11685"/>
                  <a:pt x="9131382" y="61218"/>
                  <a:pt x="9139367" y="142129"/>
                </a:cubicBezTo>
                <a:cubicBezTo>
                  <a:pt x="9135663" y="386386"/>
                  <a:pt x="9164095" y="616567"/>
                  <a:pt x="9139367" y="710626"/>
                </a:cubicBezTo>
                <a:cubicBezTo>
                  <a:pt x="9141604" y="777766"/>
                  <a:pt x="9072617" y="849261"/>
                  <a:pt x="8997238" y="852755"/>
                </a:cubicBezTo>
                <a:cubicBezTo>
                  <a:pt x="4973186" y="882582"/>
                  <a:pt x="4516152" y="773449"/>
                  <a:pt x="142129" y="852755"/>
                </a:cubicBezTo>
                <a:cubicBezTo>
                  <a:pt x="70899" y="851934"/>
                  <a:pt x="-13210" y="791734"/>
                  <a:pt x="0" y="710626"/>
                </a:cubicBezTo>
                <a:cubicBezTo>
                  <a:pt x="-14641" y="490248"/>
                  <a:pt x="17801" y="276313"/>
                  <a:pt x="0" y="142129"/>
                </a:cubicBezTo>
                <a:close/>
              </a:path>
              <a:path w="9139367" h="852755" stroke="0" extrusionOk="0">
                <a:moveTo>
                  <a:pt x="0" y="142129"/>
                </a:moveTo>
                <a:cubicBezTo>
                  <a:pt x="7881" y="65781"/>
                  <a:pt x="70262" y="13812"/>
                  <a:pt x="142129" y="0"/>
                </a:cubicBezTo>
                <a:cubicBezTo>
                  <a:pt x="1338909" y="123000"/>
                  <a:pt x="6442587" y="-96860"/>
                  <a:pt x="8997238" y="0"/>
                </a:cubicBezTo>
                <a:cubicBezTo>
                  <a:pt x="9067122" y="-6563"/>
                  <a:pt x="9139855" y="62648"/>
                  <a:pt x="9139367" y="142129"/>
                </a:cubicBezTo>
                <a:cubicBezTo>
                  <a:pt x="9129843" y="252280"/>
                  <a:pt x="9189538" y="458036"/>
                  <a:pt x="9139367" y="710626"/>
                </a:cubicBezTo>
                <a:cubicBezTo>
                  <a:pt x="9133355" y="791300"/>
                  <a:pt x="9070617" y="851918"/>
                  <a:pt x="8997238" y="852755"/>
                </a:cubicBezTo>
                <a:cubicBezTo>
                  <a:pt x="5848717" y="692048"/>
                  <a:pt x="2552012" y="892422"/>
                  <a:pt x="142129" y="852755"/>
                </a:cubicBezTo>
                <a:cubicBezTo>
                  <a:pt x="54897" y="850991"/>
                  <a:pt x="-13278" y="783106"/>
                  <a:pt x="0" y="710626"/>
                </a:cubicBezTo>
                <a:cubicBezTo>
                  <a:pt x="10942" y="646389"/>
                  <a:pt x="23962" y="209877"/>
                  <a:pt x="0" y="142129"/>
                </a:cubicBezTo>
                <a:close/>
              </a:path>
            </a:pathLst>
          </a:custGeom>
          <a:solidFill>
            <a:srgbClr val="CCFFFF"/>
          </a:solidFill>
          <a:ln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Hỏi 7 túi như vậy có bao nhiêu ki-lô-</a:t>
            </a:r>
            <a:r>
              <a:rPr lang="vi-VN" sz="3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</a:t>
            </a:r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858979-D803-2F2F-B1D7-A6B692CE5C54}"/>
              </a:ext>
            </a:extLst>
          </p:cNvPr>
          <p:cNvSpPr/>
          <p:nvPr/>
        </p:nvSpPr>
        <p:spPr>
          <a:xfrm>
            <a:off x="1695793" y="3719461"/>
            <a:ext cx="9139367" cy="1664197"/>
          </a:xfrm>
          <a:custGeom>
            <a:avLst/>
            <a:gdLst>
              <a:gd name="connsiteX0" fmla="*/ 0 w 9139367"/>
              <a:gd name="connsiteY0" fmla="*/ 277372 h 1664197"/>
              <a:gd name="connsiteX1" fmla="*/ 277372 w 9139367"/>
              <a:gd name="connsiteY1" fmla="*/ 0 h 1664197"/>
              <a:gd name="connsiteX2" fmla="*/ 8861995 w 9139367"/>
              <a:gd name="connsiteY2" fmla="*/ 0 h 1664197"/>
              <a:gd name="connsiteX3" fmla="*/ 9139367 w 9139367"/>
              <a:gd name="connsiteY3" fmla="*/ 277372 h 1664197"/>
              <a:gd name="connsiteX4" fmla="*/ 9139367 w 9139367"/>
              <a:gd name="connsiteY4" fmla="*/ 1386825 h 1664197"/>
              <a:gd name="connsiteX5" fmla="*/ 8861995 w 9139367"/>
              <a:gd name="connsiteY5" fmla="*/ 1664197 h 1664197"/>
              <a:gd name="connsiteX6" fmla="*/ 277372 w 9139367"/>
              <a:gd name="connsiteY6" fmla="*/ 1664197 h 1664197"/>
              <a:gd name="connsiteX7" fmla="*/ 0 w 9139367"/>
              <a:gd name="connsiteY7" fmla="*/ 1386825 h 1664197"/>
              <a:gd name="connsiteX8" fmla="*/ 0 w 9139367"/>
              <a:gd name="connsiteY8" fmla="*/ 277372 h 166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39367" h="1664197" fill="none" extrusionOk="0">
                <a:moveTo>
                  <a:pt x="0" y="277372"/>
                </a:moveTo>
                <a:cubicBezTo>
                  <a:pt x="473" y="136974"/>
                  <a:pt x="137728" y="22731"/>
                  <a:pt x="277372" y="0"/>
                </a:cubicBezTo>
                <a:cubicBezTo>
                  <a:pt x="1744806" y="72427"/>
                  <a:pt x="6432240" y="61419"/>
                  <a:pt x="8861995" y="0"/>
                </a:cubicBezTo>
                <a:cubicBezTo>
                  <a:pt x="9011913" y="-22512"/>
                  <a:pt x="9115505" y="116966"/>
                  <a:pt x="9139367" y="277372"/>
                </a:cubicBezTo>
                <a:cubicBezTo>
                  <a:pt x="9157768" y="676424"/>
                  <a:pt x="9197679" y="1132396"/>
                  <a:pt x="9139367" y="1386825"/>
                </a:cubicBezTo>
                <a:cubicBezTo>
                  <a:pt x="9145284" y="1509984"/>
                  <a:pt x="9000931" y="1648220"/>
                  <a:pt x="8861995" y="1664197"/>
                </a:cubicBezTo>
                <a:cubicBezTo>
                  <a:pt x="7117853" y="1694024"/>
                  <a:pt x="2911030" y="1584891"/>
                  <a:pt x="277372" y="1664197"/>
                </a:cubicBezTo>
                <a:cubicBezTo>
                  <a:pt x="126055" y="1663985"/>
                  <a:pt x="-14032" y="1542788"/>
                  <a:pt x="0" y="1386825"/>
                </a:cubicBezTo>
                <a:cubicBezTo>
                  <a:pt x="61926" y="1084394"/>
                  <a:pt x="-82832" y="532818"/>
                  <a:pt x="0" y="277372"/>
                </a:cubicBezTo>
                <a:close/>
              </a:path>
              <a:path w="9139367" h="1664197" stroke="0" extrusionOk="0">
                <a:moveTo>
                  <a:pt x="0" y="277372"/>
                </a:moveTo>
                <a:cubicBezTo>
                  <a:pt x="8123" y="126398"/>
                  <a:pt x="129116" y="10276"/>
                  <a:pt x="277372" y="0"/>
                </a:cubicBezTo>
                <a:cubicBezTo>
                  <a:pt x="2529047" y="123000"/>
                  <a:pt x="7401899" y="-96860"/>
                  <a:pt x="8861995" y="0"/>
                </a:cubicBezTo>
                <a:cubicBezTo>
                  <a:pt x="8997731" y="-13301"/>
                  <a:pt x="9147413" y="107964"/>
                  <a:pt x="9139367" y="277372"/>
                </a:cubicBezTo>
                <a:cubicBezTo>
                  <a:pt x="9104517" y="743253"/>
                  <a:pt x="9167238" y="1122815"/>
                  <a:pt x="9139367" y="1386825"/>
                </a:cubicBezTo>
                <a:cubicBezTo>
                  <a:pt x="9132833" y="1542380"/>
                  <a:pt x="8998030" y="1661390"/>
                  <a:pt x="8861995" y="1664197"/>
                </a:cubicBezTo>
                <a:cubicBezTo>
                  <a:pt x="7695240" y="1503490"/>
                  <a:pt x="3930169" y="1703864"/>
                  <a:pt x="277372" y="1664197"/>
                </a:cubicBezTo>
                <a:cubicBezTo>
                  <a:pt x="99704" y="1659253"/>
                  <a:pt x="-2902" y="1538699"/>
                  <a:pt x="0" y="1386825"/>
                </a:cubicBezTo>
                <a:cubicBezTo>
                  <a:pt x="-23237" y="1032283"/>
                  <a:pt x="73003" y="712266"/>
                  <a:pt x="0" y="277372"/>
                </a:cubicBezTo>
                <a:close/>
              </a:path>
            </a:pathLst>
          </a:custGeom>
          <a:solidFill>
            <a:srgbClr val="CCFFFF"/>
          </a:solidFill>
          <a:ln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88007-0C2F-26E5-4812-AEAB909EA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51" y="2368642"/>
            <a:ext cx="548641" cy="709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3F5E7-C329-8E3D-2774-2BDF0905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50" y="3862333"/>
            <a:ext cx="548641" cy="7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86156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5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909CF-B0F7-EB8D-00E8-1A8636A6D4E3}"/>
              </a:ext>
            </a:extLst>
          </p:cNvPr>
          <p:cNvSpPr txBox="1"/>
          <p:nvPr/>
        </p:nvSpPr>
        <p:spPr>
          <a:xfrm>
            <a:off x="1695793" y="535083"/>
            <a:ext cx="9498405" cy="132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vi-VN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DD5CA-3189-7435-3A42-58E8E6D36B49}"/>
              </a:ext>
            </a:extLst>
          </p:cNvPr>
          <p:cNvSpPr txBox="1"/>
          <p:nvPr/>
        </p:nvSpPr>
        <p:spPr>
          <a:xfrm>
            <a:off x="644703" y="2337455"/>
            <a:ext cx="39786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sng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  <a:p>
            <a:pPr algn="just"/>
            <a:r>
              <a:rPr lang="vi-VN" sz="3200" b="0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Có: 525 </a:t>
            </a:r>
            <a:r>
              <a:rPr lang="vi-VN" sz="3200" b="0" i="0" dirty="0" err="1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vi-VN" sz="3200" b="0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</a:t>
            </a:r>
          </a:p>
          <a:p>
            <a:pPr algn="just"/>
            <a:r>
              <a:rPr lang="vi-VN" sz="3200" b="0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túi: 15 </a:t>
            </a:r>
            <a:r>
              <a:rPr lang="vi-VN" sz="3200" b="0" i="0" dirty="0" err="1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endParaRPr lang="vi-VN" sz="3200" b="0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7 túi = ? </a:t>
            </a:r>
            <a:r>
              <a:rPr lang="vi-VN" sz="3200" b="0" i="0" dirty="0" err="1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endParaRPr lang="vi-VN" sz="3200" b="0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 túi: 250 000 đồng</a:t>
            </a:r>
          </a:p>
          <a:p>
            <a:pPr algn="just"/>
            <a:r>
              <a:rPr lang="vi-VN" sz="3200" b="0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 được: ? đồng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51C232-650E-8A02-3009-B42BD7ED9B8E}"/>
              </a:ext>
            </a:extLst>
          </p:cNvPr>
          <p:cNvSpPr/>
          <p:nvPr/>
        </p:nvSpPr>
        <p:spPr>
          <a:xfrm>
            <a:off x="4421621" y="1596008"/>
            <a:ext cx="7770379" cy="5161504"/>
          </a:xfrm>
          <a:custGeom>
            <a:avLst/>
            <a:gdLst>
              <a:gd name="connsiteX0" fmla="*/ 0 w 7770379"/>
              <a:gd name="connsiteY0" fmla="*/ 860268 h 5161504"/>
              <a:gd name="connsiteX1" fmla="*/ 860268 w 7770379"/>
              <a:gd name="connsiteY1" fmla="*/ 0 h 5161504"/>
              <a:gd name="connsiteX2" fmla="*/ 6910111 w 7770379"/>
              <a:gd name="connsiteY2" fmla="*/ 0 h 5161504"/>
              <a:gd name="connsiteX3" fmla="*/ 7770379 w 7770379"/>
              <a:gd name="connsiteY3" fmla="*/ 860268 h 5161504"/>
              <a:gd name="connsiteX4" fmla="*/ 7770379 w 7770379"/>
              <a:gd name="connsiteY4" fmla="*/ 4301236 h 5161504"/>
              <a:gd name="connsiteX5" fmla="*/ 6910111 w 7770379"/>
              <a:gd name="connsiteY5" fmla="*/ 5161504 h 5161504"/>
              <a:gd name="connsiteX6" fmla="*/ 860268 w 7770379"/>
              <a:gd name="connsiteY6" fmla="*/ 5161504 h 5161504"/>
              <a:gd name="connsiteX7" fmla="*/ 0 w 7770379"/>
              <a:gd name="connsiteY7" fmla="*/ 4301236 h 5161504"/>
              <a:gd name="connsiteX8" fmla="*/ 0 w 7770379"/>
              <a:gd name="connsiteY8" fmla="*/ 860268 h 516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0379" h="5161504" fill="none" extrusionOk="0">
                <a:moveTo>
                  <a:pt x="0" y="860268"/>
                </a:moveTo>
                <a:cubicBezTo>
                  <a:pt x="1350" y="421704"/>
                  <a:pt x="420680" y="59622"/>
                  <a:pt x="860268" y="0"/>
                </a:cubicBezTo>
                <a:cubicBezTo>
                  <a:pt x="3368551" y="72427"/>
                  <a:pt x="4085281" y="61419"/>
                  <a:pt x="6910111" y="0"/>
                </a:cubicBezTo>
                <a:cubicBezTo>
                  <a:pt x="7377886" y="-50511"/>
                  <a:pt x="7699729" y="363785"/>
                  <a:pt x="7770379" y="860268"/>
                </a:cubicBezTo>
                <a:cubicBezTo>
                  <a:pt x="7871255" y="2470521"/>
                  <a:pt x="7663066" y="3858014"/>
                  <a:pt x="7770379" y="4301236"/>
                </a:cubicBezTo>
                <a:cubicBezTo>
                  <a:pt x="7773266" y="4761694"/>
                  <a:pt x="7343296" y="5114502"/>
                  <a:pt x="6910111" y="5161504"/>
                </a:cubicBezTo>
                <a:cubicBezTo>
                  <a:pt x="4559339" y="5191331"/>
                  <a:pt x="1665705" y="5082198"/>
                  <a:pt x="860268" y="5161504"/>
                </a:cubicBezTo>
                <a:cubicBezTo>
                  <a:pt x="433934" y="5155990"/>
                  <a:pt x="-30297" y="4782340"/>
                  <a:pt x="0" y="4301236"/>
                </a:cubicBezTo>
                <a:cubicBezTo>
                  <a:pt x="50037" y="2696467"/>
                  <a:pt x="770" y="2504542"/>
                  <a:pt x="0" y="860268"/>
                </a:cubicBezTo>
                <a:close/>
              </a:path>
              <a:path w="7770379" h="5161504" stroke="0" extrusionOk="0">
                <a:moveTo>
                  <a:pt x="0" y="860268"/>
                </a:moveTo>
                <a:cubicBezTo>
                  <a:pt x="33183" y="394200"/>
                  <a:pt x="420991" y="74664"/>
                  <a:pt x="860268" y="0"/>
                </a:cubicBezTo>
                <a:cubicBezTo>
                  <a:pt x="3317832" y="123000"/>
                  <a:pt x="4809906" y="-96860"/>
                  <a:pt x="6910111" y="0"/>
                </a:cubicBezTo>
                <a:cubicBezTo>
                  <a:pt x="7354832" y="-23163"/>
                  <a:pt x="7795547" y="334415"/>
                  <a:pt x="7770379" y="860268"/>
                </a:cubicBezTo>
                <a:cubicBezTo>
                  <a:pt x="7773552" y="1362083"/>
                  <a:pt x="7864646" y="3770223"/>
                  <a:pt x="7770379" y="4301236"/>
                </a:cubicBezTo>
                <a:cubicBezTo>
                  <a:pt x="7693170" y="4804320"/>
                  <a:pt x="7373373" y="5159565"/>
                  <a:pt x="6910111" y="5161504"/>
                </a:cubicBezTo>
                <a:cubicBezTo>
                  <a:pt x="5564222" y="5000797"/>
                  <a:pt x="2326940" y="5201171"/>
                  <a:pt x="860268" y="5161504"/>
                </a:cubicBezTo>
                <a:cubicBezTo>
                  <a:pt x="319389" y="5148221"/>
                  <a:pt x="-37248" y="4759474"/>
                  <a:pt x="0" y="4301236"/>
                </a:cubicBezTo>
                <a:cubicBezTo>
                  <a:pt x="32216" y="2981004"/>
                  <a:pt x="57206" y="1894196"/>
                  <a:pt x="0" y="860268"/>
                </a:cubicBezTo>
                <a:close/>
              </a:path>
            </a:pathLst>
          </a:custGeom>
          <a:solidFill>
            <a:srgbClr val="CCFFFF"/>
          </a:solidFill>
          <a:ln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túi như vậy có số ki-lô-</a:t>
            </a:r>
            <a:r>
              <a:rPr lang="vi-VN" sz="3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</a:t>
            </a:r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 là:</a:t>
            </a:r>
          </a:p>
          <a:p>
            <a:pPr algn="ctr"/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× 7 = 105 (</a:t>
            </a:r>
            <a:r>
              <a:rPr lang="vi-VN" sz="3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Bác Ba chia được số túi gạo là:</a:t>
            </a:r>
          </a:p>
          <a:p>
            <a:pPr algn="ctr"/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</a:p>
          <a:p>
            <a:pPr algn="ctr"/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Bác Ba thu được số tiền khi bán hết gạo là:</a:t>
            </a:r>
          </a:p>
          <a:p>
            <a:pPr algn="ctr"/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250 000 × 35 = 8 750 000 (đồng)</a:t>
            </a:r>
          </a:p>
          <a:p>
            <a:pPr algn="ctr"/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a) 105 </a:t>
            </a:r>
            <a:r>
              <a:rPr lang="vi-VN" sz="3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endParaRPr lang="vi-VN" sz="3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8 750 000 đồng</a:t>
            </a:r>
          </a:p>
        </p:txBody>
      </p:sp>
    </p:spTree>
    <p:extLst>
      <p:ext uri="{BB962C8B-B14F-4D97-AF65-F5344CB8AC3E}">
        <p14:creationId xmlns:p14="http://schemas.microsoft.com/office/powerpoint/2010/main" val="28506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6EBB-DC85-C1E1-E42D-78643ACC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5E158-7330-783F-49EF-A1A3311A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53" y="856277"/>
            <a:ext cx="1002269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9396-DA82-AFB8-0DBC-25E97468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 Ram Sam Sam - Best SONGS For KIDS _ Kids Funny Songs (1)">
            <a:hlinkClick r:id="" action="ppaction://media"/>
            <a:extLst>
              <a:ext uri="{FF2B5EF4-FFF2-40B4-BE49-F238E27FC236}">
                <a16:creationId xmlns:a16="http://schemas.microsoft.com/office/drawing/2014/main" id="{B27CD394-02D3-086D-EE5D-F69C0AC1D5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42885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20EEC044-6EC9-0B12-687E-14085911C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A342EA7-3D7B-DED1-3C3E-C22C54E00EA3}"/>
              </a:ext>
            </a:extLst>
          </p:cNvPr>
          <p:cNvGrpSpPr/>
          <p:nvPr/>
        </p:nvGrpSpPr>
        <p:grpSpPr>
          <a:xfrm>
            <a:off x="3171738" y="274320"/>
            <a:ext cx="5332182" cy="5170292"/>
            <a:chOff x="3171738" y="274320"/>
            <a:chExt cx="5332182" cy="517029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7D12C59-0B85-A1DA-43AB-F8B640C9CF08}"/>
                </a:ext>
              </a:extLst>
            </p:cNvPr>
            <p:cNvSpPr/>
            <p:nvPr/>
          </p:nvSpPr>
          <p:spPr>
            <a:xfrm>
              <a:off x="3171738" y="274320"/>
              <a:ext cx="5332182" cy="5170292"/>
            </a:xfrm>
            <a:custGeom>
              <a:avLst/>
              <a:gdLst/>
              <a:ahLst/>
              <a:cxnLst/>
              <a:rect l="l" t="t" r="r" b="b"/>
              <a:pathLst>
                <a:path w="3346210" h="3346210">
                  <a:moveTo>
                    <a:pt x="0" y="0"/>
                  </a:moveTo>
                  <a:lnTo>
                    <a:pt x="3346210" y="0"/>
                  </a:lnTo>
                  <a:lnTo>
                    <a:pt x="3346210" y="3346209"/>
                  </a:lnTo>
                  <a:lnTo>
                    <a:pt x="0" y="3346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36FA01-DA0E-5C49-09FF-EFA0A2965FF7}"/>
                </a:ext>
              </a:extLst>
            </p:cNvPr>
            <p:cNvSpPr txBox="1"/>
            <p:nvPr/>
          </p:nvSpPr>
          <p:spPr>
            <a:xfrm>
              <a:off x="5198289" y="1345706"/>
              <a:ext cx="13500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>
                  <a:solidFill>
                    <a:srgbClr val="C00000"/>
                  </a:solidFill>
                  <a:latin typeface="#9Slide04 SVNSwashington" pitchFamily="2" charset="0"/>
                </a:rPr>
                <a:t>Bài</a:t>
              </a:r>
              <a:r>
                <a:rPr lang="en-GB" sz="4000" dirty="0">
                  <a:solidFill>
                    <a:srgbClr val="C00000"/>
                  </a:solidFill>
                  <a:latin typeface="#9Slide04 SVNSwashington" pitchFamily="2" charset="0"/>
                </a:rPr>
                <a:t> 2</a:t>
              </a:r>
              <a:endParaRPr lang="vi-VN" sz="4000" dirty="0">
                <a:solidFill>
                  <a:srgbClr val="C0000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1E8FDC-7CC1-6952-1012-4A2484B25995}"/>
                </a:ext>
              </a:extLst>
            </p:cNvPr>
            <p:cNvGrpSpPr/>
            <p:nvPr/>
          </p:nvGrpSpPr>
          <p:grpSpPr>
            <a:xfrm>
              <a:off x="3823215" y="2253222"/>
              <a:ext cx="4100198" cy="2136600"/>
              <a:chOff x="3823215" y="2253222"/>
              <a:chExt cx="4100198" cy="213660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D98686-F976-614B-F036-81B3380548C2}"/>
                  </a:ext>
                </a:extLst>
              </p:cNvPr>
              <p:cNvSpPr txBox="1"/>
              <p:nvPr/>
            </p:nvSpPr>
            <p:spPr>
              <a:xfrm>
                <a:off x="3823215" y="2253222"/>
                <a:ext cx="410019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>
                    <a:ln w="206375">
                      <a:solidFill>
                        <a:srgbClr val="00B050"/>
                      </a:solidFill>
                    </a:ln>
                    <a:latin typeface="SVN-Poky's" panose="020B0606040200020203" pitchFamily="34" charset="0"/>
                  </a:rPr>
                  <a:t>ÔN </a:t>
                </a:r>
                <a:r>
                  <a:rPr lang="en-GB" sz="4400" dirty="0">
                    <a:ln w="20637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latin typeface="SVN-Poky's" panose="020B0606040200020203" pitchFamily="34" charset="0"/>
                  </a:rPr>
                  <a:t>TẬP</a:t>
                </a:r>
                <a:r>
                  <a:rPr lang="en-GB" sz="4400" dirty="0">
                    <a:ln w="206375">
                      <a:solidFill>
                        <a:srgbClr val="FFC000"/>
                      </a:solidFill>
                    </a:ln>
                    <a:latin typeface="SVN-Poky's" panose="020B0606040200020203" pitchFamily="34" charset="0"/>
                  </a:rPr>
                  <a:t> CÁC </a:t>
                </a:r>
                <a:r>
                  <a:rPr lang="en-GB" sz="4400" dirty="0">
                    <a:ln w="206375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latin typeface="SVN-Poky's" panose="020B0606040200020203" pitchFamily="34" charset="0"/>
                  </a:rPr>
                  <a:t>PHÉP</a:t>
                </a:r>
                <a:r>
                  <a:rPr lang="en-GB" sz="4400" dirty="0">
                    <a:ln w="206375">
                      <a:solidFill>
                        <a:srgbClr val="FF3399"/>
                      </a:solidFill>
                    </a:ln>
                    <a:latin typeface="SVN-Poky's" panose="020B0606040200020203" pitchFamily="34" charset="0"/>
                  </a:rPr>
                  <a:t> TÍNH </a:t>
                </a:r>
                <a:r>
                  <a:rPr lang="en-GB" sz="4400" dirty="0">
                    <a:ln w="206375">
                      <a:solidFill>
                        <a:srgbClr val="00CC99"/>
                      </a:solidFill>
                    </a:ln>
                    <a:latin typeface="SVN-Poky's" panose="020B0606040200020203" pitchFamily="34" charset="0"/>
                  </a:rPr>
                  <a:t>VỚI </a:t>
                </a:r>
                <a:r>
                  <a:rPr lang="en-GB" sz="4400" dirty="0">
                    <a:ln w="206375">
                      <a:solidFill>
                        <a:srgbClr val="FF0000"/>
                      </a:solidFill>
                    </a:ln>
                    <a:latin typeface="SVN-Poky's" panose="020B0606040200020203" pitchFamily="34" charset="0"/>
                  </a:rPr>
                  <a:t>SỐ </a:t>
                </a:r>
                <a:r>
                  <a:rPr lang="en-GB" sz="4400" dirty="0">
                    <a:ln w="206375">
                      <a:solidFill>
                        <a:srgbClr val="00B0F0"/>
                      </a:solidFill>
                    </a:ln>
                    <a:latin typeface="SVN-Poky's" panose="020B0606040200020203" pitchFamily="34" charset="0"/>
                  </a:rPr>
                  <a:t>TỰ</a:t>
                </a:r>
                <a:r>
                  <a:rPr lang="en-GB" sz="4400" dirty="0">
                    <a:ln w="206375">
                      <a:solidFill>
                        <a:srgbClr val="00B050"/>
                      </a:solidFill>
                    </a:ln>
                    <a:latin typeface="SVN-Poky's" panose="020B0606040200020203" pitchFamily="34" charset="0"/>
                  </a:rPr>
                  <a:t> </a:t>
                </a:r>
                <a:r>
                  <a:rPr lang="en-GB" sz="4400" dirty="0">
                    <a:ln w="206375">
                      <a:solidFill>
                        <a:srgbClr val="33CCCC"/>
                      </a:solidFill>
                    </a:ln>
                    <a:latin typeface="SVN-Poky's" panose="020B0606040200020203" pitchFamily="34" charset="0"/>
                  </a:rPr>
                  <a:t>NHIÊN</a:t>
                </a:r>
                <a:endParaRPr lang="vi-VN" sz="4400" dirty="0">
                  <a:ln w="206375">
                    <a:solidFill>
                      <a:srgbClr val="33CCCC"/>
                    </a:solidFill>
                  </a:ln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C63200-79A0-09AD-2EE7-589056BBA54D}"/>
                  </a:ext>
                </a:extLst>
              </p:cNvPr>
              <p:cNvSpPr txBox="1"/>
              <p:nvPr/>
            </p:nvSpPr>
            <p:spPr>
              <a:xfrm>
                <a:off x="3823215" y="2266164"/>
                <a:ext cx="410019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>
                    <a:ln w="1905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ot"/>
                    </a:ln>
                    <a:solidFill>
                      <a:schemeClr val="bg1"/>
                    </a:solidFill>
                    <a:latin typeface="SVN-Poky's" panose="020B0606040200020203" pitchFamily="34" charset="0"/>
                  </a:rPr>
                  <a:t>ÔN TẬP CÁC PHÉP TÍNH VỚI SỐ TỰ NHIÊN</a:t>
                </a:r>
                <a:endParaRPr lang="vi-VN" sz="4400" dirty="0"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ysDot"/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3494ADA-8366-1760-8B34-307AC33E458F}"/>
                </a:ext>
              </a:extLst>
            </p:cNvPr>
            <p:cNvSpPr/>
            <p:nvPr/>
          </p:nvSpPr>
          <p:spPr>
            <a:xfrm>
              <a:off x="5089152" y="4602038"/>
              <a:ext cx="1792224" cy="5186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accent2"/>
                  </a:solidFill>
                  <a:latin typeface="#9Slide04 SVNSwashington" pitchFamily="2" charset="0"/>
                </a:rPr>
                <a:t>Tiết</a:t>
              </a:r>
              <a:r>
                <a:rPr lang="en-GB" sz="2800" dirty="0">
                  <a:solidFill>
                    <a:schemeClr val="accent2"/>
                  </a:solidFill>
                  <a:latin typeface="#9Slide04 SVNSwashington" pitchFamily="2" charset="0"/>
                </a:rPr>
                <a:t> 2</a:t>
              </a:r>
              <a:endParaRPr lang="vi-VN" sz="28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F2F83B3-2C50-9396-9F31-B5649A86B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8280">
            <a:off x="3562680" y="169531"/>
            <a:ext cx="2406304" cy="1556578"/>
          </a:xfrm>
          <a:prstGeom prst="rect">
            <a:avLst/>
          </a:prstGeom>
        </p:spPr>
      </p:pic>
      <p:pic>
        <p:nvPicPr>
          <p:cNvPr id="23" name="Picture 22" descr="A logo with a letter in the middle&#10;&#10;Description automatically generated">
            <a:extLst>
              <a:ext uri="{FF2B5EF4-FFF2-40B4-BE49-F238E27FC236}">
                <a16:creationId xmlns:a16="http://schemas.microsoft.com/office/drawing/2014/main" id="{B70F5953-669D-DBDA-7177-B1124EAED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4" y="167283"/>
            <a:ext cx="1015263" cy="63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6EBB-DC85-C1E1-E42D-78643ACC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C14641-C785-B7C5-DA1D-309A549D2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620" y="365125"/>
            <a:ext cx="8618275" cy="22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6EBB-DC85-C1E1-E42D-78643ACC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1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44905-28D1-6939-9B58-FBEF7E4C4DF4}"/>
              </a:ext>
            </a:extLst>
          </p:cNvPr>
          <p:cNvSpPr txBox="1"/>
          <p:nvPr/>
        </p:nvSpPr>
        <p:spPr>
          <a:xfrm>
            <a:off x="1643634" y="499564"/>
            <a:ext cx="108059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giá trị của biểu thức.</a:t>
            </a:r>
            <a:endParaRPr lang="vi-VN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BA832E-A04B-F8F4-1DA3-5643801E94B7}"/>
              </a:ext>
            </a:extLst>
          </p:cNvPr>
          <p:cNvSpPr/>
          <p:nvPr/>
        </p:nvSpPr>
        <p:spPr>
          <a:xfrm>
            <a:off x="740664" y="1690688"/>
            <a:ext cx="448056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40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3 713 – 200 × 5</a:t>
            </a:r>
            <a:endParaRPr lang="vi-VN" sz="40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5A5644-B4D4-BB9E-2FF1-264289BA2828}"/>
              </a:ext>
            </a:extLst>
          </p:cNvPr>
          <p:cNvSpPr/>
          <p:nvPr/>
        </p:nvSpPr>
        <p:spPr>
          <a:xfrm>
            <a:off x="5678424" y="1690688"/>
            <a:ext cx="5804154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sz="40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1 500 + (750 + 250) : 2</a:t>
            </a:r>
            <a:endParaRPr lang="vi-VN" sz="40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E6546C-557B-2DF5-FFEB-179E1563296F}"/>
              </a:ext>
            </a:extLst>
          </p:cNvPr>
          <p:cNvGrpSpPr/>
          <p:nvPr/>
        </p:nvGrpSpPr>
        <p:grpSpPr>
          <a:xfrm>
            <a:off x="2816189" y="4379977"/>
            <a:ext cx="5451512" cy="2323740"/>
            <a:chOff x="2816189" y="4379977"/>
            <a:chExt cx="5451512" cy="23237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601904-D205-FE07-7459-08BA8873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6189" y="4379977"/>
              <a:ext cx="5451512" cy="23237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DEE6BF-D6CE-5CBC-AD17-02ADBBA61A9B}"/>
                </a:ext>
              </a:extLst>
            </p:cNvPr>
            <p:cNvSpPr txBox="1"/>
            <p:nvPr/>
          </p:nvSpPr>
          <p:spPr>
            <a:xfrm>
              <a:off x="4476070" y="4665673"/>
              <a:ext cx="37916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solidFill>
                    <a:schemeClr val="bg1"/>
                  </a:solidFill>
                  <a:latin typeface="SVN-Poky's" panose="020B0606040200020203" pitchFamily="34" charset="0"/>
                </a:rPr>
                <a:t>Thực</a:t>
              </a:r>
              <a:r>
                <a:rPr lang="en-GB" sz="4000" dirty="0"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GB" sz="4000" dirty="0" err="1">
                  <a:solidFill>
                    <a:schemeClr val="bg1"/>
                  </a:solidFill>
                  <a:latin typeface="SVN-Poky's" panose="020B0606040200020203" pitchFamily="34" charset="0"/>
                </a:rPr>
                <a:t>hiện</a:t>
              </a:r>
              <a:r>
                <a:rPr lang="en-GB" sz="4000" dirty="0"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GB" sz="4000" dirty="0" err="1">
                  <a:solidFill>
                    <a:schemeClr val="bg1"/>
                  </a:solidFill>
                  <a:latin typeface="SVN-Poky's" panose="020B0606040200020203" pitchFamily="34" charset="0"/>
                </a:rPr>
                <a:t>trên</a:t>
              </a:r>
              <a:r>
                <a:rPr lang="en-GB" sz="4000" dirty="0"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GB" sz="4000" dirty="0" err="1">
                  <a:solidFill>
                    <a:schemeClr val="bg1"/>
                  </a:solidFill>
                  <a:latin typeface="SVN-Poky's" panose="020B0606040200020203" pitchFamily="34" charset="0"/>
                </a:rPr>
                <a:t>bảng</a:t>
              </a:r>
              <a:r>
                <a:rPr lang="en-GB" sz="4000" dirty="0"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GB" sz="4000" dirty="0" err="1">
                  <a:solidFill>
                    <a:schemeClr val="bg1"/>
                  </a:solidFill>
                  <a:latin typeface="SVN-Poky's" panose="020B0606040200020203" pitchFamily="34" charset="0"/>
                </a:rPr>
                <a:t>nhóm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6EBB-DC85-C1E1-E42D-78643ACC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#9Slide03 AllRoundGothic" panose="020B0703020202020104" pitchFamily="34" charset="-93"/>
              </a:rPr>
              <a:t>1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44905-28D1-6939-9B58-FBEF7E4C4DF4}"/>
              </a:ext>
            </a:extLst>
          </p:cNvPr>
          <p:cNvSpPr txBox="1"/>
          <p:nvPr/>
        </p:nvSpPr>
        <p:spPr>
          <a:xfrm>
            <a:off x="1643634" y="499564"/>
            <a:ext cx="108059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giá trị của biểu thức.</a:t>
            </a:r>
            <a:endParaRPr lang="vi-VN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BA832E-A04B-F8F4-1DA3-5643801E94B7}"/>
              </a:ext>
            </a:extLst>
          </p:cNvPr>
          <p:cNvSpPr/>
          <p:nvPr/>
        </p:nvSpPr>
        <p:spPr>
          <a:xfrm>
            <a:off x="740664" y="1690688"/>
            <a:ext cx="448056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40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3 713 – 200 × 5</a:t>
            </a:r>
            <a:endParaRPr lang="vi-VN" sz="40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5A5644-B4D4-BB9E-2FF1-264289BA2828}"/>
              </a:ext>
            </a:extLst>
          </p:cNvPr>
          <p:cNvSpPr/>
          <p:nvPr/>
        </p:nvSpPr>
        <p:spPr>
          <a:xfrm>
            <a:off x="5678424" y="1690688"/>
            <a:ext cx="5804154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sz="40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1 500 + (750 + 250) : 2</a:t>
            </a:r>
            <a:endParaRPr lang="vi-VN" sz="40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11348-B035-BDEF-34A7-395448733787}"/>
              </a:ext>
            </a:extLst>
          </p:cNvPr>
          <p:cNvSpPr txBox="1"/>
          <p:nvPr/>
        </p:nvSpPr>
        <p:spPr>
          <a:xfrm>
            <a:off x="819531" y="3026771"/>
            <a:ext cx="62270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3 713 – 1 000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2 713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105FE-6622-43A3-0E82-80D97A82DAB8}"/>
              </a:ext>
            </a:extLst>
          </p:cNvPr>
          <p:cNvSpPr txBox="1"/>
          <p:nvPr/>
        </p:nvSpPr>
        <p:spPr>
          <a:xfrm>
            <a:off x="5707380" y="2909340"/>
            <a:ext cx="62270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1 500 + 1 000 : 2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1 500 + 5 000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2 000</a:t>
            </a:r>
          </a:p>
        </p:txBody>
      </p:sp>
    </p:spTree>
    <p:extLst>
      <p:ext uri="{BB962C8B-B14F-4D97-AF65-F5344CB8AC3E}">
        <p14:creationId xmlns:p14="http://schemas.microsoft.com/office/powerpoint/2010/main" val="21173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2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44905-28D1-6939-9B58-FBEF7E4C4DF4}"/>
              </a:ext>
            </a:extLst>
          </p:cNvPr>
          <p:cNvSpPr txBox="1"/>
          <p:nvPr/>
        </p:nvSpPr>
        <p:spPr>
          <a:xfrm>
            <a:off x="1643634" y="499564"/>
            <a:ext cx="108059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chữ số thích hợp.</a:t>
            </a:r>
            <a:endParaRPr lang="vi-VN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FBA721-78F2-408B-9FBD-83D5F30B1243}"/>
              </a:ext>
            </a:extLst>
          </p:cNvPr>
          <p:cNvSpPr txBox="1"/>
          <p:nvPr/>
        </p:nvSpPr>
        <p:spPr>
          <a:xfrm>
            <a:off x="580644" y="1501076"/>
            <a:ext cx="69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a)</a:t>
            </a:r>
            <a:endParaRPr lang="vi-VN" sz="32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B4BA43-3064-040D-AD2D-8B3AEBFB7DD1}"/>
              </a:ext>
            </a:extLst>
          </p:cNvPr>
          <p:cNvGrpSpPr/>
          <p:nvPr/>
        </p:nvGrpSpPr>
        <p:grpSpPr>
          <a:xfrm>
            <a:off x="1152483" y="1828957"/>
            <a:ext cx="3315206" cy="2519539"/>
            <a:chOff x="1152483" y="1828957"/>
            <a:chExt cx="3315206" cy="25195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ADBCBD-8FE6-E17E-0698-D9BC70A97E23}"/>
                </a:ext>
              </a:extLst>
            </p:cNvPr>
            <p:cNvSpPr txBox="1"/>
            <p:nvPr/>
          </p:nvSpPr>
          <p:spPr>
            <a:xfrm>
              <a:off x="1510540" y="1828957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60618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595BA1-9D76-6309-0490-A1E3E75641B2}"/>
                </a:ext>
              </a:extLst>
            </p:cNvPr>
            <p:cNvSpPr txBox="1"/>
            <p:nvPr/>
          </p:nvSpPr>
          <p:spPr>
            <a:xfrm>
              <a:off x="1536192" y="2609580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43  149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CDFA0A-95BB-7971-BD69-F1BD06B52A1C}"/>
                </a:ext>
              </a:extLst>
            </p:cNvPr>
            <p:cNvSpPr/>
            <p:nvPr/>
          </p:nvSpPr>
          <p:spPr>
            <a:xfrm>
              <a:off x="3511635" y="1975104"/>
              <a:ext cx="52086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6CEFAE-8D22-4434-BC7E-8541A4A6BD66}"/>
                </a:ext>
              </a:extLst>
            </p:cNvPr>
            <p:cNvSpPr/>
            <p:nvPr/>
          </p:nvSpPr>
          <p:spPr>
            <a:xfrm>
              <a:off x="2310131" y="2755623"/>
              <a:ext cx="52086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D601D2-CFB1-899D-8DE0-DD9C2A217B9A}"/>
                </a:ext>
              </a:extLst>
            </p:cNvPr>
            <p:cNvSpPr txBox="1"/>
            <p:nvPr/>
          </p:nvSpPr>
          <p:spPr>
            <a:xfrm>
              <a:off x="1486832" y="3517499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171  33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5A2F5A-880A-2D60-8A32-69C0385D7AD1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83" y="3440577"/>
              <a:ext cx="3198197" cy="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DB6A412-465C-E606-9C03-409DEBCEE9A8}"/>
                </a:ext>
              </a:extLst>
            </p:cNvPr>
            <p:cNvSpPr/>
            <p:nvPr/>
          </p:nvSpPr>
          <p:spPr>
            <a:xfrm>
              <a:off x="2588090" y="3684893"/>
              <a:ext cx="52086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A18496-AC66-28F2-A78E-80728D3446CD}"/>
                </a:ext>
              </a:extLst>
            </p:cNvPr>
            <p:cNvSpPr txBox="1"/>
            <p:nvPr/>
          </p:nvSpPr>
          <p:spPr>
            <a:xfrm>
              <a:off x="1278636" y="2244455"/>
              <a:ext cx="4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8981E3-5D3A-950D-D00B-71E7AF72FE79}"/>
              </a:ext>
            </a:extLst>
          </p:cNvPr>
          <p:cNvGrpSpPr/>
          <p:nvPr/>
        </p:nvGrpSpPr>
        <p:grpSpPr>
          <a:xfrm>
            <a:off x="5753016" y="1505647"/>
            <a:ext cx="3621613" cy="4352356"/>
            <a:chOff x="5753016" y="1505647"/>
            <a:chExt cx="3621613" cy="435235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B5F88A-ABA2-7BEB-2A72-1165BCB0B124}"/>
                </a:ext>
              </a:extLst>
            </p:cNvPr>
            <p:cNvSpPr txBox="1"/>
            <p:nvPr/>
          </p:nvSpPr>
          <p:spPr>
            <a:xfrm>
              <a:off x="6349471" y="1873932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1  021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F3BDD8-D016-BFA0-22A6-93BC920E9BB5}"/>
                </a:ext>
              </a:extLst>
            </p:cNvPr>
            <p:cNvSpPr txBox="1"/>
            <p:nvPr/>
          </p:nvSpPr>
          <p:spPr>
            <a:xfrm>
              <a:off x="7537154" y="2584702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B0E81B-A3E4-1022-5334-B590A90FCE1A}"/>
                </a:ext>
              </a:extLst>
            </p:cNvPr>
            <p:cNvSpPr txBox="1"/>
            <p:nvPr/>
          </p:nvSpPr>
          <p:spPr>
            <a:xfrm>
              <a:off x="6011078" y="2366352"/>
              <a:ext cx="4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B1720C-8D34-FD24-B031-987D7BA3B6D3}"/>
                </a:ext>
              </a:extLst>
            </p:cNvPr>
            <p:cNvSpPr txBox="1"/>
            <p:nvPr/>
          </p:nvSpPr>
          <p:spPr>
            <a:xfrm>
              <a:off x="5753016" y="1505647"/>
              <a:ext cx="976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b)</a:t>
              </a:r>
              <a:endParaRPr lang="vi-VN" sz="3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639D6AA-12CD-65FE-043C-0DAE5225FF0B}"/>
                </a:ext>
              </a:extLst>
            </p:cNvPr>
            <p:cNvSpPr/>
            <p:nvPr/>
          </p:nvSpPr>
          <p:spPr>
            <a:xfrm>
              <a:off x="7969209" y="2706994"/>
              <a:ext cx="457200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25A918-B9E8-8F6E-50AE-7F90223F507D}"/>
                </a:ext>
              </a:extLst>
            </p:cNvPr>
            <p:cNvCxnSpPr>
              <a:cxnSpLocks/>
            </p:cNvCxnSpPr>
            <p:nvPr/>
          </p:nvCxnSpPr>
          <p:spPr>
            <a:xfrm>
              <a:off x="6166655" y="3468081"/>
              <a:ext cx="2323422" cy="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60C8-C481-5ED7-A4C8-DAF3D638C5AF}"/>
                </a:ext>
              </a:extLst>
            </p:cNvPr>
            <p:cNvSpPr/>
            <p:nvPr/>
          </p:nvSpPr>
          <p:spPr>
            <a:xfrm>
              <a:off x="6756125" y="2014999"/>
              <a:ext cx="43105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B73CD7-4AC7-A082-87C9-9DD7FF54B66F}"/>
                </a:ext>
              </a:extLst>
            </p:cNvPr>
            <p:cNvSpPr txBox="1"/>
            <p:nvPr/>
          </p:nvSpPr>
          <p:spPr>
            <a:xfrm>
              <a:off x="6443132" y="3545002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15021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E988E-6AE1-DF41-16BB-5AF71D1650D5}"/>
                </a:ext>
              </a:extLst>
            </p:cNvPr>
            <p:cNvSpPr txBox="1"/>
            <p:nvPr/>
          </p:nvSpPr>
          <p:spPr>
            <a:xfrm>
              <a:off x="6071405" y="4171625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7510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285534B-09B0-87D2-98AC-8B7EB6EEE1D0}"/>
                </a:ext>
              </a:extLst>
            </p:cNvPr>
            <p:cNvSpPr/>
            <p:nvPr/>
          </p:nvSpPr>
          <p:spPr>
            <a:xfrm>
              <a:off x="7659909" y="4339019"/>
              <a:ext cx="446401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BE05A05-C285-C1B5-3858-FF83A5D8356F}"/>
                </a:ext>
              </a:extLst>
            </p:cNvPr>
            <p:cNvCxnSpPr>
              <a:cxnSpLocks/>
            </p:cNvCxnSpPr>
            <p:nvPr/>
          </p:nvCxnSpPr>
          <p:spPr>
            <a:xfrm>
              <a:off x="6115283" y="5002622"/>
              <a:ext cx="2323422" cy="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D07C1B-99B4-6EB1-6754-F0561AB93D93}"/>
                </a:ext>
              </a:extLst>
            </p:cNvPr>
            <p:cNvSpPr txBox="1"/>
            <p:nvPr/>
          </p:nvSpPr>
          <p:spPr>
            <a:xfrm>
              <a:off x="6011078" y="5027006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766071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6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2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44905-28D1-6939-9B58-FBEF7E4C4DF4}"/>
              </a:ext>
            </a:extLst>
          </p:cNvPr>
          <p:cNvSpPr txBox="1"/>
          <p:nvPr/>
        </p:nvSpPr>
        <p:spPr>
          <a:xfrm>
            <a:off x="1643634" y="499564"/>
            <a:ext cx="108059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chữ số thích hợp.</a:t>
            </a:r>
            <a:endParaRPr lang="vi-VN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FBA721-78F2-408B-9FBD-83D5F30B1243}"/>
              </a:ext>
            </a:extLst>
          </p:cNvPr>
          <p:cNvSpPr txBox="1"/>
          <p:nvPr/>
        </p:nvSpPr>
        <p:spPr>
          <a:xfrm>
            <a:off x="580644" y="1501076"/>
            <a:ext cx="69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a)</a:t>
            </a:r>
            <a:endParaRPr lang="vi-VN" sz="32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B4BA43-3064-040D-AD2D-8B3AEBFB7DD1}"/>
              </a:ext>
            </a:extLst>
          </p:cNvPr>
          <p:cNvGrpSpPr/>
          <p:nvPr/>
        </p:nvGrpSpPr>
        <p:grpSpPr>
          <a:xfrm>
            <a:off x="1152483" y="1828957"/>
            <a:ext cx="3315206" cy="2519539"/>
            <a:chOff x="1152483" y="1828957"/>
            <a:chExt cx="3315206" cy="25195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ADBCBD-8FE6-E17E-0698-D9BC70A97E23}"/>
                </a:ext>
              </a:extLst>
            </p:cNvPr>
            <p:cNvSpPr txBox="1"/>
            <p:nvPr/>
          </p:nvSpPr>
          <p:spPr>
            <a:xfrm>
              <a:off x="1510540" y="1828957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60618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595BA1-9D76-6309-0490-A1E3E75641B2}"/>
                </a:ext>
              </a:extLst>
            </p:cNvPr>
            <p:cNvSpPr txBox="1"/>
            <p:nvPr/>
          </p:nvSpPr>
          <p:spPr>
            <a:xfrm>
              <a:off x="1536192" y="2609580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43  149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CDFA0A-95BB-7971-BD69-F1BD06B52A1C}"/>
                </a:ext>
              </a:extLst>
            </p:cNvPr>
            <p:cNvSpPr/>
            <p:nvPr/>
          </p:nvSpPr>
          <p:spPr>
            <a:xfrm>
              <a:off x="3511635" y="1975104"/>
              <a:ext cx="52086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6CEFAE-8D22-4434-BC7E-8541A4A6BD66}"/>
                </a:ext>
              </a:extLst>
            </p:cNvPr>
            <p:cNvSpPr/>
            <p:nvPr/>
          </p:nvSpPr>
          <p:spPr>
            <a:xfrm>
              <a:off x="2310131" y="2755623"/>
              <a:ext cx="52086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D601D2-CFB1-899D-8DE0-DD9C2A217B9A}"/>
                </a:ext>
              </a:extLst>
            </p:cNvPr>
            <p:cNvSpPr txBox="1"/>
            <p:nvPr/>
          </p:nvSpPr>
          <p:spPr>
            <a:xfrm>
              <a:off x="1486832" y="3517499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171  33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5A2F5A-880A-2D60-8A32-69C0385D7AD1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83" y="3440577"/>
              <a:ext cx="3198197" cy="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DB6A412-465C-E606-9C03-409DEBCEE9A8}"/>
                </a:ext>
              </a:extLst>
            </p:cNvPr>
            <p:cNvSpPr/>
            <p:nvPr/>
          </p:nvSpPr>
          <p:spPr>
            <a:xfrm>
              <a:off x="2588090" y="3684893"/>
              <a:ext cx="52086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A18496-AC66-28F2-A78E-80728D3446CD}"/>
                </a:ext>
              </a:extLst>
            </p:cNvPr>
            <p:cNvSpPr txBox="1"/>
            <p:nvPr/>
          </p:nvSpPr>
          <p:spPr>
            <a:xfrm>
              <a:off x="1278636" y="2244455"/>
              <a:ext cx="4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8981E3-5D3A-950D-D00B-71E7AF72FE79}"/>
              </a:ext>
            </a:extLst>
          </p:cNvPr>
          <p:cNvGrpSpPr/>
          <p:nvPr/>
        </p:nvGrpSpPr>
        <p:grpSpPr>
          <a:xfrm>
            <a:off x="5753016" y="1505647"/>
            <a:ext cx="3621613" cy="4352356"/>
            <a:chOff x="5753016" y="1505647"/>
            <a:chExt cx="3621613" cy="435235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B5F88A-ABA2-7BEB-2A72-1165BCB0B124}"/>
                </a:ext>
              </a:extLst>
            </p:cNvPr>
            <p:cNvSpPr txBox="1"/>
            <p:nvPr/>
          </p:nvSpPr>
          <p:spPr>
            <a:xfrm>
              <a:off x="6349471" y="1873932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1  021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F3BDD8-D016-BFA0-22A6-93BC920E9BB5}"/>
                </a:ext>
              </a:extLst>
            </p:cNvPr>
            <p:cNvSpPr txBox="1"/>
            <p:nvPr/>
          </p:nvSpPr>
          <p:spPr>
            <a:xfrm>
              <a:off x="7537154" y="2584702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B0E81B-A3E4-1022-5334-B590A90FCE1A}"/>
                </a:ext>
              </a:extLst>
            </p:cNvPr>
            <p:cNvSpPr txBox="1"/>
            <p:nvPr/>
          </p:nvSpPr>
          <p:spPr>
            <a:xfrm>
              <a:off x="6011078" y="2366352"/>
              <a:ext cx="4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B1720C-8D34-FD24-B031-987D7BA3B6D3}"/>
                </a:ext>
              </a:extLst>
            </p:cNvPr>
            <p:cNvSpPr txBox="1"/>
            <p:nvPr/>
          </p:nvSpPr>
          <p:spPr>
            <a:xfrm>
              <a:off x="5753016" y="1505647"/>
              <a:ext cx="976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b)</a:t>
              </a:r>
              <a:endParaRPr lang="vi-VN" sz="3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639D6AA-12CD-65FE-043C-0DAE5225FF0B}"/>
                </a:ext>
              </a:extLst>
            </p:cNvPr>
            <p:cNvSpPr/>
            <p:nvPr/>
          </p:nvSpPr>
          <p:spPr>
            <a:xfrm>
              <a:off x="7969209" y="2706994"/>
              <a:ext cx="457200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25A918-B9E8-8F6E-50AE-7F90223F507D}"/>
                </a:ext>
              </a:extLst>
            </p:cNvPr>
            <p:cNvCxnSpPr>
              <a:cxnSpLocks/>
            </p:cNvCxnSpPr>
            <p:nvPr/>
          </p:nvCxnSpPr>
          <p:spPr>
            <a:xfrm>
              <a:off x="6166655" y="3468081"/>
              <a:ext cx="2323422" cy="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60C8-C481-5ED7-A4C8-DAF3D638C5AF}"/>
                </a:ext>
              </a:extLst>
            </p:cNvPr>
            <p:cNvSpPr/>
            <p:nvPr/>
          </p:nvSpPr>
          <p:spPr>
            <a:xfrm>
              <a:off x="6756125" y="2014999"/>
              <a:ext cx="431059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B73CD7-4AC7-A082-87C9-9DD7FF54B66F}"/>
                </a:ext>
              </a:extLst>
            </p:cNvPr>
            <p:cNvSpPr txBox="1"/>
            <p:nvPr/>
          </p:nvSpPr>
          <p:spPr>
            <a:xfrm>
              <a:off x="6443132" y="3545002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15021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E988E-6AE1-DF41-16BB-5AF71D1650D5}"/>
                </a:ext>
              </a:extLst>
            </p:cNvPr>
            <p:cNvSpPr txBox="1"/>
            <p:nvPr/>
          </p:nvSpPr>
          <p:spPr>
            <a:xfrm>
              <a:off x="6071405" y="4171625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7510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285534B-09B0-87D2-98AC-8B7EB6EEE1D0}"/>
                </a:ext>
              </a:extLst>
            </p:cNvPr>
            <p:cNvSpPr/>
            <p:nvPr/>
          </p:nvSpPr>
          <p:spPr>
            <a:xfrm>
              <a:off x="7659909" y="4339019"/>
              <a:ext cx="446401" cy="496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ysClr val="windowText" lastClr="000000"/>
                  </a:solidFill>
                </a:rPr>
                <a:t>?</a:t>
              </a:r>
              <a:endParaRPr lang="vi-VN" sz="4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BE05A05-C285-C1B5-3858-FF83A5D8356F}"/>
                </a:ext>
              </a:extLst>
            </p:cNvPr>
            <p:cNvCxnSpPr>
              <a:cxnSpLocks/>
            </p:cNvCxnSpPr>
            <p:nvPr/>
          </p:nvCxnSpPr>
          <p:spPr>
            <a:xfrm>
              <a:off x="6115283" y="5002622"/>
              <a:ext cx="2323422" cy="0"/>
            </a:xfrm>
            <a:prstGeom prst="line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D07C1B-99B4-6EB1-6754-F0561AB93D93}"/>
                </a:ext>
              </a:extLst>
            </p:cNvPr>
            <p:cNvSpPr txBox="1"/>
            <p:nvPr/>
          </p:nvSpPr>
          <p:spPr>
            <a:xfrm>
              <a:off x="6011078" y="5027006"/>
              <a:ext cx="2931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spc="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766071</a:t>
              </a:r>
              <a:endParaRPr lang="vi-VN" sz="4800" spc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C46574F-8B23-BB4F-5C53-12915DE04CA3}"/>
              </a:ext>
            </a:extLst>
          </p:cNvPr>
          <p:cNvSpPr/>
          <p:nvPr/>
        </p:nvSpPr>
        <p:spPr>
          <a:xfrm>
            <a:off x="3539500" y="1963478"/>
            <a:ext cx="520869" cy="49620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BC75C0-B1A5-787E-6695-6AA88CC640AF}"/>
              </a:ext>
            </a:extLst>
          </p:cNvPr>
          <p:cNvSpPr/>
          <p:nvPr/>
        </p:nvSpPr>
        <p:spPr>
          <a:xfrm>
            <a:off x="2323330" y="2742648"/>
            <a:ext cx="520869" cy="52108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BF2-F71D-8A3E-C0C4-99EDACFE69C3}"/>
              </a:ext>
            </a:extLst>
          </p:cNvPr>
          <p:cNvSpPr/>
          <p:nvPr/>
        </p:nvSpPr>
        <p:spPr>
          <a:xfrm>
            <a:off x="2587098" y="3665017"/>
            <a:ext cx="520869" cy="52108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AD1055-C16C-01FF-7776-71F93E7C6238}"/>
              </a:ext>
            </a:extLst>
          </p:cNvPr>
          <p:cNvSpPr/>
          <p:nvPr/>
        </p:nvSpPr>
        <p:spPr>
          <a:xfrm>
            <a:off x="6756125" y="2000600"/>
            <a:ext cx="431059" cy="52108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FC51D4-482B-1ADC-7D8E-63B7D2131715}"/>
              </a:ext>
            </a:extLst>
          </p:cNvPr>
          <p:cNvSpPr/>
          <p:nvPr/>
        </p:nvSpPr>
        <p:spPr>
          <a:xfrm>
            <a:off x="7986521" y="2735711"/>
            <a:ext cx="520869" cy="52108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2AFFB-0548-96D1-92CC-421C073B4420}"/>
              </a:ext>
            </a:extLst>
          </p:cNvPr>
          <p:cNvSpPr/>
          <p:nvPr/>
        </p:nvSpPr>
        <p:spPr>
          <a:xfrm>
            <a:off x="7642044" y="4337621"/>
            <a:ext cx="520869" cy="52108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3FC2-21AA-3641-6444-0E9DAF65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child riding a bicycle&#10;&#10;Description automatically generated">
            <a:extLst>
              <a:ext uri="{FF2B5EF4-FFF2-40B4-BE49-F238E27FC236}">
                <a16:creationId xmlns:a16="http://schemas.microsoft.com/office/drawing/2014/main" id="{B9FA55E6-68E2-7E62-51BA-D04AD661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29FD9-0718-D9D1-8BC1-27128C095DB9}"/>
              </a:ext>
            </a:extLst>
          </p:cNvPr>
          <p:cNvSpPr/>
          <p:nvPr/>
        </p:nvSpPr>
        <p:spPr>
          <a:xfrm>
            <a:off x="457200" y="365125"/>
            <a:ext cx="11219688" cy="612775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00B050">
                <a:alpha val="99000"/>
              </a:srgbClr>
            </a:solidFill>
            <a:prstDash val="dash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358F7-B62E-ABCF-EA12-69238B9E42C5}"/>
              </a:ext>
            </a:extLst>
          </p:cNvPr>
          <p:cNvSpPr/>
          <p:nvPr/>
        </p:nvSpPr>
        <p:spPr>
          <a:xfrm>
            <a:off x="838200" y="570706"/>
            <a:ext cx="697992" cy="6271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#9Slide03 AllRoundGothic" panose="020B0703020202020104" pitchFamily="34" charset="-93"/>
              </a:rPr>
              <a:t>3</a:t>
            </a:r>
            <a:endParaRPr lang="vi-VN" sz="4400" dirty="0">
              <a:latin typeface="#9Slide03 AllRoundGothic" panose="020B07030202020201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44905-28D1-6939-9B58-FBEF7E4C4DF4}"/>
              </a:ext>
            </a:extLst>
          </p:cNvPr>
          <p:cNvSpPr txBox="1"/>
          <p:nvPr/>
        </p:nvSpPr>
        <p:spPr>
          <a:xfrm>
            <a:off x="1643634" y="499564"/>
            <a:ext cx="108059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bằng cách thuận tiện</a:t>
            </a:r>
            <a:endParaRPr lang="vi-VN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194C4E64-75B1-876D-4A57-8565284A4D06}"/>
              </a:ext>
            </a:extLst>
          </p:cNvPr>
          <p:cNvSpPr/>
          <p:nvPr/>
        </p:nvSpPr>
        <p:spPr>
          <a:xfrm>
            <a:off x="663540" y="1825127"/>
            <a:ext cx="3815994" cy="103769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25 × 99 × 4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58801785-011A-A3B3-C088-69D0773D65B9}"/>
              </a:ext>
            </a:extLst>
          </p:cNvPr>
          <p:cNvSpPr/>
          <p:nvPr/>
        </p:nvSpPr>
        <p:spPr>
          <a:xfrm>
            <a:off x="5887092" y="1805993"/>
            <a:ext cx="5615135" cy="103769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2 025 × 17 + 83 × 2 025</a:t>
            </a:r>
            <a:endParaRPr lang="vi-VN" sz="4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D3F9BB-1901-7459-81D8-2EF4593D8205}"/>
              </a:ext>
            </a:extLst>
          </p:cNvPr>
          <p:cNvSpPr txBox="1"/>
          <p:nvPr/>
        </p:nvSpPr>
        <p:spPr>
          <a:xfrm>
            <a:off x="739740" y="3150690"/>
            <a:ext cx="40480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(25 × 4) × 99</a:t>
            </a: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100 × 99</a:t>
            </a:r>
          </a:p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9 900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A6394D-46D8-44AA-4DAA-12528357582E}"/>
              </a:ext>
            </a:extLst>
          </p:cNvPr>
          <p:cNvSpPr txBox="1"/>
          <p:nvPr/>
        </p:nvSpPr>
        <p:spPr>
          <a:xfrm>
            <a:off x="5887092" y="3150690"/>
            <a:ext cx="75206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2 025 × (17 + 83)</a:t>
            </a: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2 025 × 100</a:t>
            </a:r>
          </a:p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4401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3" grpId="0" animBg="1"/>
      <p:bldP spid="14" grpId="0" animBg="1"/>
      <p:bldP spid="2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487</Words>
  <Application>Microsoft Office PowerPoint</Application>
  <PresentationFormat>Widescreen</PresentationFormat>
  <Paragraphs>102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#9Slide04 SVNSwashington</vt:lpstr>
      <vt:lpstr>#9Slide03 AllRoundGothic</vt:lpstr>
      <vt:lpstr>SVN-Poky's</vt:lpstr>
      <vt:lpstr>Times New Roman</vt:lpstr>
      <vt:lpstr>Arial</vt:lpstr>
      <vt:lpstr>Aptos Display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HP</cp:lastModifiedBy>
  <cp:revision>2</cp:revision>
  <dcterms:created xsi:type="dcterms:W3CDTF">2024-07-16T16:05:46Z</dcterms:created>
  <dcterms:modified xsi:type="dcterms:W3CDTF">2025-01-13T04:18:51Z</dcterms:modified>
</cp:coreProperties>
</file>