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531" r:id="rId2"/>
    <p:sldId id="256" r:id="rId3"/>
    <p:sldId id="316" r:id="rId4"/>
    <p:sldId id="347" r:id="rId5"/>
    <p:sldId id="362" r:id="rId6"/>
    <p:sldId id="365" r:id="rId7"/>
    <p:sldId id="367" r:id="rId8"/>
    <p:sldId id="368" r:id="rId9"/>
    <p:sldId id="363" r:id="rId10"/>
    <p:sldId id="283" r:id="rId11"/>
    <p:sldId id="348" r:id="rId12"/>
    <p:sldId id="522" r:id="rId13"/>
    <p:sldId id="372" r:id="rId14"/>
    <p:sldId id="373" r:id="rId15"/>
    <p:sldId id="501" r:id="rId16"/>
    <p:sldId id="374" r:id="rId17"/>
    <p:sldId id="298" r:id="rId18"/>
    <p:sldId id="327" r:id="rId19"/>
    <p:sldId id="502" r:id="rId20"/>
    <p:sldId id="524" r:id="rId21"/>
    <p:sldId id="525" r:id="rId22"/>
    <p:sldId id="314" r:id="rId23"/>
    <p:sldId id="330" r:id="rId24"/>
    <p:sldId id="406" r:id="rId25"/>
    <p:sldId id="407" r:id="rId26"/>
    <p:sldId id="529" r:id="rId27"/>
    <p:sldId id="5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05" y="58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32B6C-5F73-4B29-9FCE-BF93CF340A8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3069" y="8684914"/>
            <a:ext cx="2973366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 anchor="b"/>
          <a:lstStyle>
            <a:lvl1pPr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47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130000"/>
              </a:lnSpc>
            </a:pPr>
            <a:fld id="{2B4069C9-AEE2-447E-82C5-94476B2E17CB}" type="slidenum">
              <a:rPr lang="en-US" sz="1100"/>
              <a:pPr algn="r">
                <a:lnSpc>
                  <a:spcPct val="130000"/>
                </a:lnSpc>
              </a:pPr>
              <a:t>1</a:t>
            </a:fld>
            <a:endParaRPr lang="en-US" sz="11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7587" cy="3430588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35" y="4344030"/>
            <a:ext cx="5489532" cy="41144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../Angkor%20Wat-%20The%20Ancient%20Mystery%20Of%20Cambodias%20Lost%20Capital%20-%20The%20City%20Of%20God%20Kings%20-%20Timeline%20-%20YouTube.mp4" TargetMode="External"/><Relationship Id="rId3" Type="http://schemas.openxmlformats.org/officeDocument/2006/relationships/image" Target="../media/image1.jpeg"/><Relationship Id="rId7" Type="http://schemas.openxmlformats.org/officeDocument/2006/relationships/hyperlink" Target="Angkor%20Wat-%20The%20Ancient%20Mystery%20Of%20Cambodias%20Lost%20Capital%20-%20The%20City%20Of%20God%20Kings%20-%20Timeline%20-%20YouTube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hyperlink" Target="Karaoke%20c&#243;%20l&#7901;i-EM%20Y&#202;U%20TR&#431;&#7900;NG%20EM%20-I%20LOVE%20MY%20SCHOOL-H&#7885;c%20Ti&#7871;ng%20Anh%20qua%20b&#224;i%20h&#225;t%20c&#249;ng%20Ms.Nhan.mp4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9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15800" cy="6858000"/>
          </a:xfrm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4339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667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ov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46211" y="2967039"/>
            <a:ext cx="184731" cy="10602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342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225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88"/>
            <a:ext cx="2990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9238" y="1373188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93850" y="4622287"/>
            <a:ext cx="3584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3143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0"/>
            <a:ext cx="3390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739900" y="4782344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" descr="Hoa 0004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364636" y="1382713"/>
            <a:ext cx="3124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8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5" descr="167"/>
          <p:cNvPicPr>
            <a:picLocks noChangeAspect="1" noChangeArrowheads="1" noCrop="1"/>
          </p:cNvPicPr>
          <p:nvPr/>
        </p:nvPicPr>
        <p:blipFill>
          <a:blip r:embed="rId6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1572419" y="4001453"/>
            <a:ext cx="8589963" cy="68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130000"/>
              </a:lnSpc>
            </a:pPr>
            <a:r>
              <a:rPr lang="en-US" sz="4000" b="1" i="1">
                <a:solidFill>
                  <a:srgbClr val="C00000"/>
                </a:solidFill>
              </a:rPr>
              <a:t>Welcome all Teachers </a:t>
            </a:r>
            <a:r>
              <a:rPr lang="en-US" sz="4000" b="1" i="1" dirty="0">
                <a:solidFill>
                  <a:srgbClr val="C00000"/>
                </a:solidFill>
              </a:rPr>
              <a:t>to </a:t>
            </a:r>
            <a:r>
              <a:rPr lang="en-US" sz="4000" b="1" i="1">
                <a:solidFill>
                  <a:srgbClr val="C00000"/>
                </a:solidFill>
              </a:rPr>
              <a:t>our class 9B</a:t>
            </a:r>
            <a:endParaRPr lang="en-US" sz="3200" b="1" i="1" dirty="0">
              <a:solidFill>
                <a:srgbClr val="C00000"/>
              </a:solidFill>
              <a:latin typeface="VNI-Ariston" pitchFamily="2" charset="0"/>
            </a:endParaRPr>
          </a:p>
        </p:txBody>
      </p:sp>
      <p:sp>
        <p:nvSpPr>
          <p:cNvPr id="14358" name="WordArt 25"/>
          <p:cNvSpPr>
            <a:spLocks noChangeArrowheads="1" noChangeShapeType="1" noTextEdit="1"/>
          </p:cNvSpPr>
          <p:nvPr/>
        </p:nvSpPr>
        <p:spPr bwMode="auto">
          <a:xfrm>
            <a:off x="2667000" y="573088"/>
            <a:ext cx="6705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LE KHAC CAN PRIMARY &amp; SECONDARY </a:t>
            </a:r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  <a:hlinkClick r:id="rId7" action="ppaction://hlinkfile"/>
              </a:rPr>
              <a:t>SCHOOL</a:t>
            </a:r>
            <a:endParaRPr lang="en-US" sz="3600" b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latin typeface="Times New Roman"/>
              <a:cs typeface="Times New Roman"/>
            </a:endParaRPr>
          </a:p>
        </p:txBody>
      </p:sp>
      <p:sp>
        <p:nvSpPr>
          <p:cNvPr id="14359" name="WordArt 27"/>
          <p:cNvSpPr>
            <a:spLocks noChangeArrowheads="1" noChangeShapeType="1" noTextEdit="1"/>
          </p:cNvSpPr>
          <p:nvPr/>
        </p:nvSpPr>
        <p:spPr bwMode="auto">
          <a:xfrm>
            <a:off x="4391025" y="1523527"/>
            <a:ext cx="2809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  <a:hlinkClick r:id="rId8" action="ppaction://hlinkfile"/>
              </a:rPr>
              <a:t>ENGLISH</a:t>
            </a:r>
            <a:r>
              <a:rPr lang="en-US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9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28773-CE83-4FF8-8F2F-0EF0421FD8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Oval 2">
            <a:hlinkClick r:id="rId9" action="ppaction://hlinkfile"/>
          </p:cNvPr>
          <p:cNvSpPr/>
          <p:nvPr/>
        </p:nvSpPr>
        <p:spPr bwMode="auto">
          <a:xfrm>
            <a:off x="3352801" y="5410200"/>
            <a:ext cx="7304087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0080"/>
                </a:solidFill>
                <a:latin typeface="Arial Narrow" pitchFamily="34" charset="0"/>
                <a:cs typeface="Arial" charset="0"/>
              </a:rPr>
              <a:t>TEACHER :  NGUYEN THI HIEN</a:t>
            </a:r>
            <a:endParaRPr lang="en-US" sz="3200" b="1" dirty="0">
              <a:solidFill>
                <a:srgbClr val="80008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785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216371"/>
              </p:ext>
            </p:extLst>
          </p:nvPr>
        </p:nvGraphicFramePr>
        <p:xfrm>
          <a:off x="704850" y="930910"/>
          <a:ext cx="11174730" cy="53397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8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0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8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5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sản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542185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0204" y="1610009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0204" y="2364099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965" y="3039959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691" y="3753591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845" y="4373633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85" y="4994134"/>
            <a:ext cx="619125" cy="619125"/>
          </a:xfrm>
          <a:prstGeom prst="rect">
            <a:avLst/>
          </a:prstGeom>
        </p:spPr>
      </p:pic>
      <p:pic>
        <p:nvPicPr>
          <p:cNvPr id="14" name="occupied">
            <a:hlinkClick r:id="" action="ppaction://media"/>
            <a:extLst>
              <a:ext uri="{FF2B5EF4-FFF2-40B4-BE49-F238E27FC236}">
                <a16:creationId xmlns:a16="http://schemas.microsoft.com/office/drawing/2014/main" id="{FB6CFDA8-B819-4B84-95E9-6301A9D7673D}"/>
              </a:ext>
            </a:extLst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3500" y="5541438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0" y="1860550"/>
            <a:ext cx="3096895" cy="214566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64735" y="1785620"/>
            <a:ext cx="3177540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487045" y="4312920"/>
            <a:ext cx="4064000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 with a slice of lemon.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05" y="1721485"/>
            <a:ext cx="3253105" cy="238760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79315" y="4208145"/>
            <a:ext cx="3573780" cy="25533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 ______ house has a significant meaning in the Bahnar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60105" y="4185285"/>
            <a:ext cx="3573780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 dedicated to the people killed in the war.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249805" y="4757420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148070" y="4234815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9946005" y="4666615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74740" y="4648200"/>
            <a:ext cx="583819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_______where people worship the Tran Dynasty’s Kings and royal family members.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088005" y="5215890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171305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1644015"/>
            <a:ext cx="3980815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8774"/>
          <a:stretch>
            <a:fillRect/>
          </a:stretch>
        </p:blipFill>
        <p:spPr>
          <a:xfrm>
            <a:off x="7124700" y="1546860"/>
            <a:ext cx="3937635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70" y="1875790"/>
            <a:ext cx="4923155" cy="479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520" y="202819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Teacher: </a:t>
            </a:r>
            <a:r>
              <a:rPr lang="en-US" sz="3200"/>
              <a:t>Now let’s look at what you’ve done on your projects. Group one first, please.</a:t>
            </a:r>
          </a:p>
          <a:p>
            <a:pPr algn="just"/>
            <a:r>
              <a:rPr lang="en-US" sz="3200" b="1"/>
              <a:t>Mi:</a:t>
            </a:r>
            <a:r>
              <a:rPr lang="en-US" sz="3200"/>
              <a:t> OK. Thi</a:t>
            </a:r>
            <a:r>
              <a:rPr lang="en-US" sz="3200">
                <a:sym typeface="+mn-ea"/>
              </a:rPr>
              <a:t>Teacher:</a:t>
            </a:r>
            <a:r>
              <a:rPr lang="en-US" sz="3200"/>
              <a:t>s is Angkor Wat in Cambodia. It’s a temple complex, the largest religious monument in the world. </a:t>
            </a:r>
          </a:p>
          <a:p>
            <a:pPr algn="just"/>
            <a:r>
              <a:rPr lang="en-US" sz="3200" b="1"/>
              <a:t>Teacher:</a:t>
            </a:r>
            <a:r>
              <a:rPr lang="en-US" sz="3200"/>
              <a:t> Fantastic! When did people build it?</a:t>
            </a:r>
          </a:p>
          <a:p>
            <a:pPr algn="just"/>
            <a:r>
              <a:rPr lang="en-US" sz="3200" b="1"/>
              <a:t>Mi:</a:t>
            </a:r>
            <a:r>
              <a:rPr lang="en-US" sz="3200"/>
              <a:t> They built it in the 12th century. It’s a World Heritage Site. Millions of visitors go there every year</a:t>
            </a:r>
          </a:p>
          <a:p>
            <a:pPr algn="just"/>
            <a:r>
              <a:rPr lang="en-US" sz="3200" b="1"/>
              <a:t>Teacher:</a:t>
            </a:r>
            <a:r>
              <a:rPr lang="en-US" sz="320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Nam:</a:t>
            </a:r>
            <a:r>
              <a:rPr lang="en-US" sz="3000"/>
              <a:t> 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Great! It’s quite magnificent! Now group three, please.</a:t>
            </a:r>
          </a:p>
          <a:p>
            <a:pPr algn="just"/>
            <a:r>
              <a:rPr lang="en-US" sz="3000" b="1"/>
              <a:t>Lan:</a:t>
            </a:r>
            <a:r>
              <a:rPr lang="en-US" sz="300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Yeah. It’s the oldest and largest occupied castle in the world. </a:t>
            </a:r>
          </a:p>
          <a:p>
            <a:pPr algn="just"/>
            <a:r>
              <a:rPr lang="en-US" sz="3000" b="1"/>
              <a:t>Mi &amp; Nam:</a:t>
            </a:r>
            <a:r>
              <a:rPr lang="en-US" sz="3000"/>
              <a:t> Amazing! So we need to preserve our heritage for future </a:t>
            </a:r>
          </a:p>
          <a:p>
            <a:pPr algn="just"/>
            <a:r>
              <a:rPr lang="en-US" sz="3000"/>
              <a:t>generations.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735" y="291782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 preservation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23235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19800" y="5302885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816100" y="292671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562100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43270" y="2186305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religious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thuộc tôn giáo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/rɪˈlɪdʒəs/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33490" y="388048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/ˈmɒnjumənt/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honour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83655" y="2753360"/>
            <a:ext cx="5181600" cy="329311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magnificent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tráng lệ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2456" y="3082855"/>
            <a:ext cx="44729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/mæɡˈnɪf.ɪ.sənt/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26505" y="147955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76515" y="2839720"/>
            <a:ext cx="2715895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preseve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bảo tồn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281876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1555" y="3000375"/>
            <a:ext cx="5680710" cy="324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heritage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di sản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7871" y="3082855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/ˈher.ɪ.tɪdʒ/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994275" y="1190625"/>
            <a:ext cx="68548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67325" y="38588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occupied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019800" y="2913380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1509</Words>
  <Application>Microsoft Office PowerPoint</Application>
  <PresentationFormat>Widescreen</PresentationFormat>
  <Paragraphs>230</Paragraphs>
  <Slides>28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Comic Sans MS</vt:lpstr>
      <vt:lpstr>Cooper Black</vt:lpstr>
      <vt:lpstr>Myriad Pro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hoahanh020302@gmail.com</cp:lastModifiedBy>
  <cp:revision>254</cp:revision>
  <dcterms:created xsi:type="dcterms:W3CDTF">2020-12-09T02:04:00Z</dcterms:created>
  <dcterms:modified xsi:type="dcterms:W3CDTF">2025-11-14T04:42:02Z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