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00" r:id="rId3"/>
  </p:sldMasterIdLst>
  <p:notesMasterIdLst>
    <p:notesMasterId r:id="rId28"/>
  </p:notesMasterIdLst>
  <p:sldIdLst>
    <p:sldId id="313" r:id="rId4"/>
    <p:sldId id="314" r:id="rId5"/>
    <p:sldId id="284" r:id="rId6"/>
    <p:sldId id="285" r:id="rId7"/>
    <p:sldId id="317" r:id="rId8"/>
    <p:sldId id="288" r:id="rId9"/>
    <p:sldId id="279" r:id="rId10"/>
    <p:sldId id="274" r:id="rId11"/>
    <p:sldId id="308" r:id="rId12"/>
    <p:sldId id="310" r:id="rId13"/>
    <p:sldId id="318" r:id="rId14"/>
    <p:sldId id="295" r:id="rId15"/>
    <p:sldId id="297" r:id="rId16"/>
    <p:sldId id="296" r:id="rId17"/>
    <p:sldId id="298" r:id="rId18"/>
    <p:sldId id="299" r:id="rId19"/>
    <p:sldId id="300" r:id="rId20"/>
    <p:sldId id="302" r:id="rId21"/>
    <p:sldId id="301" r:id="rId22"/>
    <p:sldId id="303" r:id="rId23"/>
    <p:sldId id="304" r:id="rId24"/>
    <p:sldId id="312" r:id="rId25"/>
    <p:sldId id="268" r:id="rId26"/>
    <p:sldId id="31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DB5D45-E9BE-4E7A-B655-DA363ADE51C6}">
          <p14:sldIdLst>
            <p14:sldId id="313"/>
            <p14:sldId id="314"/>
          </p14:sldIdLst>
        </p14:section>
        <p14:section name="Untitled Section" id="{83DFFB02-FECF-4886-8FF7-EB202DDD48C4}">
          <p14:sldIdLst>
            <p14:sldId id="284"/>
            <p14:sldId id="285"/>
            <p14:sldId id="317"/>
            <p14:sldId id="288"/>
            <p14:sldId id="279"/>
            <p14:sldId id="274"/>
            <p14:sldId id="308"/>
            <p14:sldId id="310"/>
            <p14:sldId id="318"/>
            <p14:sldId id="295"/>
            <p14:sldId id="297"/>
            <p14:sldId id="296"/>
            <p14:sldId id="298"/>
            <p14:sldId id="299"/>
            <p14:sldId id="300"/>
            <p14:sldId id="302"/>
            <p14:sldId id="301"/>
            <p14:sldId id="303"/>
            <p14:sldId id="304"/>
            <p14:sldId id="312"/>
            <p14:sldId id="268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33"/>
    <a:srgbClr val="99CC00"/>
    <a:srgbClr val="0033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364" autoAdjust="0"/>
  </p:normalViewPr>
  <p:slideViewPr>
    <p:cSldViewPr>
      <p:cViewPr varScale="1">
        <p:scale>
          <a:sx n="78" d="100"/>
          <a:sy n="78" d="100"/>
        </p:scale>
        <p:origin x="518" y="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55D92-4E0F-4822-B788-58BEEADA8B92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1FFF-9298-430B-A2A9-E5CAD1850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7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32B6C-5F73-4B29-9FCE-BF93CF340A8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3069" y="8684914"/>
            <a:ext cx="2973366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 anchor="b"/>
          <a:lstStyle>
            <a:lvl1pPr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130000"/>
              </a:lnSpc>
            </a:pPr>
            <a:fld id="{2B4069C9-AEE2-447E-82C5-94476B2E17CB}" type="slidenum">
              <a:rPr lang="en-US" sz="1100"/>
              <a:pPr algn="r">
                <a:lnSpc>
                  <a:spcPct val="130000"/>
                </a:lnSpc>
              </a:pPr>
              <a:t>1</a:t>
            </a:fld>
            <a:endParaRPr lang="en-US" sz="11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7587" cy="3430588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35" y="4344030"/>
            <a:ext cx="5489532" cy="41144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0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2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65AF8E-F383-4B2D-8849-FA739E05D0C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1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FB933-67B8-4705-A441-9B076430E37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8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8C1F23-0E0C-4C6F-9505-FACEA42688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67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45844C-9E87-40C5-B2EC-E5B4B648599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24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D388F3-2B87-4FA0-9C9A-51C0191CAED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38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FADB8-1AD1-409C-9564-7A4E3D47EB1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0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8841B-0A7B-46D4-850D-FEC93A6CFEE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08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C05E26-C623-4572-ACBA-CF37E214A0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30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8213B-5EF5-4ED8-B809-B2442449015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4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F582AD-4E86-4FF2-AC26-E048BFFECFB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52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102EF-58D2-4DD4-8CEA-D4000BF822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51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1C798-4B44-4E42-BBA4-589BCF156E4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51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AEC922-2554-49BC-8ED9-0E91BC50433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32F507-73A4-4554-A609-0612C58AD3B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53392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590EA-12BB-4F99-8599-6336B222955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1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D31CA-7214-4CE3-8B60-F0FAFCBB8B4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55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44513B-15B2-4186-AB0B-4BC8D78F0DD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62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0A91AB-C4EE-4562-B80D-CD332620567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3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6EC50-114C-4CD6-A5B6-966F48328C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5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4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D66283-D7A2-45E5-8FAB-F4245169C6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53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4B36F4-D892-4834-B6BC-A5EA4330A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9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997A6-B8F2-4C2D-9169-EBAF29DCE2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24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671A7E-16B2-4189-8606-3FD93B47A4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51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806B14-94D9-4CC6-8F25-B54C5A0414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63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95D34-EA51-4BC7-9687-375ADDDC7B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3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CD500A-4D71-41DB-916D-53F8F27C0DD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9B52-61DA-429E-B5CF-A516CC5EC661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D7F1-BF25-4C51-9364-2573DA96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6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Lesson%2011-%20This%20Is%20My%20Neighborhood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LISTEN%205.wma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2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12" Type="http://schemas.openxmlformats.org/officeDocument/2006/relationships/slide" Target="slide2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20.xml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slide" Target="slide16.xml"/><Relationship Id="rId4" Type="http://schemas.openxmlformats.org/officeDocument/2006/relationships/image" Target="../media/image34.wmf"/><Relationship Id="rId9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6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LISTEN%205.wma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1.jpeg"/><Relationship Id="rId10" Type="http://schemas.openxmlformats.org/officeDocument/2006/relationships/audio" Target="../media/media5.mp3"/><Relationship Id="rId19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15800" cy="6858000"/>
          </a:xfrm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4339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46211" y="2967039"/>
            <a:ext cx="184731" cy="10602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342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225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88"/>
            <a:ext cx="2990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9238" y="1373188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93850" y="4622287"/>
            <a:ext cx="3584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0"/>
            <a:ext cx="3390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739900" y="4782344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364636" y="1382713"/>
            <a:ext cx="3124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8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1572419" y="4001453"/>
            <a:ext cx="8589963" cy="68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30000"/>
              </a:lnSpc>
            </a:pPr>
            <a:r>
              <a:rPr lang="en-US" sz="4000" b="1" i="1">
                <a:solidFill>
                  <a:srgbClr val="C00000"/>
                </a:solidFill>
              </a:rPr>
              <a:t>Welcome all Teachers </a:t>
            </a:r>
            <a:r>
              <a:rPr lang="en-US" sz="4000" b="1" i="1" dirty="0">
                <a:solidFill>
                  <a:srgbClr val="C00000"/>
                </a:solidFill>
              </a:rPr>
              <a:t>to our class</a:t>
            </a:r>
            <a:endParaRPr lang="en-US" sz="3200" b="1" i="1" dirty="0">
              <a:solidFill>
                <a:srgbClr val="C00000"/>
              </a:solidFill>
              <a:latin typeface="VNI-Ariston" pitchFamily="2" charset="0"/>
            </a:endParaRPr>
          </a:p>
        </p:txBody>
      </p:sp>
      <p:sp>
        <p:nvSpPr>
          <p:cNvPr id="14358" name="WordArt 25"/>
          <p:cNvSpPr>
            <a:spLocks noChangeArrowheads="1" noChangeShapeType="1" noTextEdit="1"/>
          </p:cNvSpPr>
          <p:nvPr/>
        </p:nvSpPr>
        <p:spPr bwMode="auto">
          <a:xfrm>
            <a:off x="2667000" y="573088"/>
            <a:ext cx="6705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LE KHAC CAN PRIMARY &amp; SECONDARY </a:t>
            </a:r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SCHOOL</a:t>
            </a:r>
          </a:p>
        </p:txBody>
      </p:sp>
      <p:sp>
        <p:nvSpPr>
          <p:cNvPr id="14359" name="WordArt 27"/>
          <p:cNvSpPr>
            <a:spLocks noChangeArrowheads="1" noChangeShapeType="1" noTextEdit="1"/>
          </p:cNvSpPr>
          <p:nvPr/>
        </p:nvSpPr>
        <p:spPr bwMode="auto">
          <a:xfrm>
            <a:off x="4391025" y="1523527"/>
            <a:ext cx="2809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ENGLISH 6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28773-CE83-4FF8-8F2F-0EF0421FD8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Oval 2">
            <a:hlinkClick r:id="rId7" action="ppaction://hlinkfile"/>
          </p:cNvPr>
          <p:cNvSpPr/>
          <p:nvPr/>
        </p:nvSpPr>
        <p:spPr bwMode="auto">
          <a:xfrm>
            <a:off x="3352801" y="5410200"/>
            <a:ext cx="7304087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0080"/>
                </a:solidFill>
                <a:latin typeface="Arial Narrow" pitchFamily="34" charset="0"/>
                <a:cs typeface="Arial" charset="0"/>
              </a:rPr>
              <a:t>TEACHER :  NGUYEN THI HIEN</a:t>
            </a:r>
            <a:endParaRPr lang="en-US" sz="3200" b="1" dirty="0">
              <a:solidFill>
                <a:srgbClr val="80008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785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76200"/>
            <a:ext cx="15316200" cy="80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88" y="456378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6397" y="425310"/>
            <a:ext cx="7724404" cy="86177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493093"/>
              </p:ext>
            </p:extLst>
          </p:nvPr>
        </p:nvGraphicFramePr>
        <p:xfrm>
          <a:off x="1828800" y="3380675"/>
          <a:ext cx="9022398" cy="38583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1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3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12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6200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486397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43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4849" y="154560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467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547" y="1573079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5962" y="2062234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51229" y="2058196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9120" y="1557229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6973" y="2051333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1" y="2709349"/>
            <a:ext cx="848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1" y="921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75 L 0.11111 0.4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6128 0.476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1319 L -0.22848 0.559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4231 0.3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81 -0.0037 L 0.42527 0.39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25799 0.473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6588 0.564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41003 0.5618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81290"/>
            <a:ext cx="15240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6" name="Title 1"/>
          <p:cNvSpPr>
            <a:spLocks noGrp="1"/>
          </p:cNvSpPr>
          <p:nvPr>
            <p:ph type="title"/>
          </p:nvPr>
        </p:nvSpPr>
        <p:spPr>
          <a:xfrm>
            <a:off x="533400" y="419100"/>
            <a:ext cx="8911721" cy="802470"/>
          </a:xfrm>
          <a:solidFill>
            <a:srgbClr val="FF00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66"/>
                </a:solidFill>
                <a:latin typeface=".VnBodoni" pitchFamily="34" charset="0"/>
              </a:rPr>
              <a:t>5. Listen and practice with the chant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6968" y="1505788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My city is very busy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07468" y="2025337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There are lots of buildings growing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07468" y="2485622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The people here are funny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11653" y="2997200"/>
            <a:ext cx="723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It’s a lovely place to live in.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56321" y="3929390"/>
            <a:ext cx="4497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My village is very pretty.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7469" y="4302569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There are lots of places to see</a:t>
            </a:r>
            <a:r>
              <a:rPr lang="en-US" sz="32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07468" y="4849959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people here are friendly.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6320" y="5336369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It’s a fantastic place to be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6" name="LISTEN 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381000"/>
            <a:ext cx="7334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nit_4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3625" y="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944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5791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WordArt 3"/>
          <p:cNvSpPr>
            <a:spLocks noChangeArrowheads="1" noChangeShapeType="1" noTextEdit="1"/>
          </p:cNvSpPr>
          <p:nvPr/>
        </p:nvSpPr>
        <p:spPr bwMode="auto">
          <a:xfrm>
            <a:off x="2895600" y="228600"/>
            <a:ext cx="5791200" cy="1447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Picking lucky apples</a:t>
            </a:r>
          </a:p>
        </p:txBody>
      </p:sp>
      <p:pic>
        <p:nvPicPr>
          <p:cNvPr id="136196" name="Picture 4" descr="APPLE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198" name="WordArt 6"/>
          <p:cNvSpPr>
            <a:spLocks noChangeArrowheads="1" noChangeShapeType="1" noTextEdit="1"/>
          </p:cNvSpPr>
          <p:nvPr/>
        </p:nvSpPr>
        <p:spPr bwMode="auto">
          <a:xfrm>
            <a:off x="4876800" y="29718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36199" name="Picture 7" descr="APPLE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00" name="WordArt 8"/>
          <p:cNvSpPr>
            <a:spLocks noChangeArrowheads="1" noChangeShapeType="1" noTextEdit="1"/>
          </p:cNvSpPr>
          <p:nvPr/>
        </p:nvSpPr>
        <p:spPr bwMode="auto">
          <a:xfrm>
            <a:off x="6324600" y="32004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136201" name="Picture 9" descr="APPLE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86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02" name="WordArt 10"/>
          <p:cNvSpPr>
            <a:spLocks noChangeArrowheads="1" noChangeShapeType="1" noTextEdit="1"/>
          </p:cNvSpPr>
          <p:nvPr/>
        </p:nvSpPr>
        <p:spPr bwMode="auto">
          <a:xfrm>
            <a:off x="7010400" y="42672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136203" name="Picture 11" descr="APPLE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04" name="WordArt 12"/>
          <p:cNvSpPr>
            <a:spLocks noChangeArrowheads="1" noChangeShapeType="1" noTextEdit="1"/>
          </p:cNvSpPr>
          <p:nvPr/>
        </p:nvSpPr>
        <p:spPr bwMode="auto">
          <a:xfrm>
            <a:off x="5410200" y="38862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136205" name="Picture 13" descr="APPLE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434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06" name="WordArt 14"/>
          <p:cNvSpPr>
            <a:spLocks noChangeArrowheads="1" noChangeShapeType="1" noTextEdit="1"/>
          </p:cNvSpPr>
          <p:nvPr/>
        </p:nvSpPr>
        <p:spPr bwMode="auto">
          <a:xfrm>
            <a:off x="4495800" y="45720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pic>
        <p:nvPicPr>
          <p:cNvPr id="136207" name="Picture 15" descr="APPLE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08" name="WordArt 16"/>
          <p:cNvSpPr>
            <a:spLocks noChangeArrowheads="1" noChangeShapeType="1" noTextEdit="1"/>
          </p:cNvSpPr>
          <p:nvPr/>
        </p:nvSpPr>
        <p:spPr bwMode="auto">
          <a:xfrm>
            <a:off x="5791200" y="495300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pic>
        <p:nvPicPr>
          <p:cNvPr id="136210" name="Picture 18" descr="APPLE1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36211" name="Text Box 19"/>
          <p:cNvSpPr txBox="1">
            <a:spLocks noChangeArrowheads="1"/>
          </p:cNvSpPr>
          <p:nvPr/>
        </p:nvSpPr>
        <p:spPr bwMode="auto">
          <a:xfrm>
            <a:off x="3529013" y="3357154"/>
            <a:ext cx="3854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990099"/>
                </a:solidFill>
                <a:latin typeface="Arial" panose="020B0604020202020204" pitchFamily="34" charset="0"/>
              </a:rPr>
              <a:t>7</a:t>
            </a:r>
          </a:p>
        </p:txBody>
      </p:sp>
      <p:pic>
        <p:nvPicPr>
          <p:cNvPr id="18" name="Picture 7" descr="APPLE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01950"/>
            <a:ext cx="8382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9" name="WordArt 8"/>
          <p:cNvSpPr>
            <a:spLocks noChangeArrowheads="1" noChangeShapeType="1" noTextEdit="1"/>
          </p:cNvSpPr>
          <p:nvPr/>
        </p:nvSpPr>
        <p:spPr bwMode="auto">
          <a:xfrm>
            <a:off x="7315200" y="3130550"/>
            <a:ext cx="1524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pic>
        <p:nvPicPr>
          <p:cNvPr id="20" name="Picture 7" descr="APPLE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02150"/>
            <a:ext cx="12573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21" name="WordArt 8"/>
          <p:cNvSpPr>
            <a:spLocks noChangeArrowheads="1" noChangeShapeType="1" noTextEdit="1"/>
          </p:cNvSpPr>
          <p:nvPr/>
        </p:nvSpPr>
        <p:spPr bwMode="auto">
          <a:xfrm>
            <a:off x="7962900" y="4730750"/>
            <a:ext cx="228600" cy="414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 bwMode="auto">
          <a:xfrm>
            <a:off x="8401050" y="6019800"/>
            <a:ext cx="971550" cy="6405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6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19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6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19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0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6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0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6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0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136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0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6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621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O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400800" y="1295400"/>
            <a:ext cx="3352800" cy="1676400"/>
          </a:xfrm>
          <a:prstGeom prst="cloudCallout">
            <a:avLst>
              <a:gd name="adj1" fmla="val -28269"/>
              <a:gd name="adj2" fmla="val 81250"/>
            </a:avLst>
          </a:prstGeom>
          <a:gradFill rotWithShape="1">
            <a:gsLst>
              <a:gs pos="0">
                <a:schemeClr val="bg2"/>
              </a:gs>
              <a:gs pos="100000">
                <a:srgbClr val="FF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Lucky  </a:t>
            </a:r>
            <a:r>
              <a:rPr lang="en-US" altLang="en-US" sz="3200" b="1" dirty="0">
                <a:solidFill>
                  <a:srgbClr val="703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apple</a:t>
            </a:r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2362200" y="1219200"/>
            <a:ext cx="3352800" cy="1600200"/>
          </a:xfrm>
          <a:prstGeom prst="cloudCallout">
            <a:avLst>
              <a:gd name="adj1" fmla="val 8569"/>
              <a:gd name="adj2" fmla="val 86111"/>
            </a:avLst>
          </a:prstGeom>
          <a:gradFill rotWithShape="1">
            <a:gsLst>
              <a:gs pos="0">
                <a:srgbClr val="66FFFF"/>
              </a:gs>
              <a:gs pos="100000">
                <a:srgbClr val="FF99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703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Lucky  apple</a:t>
            </a:r>
          </a:p>
        </p:txBody>
      </p:sp>
      <p:pic>
        <p:nvPicPr>
          <p:cNvPr id="14341" name="Picture 5" descr="MO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3200400"/>
            <a:ext cx="1784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848600" y="5715000"/>
            <a:ext cx="1981200" cy="609600"/>
          </a:xfrm>
          <a:prstGeom prst="leftArrow">
            <a:avLst>
              <a:gd name="adj1" fmla="val 50000"/>
              <a:gd name="adj2" fmla="val 81250"/>
            </a:avLst>
          </a:prstGeom>
          <a:solidFill>
            <a:srgbClr val="0099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04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  <p:bldP spid="1208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340" y="5867401"/>
            <a:ext cx="1999661" cy="634039"/>
          </a:xfrm>
          <a:prstGeom prst="rect">
            <a:avLst/>
          </a:prstGeom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162300" y="228600"/>
            <a:ext cx="3352800" cy="1600200"/>
          </a:xfrm>
          <a:prstGeom prst="cloudCallout">
            <a:avLst>
              <a:gd name="adj1" fmla="val 8569"/>
              <a:gd name="adj2" fmla="val 86111"/>
            </a:avLst>
          </a:prstGeom>
          <a:gradFill rotWithShape="1">
            <a:gsLst>
              <a:gs pos="0">
                <a:srgbClr val="66FFFF"/>
              </a:gs>
              <a:gs pos="100000">
                <a:srgbClr val="FF99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703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Lucky  apple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738B-06DF-4BBE-A737-6704C2635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600200"/>
            <a:ext cx="6629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op 199+ hình ảnh động đẹp, ngộ nghĩnh đáng yêu nhất trên thế giớ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62484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6223961"/>
            <a:ext cx="1999661" cy="634039"/>
          </a:xfrm>
          <a:prstGeom prst="rect">
            <a:avLst/>
          </a:prstGeom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705261" y="-15240"/>
            <a:ext cx="3352800" cy="1196340"/>
          </a:xfrm>
          <a:prstGeom prst="cloudCallout">
            <a:avLst>
              <a:gd name="adj1" fmla="val 8569"/>
              <a:gd name="adj2" fmla="val 86111"/>
            </a:avLst>
          </a:prstGeom>
          <a:gradFill rotWithShape="1">
            <a:gsLst>
              <a:gs pos="0">
                <a:srgbClr val="66FFFF"/>
              </a:gs>
              <a:gs pos="100000">
                <a:srgbClr val="FF99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703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Lucky  apple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A2D683-83A4-4EE6-872A-9DDC21C2E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1100"/>
            <a:ext cx="99822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4630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4974" y="2227745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 Is  there a ......................... in your </a:t>
            </a:r>
            <a:r>
              <a:rPr lang="en-US" sz="4000" b="1" dirty="0" err="1">
                <a:solidFill>
                  <a:srgbClr val="FFFF00"/>
                </a:solidFill>
              </a:rPr>
              <a:t>neighbourhood</a:t>
            </a:r>
            <a:r>
              <a:rPr lang="en-US" sz="4000" b="1" dirty="0">
                <a:solidFill>
                  <a:srgbClr val="FFFF00"/>
                </a:solidFill>
              </a:rPr>
              <a:t> ? </a:t>
            </a:r>
          </a:p>
          <a:p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685800"/>
            <a:ext cx="2298391" cy="1390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3248" y="2179670"/>
            <a:ext cx="319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cathedral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1" y="5638801"/>
            <a:ext cx="1999661" cy="6340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411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4706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752601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 * </a:t>
            </a:r>
            <a:r>
              <a:rPr lang="nl-NL" sz="2400" b="1" i="1" dirty="0">
                <a:solidFill>
                  <a:schemeClr val="accent6"/>
                </a:solidFill>
              </a:rPr>
              <a:t>Choose the word which underlined part pronounced differently from others: </a:t>
            </a:r>
          </a:p>
          <a:p>
            <a:r>
              <a:rPr lang="nl-NL" sz="2400" b="1" i="1" dirty="0">
                <a:solidFill>
                  <a:schemeClr val="accent6"/>
                </a:solidFill>
              </a:rPr>
              <a:t>           </a:t>
            </a:r>
            <a:r>
              <a:rPr lang="nl-NL" sz="3200" b="1" i="1" dirty="0">
                <a:solidFill>
                  <a:srgbClr val="FFFF00"/>
                </a:solidFill>
              </a:rPr>
              <a:t>A.  ch</a:t>
            </a:r>
            <a:r>
              <a:rPr lang="nl-NL" sz="3200" b="1" i="1" u="sng" dirty="0">
                <a:solidFill>
                  <a:srgbClr val="FFFF00"/>
                </a:solidFill>
              </a:rPr>
              <a:t>ea</a:t>
            </a:r>
            <a:r>
              <a:rPr lang="nl-NL" sz="3200" b="1" i="1" dirty="0">
                <a:solidFill>
                  <a:srgbClr val="FFFF00"/>
                </a:solidFill>
              </a:rPr>
              <a:t>p              B. t</a:t>
            </a:r>
            <a:r>
              <a:rPr lang="nl-NL" sz="3200" b="1" i="1" u="sng" dirty="0">
                <a:solidFill>
                  <a:srgbClr val="FFFF00"/>
                </a:solidFill>
              </a:rPr>
              <a:t>ea</a:t>
            </a:r>
            <a:r>
              <a:rPr lang="nl-NL" sz="3200" b="1" i="1" dirty="0">
                <a:solidFill>
                  <a:srgbClr val="FFFF00"/>
                </a:solidFill>
              </a:rPr>
              <a:t>              C. </a:t>
            </a:r>
            <a:r>
              <a:rPr lang="nl-NL" sz="3200" b="1" i="1" u="sng" dirty="0">
                <a:solidFill>
                  <a:srgbClr val="FFFF00"/>
                </a:solidFill>
              </a:rPr>
              <a:t>e</a:t>
            </a:r>
            <a:r>
              <a:rPr lang="nl-NL" sz="3200" b="1" i="1" dirty="0">
                <a:solidFill>
                  <a:srgbClr val="FFFF00"/>
                </a:solidFill>
              </a:rPr>
              <a:t>xpensive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57011" y="2514601"/>
            <a:ext cx="381000" cy="56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340" y="5486401"/>
            <a:ext cx="199966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4859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7526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libri"/>
              </a:rPr>
              <a:t> * </a:t>
            </a:r>
            <a:r>
              <a:rPr lang="en-US" sz="4000" b="1" i="1">
                <a:solidFill>
                  <a:schemeClr val="accent6">
                    <a:lumMod val="75000"/>
                  </a:schemeClr>
                </a:solidFill>
                <a:latin typeface="Calibri"/>
              </a:rPr>
              <a:t>Find an opposite 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word</a:t>
            </a:r>
          </a:p>
          <a:p>
            <a:pPr>
              <a:defRPr/>
            </a:pPr>
            <a:r>
              <a:rPr lang="en-US" sz="4000" b="1">
                <a:solidFill>
                  <a:srgbClr val="FFFF00"/>
                </a:solidFill>
                <a:latin typeface="Calibri"/>
              </a:rPr>
              <a:t>Noisy </a:t>
            </a:r>
            <a:r>
              <a:rPr lang="en-US" sz="4000" b="1" dirty="0">
                <a:solidFill>
                  <a:srgbClr val="FFFF00"/>
                </a:solidFill>
                <a:latin typeface="Calibri"/>
              </a:rPr>
              <a:t># ....................</a:t>
            </a: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22098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</a:rPr>
              <a:t>Quiet/ peaceful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1" y="5486401"/>
            <a:ext cx="199966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5240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7526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79646"/>
                </a:solidFill>
                <a:latin typeface="Calibri"/>
              </a:rPr>
              <a:t> * </a:t>
            </a:r>
            <a:r>
              <a:rPr lang="nl-NL" sz="2400" b="1" i="1" dirty="0">
                <a:solidFill>
                  <a:srgbClr val="F79646"/>
                </a:solidFill>
                <a:latin typeface="Calibri"/>
              </a:rPr>
              <a:t>Choose the word which underlined part pronounced differently from others: </a:t>
            </a:r>
          </a:p>
          <a:p>
            <a:r>
              <a:rPr lang="nl-NL" sz="2400" b="1" i="1" dirty="0">
                <a:solidFill>
                  <a:srgbClr val="F79646"/>
                </a:solidFill>
                <a:latin typeface="Calibri"/>
              </a:rPr>
              <a:t>           </a:t>
            </a:r>
            <a:r>
              <a:rPr lang="nl-NL" sz="3200" b="1" i="1" dirty="0">
                <a:solidFill>
                  <a:srgbClr val="FFFF00"/>
                </a:solidFill>
                <a:latin typeface="Calibri"/>
              </a:rPr>
              <a:t>A. </a:t>
            </a:r>
            <a:r>
              <a:rPr lang="nl-NL" sz="3200" b="1" i="1" dirty="0">
                <a:solidFill>
                  <a:srgbClr val="FFFF00"/>
                </a:solidFill>
              </a:rPr>
              <a:t>p</a:t>
            </a:r>
            <a:r>
              <a:rPr lang="nl-NL" sz="3200" b="1" i="1" u="sng" dirty="0">
                <a:solidFill>
                  <a:srgbClr val="FFFF00"/>
                </a:solidFill>
              </a:rPr>
              <a:t>ea</a:t>
            </a:r>
            <a:r>
              <a:rPr lang="nl-NL" sz="3200" b="1" i="1" dirty="0">
                <a:solidFill>
                  <a:srgbClr val="FFFF00"/>
                </a:solidFill>
              </a:rPr>
              <a:t>ceful       B. friendl</a:t>
            </a:r>
            <a:r>
              <a:rPr lang="nl-NL" sz="3200" b="1" i="1" u="sng" dirty="0">
                <a:solidFill>
                  <a:srgbClr val="FFFF00"/>
                </a:solidFill>
              </a:rPr>
              <a:t>y </a:t>
            </a:r>
            <a:r>
              <a:rPr lang="nl-NL" sz="3200" b="1" i="1" dirty="0">
                <a:solidFill>
                  <a:srgbClr val="FFFF00"/>
                </a:solidFill>
              </a:rPr>
              <a:t>             C. </a:t>
            </a:r>
            <a:r>
              <a:rPr lang="nl-NL" sz="3200" b="1" i="1" u="sng" dirty="0">
                <a:solidFill>
                  <a:srgbClr val="FFFF00"/>
                </a:solidFill>
              </a:rPr>
              <a:t>e</a:t>
            </a:r>
            <a:r>
              <a:rPr lang="nl-NL" sz="3200" b="1" i="1" dirty="0">
                <a:solidFill>
                  <a:srgbClr val="FFFF00"/>
                </a:solidFill>
              </a:rPr>
              <a:t>xciting</a:t>
            </a:r>
            <a:endParaRPr lang="en-US" sz="3200" b="1" dirty="0">
              <a:solidFill>
                <a:srgbClr val="FFFF00"/>
              </a:solidFill>
            </a:endParaRPr>
          </a:p>
          <a:p>
            <a:pPr lvl="0"/>
            <a:r>
              <a:rPr lang="nl-NL" sz="3200" b="1" i="1" dirty="0">
                <a:solidFill>
                  <a:srgbClr val="FFFF00"/>
                </a:solidFill>
                <a:latin typeface="Calibri"/>
              </a:rPr>
              <a:t>             </a:t>
            </a:r>
            <a:endParaRPr lang="en-US" sz="32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114" y="2562572"/>
            <a:ext cx="381000" cy="56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054" y="5715001"/>
            <a:ext cx="199966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065DE-D1F8-4A3C-8DA3-FCC0F4974DE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7651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553200" y="124839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Tuesday , November  12</a:t>
            </a:r>
            <a:r>
              <a:rPr lang="en-US" altLang="en-US" sz="3200" b="1" i="1" baseline="300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32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,2025</a:t>
            </a:r>
            <a:endParaRPr lang="en-US" altLang="en-US" sz="32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48200" y="1143001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UNIT 4</a:t>
            </a:r>
            <a:endParaRPr lang="en-US" sz="4800" b="1" dirty="0">
              <a:solidFill>
                <a:srgbClr val="99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57400" y="1981201"/>
            <a:ext cx="8001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</a:rPr>
              <a:t>MY NEIGHBOURHOOD</a:t>
            </a:r>
            <a:r>
              <a:rPr lang="en-US" sz="5000" b="1">
                <a:solidFill>
                  <a:srgbClr val="FF0000"/>
                </a:solidFill>
                <a:latin typeface=".VnRevue"/>
              </a:rPr>
              <a:t>  </a:t>
            </a:r>
          </a:p>
        </p:txBody>
      </p:sp>
      <p:sp>
        <p:nvSpPr>
          <p:cNvPr id="10" name="WordArt 27"/>
          <p:cNvSpPr>
            <a:spLocks noChangeArrowheads="1" noChangeShapeType="1" noTextEdit="1"/>
          </p:cNvSpPr>
          <p:nvPr/>
        </p:nvSpPr>
        <p:spPr bwMode="auto">
          <a:xfrm>
            <a:off x="2438400" y="3276601"/>
            <a:ext cx="7924800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PERIOD 28: 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LESSON 2 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7182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28600"/>
            <a:ext cx="144018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7526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F79646"/>
                </a:solidFill>
                <a:latin typeface="Calibri"/>
              </a:rPr>
              <a:t> * Fill in a suitable word:</a:t>
            </a:r>
          </a:p>
          <a:p>
            <a:pPr>
              <a:defRPr/>
            </a:pPr>
            <a:r>
              <a:rPr lang="en-US" sz="3600" b="1" dirty="0">
                <a:solidFill>
                  <a:srgbClr val="F79646"/>
                </a:solidFill>
                <a:latin typeface="Calibri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/>
              </a:rPr>
              <a:t>Is your </a:t>
            </a:r>
            <a:r>
              <a:rPr lang="en-US" sz="3600" b="1" dirty="0" err="1">
                <a:solidFill>
                  <a:srgbClr val="FFFF00"/>
                </a:solidFill>
                <a:latin typeface="Calibri"/>
              </a:rPr>
              <a:t>neighbourhood</a:t>
            </a:r>
            <a:r>
              <a:rPr lang="en-US" sz="3600" b="1" dirty="0">
                <a:solidFill>
                  <a:srgbClr val="FFFF00"/>
                </a:solidFill>
                <a:latin typeface="Calibri"/>
              </a:rPr>
              <a:t> ............................?</a:t>
            </a:r>
          </a:p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alibri"/>
                <a:sym typeface="Wingdings" panose="05000000000000000000" pitchFamily="2" charset="2"/>
              </a:rPr>
              <a:t> No, it isn’t.  </a:t>
            </a:r>
            <a:r>
              <a:rPr lang="en-US" sz="3600" b="1">
                <a:solidFill>
                  <a:srgbClr val="FFFF00"/>
                </a:solidFill>
                <a:latin typeface="Calibri"/>
                <a:sym typeface="Wingdings" panose="05000000000000000000" pitchFamily="2" charset="2"/>
              </a:rPr>
              <a:t>It’s noisy.</a:t>
            </a:r>
            <a:endParaRPr lang="en-US" sz="3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213360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peaceful/ quiet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1" y="5715001"/>
            <a:ext cx="199966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0668"/>
            <a:ext cx="14859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867176"/>
            <a:ext cx="1059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36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3600" b="1">
                <a:solidFill>
                  <a:srgbClr val="FFFF00"/>
                </a:solidFill>
                <a:sym typeface="Wingdings" panose="05000000000000000000" pitchFamily="2" charset="2"/>
              </a:rPr>
              <a:t>Is there..a .....................</a:t>
            </a:r>
            <a:r>
              <a:rPr lang="en-US" sz="3600" b="1">
                <a:solidFill>
                  <a:srgbClr val="FFFF00"/>
                </a:solidFill>
              </a:rPr>
              <a:t> </a:t>
            </a:r>
            <a:r>
              <a:rPr lang="nl-NL" sz="3600" b="1" i="1">
                <a:solidFill>
                  <a:srgbClr val="FFFF00"/>
                </a:solidFill>
                <a:latin typeface="Calibri"/>
              </a:rPr>
              <a:t>  </a:t>
            </a:r>
            <a:r>
              <a:rPr lang="nl-NL" sz="3600" b="1">
                <a:solidFill>
                  <a:srgbClr val="FFFF00"/>
                </a:solidFill>
                <a:latin typeface="Calibri"/>
              </a:rPr>
              <a:t>In your neighbourhood ?</a:t>
            </a:r>
            <a:r>
              <a:rPr lang="nl-NL" sz="3600" b="1" i="1">
                <a:solidFill>
                  <a:srgbClr val="FFFF00"/>
                </a:solidFill>
                <a:latin typeface="Calibri"/>
              </a:rPr>
              <a:t> </a:t>
            </a:r>
            <a:endParaRPr lang="en-US" sz="3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316206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railway station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72473"/>
            <a:ext cx="4474852" cy="298120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1" y="5790899"/>
            <a:ext cx="199966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81290"/>
            <a:ext cx="15240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6" name="Title 1"/>
          <p:cNvSpPr>
            <a:spLocks noGrp="1"/>
          </p:cNvSpPr>
          <p:nvPr>
            <p:ph type="title"/>
          </p:nvPr>
        </p:nvSpPr>
        <p:spPr>
          <a:xfrm>
            <a:off x="533400" y="419100"/>
            <a:ext cx="8911721" cy="802470"/>
          </a:xfrm>
          <a:solidFill>
            <a:srgbClr val="FF00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66"/>
                </a:solidFill>
                <a:latin typeface=".VnBodoni" pitchFamily="34" charset="0"/>
              </a:rPr>
              <a:t>5. Listen and practice with the chant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6968" y="1505788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My city is very busy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07468" y="2025337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There are lots of buildings growing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07468" y="2485622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The people here are funny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11653" y="2997200"/>
            <a:ext cx="723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It’s a lovely place to live in.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56321" y="3929390"/>
            <a:ext cx="4497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My village is very pretty.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7469" y="4302569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There are lots of places to see</a:t>
            </a:r>
            <a:r>
              <a:rPr lang="en-US" sz="32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07468" y="4849959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people here are friendly.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6320" y="5336369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It’s a fantastic place to be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6" name="LISTEN 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381000"/>
            <a:ext cx="7334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nit_4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3625" y="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002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5240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2133600" y="685801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VOCABULARY: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2190750" y="1694766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PRONUNCIATION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2133600" y="33528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.VnAvant" pitchFamily="34" charset="0"/>
              </a:rPr>
              <a:t>- Make sentences for </a:t>
            </a:r>
            <a:r>
              <a:rPr lang="en-US" sz="2400" dirty="0">
                <a:solidFill>
                  <a:schemeClr val="bg1"/>
                </a:solidFill>
                <a:latin typeface=".VnAvant" pitchFamily="34" charset="0"/>
              </a:rPr>
              <a:t>the vocabulary in box 1 and box 2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2133600" y="3962401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.VnAvant" pitchFamily="34" charset="0"/>
              </a:rPr>
              <a:t>- Practice the sounds: /i:/ and /I/ and find more words with the sounds above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209800" y="2341097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HOMEWORK: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171700" y="1200835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PRACTICE:</a:t>
            </a:r>
          </a:p>
        </p:txBody>
      </p:sp>
    </p:spTree>
    <p:extLst>
      <p:ext uri="{BB962C8B-B14F-4D97-AF65-F5344CB8AC3E}">
        <p14:creationId xmlns:p14="http://schemas.microsoft.com/office/powerpoint/2010/main" val="9683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" grpId="0"/>
      <p:bldP spid="174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truyencuoi.net.vn/sites/default/files/hinh-nen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463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7400" y="381000"/>
            <a:ext cx="8001000" cy="1600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vi-VN" sz="3200" b="1" kern="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276600" y="1066800"/>
            <a:ext cx="5562600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GOOD BYE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See You Later.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B0FA5-E5A3-408C-8E09-DDC1D11DA62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7110" name="WordArt 29"/>
          <p:cNvSpPr>
            <a:spLocks noChangeArrowheads="1" noChangeShapeType="1" noTextEdit="1"/>
          </p:cNvSpPr>
          <p:nvPr/>
        </p:nvSpPr>
        <p:spPr bwMode="auto">
          <a:xfrm>
            <a:off x="2971800" y="228600"/>
            <a:ext cx="67818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17292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ailway station ">
            <a:hlinkClick r:id="" action="ppaction://media"/>
            <a:extLst>
              <a:ext uri="{FF2B5EF4-FFF2-40B4-BE49-F238E27FC236}">
                <a16:creationId xmlns:a16="http://schemas.microsoft.com/office/drawing/2014/main" id="{AC3ECD9F-CF11-440A-8A29-ED91C968E1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3600" y="3709988"/>
            <a:ext cx="304800" cy="304800"/>
          </a:xfrm>
        </p:spPr>
      </p:pic>
      <p:pic>
        <p:nvPicPr>
          <p:cNvPr id="4" name="Picture 6" descr="Hình ảnh có liên qu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5087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6782" y="1219200"/>
            <a:ext cx="35327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I. VOCABULARY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1939" y="2324100"/>
            <a:ext cx="312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- railway </a:t>
            </a:r>
            <a:r>
              <a:rPr lang="en-US" sz="2800" dirty="0">
                <a:solidFill>
                  <a:schemeClr val="bg1"/>
                </a:solidFill>
              </a:rPr>
              <a:t>station (n)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5015" y="2324100"/>
            <a:ext cx="1335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tàu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1033" y="3001347"/>
            <a:ext cx="187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square (n)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6215" y="3008526"/>
            <a:ext cx="237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quảng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trường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2112" y="3733800"/>
            <a:ext cx="22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cathedral (n)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215" y="3777135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nhà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thờ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lớn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0244" y="5105400"/>
            <a:ext cx="236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art gallery (n)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9489" y="5137799"/>
            <a:ext cx="3554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err="1">
                <a:solidFill>
                  <a:schemeClr val="bg1"/>
                </a:solidFill>
              </a:rPr>
              <a:t>phòng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 err="1">
                <a:solidFill>
                  <a:schemeClr val="bg1"/>
                </a:solidFill>
              </a:rPr>
              <a:t>triển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lãm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tranh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7152" y="4419600"/>
            <a:ext cx="192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temple (n)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1780" y="4358933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đền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miếu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6" y="4880054"/>
            <a:ext cx="12985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3886200" y="2254934"/>
            <a:ext cx="142880" cy="1834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67000" y="2254934"/>
            <a:ext cx="142880" cy="1834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81917" y="3657601"/>
            <a:ext cx="142880" cy="1834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05120" y="4267201"/>
            <a:ext cx="142880" cy="1834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29000" y="4998134"/>
            <a:ext cx="142880" cy="18346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120497" y="181994"/>
            <a:ext cx="7696200" cy="103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sz="3200" b="1" dirty="0">
                <a:solidFill>
                  <a:schemeClr val="bg1"/>
                </a:solidFill>
                <a:latin typeface="Baskerville Old Face" pitchFamily="18" charset="0"/>
              </a:rPr>
              <a:t>UNIT 4: MY NEIGHBOURHOOD</a:t>
            </a:r>
          </a:p>
          <a:p>
            <a:pPr algn="ctr">
              <a:spcBef>
                <a:spcPct val="5000"/>
              </a:spcBef>
            </a:pPr>
            <a:r>
              <a:rPr lang="en-US" sz="2800" b="1" dirty="0">
                <a:solidFill>
                  <a:schemeClr val="bg1"/>
                </a:solidFill>
                <a:latin typeface="Lucida Handwriting" pitchFamily="66" charset="0"/>
              </a:rPr>
              <a:t>Lesson 2: A closer look 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5CEC6C-6329-49E4-8FB7-15ED91CC34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76186"/>
            <a:ext cx="4665747" cy="2199443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58" y="4023624"/>
            <a:ext cx="4846615" cy="2214809"/>
          </a:xfrm>
          <a:prstGeom prst="round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02" y="3898412"/>
            <a:ext cx="4631942" cy="2199442"/>
          </a:xfrm>
          <a:prstGeom prst="round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46" y="4058121"/>
            <a:ext cx="4456026" cy="2063491"/>
          </a:xfrm>
          <a:prstGeom prst="round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372760" y="3892850"/>
            <a:ext cx="4433034" cy="2356576"/>
            <a:chOff x="1462289" y="1774371"/>
            <a:chExt cx="2257519" cy="1807029"/>
          </a:xfrm>
        </p:grpSpPr>
        <p:sp>
          <p:nvSpPr>
            <p:cNvPr id="45" name="Rounded Rectangle 44"/>
            <p:cNvSpPr/>
            <p:nvPr/>
          </p:nvSpPr>
          <p:spPr>
            <a:xfrm>
              <a:off x="1462289" y="1774371"/>
              <a:ext cx="2113206" cy="1807029"/>
            </a:xfrm>
            <a:prstGeom prst="roundRect">
              <a:avLst>
                <a:gd name="adj" fmla="val 1365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290" y="1774372"/>
              <a:ext cx="2257518" cy="1506648"/>
            </a:xfrm>
            <a:prstGeom prst="roundRect">
              <a:avLst/>
            </a:prstGeom>
          </p:spPr>
        </p:pic>
      </p:grpSp>
      <p:pic>
        <p:nvPicPr>
          <p:cNvPr id="18" name="square ">
            <a:hlinkClick r:id="" action="ppaction://media"/>
            <a:extLst>
              <a:ext uri="{FF2B5EF4-FFF2-40B4-BE49-F238E27FC236}">
                <a16:creationId xmlns:a16="http://schemas.microsoft.com/office/drawing/2014/main" id="{6205C755-6763-4D9A-B555-A13956BF5F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58140" y="3130173"/>
            <a:ext cx="304800" cy="304800"/>
          </a:xfrm>
          <a:prstGeom prst="rect">
            <a:avLst/>
          </a:prstGeom>
        </p:spPr>
      </p:pic>
      <p:pic>
        <p:nvPicPr>
          <p:cNvPr id="20" name="Railway station ">
            <a:hlinkClick r:id="" action="ppaction://media"/>
            <a:extLst>
              <a:ext uri="{FF2B5EF4-FFF2-40B4-BE49-F238E27FC236}">
                <a16:creationId xmlns:a16="http://schemas.microsoft.com/office/drawing/2014/main" id="{F36EB390-AFF1-4328-962D-4A57961F1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0068" y="2460205"/>
            <a:ext cx="304800" cy="304800"/>
          </a:xfrm>
          <a:prstGeom prst="rect">
            <a:avLst/>
          </a:prstGeom>
        </p:spPr>
      </p:pic>
      <p:pic>
        <p:nvPicPr>
          <p:cNvPr id="25" name="cathedral ">
            <a:hlinkClick r:id="" action="ppaction://media"/>
            <a:extLst>
              <a:ext uri="{FF2B5EF4-FFF2-40B4-BE49-F238E27FC236}">
                <a16:creationId xmlns:a16="http://schemas.microsoft.com/office/drawing/2014/main" id="{669F5F70-A394-4968-AD53-D5592C8F38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66049" y="3893884"/>
            <a:ext cx="304800" cy="304800"/>
          </a:xfrm>
          <a:prstGeom prst="rect">
            <a:avLst/>
          </a:prstGeom>
        </p:spPr>
      </p:pic>
      <p:pic>
        <p:nvPicPr>
          <p:cNvPr id="26" name="temple ">
            <a:hlinkClick r:id="" action="ppaction://media"/>
            <a:extLst>
              <a:ext uri="{FF2B5EF4-FFF2-40B4-BE49-F238E27FC236}">
                <a16:creationId xmlns:a16="http://schemas.microsoft.com/office/drawing/2014/main" id="{D219AE9C-2459-49BF-AB5B-6AFF388F63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5414" y="4520887"/>
            <a:ext cx="304800" cy="304800"/>
          </a:xfrm>
          <a:prstGeom prst="rect">
            <a:avLst/>
          </a:prstGeom>
        </p:spPr>
      </p:pic>
      <p:pic>
        <p:nvPicPr>
          <p:cNvPr id="27" name="art gallery ">
            <a:hlinkClick r:id="" action="ppaction://media"/>
            <a:extLst>
              <a:ext uri="{FF2B5EF4-FFF2-40B4-BE49-F238E27FC236}">
                <a16:creationId xmlns:a16="http://schemas.microsoft.com/office/drawing/2014/main" id="{DBC2F687-EB15-46CB-9C5F-EF8CE0C088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5414" y="51950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8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9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67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195" y="3629"/>
            <a:ext cx="14935199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370" y="304800"/>
            <a:ext cx="1249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EX1.Match the places below with the pictures.. Then listen, check and repeat the words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2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81445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33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769712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01405" y="3849809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120593" y="3267062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15104" y="6194058"/>
            <a:ext cx="924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Name some other places in your </a:t>
            </a:r>
            <a:r>
              <a:rPr lang="en-US" sz="3200" b="1" dirty="0" err="1">
                <a:solidFill>
                  <a:srgbClr val="FFFF00"/>
                </a:solidFill>
              </a:rPr>
              <a:t>neighbourhood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5441" y="755365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2390406" y="5747772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8429202" y="5734027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5432965" y="5751319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cathedral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2423056" y="3273554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8080147" y="3212371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27973" y="2494247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986477" y="2133600"/>
            <a:ext cx="1816341" cy="475108"/>
            <a:chOff x="3233057" y="1614950"/>
            <a:chExt cx="1816341" cy="475108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6504" y="1614950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cathedral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741507" y="1446198"/>
            <a:ext cx="1785263" cy="535002"/>
            <a:chOff x="3261099" y="1295056"/>
            <a:chExt cx="1785263" cy="535002"/>
          </a:xfrm>
        </p:grpSpPr>
        <p:sp>
          <p:nvSpPr>
            <p:cNvPr id="50" name="Rounded Rectangle 49"/>
            <p:cNvSpPr/>
            <p:nvPr/>
          </p:nvSpPr>
          <p:spPr>
            <a:xfrm>
              <a:off x="3261099" y="1440906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295056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81600" y="91440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2967084" y="1215043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6169941" y="1232231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87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139 L -0.31823 0.65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139 L 0.40716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7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2731 L 0.10013 0.4495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27 0.02708 L -0.53229 0.1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52600" y="609600"/>
            <a:ext cx="7543800" cy="1752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 PRACTICE</a:t>
            </a:r>
          </a:p>
        </p:txBody>
      </p:sp>
    </p:spTree>
    <p:extLst>
      <p:ext uri="{BB962C8B-B14F-4D97-AF65-F5344CB8AC3E}">
        <p14:creationId xmlns:p14="http://schemas.microsoft.com/office/powerpoint/2010/main" val="39270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5087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17955"/>
            <a:ext cx="145542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942235" y="1846852"/>
            <a:ext cx="2581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Ex: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895600" y="1859513"/>
            <a:ext cx="8305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A: Is there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a .....................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in your neighborhood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B: Yes, there is./ No, there isn’t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0" y="456797"/>
            <a:ext cx="1226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35000"/>
              </a:spcBef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EX2. Work in pairs. Ask and answer questions 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about where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you live.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2355" y="1873265"/>
            <a:ext cx="118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square.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130" y="3294075"/>
            <a:ext cx="4846740" cy="221913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772042" y="2938986"/>
            <a:ext cx="19812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42" y="4047271"/>
            <a:ext cx="4663844" cy="2200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93045" y="5278479"/>
            <a:ext cx="537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9428" y="1697267"/>
            <a:ext cx="208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railway station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32870" y="2953049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976" y="4486734"/>
            <a:ext cx="2259791" cy="13867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72" y="4461298"/>
            <a:ext cx="2296804" cy="13913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146" y="4660576"/>
            <a:ext cx="2293653" cy="13017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1362" y="2954110"/>
            <a:ext cx="2161977" cy="16668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1513" y="3016731"/>
            <a:ext cx="1914922" cy="1363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242" y="3055326"/>
            <a:ext cx="1985096" cy="12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9" grpId="0"/>
      <p:bldP spid="2" grpId="0"/>
      <p:bldP spid="2" grpId="1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47945"/>
            <a:ext cx="155448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2942" y="304800"/>
            <a:ext cx="18473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AutoShape 2" descr="10 làng quê Việt Nam đẹp cổ kính và nên thơ - Kênh truyền hình Đài Tiếng  nói Việt Nam - VOVTV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10 làng quê Việt Nam đẹp cổ kính và nên thơ - Kênh truyền hình Đài Tiếng  nói Việt Nam - VOVTV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58084" y="325711"/>
            <a:ext cx="3234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*Matching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734148" y="4168038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modern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19809" y="4805415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boring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719808" y="5459408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peaceful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07252" y="6110248"/>
            <a:ext cx="1940949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beautiful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585020" y="1566086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85020" y="2386928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05452" y="3063992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609806" y="3712590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05452" y="4408237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05452" y="5138617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605452" y="5952050"/>
            <a:ext cx="2635180" cy="547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719808" y="1533711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noisy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719808" y="2187704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quiet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04568" y="2855029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busy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07252" y="3498306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crowded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05772" y="1973859"/>
            <a:ext cx="1795109" cy="64019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705771" y="2020347"/>
            <a:ext cx="1781512" cy="539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90307" y="3216805"/>
            <a:ext cx="1795109" cy="64019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790306" y="3263293"/>
            <a:ext cx="1781512" cy="539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822901" y="4634517"/>
            <a:ext cx="1795109" cy="64019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822900" y="4681005"/>
            <a:ext cx="1781512" cy="539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692175" y="2287004"/>
            <a:ext cx="1828743" cy="3470081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748930" y="6342608"/>
            <a:ext cx="1817398" cy="332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150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058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5011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942235" y="1846853"/>
            <a:ext cx="258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Example: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957450" y="1866596"/>
            <a:ext cx="54864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A: Is your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neighbourhood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..................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B: Yes, it is/ No, it isn’t.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</a:rPr>
              <a:t>     Yes. It’s   .................. / No. It’s .............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304800" y="505752"/>
            <a:ext cx="101609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35000"/>
              </a:spcBef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3. Work in pairs. Ask and answer questions about your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neighbourhood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. You can use the adjective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1" y="1785928"/>
            <a:ext cx="166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peaceful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2737" y="288173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noisy.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0651" y="288054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peaceful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79817" y="2830303"/>
            <a:ext cx="1145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13614" y="2860800"/>
            <a:ext cx="1145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Left Bracket 6"/>
          <p:cNvSpPr/>
          <p:nvPr/>
        </p:nvSpPr>
        <p:spPr>
          <a:xfrm>
            <a:off x="4303617" y="2746863"/>
            <a:ext cx="45719" cy="565968"/>
          </a:xfrm>
          <a:prstGeom prst="leftBracke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C00000"/>
                </a:solidFill>
              </a:ln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71" y="3614697"/>
            <a:ext cx="1926503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56" y="3606978"/>
            <a:ext cx="1926503" cy="963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697" y="3636570"/>
            <a:ext cx="1926503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446" y="3647820"/>
            <a:ext cx="2170364" cy="963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582" y="4604973"/>
            <a:ext cx="2213040" cy="9693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525" y="4626422"/>
            <a:ext cx="2024047" cy="96325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350534" y="4765278"/>
            <a:ext cx="1901825" cy="595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busy</a:t>
            </a:r>
          </a:p>
        </p:txBody>
      </p:sp>
    </p:spTree>
    <p:extLst>
      <p:ext uri="{BB962C8B-B14F-4D97-AF65-F5344CB8AC3E}">
        <p14:creationId xmlns:p14="http://schemas.microsoft.com/office/powerpoint/2010/main" val="146804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9" grpId="0"/>
      <p:bldP spid="2" grpId="0"/>
      <p:bldP spid="2" grpId="1"/>
      <p:bldP spid="3" grpId="0"/>
      <p:bldP spid="3" grpId="1"/>
      <p:bldP spid="4" grpId="0"/>
      <p:bldP spid="4" grpId="1"/>
      <p:bldP spid="7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058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700" y="152400"/>
            <a:ext cx="15621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0456" y="84454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vowel /i:/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:/)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45" y="255657"/>
            <a:ext cx="38429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III. Pronunciation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1868BF-8F21-4019-8C10-C6EA707F7C29}"/>
              </a:ext>
            </a:extLst>
          </p:cNvPr>
          <p:cNvSpPr/>
          <p:nvPr/>
        </p:nvSpPr>
        <p:spPr>
          <a:xfrm>
            <a:off x="6526207" y="8445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vowel /ɪ/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(Nguyên âm ngắn /ɪ/)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DDF16D-3A0A-4FE4-B13B-2C5F61EC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7532"/>
              </p:ext>
            </p:extLst>
          </p:nvPr>
        </p:nvGraphicFramePr>
        <p:xfrm>
          <a:off x="2895600" y="2493110"/>
          <a:ext cx="8153400" cy="2917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82568756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3009724190"/>
                    </a:ext>
                  </a:extLst>
                </a:gridCol>
              </a:tblGrid>
              <a:tr h="6077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/I/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  /i:/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42211"/>
                  </a:ext>
                </a:extLst>
              </a:tr>
              <a:tr h="76978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cath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83653"/>
                  </a:ext>
                </a:extLst>
              </a:tr>
              <a:tr h="76978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870729"/>
                  </a:ext>
                </a:extLst>
              </a:tr>
              <a:tr h="76978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</a:t>
                      </a:r>
                      <a:r>
                        <a:rPr lang="en-US" sz="3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ee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931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8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34459&quot;&gt;&lt;object type=&quot;3&quot; unique_id=&quot;34460&quot;&gt;&lt;property id=&quot;20148&quot; value=&quot;5&quot;/&gt;&lt;property id=&quot;20300&quot; value=&quot;Slide 1&quot;/&gt;&lt;property id=&quot;20307&quot; value=&quot;256&quot;/&gt;&lt;/object&gt;&lt;object type=&quot;3&quot; unique_id=&quot;34461&quot;&gt;&lt;property id=&quot;20148&quot; value=&quot;5&quot;/&gt;&lt;property id=&quot;20300&quot; value=&quot;Slide 2&quot;/&gt;&lt;property id=&quot;20307&quot; value=&quot;257&quot;/&gt;&lt;/object&gt;&lt;object type=&quot;3&quot; unique_id=&quot;34462&quot;&gt;&lt;property id=&quot;20148&quot; value=&quot;5&quot;/&gt;&lt;property id=&quot;20300&quot; value=&quot;Slide 5&quot;/&gt;&lt;property id=&quot;20307&quot; value=&quot;262&quot;/&gt;&lt;/object&gt;&lt;object type=&quot;3&quot; unique_id=&quot;34464&quot;&gt;&lt;property id=&quot;20148&quot; value=&quot;5&quot;/&gt;&lt;property id=&quot;20300&quot; value=&quot;Slide 7&quot;/&gt;&lt;property id=&quot;20307&quot; value=&quot;272&quot;/&gt;&lt;/object&gt;&lt;object type=&quot;3&quot; unique_id=&quot;34465&quot;&gt;&lt;property id=&quot;20148&quot; value=&quot;5&quot;/&gt;&lt;property id=&quot;20300&quot; value=&quot;Slide 9&quot;/&gt;&lt;property id=&quot;20307&quot; value=&quot;264&quot;/&gt;&lt;/object&gt;&lt;object type=&quot;3&quot; unique_id=&quot;34467&quot;&gt;&lt;property id=&quot;20148&quot; value=&quot;5&quot;/&gt;&lt;property id=&quot;20300&quot; value=&quot;Slide 10&quot;/&gt;&lt;property id=&quot;20307&quot; value=&quot;261&quot;/&gt;&lt;/object&gt;&lt;object type=&quot;3&quot; unique_id=&quot;34474&quot;&gt;&lt;property id=&quot;20148&quot; value=&quot;5&quot;/&gt;&lt;property id=&quot;20300&quot; value=&quot;Slide 13&quot;/&gt;&lt;property id=&quot;20307&quot; value=&quot;267&quot;/&gt;&lt;/object&gt;&lt;object type=&quot;3&quot; unique_id=&quot;34475&quot;&gt;&lt;property id=&quot;20148&quot; value=&quot;5&quot;/&gt;&lt;property id=&quot;20300&quot; value=&quot;Slide 14 - &amp;quot;Listen and circle the words you hear&amp;quot;&quot;/&gt;&lt;property id=&quot;20307&quot; value=&quot;259&quot;/&gt;&lt;/object&gt;&lt;object type=&quot;3&quot; unique_id=&quot;34476&quot;&gt;&lt;property id=&quot;20148&quot; value=&quot;5&quot;/&gt;&lt;property id=&quot;20300&quot; value=&quot;Slide 16&quot;/&gt;&lt;property id=&quot;20307&quot; value=&quot;268&quot;/&gt;&lt;/object&gt;&lt;object type=&quot;3&quot; unique_id=&quot;34578&quot;&gt;&lt;property id=&quot;20148&quot; value=&quot;5&quot;/&gt;&lt;property id=&quot;20300&quot; value=&quot;Slide 11&quot;/&gt;&lt;property id=&quot;20307&quot; value=&quot;274&quot;/&gt;&lt;/object&gt;&lt;object type=&quot;3&quot; unique_id=&quot;34732&quot;&gt;&lt;property id=&quot;20148&quot; value=&quot;5&quot;/&gt;&lt;property id=&quot;20300&quot; value=&quot;Slide 12&quot;/&gt;&lt;property id=&quot;20307&quot; value=&quot;275&quot;/&gt;&lt;/object&gt;&lt;object type=&quot;3&quot; unique_id=&quot;35195&quot;&gt;&lt;property id=&quot;20148&quot; value=&quot;5&quot;/&gt;&lt;property id=&quot;20300&quot; value=&quot;Slide 3&quot;/&gt;&lt;property id=&quot;20307&quot; value=&quot;277&quot;/&gt;&lt;/object&gt;&lt;object type=&quot;3&quot; unique_id=&quot;35196&quot;&gt;&lt;property id=&quot;20148&quot; value=&quot;5&quot;/&gt;&lt;property id=&quot;20300&quot; value=&quot;Slide 4&quot;/&gt;&lt;property id=&quot;20307&quot; value=&quot;276&quot;/&gt;&lt;/object&gt;&lt;object type=&quot;3&quot; unique_id=&quot;35198&quot;&gt;&lt;property id=&quot;20148&quot; value=&quot;5&quot;/&gt;&lt;property id=&quot;20300&quot; value=&quot;Slide 6&quot;/&gt;&lt;property id=&quot;20307&quot; value=&quot;278&quot;/&gt;&lt;/object&gt;&lt;object type=&quot;3&quot; unique_id=&quot;35199&quot;&gt;&lt;property id=&quot;20148&quot; value=&quot;5&quot;/&gt;&lt;property id=&quot;20300&quot; value=&quot;Slide 8&quot;/&gt;&lt;property id=&quot;20307&quot; value=&quot;279&quot;/&gt;&lt;/object&gt;&lt;object type=&quot;3&quot; unique_id=&quot;35200&quot;&gt;&lt;property id=&quot;20148&quot; value=&quot;5&quot;/&gt;&lt;property id=&quot;20300&quot; value=&quot;Slide 15 - &amp;quot;6. Listen and practice with the chant&amp;quot;&quot;/&gt;&lt;property id=&quot;20307&quot; value=&quot;280&quot;/&gt;&lt;/object&gt;&lt;/object&gt;&lt;object type=&quot;8&quot; unique_id=&quot;3449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Arial Narrow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Arial Narrow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ray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691</Words>
  <Application>Microsoft Office PowerPoint</Application>
  <PresentationFormat>Widescreen</PresentationFormat>
  <Paragraphs>163</Paragraphs>
  <Slides>24</Slides>
  <Notes>1</Notes>
  <HiddenSlides>1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.VnAvant</vt:lpstr>
      <vt:lpstr>.VnBodoni</vt:lpstr>
      <vt:lpstr>.VnRevue</vt:lpstr>
      <vt:lpstr>Arial</vt:lpstr>
      <vt:lpstr>Arial Narrow</vt:lpstr>
      <vt:lpstr>Baskerville Old Face</vt:lpstr>
      <vt:lpstr>Calibri</vt:lpstr>
      <vt:lpstr>Calibri Light</vt:lpstr>
      <vt:lpstr>Impact</vt:lpstr>
      <vt:lpstr>Lucida Handwriting</vt:lpstr>
      <vt:lpstr>Times New Roman</vt:lpstr>
      <vt:lpstr>VNI-Ariston</vt:lpstr>
      <vt:lpstr>Office Theme</vt:lpstr>
      <vt:lpstr>Default Design</vt:lpstr>
      <vt:lpstr>1_Crayons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Listen and practice with the chant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Listen and practice with the chant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hoahanh020302@gmail.com</cp:lastModifiedBy>
  <cp:revision>193</cp:revision>
  <dcterms:created xsi:type="dcterms:W3CDTF">2017-10-22T13:25:28Z</dcterms:created>
  <dcterms:modified xsi:type="dcterms:W3CDTF">2025-11-09T04:19:20Z</dcterms:modified>
</cp:coreProperties>
</file>