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5"/>
  </p:notesMasterIdLst>
  <p:sldIdLst>
    <p:sldId id="313" r:id="rId2"/>
    <p:sldId id="287" r:id="rId3"/>
    <p:sldId id="286" r:id="rId4"/>
    <p:sldId id="281" r:id="rId5"/>
    <p:sldId id="258" r:id="rId6"/>
    <p:sldId id="327" r:id="rId7"/>
    <p:sldId id="293" r:id="rId8"/>
    <p:sldId id="288" r:id="rId9"/>
    <p:sldId id="283" r:id="rId10"/>
    <p:sldId id="260" r:id="rId11"/>
    <p:sldId id="301" r:id="rId12"/>
    <p:sldId id="289" r:id="rId13"/>
    <p:sldId id="290" r:id="rId14"/>
    <p:sldId id="291" r:id="rId15"/>
    <p:sldId id="292" r:id="rId16"/>
    <p:sldId id="296" r:id="rId17"/>
    <p:sldId id="298" r:id="rId18"/>
    <p:sldId id="299" r:id="rId19"/>
    <p:sldId id="300" r:id="rId20"/>
    <p:sldId id="304" r:id="rId21"/>
    <p:sldId id="273" r:id="rId22"/>
    <p:sldId id="274" r:id="rId23"/>
    <p:sldId id="275" r:id="rId24"/>
    <p:sldId id="276" r:id="rId25"/>
    <p:sldId id="272" r:id="rId26"/>
    <p:sldId id="261" r:id="rId27"/>
    <p:sldId id="271" r:id="rId28"/>
    <p:sldId id="277" r:id="rId29"/>
    <p:sldId id="278" r:id="rId30"/>
    <p:sldId id="262" r:id="rId31"/>
    <p:sldId id="263" r:id="rId32"/>
    <p:sldId id="284" r:id="rId33"/>
    <p:sldId id="285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8EE"/>
    <a:srgbClr val="0FB7BD"/>
    <a:srgbClr val="008000"/>
    <a:srgbClr val="75DBFF"/>
    <a:srgbClr val="A3E7FF"/>
    <a:srgbClr val="F47A69"/>
    <a:srgbClr val="EDE4BC"/>
    <a:srgbClr val="F16649"/>
    <a:srgbClr val="EF008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528" y="39"/>
      </p:cViewPr>
      <p:guideLst>
        <p:guide orient="horz" pos="220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D268ED-3584-4D6F-BC18-CD77AA4EFBD2}" type="datetimeFigureOut">
              <a:rPr lang="en-GB" smtClean="0"/>
              <a:t>16/03/2025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A2D564-AB63-4F74-80E1-056BD6653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3643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F32B6C-5F73-4B29-9FCE-BF93CF340A84}" type="slidenum">
              <a:rPr lang="en-US" smtClean="0">
                <a:latin typeface="Arial" pitchFamily="34" charset="0"/>
              </a:rPr>
              <a:pPr>
                <a:defRPr/>
              </a:pPr>
              <a:t>1</a:t>
            </a:fld>
            <a:endParaRPr lang="en-US">
              <a:latin typeface="Arial" pitchFamily="34" charset="0"/>
            </a:endParaRPr>
          </a:p>
        </p:txBody>
      </p:sp>
      <p:sp>
        <p:nvSpPr>
          <p:cNvPr id="49155" name="Rectangle 7"/>
          <p:cNvSpPr txBox="1">
            <a:spLocks noGrp="1" noChangeArrowheads="1"/>
          </p:cNvSpPr>
          <p:nvPr/>
        </p:nvSpPr>
        <p:spPr bwMode="auto">
          <a:xfrm>
            <a:off x="3883069" y="8684914"/>
            <a:ext cx="2973366" cy="45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53" tIns="43227" rIns="86453" bIns="43227" anchor="b"/>
          <a:lstStyle>
            <a:lvl1pPr defTabSz="8747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8747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747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747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747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74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74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74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74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>
              <a:lnSpc>
                <a:spcPct val="130000"/>
              </a:lnSpc>
            </a:pPr>
            <a:fld id="{2B4069C9-AEE2-447E-82C5-94476B2E17CB}" type="slidenum">
              <a:rPr lang="en-US" sz="1100"/>
              <a:pPr algn="r">
                <a:lnSpc>
                  <a:spcPct val="130000"/>
                </a:lnSpc>
              </a:pPr>
              <a:t>1</a:t>
            </a:fld>
            <a:endParaRPr lang="en-US" sz="1100"/>
          </a:p>
        </p:txBody>
      </p:sp>
      <p:sp>
        <p:nvSpPr>
          <p:cNvPr id="491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7587" cy="3430588"/>
          </a:xfrm>
          <a:ln/>
        </p:spPr>
      </p:sp>
      <p:sp>
        <p:nvSpPr>
          <p:cNvPr id="491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35" y="4344030"/>
            <a:ext cx="5489532" cy="411448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53" tIns="43227" rIns="86453" bIns="43227"/>
          <a:lstStyle/>
          <a:p>
            <a:pPr eaLnBrk="1" hangingPunct="1"/>
            <a:endParaRPr lang="vi-VN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16/03/2025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678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16/03/2025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079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16/03/2025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20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16/03/2025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803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16/03/2025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217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16/03/2025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519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16/03/2025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419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16/03/2025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075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16/03/2025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290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16/03/2025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430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16/03/2025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080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16/03/2025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936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hyperlink" Target="Lesson%2011-%20This%20Is%20My%20Neighborhood.mp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slide" Target="slide20.xml"/><Relationship Id="rId3" Type="http://schemas.openxmlformats.org/officeDocument/2006/relationships/control" Target="../activeX/activeX2.xml"/><Relationship Id="rId7" Type="http://schemas.openxmlformats.org/officeDocument/2006/relationships/slide" Target="slide18.xml"/><Relationship Id="rId12" Type="http://schemas.openxmlformats.org/officeDocument/2006/relationships/image" Target="../media/image34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slide" Target="slide16.xml"/><Relationship Id="rId11" Type="http://schemas.openxmlformats.org/officeDocument/2006/relationships/image" Target="../media/image33.png"/><Relationship Id="rId5" Type="http://schemas.openxmlformats.org/officeDocument/2006/relationships/slide" Target="slide19.xml"/><Relationship Id="rId15" Type="http://schemas.openxmlformats.org/officeDocument/2006/relationships/image" Target="../media/image30.wmf"/><Relationship Id="rId10" Type="http://schemas.openxmlformats.org/officeDocument/2006/relationships/image" Target="../media/image32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1.png"/><Relationship Id="rId14" Type="http://schemas.openxmlformats.org/officeDocument/2006/relationships/image" Target="../media/image29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8.png"/><Relationship Id="rId5" Type="http://schemas.openxmlformats.org/officeDocument/2006/relationships/image" Target="../media/image28.png"/><Relationship Id="rId4" Type="http://schemas.openxmlformats.org/officeDocument/2006/relationships/slide" Target="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slide" Target="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slide" Target="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slide" Target="slide2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media13.WAV"/><Relationship Id="rId7" Type="http://schemas.openxmlformats.org/officeDocument/2006/relationships/image" Target="../media/image42.gif"/><Relationship Id="rId2" Type="http://schemas.microsoft.com/office/2007/relationships/media" Target="../media/media13.WAV"/><Relationship Id="rId1" Type="http://schemas.openxmlformats.org/officeDocument/2006/relationships/audio" Target="file:///C:\Documents%20and%20Settings\Family\Desktop\GADT%20lop%205-1%20Hoang%20anh\odl%20macdonal%20had%20a%20farm.mp3" TargetMode="Externa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10" Type="http://schemas.openxmlformats.org/officeDocument/2006/relationships/image" Target="../media/image4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4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8.png"/><Relationship Id="rId4" Type="http://schemas.openxmlformats.org/officeDocument/2006/relationships/image" Target="../media/image17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microsoft.com/office/2007/relationships/media" Target="../media/media9.mp3"/><Relationship Id="rId18" Type="http://schemas.openxmlformats.org/officeDocument/2006/relationships/image" Target="../media/image18.png"/><Relationship Id="rId3" Type="http://schemas.microsoft.com/office/2007/relationships/media" Target="../media/media4.mp3"/><Relationship Id="rId21" Type="http://schemas.openxmlformats.org/officeDocument/2006/relationships/image" Target="../media/image21.jpg"/><Relationship Id="rId7" Type="http://schemas.microsoft.com/office/2007/relationships/media" Target="../media/media6.mp3"/><Relationship Id="rId12" Type="http://schemas.openxmlformats.org/officeDocument/2006/relationships/audio" Target="../media/media8.mp3"/><Relationship Id="rId17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6" Type="http://schemas.openxmlformats.org/officeDocument/2006/relationships/audio" Target="../media/media10.mp3"/><Relationship Id="rId20" Type="http://schemas.openxmlformats.org/officeDocument/2006/relationships/image" Target="../media/image20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microsoft.com/office/2007/relationships/media" Target="../media/media8.mp3"/><Relationship Id="rId5" Type="http://schemas.microsoft.com/office/2007/relationships/media" Target="../media/media5.mp3"/><Relationship Id="rId15" Type="http://schemas.microsoft.com/office/2007/relationships/media" Target="../media/media10.mp3"/><Relationship Id="rId10" Type="http://schemas.openxmlformats.org/officeDocument/2006/relationships/audio" Target="../media/media7.mp3"/><Relationship Id="rId19" Type="http://schemas.openxmlformats.org/officeDocument/2006/relationships/image" Target="../media/image19.png"/><Relationship Id="rId4" Type="http://schemas.openxmlformats.org/officeDocument/2006/relationships/audio" Target="../media/media4.mp3"/><Relationship Id="rId9" Type="http://schemas.microsoft.com/office/2007/relationships/media" Target="../media/media7.mp3"/><Relationship Id="rId14" Type="http://schemas.openxmlformats.org/officeDocument/2006/relationships/audio" Target="../media/media9.mp3"/><Relationship Id="rId22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15800" cy="6858000"/>
          </a:xfrm>
          <a:effectLst>
            <a:prstShdw prst="shdw13" dist="53882" dir="13500000">
              <a:schemeClr val="bg2">
                <a:alpha val="50000"/>
              </a:schemeClr>
            </a:prstShdw>
          </a:effectLst>
        </p:spPr>
      </p:pic>
      <p:pic>
        <p:nvPicPr>
          <p:cNvPr id="14339" name="Picture 4" descr="dov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267200"/>
            <a:ext cx="2667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dov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038600"/>
            <a:ext cx="161925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746211" y="2967039"/>
            <a:ext cx="184731" cy="106022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lnSpc>
                <a:spcPct val="130000"/>
              </a:lnSpc>
              <a:defRPr/>
            </a:pPr>
            <a:endParaRPr lang="en-US" sz="54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14342" name="Picture 3" descr="Hoa 0004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3048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 descr="Hoa 0004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2225"/>
            <a:ext cx="3143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5" descr="Hoa 0004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9688"/>
            <a:ext cx="29908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7" descr="Hoa 0004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0409238" y="1373188"/>
            <a:ext cx="3143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5" descr="Hoa 0004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0193850" y="4622287"/>
            <a:ext cx="35845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7" descr="Hoa 0004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6381750"/>
            <a:ext cx="3143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3" descr="Hoa 0004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381750"/>
            <a:ext cx="3048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5" descr="Hoa 0004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381750"/>
            <a:ext cx="33909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7" descr="Hoa 0004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1739900" y="4782344"/>
            <a:ext cx="3810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5" descr="Hoa 0004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1364636" y="1382713"/>
            <a:ext cx="31242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15" descr="167"/>
          <p:cNvPicPr>
            <a:picLocks noChangeAspect="1" noChangeArrowheads="1" noCrop="1"/>
          </p:cNvPicPr>
          <p:nvPr/>
        </p:nvPicPr>
        <p:blipFill>
          <a:blip r:embed="rId6"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828800"/>
            <a:ext cx="152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15" descr="167"/>
          <p:cNvPicPr>
            <a:picLocks noChangeAspect="1" noChangeArrowheads="1" noCrop="1"/>
          </p:cNvPicPr>
          <p:nvPr/>
        </p:nvPicPr>
        <p:blipFill>
          <a:blip r:embed="rId6"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133600"/>
            <a:ext cx="152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15" descr="167"/>
          <p:cNvPicPr>
            <a:picLocks noChangeAspect="1" noChangeArrowheads="1" noCrop="1"/>
          </p:cNvPicPr>
          <p:nvPr/>
        </p:nvPicPr>
        <p:blipFill>
          <a:blip r:embed="rId6"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47800"/>
            <a:ext cx="152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Picture 15" descr="167"/>
          <p:cNvPicPr>
            <a:picLocks noChangeAspect="1" noChangeArrowheads="1" noCrop="1"/>
          </p:cNvPicPr>
          <p:nvPr/>
        </p:nvPicPr>
        <p:blipFill>
          <a:blip r:embed="rId6"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209800"/>
            <a:ext cx="152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6" name="Picture 15" descr="167"/>
          <p:cNvPicPr>
            <a:picLocks noChangeAspect="1" noChangeArrowheads="1" noCrop="1"/>
          </p:cNvPicPr>
          <p:nvPr/>
        </p:nvPicPr>
        <p:blipFill>
          <a:blip r:embed="rId6"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609600"/>
            <a:ext cx="152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3" name="Rectangle 23"/>
          <p:cNvSpPr>
            <a:spLocks noChangeArrowheads="1"/>
          </p:cNvSpPr>
          <p:nvPr/>
        </p:nvSpPr>
        <p:spPr bwMode="auto">
          <a:xfrm>
            <a:off x="1572419" y="4001453"/>
            <a:ext cx="8589963" cy="6858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>
              <a:lnSpc>
                <a:spcPct val="130000"/>
              </a:lnSpc>
            </a:pPr>
            <a:r>
              <a:rPr lang="en-US" sz="4000" b="1" i="1">
                <a:solidFill>
                  <a:srgbClr val="C00000"/>
                </a:solidFill>
              </a:rPr>
              <a:t>Welcome all Teachers </a:t>
            </a:r>
            <a:r>
              <a:rPr lang="en-US" sz="4000" b="1" i="1" dirty="0">
                <a:solidFill>
                  <a:srgbClr val="C00000"/>
                </a:solidFill>
              </a:rPr>
              <a:t>to our class</a:t>
            </a:r>
            <a:endParaRPr lang="en-US" sz="3200" b="1" i="1" dirty="0">
              <a:solidFill>
                <a:srgbClr val="C00000"/>
              </a:solidFill>
              <a:latin typeface="VNI-Ariston" pitchFamily="2" charset="0"/>
            </a:endParaRPr>
          </a:p>
        </p:txBody>
      </p:sp>
      <p:sp>
        <p:nvSpPr>
          <p:cNvPr id="14358" name="WordArt 25"/>
          <p:cNvSpPr>
            <a:spLocks noChangeArrowheads="1" noChangeShapeType="1" noTextEdit="1"/>
          </p:cNvSpPr>
          <p:nvPr/>
        </p:nvSpPr>
        <p:spPr bwMode="auto">
          <a:xfrm>
            <a:off x="2667000" y="573088"/>
            <a:ext cx="6705600" cy="628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Times New Roman"/>
                <a:cs typeface="Times New Roman"/>
              </a:rPr>
              <a:t>LE KHAC CAN PRIMARY &amp; SECONDARY </a:t>
            </a:r>
            <a:r>
              <a:rPr lang="en-US" sz="3600" b="1" kern="10" dirty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Times New Roman"/>
                <a:cs typeface="Times New Roman"/>
              </a:rPr>
              <a:t>SCHOOL</a:t>
            </a:r>
          </a:p>
        </p:txBody>
      </p:sp>
      <p:sp>
        <p:nvSpPr>
          <p:cNvPr id="14359" name="WordArt 27"/>
          <p:cNvSpPr>
            <a:spLocks noChangeArrowheads="1" noChangeShapeType="1" noTextEdit="1"/>
          </p:cNvSpPr>
          <p:nvPr/>
        </p:nvSpPr>
        <p:spPr bwMode="auto">
          <a:xfrm>
            <a:off x="4391025" y="1523527"/>
            <a:ext cx="280987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ENGLISH 6</a:t>
            </a: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B28773-CE83-4FF8-8F2F-0EF0421FD8C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3" name="Oval 2">
            <a:hlinkClick r:id="rId7" action="ppaction://hlinkfile"/>
          </p:cNvPr>
          <p:cNvSpPr/>
          <p:nvPr/>
        </p:nvSpPr>
        <p:spPr bwMode="auto">
          <a:xfrm>
            <a:off x="3352801" y="5410200"/>
            <a:ext cx="7304087" cy="8382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800080"/>
                </a:solidFill>
                <a:latin typeface="Arial Narrow" pitchFamily="34" charset="0"/>
                <a:cs typeface="Arial" charset="0"/>
              </a:rPr>
              <a:t>TEACHER :  NGUYEN THI HIEN</a:t>
            </a:r>
            <a:endParaRPr lang="en-US" sz="3200" b="1" dirty="0">
              <a:solidFill>
                <a:srgbClr val="800080"/>
              </a:solidFill>
              <a:latin typeface="Arial Narrow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87859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0" y="870563"/>
            <a:ext cx="11704320" cy="5962111"/>
          </a:xfrm>
          <a:prstGeom prst="roundRect">
            <a:avLst>
              <a:gd name="adj" fmla="val 5884"/>
            </a:avLst>
          </a:prstGeom>
          <a:solidFill>
            <a:srgbClr val="EDE4BC"/>
          </a:solidFill>
          <a:ln>
            <a:solidFill>
              <a:srgbClr val="EDE4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8053" y="177256"/>
            <a:ext cx="923762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spc="-50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Answer the questions.</a:t>
            </a:r>
          </a:p>
        </p:txBody>
      </p:sp>
      <p:grpSp>
        <p:nvGrpSpPr>
          <p:cNvPr id="11" name="Group 10"/>
          <p:cNvGrpSpPr/>
          <p:nvPr/>
        </p:nvGrpSpPr>
        <p:grpSpPr>
          <a:xfrm rot="20987646">
            <a:off x="7509452" y="775369"/>
            <a:ext cx="2713073" cy="1874751"/>
            <a:chOff x="5110446" y="1641672"/>
            <a:chExt cx="2713073" cy="187475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Rectangle 8"/>
            <p:cNvSpPr/>
            <p:nvPr/>
          </p:nvSpPr>
          <p:spPr>
            <a:xfrm>
              <a:off x="5110446" y="1641672"/>
              <a:ext cx="2346180" cy="18747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2724" y="1679394"/>
              <a:ext cx="1371258" cy="119035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210955" y="2870241"/>
              <a:ext cx="26125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To: Grandpa &amp; Grandma</a:t>
              </a:r>
            </a:p>
            <a:p>
              <a:r>
                <a:rPr lang="en-US" sz="1400"/>
                <a:t>Hoan Kiem, Ha Noi, Viet Nam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346710" y="1254448"/>
            <a:ext cx="19880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September 6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46710" y="1854586"/>
            <a:ext cx="53198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Dear Grandpa and Grandma,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90623" y="2436027"/>
            <a:ext cx="1131369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spc="-50" dirty="0">
                <a:latin typeface="Times New Roman" pitchFamily="18" charset="0"/>
                <a:cs typeface="Times New Roman" pitchFamily="18" charset="0"/>
              </a:rPr>
              <a:t>Stockholm is fantastic! </a:t>
            </a:r>
          </a:p>
          <a:p>
            <a:pPr algn="just"/>
            <a:r>
              <a:rPr lang="en-US" sz="2800" spc="-50" dirty="0">
                <a:latin typeface="Times New Roman" pitchFamily="18" charset="0"/>
                <a:cs typeface="Times New Roman" pitchFamily="18" charset="0"/>
              </a:rPr>
              <a:t>Its weather is perfect, sunny all the time! Our hotel is good. It has a swimming pool and a gym. It offers delicious breakfast. Yesterday Mum, Dad and I rented three bikes and cycled to the Old Town. My parents wore their helmets and I wore mine. We visited the Royal Palace first. What a beautiful place! Mum loved it. She said, “Swedish art is amazing.” After that, we had “</a:t>
            </a:r>
            <a:r>
              <a:rPr lang="en-US" sz="2800" spc="-50" dirty="0" err="1">
                <a:latin typeface="Times New Roman" pitchFamily="18" charset="0"/>
                <a:cs typeface="Times New Roman" pitchFamily="18" charset="0"/>
              </a:rPr>
              <a:t>fika</a:t>
            </a:r>
            <a:r>
              <a:rPr lang="en-US" sz="2800" spc="-50" dirty="0">
                <a:latin typeface="Times New Roman" pitchFamily="18" charset="0"/>
                <a:cs typeface="Times New Roman" pitchFamily="18" charset="0"/>
              </a:rPr>
              <a:t>”, a coffee break, in a traditional café. Everything is so wonderful!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510301" y="449686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462710" y="5507567"/>
            <a:ext cx="3169522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Wish you were here!</a:t>
            </a:r>
          </a:p>
          <a:p>
            <a:pPr algn="ctr"/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Love, </a:t>
            </a:r>
          </a:p>
          <a:p>
            <a:pPr algn="ctr"/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Mai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9026" y="612845"/>
            <a:ext cx="1203297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3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postcard is about __________ in Stockholm.</a:t>
            </a:r>
          </a:p>
          <a:p>
            <a:r>
              <a:rPr lang="en-US" sz="3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the weather              B. a holiday                   C. landscapes</a:t>
            </a:r>
          </a:p>
          <a:p>
            <a:r>
              <a:rPr lang="en-US" sz="3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3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Guests can __________ in the hotel.</a:t>
            </a:r>
          </a:p>
          <a:p>
            <a:r>
              <a:rPr lang="en-US" sz="3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exercise                  B. cycle                          C. see Swedish art</a:t>
            </a:r>
          </a:p>
          <a:p>
            <a:r>
              <a:rPr lang="en-US" sz="3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3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and her parents rented bikes to __________.</a:t>
            </a:r>
          </a:p>
          <a:p>
            <a:r>
              <a:rPr lang="en-US" sz="3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cycle around the hotel</a:t>
            </a:r>
          </a:p>
          <a:p>
            <a:r>
              <a:rPr lang="en-US" sz="3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visit the Old Town</a:t>
            </a:r>
          </a:p>
          <a:p>
            <a:r>
              <a:rPr lang="en-US" sz="3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go shopping</a:t>
            </a:r>
          </a:p>
          <a:p>
            <a:r>
              <a:rPr lang="en-US" sz="3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en-US" sz="3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“Fika” is a __________.</a:t>
            </a:r>
          </a:p>
          <a:p>
            <a:r>
              <a:rPr lang="en-US" sz="3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traditional café        B. palace                       C. coffee break</a:t>
            </a:r>
            <a:endParaRPr lang="en-US" sz="34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554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WordArt 5"/>
          <p:cNvSpPr>
            <a:spLocks noChangeArrowheads="1" noChangeShapeType="1" noTextEdit="1"/>
          </p:cNvSpPr>
          <p:nvPr/>
        </p:nvSpPr>
        <p:spPr bwMode="auto">
          <a:xfrm rot="422881">
            <a:off x="3430678" y="2040908"/>
            <a:ext cx="6268859" cy="1707355"/>
          </a:xfrm>
          <a:prstGeom prst="rect">
            <a:avLst/>
          </a:prstGeom>
          <a:solidFill>
            <a:srgbClr val="F1607D"/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200" kern="10" dirty="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Comic Sans MS"/>
              </a:rPr>
              <a:t>ANGRY BIRDS</a:t>
            </a:r>
          </a:p>
        </p:txBody>
      </p:sp>
      <p:sp>
        <p:nvSpPr>
          <p:cNvPr id="2052" name="WordArt 6"/>
          <p:cNvSpPr>
            <a:spLocks noChangeArrowheads="1" noChangeShapeType="1" noTextEdit="1"/>
          </p:cNvSpPr>
          <p:nvPr/>
        </p:nvSpPr>
        <p:spPr bwMode="auto">
          <a:xfrm>
            <a:off x="5498578" y="4192870"/>
            <a:ext cx="3807078" cy="1376794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5977"/>
              </a:avLst>
            </a:prstTxWarp>
          </a:bodyPr>
          <a:lstStyle/>
          <a:p>
            <a:pPr algn="ctr"/>
            <a:r>
              <a:rPr lang="en-US" sz="27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omic Sans MS"/>
              </a:rPr>
              <a:t>Mystery Box</a:t>
            </a:r>
          </a:p>
        </p:txBody>
      </p:sp>
      <p:pic>
        <p:nvPicPr>
          <p:cNvPr id="2055" name="Picture 23" descr="pajarito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02117" y="907904"/>
            <a:ext cx="1538288" cy="150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18" descr="pajarito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24559" y="3339192"/>
            <a:ext cx="1674019" cy="1707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6839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753 0.16898 C 0.36615 0.08125 0.3849 -0.00671 0.33802 -0.02963 C 0.29115 -0.05254 0.12292 0.02685 0.06667 0.03172 C 0.01042 0.03658 0.00521 0.01829 -1.66667E-6 -2.59259E-6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10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7465 0.02107 C -0.85764 0.02894 -0.8717 0.0206 -0.85399 0.03796 C -0.84028 0.05139 -0.8316 0.06273 -0.82066 0.08033 C -0.81493 0.08958 -0.8033 0.10764 -0.8033 0.10787 C -0.8 0.11968 -0.80313 0.11111 -0.79375 0.12662 C -0.78559 0.14028 -0.77899 0.15255 -0.76997 0.16482 C -0.76372 0.1956 -0.75139 0.22245 -0.74288 0.25162 C -0.7276 0.30347 -0.71007 0.35324 -0.68889 0.40162 C -0.68073 0.42014 -0.67344 0.4456 -0.66198 0.46088 C -0.65712 0.47546 -0.65313 0.49236 -0.64618 0.50509 C -0.64514 0.50926 -0.64427 0.51366 -0.64323 0.51783 C -0.64219 0.52014 -0.64045 0.52176 -0.63976 0.52408 C -0.63229 0.54699 -0.62743 0.57431 -0.61267 0.5919 C -0.61111 0.59398 -0.60833 0.59445 -0.60642 0.59607 C -0.6026 0.59931 -0.59913 0.60324 -0.59531 0.60671 C -0.59115 0.61019 -0.58715 0.61389 -0.58264 0.61736 C -0.5783 0.62107 -0.56823 0.62338 -0.56823 0.62384 C -0.55347 0.62269 -0.53802 0.62662 -0.52413 0.61945 C -0.52205 0.61852 -0.52101 0.6162 -0.5191 0.61505 C -0.51771 0.61412 -0.51597 0.61343 -0.51441 0.61296 C -0.50191 0.60093 -0.5099 0.60926 -0.49219 0.58542 C -0.48351 0.57361 -0.48177 0.55764 -0.4717 0.54745 C -0.46771 0.53472 -0.46111 0.52361 -0.45712 0.51134 C -0.45521 0.50533 -0.45365 0.49908 -0.45243 0.49259 C -0.45191 0.48982 -0.45174 0.48681 -0.45087 0.48426 C -0.44896 0.47847 -0.44653 0.47292 -0.44444 0.46713 C -0.4434 0.46435 -0.44132 0.4588 -0.44132 0.45903 C -0.43854 0.44329 -0.43438 0.44329 -0.42378 0.43982 C -0.40868 0.44421 -0.39479 0.44977 -0.38108 0.4588 C -0.36424 0.46991 -0.34566 0.49421 -0.33021 0.50926 C -0.31545 0.52408 -0.3033 0.54259 -0.28576 0.55139 C -0.2684 0.54954 -0.25087 0.54769 -0.23351 0.54537 C -0.22396 0.54398 -0.20503 0.53889 -0.20503 0.53912 C -0.18438 0.5213 -0.16424 0.50347 -0.14444 0.48426 C -0.13958 0.4794 -0.13351 0.47662 -0.12865 0.47153 C -0.11979 0.46204 -0.11215 0.44491 -0.10486 0.43333 C -0.09931 0.42454 -0.09531 0.41644 -0.09219 0.40579 C -0.08819 0.39259 -0.08108 0.36574 -0.08108 0.36597 C -0.07552 0.31898 -0.07014 0.27269 -0.06354 0.22616 C -0.06094 0.20718 -0.06007 0.18796 -0.05712 0.16898 C -0.05139 0.13333 -0.04115 0.09306 -0.02708 0.06134 C -0.02622 0.05533 -0.02292 0.03912 -0.02066 0.0338 C -0.01962 0.03125 -0.01736 0.02986 -0.01597 0.02755 C -0.01059 0.01898 -0.00365 0.00972 2.77778E-7 -1.11111E-6 " pathEditMode="relative" rAng="0" ptsTypes="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33" y="2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940703"/>
            <a:ext cx="8839200" cy="3503927"/>
          </a:xfrm>
          <a:blipFill>
            <a:blip r:embed="rId2"/>
            <a:tile tx="0" ty="0" sx="100000" sy="100000" flip="none" algn="tl"/>
          </a:blipFill>
          <a:ln w="25400">
            <a:solidFill>
              <a:srgbClr val="000000"/>
            </a:solidFill>
          </a:ln>
        </p:spPr>
        <p:txBody>
          <a:bodyPr>
            <a:normAutofit/>
          </a:bodyPr>
          <a:lstStyle/>
          <a:p>
            <a:pPr eaLnBrk="1" hangingPunct="1"/>
            <a:r>
              <a:rPr lang="en-US" altLang="ko-KR" b="1" dirty="0">
                <a:latin typeface="Comic Sans MS" pitchFamily="66" charset="0"/>
              </a:rPr>
              <a:t>Choose an egg</a:t>
            </a:r>
            <a:r>
              <a:rPr lang="en-US" altLang="ko-KR" dirty="0">
                <a:latin typeface="Comic Sans MS" pitchFamily="66" charset="0"/>
              </a:rPr>
              <a:t> and </a:t>
            </a:r>
            <a:r>
              <a:rPr lang="en-US" altLang="ko-KR" b="1" dirty="0">
                <a:latin typeface="Comic Sans MS" pitchFamily="66" charset="0"/>
              </a:rPr>
              <a:t>answer the question</a:t>
            </a:r>
            <a:r>
              <a:rPr lang="en-US" altLang="ko-KR" dirty="0">
                <a:latin typeface="Comic Sans MS" pitchFamily="66" charset="0"/>
              </a:rPr>
              <a:t>.</a:t>
            </a:r>
          </a:p>
          <a:p>
            <a:pPr eaLnBrk="1" hangingPunct="1"/>
            <a:r>
              <a:rPr lang="en-US" altLang="ko-KR" dirty="0">
                <a:latin typeface="Comic Sans MS" pitchFamily="66" charset="0"/>
              </a:rPr>
              <a:t>You have 5 seconds to answer.</a:t>
            </a:r>
          </a:p>
          <a:p>
            <a:pPr eaLnBrk="1" hangingPunct="1"/>
            <a:r>
              <a:rPr lang="en-US" altLang="ko-KR" dirty="0">
                <a:latin typeface="Comic Sans MS" pitchFamily="66" charset="0"/>
              </a:rPr>
              <a:t>If you give the incorrect answer, another team can raise their hands to answer.</a:t>
            </a:r>
          </a:p>
          <a:p>
            <a:pPr eaLnBrk="1" hangingPunct="1"/>
            <a:r>
              <a:rPr lang="en-US" altLang="ko-KR" dirty="0">
                <a:latin typeface="Comic Sans MS" pitchFamily="66" charset="0"/>
              </a:rPr>
              <a:t>If you get it </a:t>
            </a:r>
            <a:r>
              <a:rPr lang="en-US" altLang="ko-KR" b="1" dirty="0">
                <a:latin typeface="Comic Sans MS" pitchFamily="66" charset="0"/>
              </a:rPr>
              <a:t>right</a:t>
            </a:r>
            <a:r>
              <a:rPr lang="en-US" altLang="ko-KR" dirty="0">
                <a:latin typeface="Comic Sans MS" pitchFamily="66" charset="0"/>
              </a:rPr>
              <a:t>, you will get a </a:t>
            </a:r>
            <a:r>
              <a:rPr lang="en-US" altLang="ko-KR" b="1" dirty="0">
                <a:latin typeface="Comic Sans MS" pitchFamily="66" charset="0"/>
              </a:rPr>
              <a:t>MYSTERY BOX</a:t>
            </a:r>
            <a:r>
              <a:rPr lang="en-US" altLang="ko-KR" dirty="0">
                <a:latin typeface="Comic Sans MS" pitchFamily="66" charset="0"/>
              </a:rPr>
              <a:t>.</a:t>
            </a:r>
          </a:p>
          <a:p>
            <a:pPr eaLnBrk="1" hangingPunct="1"/>
            <a:r>
              <a:rPr lang="en-US" altLang="ko-KR" dirty="0">
                <a:latin typeface="Comic Sans MS" pitchFamily="66" charset="0"/>
              </a:rPr>
              <a:t>The mystery box is </a:t>
            </a:r>
            <a:r>
              <a:rPr lang="en-US" altLang="ko-KR" b="1" dirty="0">
                <a:latin typeface="Comic Sans MS" pitchFamily="66" charset="0"/>
              </a:rPr>
              <a:t>good</a:t>
            </a:r>
            <a:r>
              <a:rPr lang="en-US" altLang="ko-KR" dirty="0">
                <a:latin typeface="Comic Sans MS" pitchFamily="66" charset="0"/>
              </a:rPr>
              <a:t> or </a:t>
            </a:r>
            <a:r>
              <a:rPr lang="en-US" altLang="ko-KR" b="1" dirty="0">
                <a:latin typeface="Comic Sans MS" pitchFamily="66" charset="0"/>
              </a:rPr>
              <a:t>bad</a:t>
            </a:r>
            <a:r>
              <a:rPr lang="en-US" altLang="ko-KR" dirty="0">
                <a:latin typeface="Comic Sans MS" pitchFamily="66" charset="0"/>
              </a:rPr>
              <a:t>.</a:t>
            </a:r>
          </a:p>
          <a:p>
            <a:pPr eaLnBrk="1" hangingPunct="1"/>
            <a:r>
              <a:rPr lang="en-US" altLang="ko-KR" dirty="0">
                <a:latin typeface="Comic Sans MS" pitchFamily="66" charset="0"/>
              </a:rPr>
              <a:t>You can </a:t>
            </a:r>
            <a:r>
              <a:rPr lang="en-US" altLang="ko-KR" b="1" dirty="0">
                <a:latin typeface="Comic Sans MS" pitchFamily="66" charset="0"/>
              </a:rPr>
              <a:t>keep it</a:t>
            </a:r>
            <a:r>
              <a:rPr lang="en-US" altLang="ko-KR" dirty="0">
                <a:latin typeface="Comic Sans MS" pitchFamily="66" charset="0"/>
              </a:rPr>
              <a:t> or </a:t>
            </a:r>
            <a:r>
              <a:rPr lang="en-US" altLang="ko-KR" b="1" dirty="0">
                <a:latin typeface="Comic Sans MS" pitchFamily="66" charset="0"/>
              </a:rPr>
              <a:t>give it</a:t>
            </a:r>
            <a:r>
              <a:rPr lang="en-US" altLang="ko-KR" dirty="0">
                <a:latin typeface="Comic Sans MS" pitchFamily="66" charset="0"/>
              </a:rPr>
              <a:t> to another team</a:t>
            </a:r>
            <a:endParaRPr lang="en-US" altLang="ko-KR" b="1" dirty="0">
              <a:latin typeface="Comic Sans MS" pitchFamily="66" charset="0"/>
            </a:endParaRPr>
          </a:p>
          <a:p>
            <a:pPr eaLnBrk="1" hangingPunct="1"/>
            <a:endParaRPr lang="en-US" altLang="ko-KR" dirty="0"/>
          </a:p>
        </p:txBody>
      </p:sp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2533976" y="0"/>
            <a:ext cx="5903443" cy="940702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atinLnBrk="1"/>
            <a:endParaRPr lang="ko-KR" altLang="en-US" sz="1350"/>
          </a:p>
        </p:txBody>
      </p:sp>
      <p:sp>
        <p:nvSpPr>
          <p:cNvPr id="3076" name="WordArt 5"/>
          <p:cNvSpPr>
            <a:spLocks noChangeArrowheads="1" noChangeShapeType="1" noTextEdit="1"/>
          </p:cNvSpPr>
          <p:nvPr/>
        </p:nvSpPr>
        <p:spPr bwMode="auto">
          <a:xfrm>
            <a:off x="3163382" y="173290"/>
            <a:ext cx="4644628" cy="59412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 dirty="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Comic Sans MS"/>
              </a:rPr>
              <a:t>THE RULES</a:t>
            </a:r>
          </a:p>
        </p:txBody>
      </p:sp>
    </p:spTree>
    <p:extLst>
      <p:ext uri="{BB962C8B-B14F-4D97-AF65-F5344CB8AC3E}">
        <p14:creationId xmlns:p14="http://schemas.microsoft.com/office/powerpoint/2010/main" val="357679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953730" y="461389"/>
            <a:ext cx="6408487" cy="1219805"/>
          </a:xfrm>
          <a:solidFill>
            <a:srgbClr val="7030A0"/>
          </a:solidFill>
          <a:ln w="38100">
            <a:solidFill>
              <a:schemeClr val="tx1"/>
            </a:solidFill>
          </a:ln>
        </p:spPr>
        <p:txBody>
          <a:bodyPr/>
          <a:lstStyle/>
          <a:p>
            <a:pPr algn="ctr" eaLnBrk="1" hangingPunct="1"/>
            <a:r>
              <a:rPr lang="en-US" altLang="ko-KR" sz="3600" b="1" dirty="0">
                <a:solidFill>
                  <a:schemeClr val="bg1"/>
                </a:solidFill>
                <a:latin typeface="Comic Sans MS" pitchFamily="66" charset="0"/>
              </a:rPr>
              <a:t>MYSTERY BOX PRIZES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2905367" y="1627039"/>
            <a:ext cx="2108040" cy="2175344"/>
            <a:chOff x="0" y="935"/>
            <a:chExt cx="1247" cy="1452"/>
          </a:xfrm>
        </p:grpSpPr>
        <p:pic>
          <p:nvPicPr>
            <p:cNvPr id="4121" name="Picture 23" descr="pajarito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935"/>
              <a:ext cx="1020" cy="1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22" name="Rectangle 11"/>
            <p:cNvSpPr>
              <a:spLocks noChangeArrowheads="1"/>
            </p:cNvSpPr>
            <p:nvPr/>
          </p:nvSpPr>
          <p:spPr bwMode="auto">
            <a:xfrm>
              <a:off x="45" y="1979"/>
              <a:ext cx="1202" cy="408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lang="en-US" altLang="ko-KR" sz="2100" b="1" dirty="0">
                  <a:latin typeface="Comic Sans MS" pitchFamily="66" charset="0"/>
                </a:rPr>
                <a:t>LOSE 100</a:t>
              </a:r>
            </a:p>
          </p:txBody>
        </p: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5324176" y="1830789"/>
            <a:ext cx="2031967" cy="1971594"/>
            <a:chOff x="1519" y="1071"/>
            <a:chExt cx="1202" cy="1316"/>
          </a:xfrm>
        </p:grpSpPr>
        <p:pic>
          <p:nvPicPr>
            <p:cNvPr id="4119" name="Picture 19" descr="pajarito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55" y="1071"/>
              <a:ext cx="1002" cy="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20" name="Rectangle 12"/>
            <p:cNvSpPr>
              <a:spLocks noChangeArrowheads="1"/>
            </p:cNvSpPr>
            <p:nvPr/>
          </p:nvSpPr>
          <p:spPr bwMode="auto">
            <a:xfrm>
              <a:off x="1519" y="1979"/>
              <a:ext cx="1202" cy="408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lang="en-US" altLang="ko-KR" sz="2100" b="1" dirty="0">
                  <a:latin typeface="Comic Sans MS" pitchFamily="66" charset="0"/>
                </a:rPr>
                <a:t>GET 100</a:t>
              </a:r>
            </a:p>
          </p:txBody>
        </p: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7665289" y="1763372"/>
            <a:ext cx="2031967" cy="2039011"/>
            <a:chOff x="3061" y="1026"/>
            <a:chExt cx="1202" cy="1361"/>
          </a:xfrm>
        </p:grpSpPr>
        <p:pic>
          <p:nvPicPr>
            <p:cNvPr id="4117" name="Picture 22" descr="pajarito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52" y="1026"/>
              <a:ext cx="1002" cy="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18" name="Rectangle 13"/>
            <p:cNvSpPr>
              <a:spLocks noChangeArrowheads="1"/>
            </p:cNvSpPr>
            <p:nvPr/>
          </p:nvSpPr>
          <p:spPr bwMode="auto">
            <a:xfrm>
              <a:off x="3061" y="1979"/>
              <a:ext cx="1202" cy="408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lang="en-US" altLang="ko-KR" sz="2100" b="1" dirty="0">
                  <a:latin typeface="Comic Sans MS" pitchFamily="66" charset="0"/>
                </a:rPr>
                <a:t>LOSE 200</a:t>
              </a:r>
            </a:p>
          </p:txBody>
        </p:sp>
      </p:grpSp>
      <p:grpSp>
        <p:nvGrpSpPr>
          <p:cNvPr id="8" name="Group 25"/>
          <p:cNvGrpSpPr>
            <a:grpSpLocks/>
          </p:cNvGrpSpPr>
          <p:nvPr/>
        </p:nvGrpSpPr>
        <p:grpSpPr bwMode="auto">
          <a:xfrm>
            <a:off x="5324175" y="4075050"/>
            <a:ext cx="2031967" cy="2290703"/>
            <a:chOff x="3084" y="2491"/>
            <a:chExt cx="1202" cy="1529"/>
          </a:xfrm>
        </p:grpSpPr>
        <p:pic>
          <p:nvPicPr>
            <p:cNvPr id="4109" name="Picture 4" descr="C:\Users\Shane\Desktop\goldenegg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98" y="2491"/>
              <a:ext cx="898" cy="1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10" name="Rectangle 17"/>
            <p:cNvSpPr>
              <a:spLocks noChangeArrowheads="1"/>
            </p:cNvSpPr>
            <p:nvPr/>
          </p:nvSpPr>
          <p:spPr bwMode="auto">
            <a:xfrm>
              <a:off x="3084" y="3612"/>
              <a:ext cx="1202" cy="408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lang="en-US" altLang="ko-KR" sz="2100" b="1" dirty="0">
                  <a:latin typeface="Comic Sans MS" pitchFamily="66" charset="0"/>
                </a:rPr>
                <a:t>GET 300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62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Oval 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783428" y="2302523"/>
            <a:ext cx="1106202" cy="2087300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 latinLnBrk="1"/>
            <a:r>
              <a:rPr lang="en-US" altLang="ko-KR" sz="7200" b="1" dirty="0">
                <a:latin typeface="Comic Sans MS" pitchFamily="66" charset="0"/>
              </a:rPr>
              <a:t>1</a:t>
            </a:r>
          </a:p>
        </p:txBody>
      </p:sp>
      <p:sp>
        <p:nvSpPr>
          <p:cNvPr id="7174" name="Oval 6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4973586" y="2302523"/>
            <a:ext cx="1106202" cy="2087300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 latinLnBrk="1"/>
            <a:r>
              <a:rPr lang="en-US" altLang="ko-KR" sz="7200" b="1" dirty="0">
                <a:latin typeface="Comic Sans MS" pitchFamily="66" charset="0"/>
              </a:rPr>
              <a:t>2</a:t>
            </a:r>
          </a:p>
        </p:txBody>
      </p:sp>
      <p:sp>
        <p:nvSpPr>
          <p:cNvPr id="7175" name="Oval 7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6151457" y="2328653"/>
            <a:ext cx="1106202" cy="2087300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latinLnBrk="1"/>
            <a:r>
              <a:rPr lang="en-US" altLang="ko-KR" sz="7200" b="1" dirty="0">
                <a:latin typeface="Comic Sans MS" pitchFamily="66" charset="0"/>
              </a:rPr>
              <a:t>3</a:t>
            </a:r>
          </a:p>
        </p:txBody>
      </p:sp>
      <p:sp>
        <p:nvSpPr>
          <p:cNvPr id="7176" name="Oval 8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7326529" y="2302523"/>
            <a:ext cx="1106202" cy="2087300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 latinLnBrk="1"/>
            <a:r>
              <a:rPr lang="en-US" altLang="ko-KR" sz="7200" b="1" dirty="0">
                <a:latin typeface="Comic Sans MS" pitchFamily="66" charset="0"/>
              </a:rPr>
              <a:t>4</a:t>
            </a:r>
          </a:p>
        </p:txBody>
      </p:sp>
      <p:sp>
        <p:nvSpPr>
          <p:cNvPr id="5131" name="WordArt 29"/>
          <p:cNvSpPr>
            <a:spLocks noChangeArrowheads="1" noChangeShapeType="1" noTextEdit="1"/>
          </p:cNvSpPr>
          <p:nvPr/>
        </p:nvSpPr>
        <p:spPr bwMode="auto">
          <a:xfrm>
            <a:off x="3659052" y="873477"/>
            <a:ext cx="4550417" cy="100949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 dirty="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Comic Sans MS"/>
              </a:rPr>
              <a:t>CHOOSE ONE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FDA69EA-45DA-4798-8E67-D3761A930E4D}"/>
              </a:ext>
            </a:extLst>
          </p:cNvPr>
          <p:cNvGrpSpPr/>
          <p:nvPr/>
        </p:nvGrpSpPr>
        <p:grpSpPr>
          <a:xfrm>
            <a:off x="3636793" y="4809372"/>
            <a:ext cx="4242837" cy="1279481"/>
            <a:chOff x="2116665" y="4634050"/>
            <a:chExt cx="3428607" cy="1035741"/>
          </a:xfrm>
        </p:grpSpPr>
        <p:pic>
          <p:nvPicPr>
            <p:cNvPr id="5145" name="Picture 23" descr="pajarito7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116665" y="4634050"/>
              <a:ext cx="1012409" cy="993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47" name="Picture 22" descr="pajarito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606324" y="4634050"/>
              <a:ext cx="1084848" cy="993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49" name="Picture 17" descr="pajarito1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974890" y="4634050"/>
              <a:ext cx="855460" cy="993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51" name="Picture 4" descr="C:\Users\Shane\Desktop\goldenegg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791572" y="4676355"/>
              <a:ext cx="753700" cy="9934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TextBox 2"/>
          <p:cNvSpPr txBox="1"/>
          <p:nvPr/>
        </p:nvSpPr>
        <p:spPr>
          <a:xfrm>
            <a:off x="568739" y="1779303"/>
            <a:ext cx="1967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Team 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004287" y="1779303"/>
            <a:ext cx="1967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Team B</a:t>
            </a:r>
          </a:p>
        </p:txBody>
      </p:sp>
      <p:sp>
        <p:nvSpPr>
          <p:cNvPr id="6" name="Right Arrow 5">
            <a:hlinkClick r:id="rId13" action="ppaction://hlinksldjump"/>
          </p:cNvPr>
          <p:cNvSpPr/>
          <p:nvPr/>
        </p:nvSpPr>
        <p:spPr>
          <a:xfrm>
            <a:off x="10772775" y="6036594"/>
            <a:ext cx="857250" cy="6356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70" name="TextBox1" r:id="rId2" imgW="1819440" imgH="1290600"/>
        </mc:Choice>
        <mc:Fallback>
          <p:control name="TextBox1" r:id="rId2" imgW="1819440" imgH="1290600">
            <p:pic>
              <p:nvPicPr>
                <p:cNvPr id="4" name="TextBox1"/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68739" y="2524541"/>
                  <a:ext cx="1816652" cy="129222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71" name="TextBox2" r:id="rId3" imgW="1771560" imgH="1452600"/>
        </mc:Choice>
        <mc:Fallback>
          <p:control name="TextBox2" r:id="rId3" imgW="1771560" imgH="1452600">
            <p:pic>
              <p:nvPicPr>
                <p:cNvPr id="5" name="TextBox2"/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9679472" y="2504800"/>
                  <a:ext cx="1770406" cy="1450975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40593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8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4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6"/>
                  </p:tgtEl>
                </p:cond>
              </p:nextCondLst>
            </p:seq>
          </p:childTnLst>
        </p:cTn>
      </p:par>
    </p:tnLst>
    <p:bldLst>
      <p:bldP spid="7173" grpId="0" animBg="1"/>
      <p:bldP spid="7174" grpId="0" animBg="1"/>
      <p:bldP spid="7175" grpId="0" animBg="1"/>
      <p:bldP spid="717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1" name="Group 10"/>
          <p:cNvGrpSpPr>
            <a:grpSpLocks/>
          </p:cNvGrpSpPr>
          <p:nvPr/>
        </p:nvGrpSpPr>
        <p:grpSpPr bwMode="auto">
          <a:xfrm>
            <a:off x="8202218" y="2996806"/>
            <a:ext cx="1187053" cy="1458515"/>
            <a:chOff x="295" y="1706"/>
            <a:chExt cx="997" cy="1225"/>
          </a:xfrm>
        </p:grpSpPr>
        <p:sp>
          <p:nvSpPr>
            <p:cNvPr id="12300" name="AutoShape 11"/>
            <p:cNvSpPr>
              <a:spLocks noChangeArrowheads="1"/>
            </p:cNvSpPr>
            <p:nvPr/>
          </p:nvSpPr>
          <p:spPr bwMode="auto">
            <a:xfrm>
              <a:off x="295" y="2024"/>
              <a:ext cx="997" cy="907"/>
            </a:xfrm>
            <a:prstGeom prst="flowChartProcess">
              <a:avLst/>
            </a:prstGeom>
            <a:solidFill>
              <a:srgbClr val="CC99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latinLnBrk="1"/>
              <a:endParaRPr lang="ko-KR" altLang="en-US" sz="1350"/>
            </a:p>
          </p:txBody>
        </p:sp>
        <p:sp>
          <p:nvSpPr>
            <p:cNvPr id="12301" name="Rectangle 12"/>
            <p:cNvSpPr>
              <a:spLocks noChangeArrowheads="1"/>
            </p:cNvSpPr>
            <p:nvPr/>
          </p:nvSpPr>
          <p:spPr bwMode="auto">
            <a:xfrm>
              <a:off x="657" y="2024"/>
              <a:ext cx="273" cy="907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latinLnBrk="1"/>
              <a:endParaRPr lang="ko-KR" altLang="en-US" sz="1350"/>
            </a:p>
          </p:txBody>
        </p:sp>
        <p:sp>
          <p:nvSpPr>
            <p:cNvPr id="12302" name="Rectangle 13"/>
            <p:cNvSpPr>
              <a:spLocks noChangeArrowheads="1"/>
            </p:cNvSpPr>
            <p:nvPr/>
          </p:nvSpPr>
          <p:spPr bwMode="auto">
            <a:xfrm rot="5400000">
              <a:off x="657" y="1979"/>
              <a:ext cx="273" cy="997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latinLnBrk="1"/>
              <a:endParaRPr lang="ko-KR" altLang="en-US" sz="1350"/>
            </a:p>
          </p:txBody>
        </p:sp>
        <p:sp>
          <p:nvSpPr>
            <p:cNvPr id="12303" name="AutoShape 14"/>
            <p:cNvSpPr>
              <a:spLocks noChangeArrowheads="1"/>
            </p:cNvSpPr>
            <p:nvPr/>
          </p:nvSpPr>
          <p:spPr bwMode="auto">
            <a:xfrm rot="7301258">
              <a:off x="407" y="1684"/>
              <a:ext cx="363" cy="408"/>
            </a:xfrm>
            <a:prstGeom prst="triangle">
              <a:avLst>
                <a:gd name="adj" fmla="val 56681"/>
              </a:avLst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latinLnBrk="1"/>
              <a:endParaRPr lang="ko-KR" altLang="en-US" sz="1350"/>
            </a:p>
          </p:txBody>
        </p:sp>
        <p:sp>
          <p:nvSpPr>
            <p:cNvPr id="12304" name="AutoShape 15"/>
            <p:cNvSpPr>
              <a:spLocks noChangeArrowheads="1"/>
            </p:cNvSpPr>
            <p:nvPr/>
          </p:nvSpPr>
          <p:spPr bwMode="auto">
            <a:xfrm rot="-7472047">
              <a:off x="770" y="1684"/>
              <a:ext cx="363" cy="408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latinLnBrk="1"/>
              <a:endParaRPr lang="ko-KR" altLang="en-US" sz="1350"/>
            </a:p>
          </p:txBody>
        </p:sp>
      </p:grpSp>
      <p:sp>
        <p:nvSpPr>
          <p:cNvPr id="16387" name="Oval 3"/>
          <p:cNvSpPr>
            <a:spLocks noChangeArrowheads="1"/>
          </p:cNvSpPr>
          <p:nvPr/>
        </p:nvSpPr>
        <p:spPr bwMode="auto">
          <a:xfrm>
            <a:off x="4406505" y="4409643"/>
            <a:ext cx="1890713" cy="1295400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latinLnBrk="1"/>
            <a:r>
              <a:rPr lang="en-US" altLang="ko-KR" sz="2400" b="1" dirty="0">
                <a:latin typeface="Comic Sans MS" pitchFamily="66" charset="0"/>
              </a:rPr>
              <a:t>Give it </a:t>
            </a:r>
          </a:p>
          <a:p>
            <a:pPr algn="ctr" latinLnBrk="1"/>
            <a:r>
              <a:rPr lang="en-US" altLang="ko-KR" dirty="0">
                <a:latin typeface="Comic Sans MS" pitchFamily="66" charset="0"/>
              </a:rPr>
              <a:t>or </a:t>
            </a:r>
          </a:p>
          <a:p>
            <a:pPr algn="ctr" latinLnBrk="1"/>
            <a:r>
              <a:rPr lang="en-US" altLang="ko-KR" sz="2400" b="1" dirty="0">
                <a:latin typeface="Comic Sans MS" pitchFamily="66" charset="0"/>
              </a:rPr>
              <a:t>Keep it?</a:t>
            </a:r>
          </a:p>
        </p:txBody>
      </p:sp>
      <p:sp>
        <p:nvSpPr>
          <p:cNvPr id="12294" name="Oval 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11225213" y="5705043"/>
            <a:ext cx="647700" cy="864394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EEFEC6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latinLnBrk="1"/>
            <a:r>
              <a:rPr lang="en-US" altLang="ko-KR" sz="1350" b="1" dirty="0">
                <a:latin typeface="Comic Sans MS" pitchFamily="66" charset="0"/>
              </a:rPr>
              <a:t>H</a:t>
            </a:r>
          </a:p>
          <a:p>
            <a:pPr algn="ctr" latinLnBrk="1"/>
            <a:r>
              <a:rPr lang="en-US" altLang="ko-KR" sz="1350" b="1" dirty="0">
                <a:latin typeface="Comic Sans MS" pitchFamily="66" charset="0"/>
              </a:rPr>
              <a:t>O</a:t>
            </a:r>
          </a:p>
          <a:p>
            <a:pPr algn="ctr" latinLnBrk="1"/>
            <a:r>
              <a:rPr lang="en-US" altLang="ko-KR" sz="1350" b="1" dirty="0">
                <a:latin typeface="Comic Sans MS" pitchFamily="66" charset="0"/>
              </a:rPr>
              <a:t>M</a:t>
            </a:r>
          </a:p>
          <a:p>
            <a:pPr algn="ctr" latinLnBrk="1"/>
            <a:r>
              <a:rPr lang="en-US" altLang="ko-KR" sz="1350" b="1" dirty="0">
                <a:latin typeface="Comic Sans MS" pitchFamily="66" charset="0"/>
              </a:rPr>
              <a:t>E</a:t>
            </a: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6931819" y="2241353"/>
            <a:ext cx="5481638" cy="3348038"/>
            <a:chOff x="2018" y="1253"/>
            <a:chExt cx="4604" cy="2812"/>
          </a:xfrm>
        </p:grpSpPr>
        <p:sp>
          <p:nvSpPr>
            <p:cNvPr id="12297" name="AutoShape 5"/>
            <p:cNvSpPr>
              <a:spLocks noChangeArrowheads="1"/>
            </p:cNvSpPr>
            <p:nvPr/>
          </p:nvSpPr>
          <p:spPr bwMode="auto">
            <a:xfrm>
              <a:off x="2018" y="1253"/>
              <a:ext cx="4604" cy="2478"/>
            </a:xfrm>
            <a:prstGeom prst="irregularSeal1">
              <a:avLst/>
            </a:prstGeom>
            <a:solidFill>
              <a:srgbClr val="FF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latinLnBrk="1"/>
              <a:endParaRPr lang="ko-KR" altLang="en-US" sz="1350"/>
            </a:p>
          </p:txBody>
        </p:sp>
        <p:sp>
          <p:nvSpPr>
            <p:cNvPr id="12298" name="Rectangle 6"/>
            <p:cNvSpPr>
              <a:spLocks noChangeArrowheads="1"/>
            </p:cNvSpPr>
            <p:nvPr/>
          </p:nvSpPr>
          <p:spPr bwMode="auto">
            <a:xfrm>
              <a:off x="3039" y="1933"/>
              <a:ext cx="2585" cy="998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latinLnBrk="1"/>
              <a:r>
                <a:rPr lang="en-US" altLang="ko-KR" sz="2700" b="1" dirty="0">
                  <a:latin typeface="Comic Sans MS" pitchFamily="66" charset="0"/>
                </a:rPr>
                <a:t>GOLDEN EGG</a:t>
              </a:r>
            </a:p>
            <a:p>
              <a:pPr algn="r" latinLnBrk="1"/>
              <a:r>
                <a:rPr lang="en-US" altLang="ko-KR" sz="2700" b="1" dirty="0">
                  <a:latin typeface="Comic Sans MS" pitchFamily="66" charset="0"/>
                </a:rPr>
                <a:t>GET </a:t>
              </a:r>
              <a:r>
                <a:rPr lang="en-US" altLang="ko-KR" sz="2700" b="1" u="sng" dirty="0">
                  <a:latin typeface="Comic Sans MS" pitchFamily="66" charset="0"/>
                </a:rPr>
                <a:t>300</a:t>
              </a:r>
            </a:p>
          </p:txBody>
        </p:sp>
        <p:pic>
          <p:nvPicPr>
            <p:cNvPr id="12299" name="Picture 4" descr="C:\Users\Shane\Desktop\goldenegg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71" y="2251"/>
              <a:ext cx="1375" cy="18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" name="Audience Clapping -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40331" y="902494"/>
            <a:ext cx="457200" cy="457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41272" y="579328"/>
            <a:ext cx="82169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 This postcard is about .... in Stockholm. </a:t>
            </a:r>
            <a:endParaRPr 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82" y="1385633"/>
            <a:ext cx="11070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the weather           B. a holiday                 C. landscapes</a:t>
            </a:r>
            <a:endParaRPr lang="en-US" sz="360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4406505" y="1359694"/>
            <a:ext cx="874643" cy="7713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32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6387" grpId="0" animBg="1"/>
      <p:bldP spid="4" grpId="0"/>
      <p:bldP spid="5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"/>
          <p:cNvGrpSpPr>
            <a:grpSpLocks/>
          </p:cNvGrpSpPr>
          <p:nvPr/>
        </p:nvGrpSpPr>
        <p:grpSpPr bwMode="auto">
          <a:xfrm>
            <a:off x="8202218" y="2996806"/>
            <a:ext cx="1187053" cy="1458515"/>
            <a:chOff x="295" y="1706"/>
            <a:chExt cx="997" cy="1225"/>
          </a:xfrm>
        </p:grpSpPr>
        <p:sp>
          <p:nvSpPr>
            <p:cNvPr id="16396" name="AutoShape 3"/>
            <p:cNvSpPr>
              <a:spLocks noChangeArrowheads="1"/>
            </p:cNvSpPr>
            <p:nvPr/>
          </p:nvSpPr>
          <p:spPr bwMode="auto">
            <a:xfrm>
              <a:off x="295" y="2024"/>
              <a:ext cx="997" cy="907"/>
            </a:xfrm>
            <a:prstGeom prst="flowChartProcess">
              <a:avLst/>
            </a:prstGeom>
            <a:solidFill>
              <a:srgbClr val="CC99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latinLnBrk="1"/>
              <a:endParaRPr lang="ko-KR" altLang="en-US" sz="1350"/>
            </a:p>
          </p:txBody>
        </p:sp>
        <p:sp>
          <p:nvSpPr>
            <p:cNvPr id="16397" name="Rectangle 4"/>
            <p:cNvSpPr>
              <a:spLocks noChangeArrowheads="1"/>
            </p:cNvSpPr>
            <p:nvPr/>
          </p:nvSpPr>
          <p:spPr bwMode="auto">
            <a:xfrm>
              <a:off x="657" y="2024"/>
              <a:ext cx="273" cy="907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latinLnBrk="1"/>
              <a:endParaRPr lang="ko-KR" altLang="en-US" sz="1350"/>
            </a:p>
          </p:txBody>
        </p:sp>
        <p:sp>
          <p:nvSpPr>
            <p:cNvPr id="16398" name="Rectangle 5"/>
            <p:cNvSpPr>
              <a:spLocks noChangeArrowheads="1"/>
            </p:cNvSpPr>
            <p:nvPr/>
          </p:nvSpPr>
          <p:spPr bwMode="auto">
            <a:xfrm rot="5400000">
              <a:off x="657" y="1979"/>
              <a:ext cx="273" cy="997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latinLnBrk="1"/>
              <a:endParaRPr lang="ko-KR" altLang="en-US" sz="1350"/>
            </a:p>
          </p:txBody>
        </p:sp>
        <p:sp>
          <p:nvSpPr>
            <p:cNvPr id="16399" name="AutoShape 6"/>
            <p:cNvSpPr>
              <a:spLocks noChangeArrowheads="1"/>
            </p:cNvSpPr>
            <p:nvPr/>
          </p:nvSpPr>
          <p:spPr bwMode="auto">
            <a:xfrm rot="7301258">
              <a:off x="407" y="1684"/>
              <a:ext cx="363" cy="408"/>
            </a:xfrm>
            <a:prstGeom prst="triangle">
              <a:avLst>
                <a:gd name="adj" fmla="val 56681"/>
              </a:avLst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latinLnBrk="1"/>
              <a:endParaRPr lang="ko-KR" altLang="en-US" sz="1350"/>
            </a:p>
          </p:txBody>
        </p:sp>
        <p:sp>
          <p:nvSpPr>
            <p:cNvPr id="16400" name="AutoShape 7"/>
            <p:cNvSpPr>
              <a:spLocks noChangeArrowheads="1"/>
            </p:cNvSpPr>
            <p:nvPr/>
          </p:nvSpPr>
          <p:spPr bwMode="auto">
            <a:xfrm rot="-7472047">
              <a:off x="770" y="1684"/>
              <a:ext cx="363" cy="408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latinLnBrk="1"/>
              <a:endParaRPr lang="ko-KR" altLang="en-US" sz="1350"/>
            </a:p>
          </p:txBody>
        </p:sp>
      </p:grpSp>
      <p:sp>
        <p:nvSpPr>
          <p:cNvPr id="16388" name="Oval 10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11078238" y="5572692"/>
            <a:ext cx="647700" cy="864394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EEFEC6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latinLnBrk="1"/>
            <a:r>
              <a:rPr lang="en-US" altLang="ko-KR" sz="1350" b="1" dirty="0">
                <a:latin typeface="Comic Sans MS" pitchFamily="66" charset="0"/>
              </a:rPr>
              <a:t>H</a:t>
            </a:r>
          </a:p>
          <a:p>
            <a:pPr algn="ctr" latinLnBrk="1"/>
            <a:r>
              <a:rPr lang="en-US" altLang="ko-KR" sz="1350" b="1" dirty="0">
                <a:latin typeface="Comic Sans MS" pitchFamily="66" charset="0"/>
              </a:rPr>
              <a:t>O</a:t>
            </a:r>
          </a:p>
          <a:p>
            <a:pPr algn="ctr" latinLnBrk="1"/>
            <a:r>
              <a:rPr lang="en-US" altLang="ko-KR" sz="1350" b="1" dirty="0">
                <a:latin typeface="Comic Sans MS" pitchFamily="66" charset="0"/>
              </a:rPr>
              <a:t>M</a:t>
            </a:r>
          </a:p>
          <a:p>
            <a:pPr algn="ctr" latinLnBrk="1"/>
            <a:r>
              <a:rPr lang="en-US" altLang="ko-KR" sz="1350" b="1" dirty="0">
                <a:latin typeface="Comic Sans MS" pitchFamily="66" charset="0"/>
              </a:rPr>
              <a:t>E</a:t>
            </a: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5920450" y="2242034"/>
            <a:ext cx="5481638" cy="2950369"/>
            <a:chOff x="2018" y="1253"/>
            <a:chExt cx="4604" cy="2478"/>
          </a:xfrm>
        </p:grpSpPr>
        <p:sp>
          <p:nvSpPr>
            <p:cNvPr id="16393" name="AutoShape 12"/>
            <p:cNvSpPr>
              <a:spLocks noChangeArrowheads="1"/>
            </p:cNvSpPr>
            <p:nvPr/>
          </p:nvSpPr>
          <p:spPr bwMode="auto">
            <a:xfrm>
              <a:off x="2018" y="1253"/>
              <a:ext cx="4604" cy="2478"/>
            </a:xfrm>
            <a:prstGeom prst="irregularSeal1">
              <a:avLst/>
            </a:prstGeom>
            <a:solidFill>
              <a:srgbClr val="00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latinLnBrk="1"/>
              <a:endParaRPr lang="ko-KR" altLang="en-US" sz="1350"/>
            </a:p>
          </p:txBody>
        </p:sp>
        <p:sp>
          <p:nvSpPr>
            <p:cNvPr id="16394" name="Rectangle 13"/>
            <p:cNvSpPr>
              <a:spLocks noChangeArrowheads="1"/>
            </p:cNvSpPr>
            <p:nvPr/>
          </p:nvSpPr>
          <p:spPr bwMode="auto">
            <a:xfrm>
              <a:off x="3039" y="1933"/>
              <a:ext cx="2585" cy="998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latinLnBrk="1"/>
              <a:r>
                <a:rPr lang="en-US" altLang="ko-KR" sz="3300" b="1" dirty="0">
                  <a:solidFill>
                    <a:schemeClr val="bg1"/>
                  </a:solidFill>
                  <a:latin typeface="Comic Sans MS" pitchFamily="66" charset="0"/>
                </a:rPr>
                <a:t>GET 100</a:t>
              </a:r>
            </a:p>
          </p:txBody>
        </p:sp>
        <p:pic>
          <p:nvPicPr>
            <p:cNvPr id="16395" name="Picture 19" descr="pajarito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09" y="1921"/>
              <a:ext cx="2041" cy="14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" name="Oval 9"/>
          <p:cNvSpPr>
            <a:spLocks noChangeArrowheads="1"/>
          </p:cNvSpPr>
          <p:nvPr/>
        </p:nvSpPr>
        <p:spPr bwMode="auto">
          <a:xfrm>
            <a:off x="3496667" y="3037372"/>
            <a:ext cx="1890713" cy="12954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latinLnBrk="1"/>
            <a:r>
              <a:rPr lang="en-US" altLang="ko-KR" sz="2400" b="1" dirty="0">
                <a:solidFill>
                  <a:srgbClr val="FF0000"/>
                </a:solidFill>
                <a:latin typeface="Comic Sans MS" pitchFamily="66" charset="0"/>
              </a:rPr>
              <a:t>Give it </a:t>
            </a:r>
          </a:p>
          <a:p>
            <a:pPr algn="ctr" latinLnBrk="1"/>
            <a:r>
              <a:rPr lang="en-US" altLang="ko-KR" dirty="0">
                <a:solidFill>
                  <a:srgbClr val="FF0000"/>
                </a:solidFill>
                <a:latin typeface="Comic Sans MS" pitchFamily="66" charset="0"/>
              </a:rPr>
              <a:t>or </a:t>
            </a:r>
          </a:p>
          <a:p>
            <a:pPr algn="ctr" latinLnBrk="1"/>
            <a:r>
              <a:rPr lang="en-US" altLang="ko-KR" sz="2400" b="1" dirty="0">
                <a:solidFill>
                  <a:srgbClr val="FF0000"/>
                </a:solidFill>
                <a:latin typeface="Comic Sans MS" pitchFamily="66" charset="0"/>
              </a:rPr>
              <a:t>Keep it?</a:t>
            </a:r>
          </a:p>
        </p:txBody>
      </p:sp>
      <p:sp>
        <p:nvSpPr>
          <p:cNvPr id="2" name="AutoShape 2" descr="River definición y significado | Diccionario Inglés Colli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5575" y="964769"/>
            <a:ext cx="120364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Guests can __________ in the hotel.</a:t>
            </a:r>
          </a:p>
          <a:p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A. exercise                B. cycle                  C. see Swedish art</a:t>
            </a:r>
            <a:endParaRPr lang="en-US" sz="360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274844" y="1495248"/>
            <a:ext cx="874643" cy="7713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42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5" grpId="0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7" name="Group 13"/>
          <p:cNvGrpSpPr>
            <a:grpSpLocks/>
          </p:cNvGrpSpPr>
          <p:nvPr/>
        </p:nvGrpSpPr>
        <p:grpSpPr bwMode="auto">
          <a:xfrm>
            <a:off x="8202218" y="2996806"/>
            <a:ext cx="1187053" cy="1458515"/>
            <a:chOff x="295" y="1706"/>
            <a:chExt cx="997" cy="1225"/>
          </a:xfrm>
        </p:grpSpPr>
        <p:sp>
          <p:nvSpPr>
            <p:cNvPr id="6156" name="AutoShape 14"/>
            <p:cNvSpPr>
              <a:spLocks noChangeArrowheads="1"/>
            </p:cNvSpPr>
            <p:nvPr/>
          </p:nvSpPr>
          <p:spPr bwMode="auto">
            <a:xfrm>
              <a:off x="295" y="2024"/>
              <a:ext cx="997" cy="907"/>
            </a:xfrm>
            <a:prstGeom prst="flowChartProcess">
              <a:avLst/>
            </a:prstGeom>
            <a:solidFill>
              <a:srgbClr val="CC99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latinLnBrk="1"/>
              <a:endParaRPr lang="ko-KR" altLang="en-US" sz="1350"/>
            </a:p>
          </p:txBody>
        </p:sp>
        <p:sp>
          <p:nvSpPr>
            <p:cNvPr id="6157" name="Rectangle 15"/>
            <p:cNvSpPr>
              <a:spLocks noChangeArrowheads="1"/>
            </p:cNvSpPr>
            <p:nvPr/>
          </p:nvSpPr>
          <p:spPr bwMode="auto">
            <a:xfrm>
              <a:off x="657" y="2024"/>
              <a:ext cx="273" cy="907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latinLnBrk="1"/>
              <a:endParaRPr lang="ko-KR" altLang="en-US" sz="1350"/>
            </a:p>
          </p:txBody>
        </p:sp>
        <p:sp>
          <p:nvSpPr>
            <p:cNvPr id="6158" name="Rectangle 16"/>
            <p:cNvSpPr>
              <a:spLocks noChangeArrowheads="1"/>
            </p:cNvSpPr>
            <p:nvPr/>
          </p:nvSpPr>
          <p:spPr bwMode="auto">
            <a:xfrm rot="5400000">
              <a:off x="657" y="1979"/>
              <a:ext cx="273" cy="997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latinLnBrk="1"/>
              <a:endParaRPr lang="ko-KR" altLang="en-US" sz="1350"/>
            </a:p>
          </p:txBody>
        </p:sp>
        <p:sp>
          <p:nvSpPr>
            <p:cNvPr id="6159" name="AutoShape 17"/>
            <p:cNvSpPr>
              <a:spLocks noChangeArrowheads="1"/>
            </p:cNvSpPr>
            <p:nvPr/>
          </p:nvSpPr>
          <p:spPr bwMode="auto">
            <a:xfrm rot="7301258">
              <a:off x="407" y="1684"/>
              <a:ext cx="363" cy="408"/>
            </a:xfrm>
            <a:prstGeom prst="triangle">
              <a:avLst>
                <a:gd name="adj" fmla="val 56681"/>
              </a:avLst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latinLnBrk="1"/>
              <a:endParaRPr lang="ko-KR" altLang="en-US" sz="1350"/>
            </a:p>
          </p:txBody>
        </p:sp>
        <p:sp>
          <p:nvSpPr>
            <p:cNvPr id="6160" name="AutoShape 18"/>
            <p:cNvSpPr>
              <a:spLocks noChangeArrowheads="1"/>
            </p:cNvSpPr>
            <p:nvPr/>
          </p:nvSpPr>
          <p:spPr bwMode="auto">
            <a:xfrm rot="-7472047">
              <a:off x="770" y="1684"/>
              <a:ext cx="363" cy="408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latinLnBrk="1"/>
              <a:endParaRPr lang="ko-KR" altLang="en-US" sz="1350"/>
            </a:p>
          </p:txBody>
        </p:sp>
      </p:grpSp>
      <p:sp>
        <p:nvSpPr>
          <p:cNvPr id="6149" name="Oval 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11014678" y="5675298"/>
            <a:ext cx="647700" cy="864394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EEFEC6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latinLnBrk="1"/>
            <a:r>
              <a:rPr lang="en-US" altLang="ko-KR" sz="1350" b="1" dirty="0">
                <a:latin typeface="Comic Sans MS" pitchFamily="66" charset="0"/>
              </a:rPr>
              <a:t>H</a:t>
            </a:r>
          </a:p>
          <a:p>
            <a:pPr algn="ctr" latinLnBrk="1"/>
            <a:r>
              <a:rPr lang="en-US" altLang="ko-KR" sz="1350" b="1" dirty="0">
                <a:latin typeface="Comic Sans MS" pitchFamily="66" charset="0"/>
              </a:rPr>
              <a:t>O</a:t>
            </a:r>
          </a:p>
          <a:p>
            <a:pPr algn="ctr" latinLnBrk="1"/>
            <a:r>
              <a:rPr lang="en-US" altLang="ko-KR" sz="1350" b="1" dirty="0">
                <a:latin typeface="Comic Sans MS" pitchFamily="66" charset="0"/>
              </a:rPr>
              <a:t>M</a:t>
            </a:r>
          </a:p>
          <a:p>
            <a:pPr algn="ctr" latinLnBrk="1"/>
            <a:r>
              <a:rPr lang="en-US" altLang="ko-KR" sz="1350" b="1" dirty="0">
                <a:latin typeface="Comic Sans MS" pitchFamily="66" charset="0"/>
              </a:rPr>
              <a:t>E</a:t>
            </a: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6721284" y="2440187"/>
            <a:ext cx="5481638" cy="2950369"/>
            <a:chOff x="2086" y="1525"/>
            <a:chExt cx="4604" cy="2478"/>
          </a:xfrm>
        </p:grpSpPr>
        <p:sp>
          <p:nvSpPr>
            <p:cNvPr id="6153" name="AutoShape 11"/>
            <p:cNvSpPr>
              <a:spLocks noChangeArrowheads="1"/>
            </p:cNvSpPr>
            <p:nvPr/>
          </p:nvSpPr>
          <p:spPr bwMode="auto">
            <a:xfrm>
              <a:off x="2086" y="1525"/>
              <a:ext cx="4604" cy="2478"/>
            </a:xfrm>
            <a:prstGeom prst="irregularSeal1">
              <a:avLst/>
            </a:prstGeom>
            <a:solidFill>
              <a:srgbClr val="FF66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latinLnBrk="1"/>
              <a:endParaRPr lang="ko-KR" altLang="en-US" sz="1350"/>
            </a:p>
          </p:txBody>
        </p:sp>
        <p:sp>
          <p:nvSpPr>
            <p:cNvPr id="6154" name="Rectangle 5"/>
            <p:cNvSpPr>
              <a:spLocks noChangeArrowheads="1"/>
            </p:cNvSpPr>
            <p:nvPr/>
          </p:nvSpPr>
          <p:spPr bwMode="auto">
            <a:xfrm>
              <a:off x="3107" y="2205"/>
              <a:ext cx="2585" cy="998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latinLnBrk="1"/>
              <a:r>
                <a:rPr lang="en-US" altLang="ko-KR" sz="3300" b="1" dirty="0">
                  <a:latin typeface="Comic Sans MS" pitchFamily="66" charset="0"/>
                </a:rPr>
                <a:t>LOSE 100</a:t>
              </a:r>
            </a:p>
          </p:txBody>
        </p:sp>
        <p:pic>
          <p:nvPicPr>
            <p:cNvPr id="6155" name="Picture 23" descr="pajarito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00" y="2069"/>
              <a:ext cx="1588" cy="15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" name="Oval 7"/>
          <p:cNvSpPr>
            <a:spLocks noChangeArrowheads="1"/>
          </p:cNvSpPr>
          <p:nvPr/>
        </p:nvSpPr>
        <p:spPr bwMode="auto">
          <a:xfrm>
            <a:off x="2126457" y="3072356"/>
            <a:ext cx="1890713" cy="12954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latinLnBrk="1"/>
            <a:r>
              <a:rPr lang="en-US" altLang="ko-KR" sz="2400" b="1" dirty="0">
                <a:solidFill>
                  <a:schemeClr val="bg1"/>
                </a:solidFill>
                <a:latin typeface="Comic Sans MS" pitchFamily="66" charset="0"/>
              </a:rPr>
              <a:t>Give it </a:t>
            </a:r>
          </a:p>
          <a:p>
            <a:pPr algn="ctr" latinLnBrk="1"/>
            <a:r>
              <a:rPr lang="en-US" altLang="ko-KR" dirty="0">
                <a:solidFill>
                  <a:schemeClr val="bg1"/>
                </a:solidFill>
                <a:latin typeface="Comic Sans MS" pitchFamily="66" charset="0"/>
              </a:rPr>
              <a:t>or </a:t>
            </a:r>
          </a:p>
          <a:p>
            <a:pPr algn="ctr" latinLnBrk="1"/>
            <a:r>
              <a:rPr lang="en-US" altLang="ko-KR" sz="2400" b="1" dirty="0">
                <a:solidFill>
                  <a:schemeClr val="bg1"/>
                </a:solidFill>
                <a:latin typeface="Comic Sans MS" pitchFamily="66" charset="0"/>
              </a:rPr>
              <a:t>Keep it?</a:t>
            </a:r>
          </a:p>
        </p:txBody>
      </p:sp>
      <p:pic>
        <p:nvPicPr>
          <p:cNvPr id="5" name="FAIL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52621" y="1332905"/>
            <a:ext cx="457200" cy="457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14186" y="496535"/>
            <a:ext cx="103600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and her parents rented bikes to __________.</a:t>
            </a:r>
          </a:p>
          <a:p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cycle around the hotel</a:t>
            </a:r>
          </a:p>
          <a:p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visit the Old Town</a:t>
            </a:r>
          </a:p>
          <a:p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go shopping</a:t>
            </a:r>
            <a:endParaRPr lang="en-US" sz="360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793485" y="1650697"/>
            <a:ext cx="636928" cy="5743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6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0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2" grpId="0" animBg="1" autoUpdateAnimBg="0"/>
      <p:bldP spid="4" grpId="0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7" name="Group 13"/>
          <p:cNvGrpSpPr>
            <a:grpSpLocks/>
          </p:cNvGrpSpPr>
          <p:nvPr/>
        </p:nvGrpSpPr>
        <p:grpSpPr bwMode="auto">
          <a:xfrm>
            <a:off x="8202218" y="2996806"/>
            <a:ext cx="1187053" cy="1458515"/>
            <a:chOff x="295" y="1706"/>
            <a:chExt cx="997" cy="1225"/>
          </a:xfrm>
        </p:grpSpPr>
        <p:sp>
          <p:nvSpPr>
            <p:cNvPr id="6156" name="AutoShape 14"/>
            <p:cNvSpPr>
              <a:spLocks noChangeArrowheads="1"/>
            </p:cNvSpPr>
            <p:nvPr/>
          </p:nvSpPr>
          <p:spPr bwMode="auto">
            <a:xfrm>
              <a:off x="295" y="2024"/>
              <a:ext cx="997" cy="907"/>
            </a:xfrm>
            <a:prstGeom prst="flowChartProcess">
              <a:avLst/>
            </a:prstGeom>
            <a:solidFill>
              <a:srgbClr val="CC99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latinLnBrk="1"/>
              <a:endParaRPr lang="ko-KR" altLang="en-US" sz="1350"/>
            </a:p>
          </p:txBody>
        </p:sp>
        <p:sp>
          <p:nvSpPr>
            <p:cNvPr id="6157" name="Rectangle 15"/>
            <p:cNvSpPr>
              <a:spLocks noChangeArrowheads="1"/>
            </p:cNvSpPr>
            <p:nvPr/>
          </p:nvSpPr>
          <p:spPr bwMode="auto">
            <a:xfrm>
              <a:off x="657" y="2024"/>
              <a:ext cx="273" cy="907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latinLnBrk="1"/>
              <a:endParaRPr lang="ko-KR" altLang="en-US" sz="1350"/>
            </a:p>
          </p:txBody>
        </p:sp>
        <p:sp>
          <p:nvSpPr>
            <p:cNvPr id="6158" name="Rectangle 16"/>
            <p:cNvSpPr>
              <a:spLocks noChangeArrowheads="1"/>
            </p:cNvSpPr>
            <p:nvPr/>
          </p:nvSpPr>
          <p:spPr bwMode="auto">
            <a:xfrm rot="5400000">
              <a:off x="657" y="1979"/>
              <a:ext cx="273" cy="997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latinLnBrk="1"/>
              <a:endParaRPr lang="ko-KR" altLang="en-US" sz="1350"/>
            </a:p>
          </p:txBody>
        </p:sp>
        <p:sp>
          <p:nvSpPr>
            <p:cNvPr id="6159" name="AutoShape 17"/>
            <p:cNvSpPr>
              <a:spLocks noChangeArrowheads="1"/>
            </p:cNvSpPr>
            <p:nvPr/>
          </p:nvSpPr>
          <p:spPr bwMode="auto">
            <a:xfrm rot="7301258">
              <a:off x="407" y="1684"/>
              <a:ext cx="363" cy="408"/>
            </a:xfrm>
            <a:prstGeom prst="triangle">
              <a:avLst>
                <a:gd name="adj" fmla="val 56681"/>
              </a:avLst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latinLnBrk="1"/>
              <a:endParaRPr lang="ko-KR" altLang="en-US" sz="1350"/>
            </a:p>
          </p:txBody>
        </p:sp>
        <p:sp>
          <p:nvSpPr>
            <p:cNvPr id="6160" name="AutoShape 18"/>
            <p:cNvSpPr>
              <a:spLocks noChangeArrowheads="1"/>
            </p:cNvSpPr>
            <p:nvPr/>
          </p:nvSpPr>
          <p:spPr bwMode="auto">
            <a:xfrm rot="-7472047">
              <a:off x="770" y="1684"/>
              <a:ext cx="363" cy="408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latinLnBrk="1"/>
              <a:endParaRPr lang="ko-KR" altLang="en-US" sz="1350"/>
            </a:p>
          </p:txBody>
        </p:sp>
      </p:grpSp>
      <p:sp>
        <p:nvSpPr>
          <p:cNvPr id="6149" name="Oval 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11014678" y="5615663"/>
            <a:ext cx="647700" cy="864394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EEFEC6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latinLnBrk="1"/>
            <a:r>
              <a:rPr lang="en-US" altLang="ko-KR" sz="1350" b="1" dirty="0">
                <a:latin typeface="Comic Sans MS" pitchFamily="66" charset="0"/>
              </a:rPr>
              <a:t>H</a:t>
            </a:r>
          </a:p>
          <a:p>
            <a:pPr algn="ctr" latinLnBrk="1"/>
            <a:r>
              <a:rPr lang="en-US" altLang="ko-KR" sz="1350" b="1" dirty="0">
                <a:latin typeface="Comic Sans MS" pitchFamily="66" charset="0"/>
              </a:rPr>
              <a:t>O</a:t>
            </a:r>
          </a:p>
          <a:p>
            <a:pPr algn="ctr" latinLnBrk="1"/>
            <a:r>
              <a:rPr lang="en-US" altLang="ko-KR" sz="1350" b="1" dirty="0">
                <a:latin typeface="Comic Sans MS" pitchFamily="66" charset="0"/>
              </a:rPr>
              <a:t>M</a:t>
            </a:r>
          </a:p>
          <a:p>
            <a:pPr algn="ctr" latinLnBrk="1"/>
            <a:r>
              <a:rPr lang="en-US" altLang="ko-KR" sz="1350" b="1" dirty="0">
                <a:latin typeface="Comic Sans MS" pitchFamily="66" charset="0"/>
              </a:rPr>
              <a:t>E</a:t>
            </a: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6721284" y="2440187"/>
            <a:ext cx="5481638" cy="2950369"/>
            <a:chOff x="2086" y="1525"/>
            <a:chExt cx="4604" cy="2478"/>
          </a:xfrm>
        </p:grpSpPr>
        <p:sp>
          <p:nvSpPr>
            <p:cNvPr id="6153" name="AutoShape 11"/>
            <p:cNvSpPr>
              <a:spLocks noChangeArrowheads="1"/>
            </p:cNvSpPr>
            <p:nvPr/>
          </p:nvSpPr>
          <p:spPr bwMode="auto">
            <a:xfrm>
              <a:off x="2086" y="1525"/>
              <a:ext cx="4604" cy="2478"/>
            </a:xfrm>
            <a:prstGeom prst="irregularSeal1">
              <a:avLst/>
            </a:prstGeom>
            <a:solidFill>
              <a:srgbClr val="FF66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latinLnBrk="1"/>
              <a:endParaRPr lang="ko-KR" altLang="en-US" sz="1350"/>
            </a:p>
          </p:txBody>
        </p:sp>
        <p:sp>
          <p:nvSpPr>
            <p:cNvPr id="6154" name="Rectangle 5"/>
            <p:cNvSpPr>
              <a:spLocks noChangeArrowheads="1"/>
            </p:cNvSpPr>
            <p:nvPr/>
          </p:nvSpPr>
          <p:spPr bwMode="auto">
            <a:xfrm>
              <a:off x="3107" y="2205"/>
              <a:ext cx="2585" cy="998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latinLnBrk="1"/>
              <a:r>
                <a:rPr lang="en-US" altLang="ko-KR" sz="3300" b="1" dirty="0">
                  <a:latin typeface="Comic Sans MS" pitchFamily="66" charset="0"/>
                </a:rPr>
                <a:t>LOSE 200</a:t>
              </a:r>
            </a:p>
          </p:txBody>
        </p:sp>
        <p:pic>
          <p:nvPicPr>
            <p:cNvPr id="6155" name="Picture 23" descr="pajarito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00" y="2069"/>
              <a:ext cx="1588" cy="15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" name="Oval 7"/>
          <p:cNvSpPr>
            <a:spLocks noChangeArrowheads="1"/>
          </p:cNvSpPr>
          <p:nvPr/>
        </p:nvSpPr>
        <p:spPr bwMode="auto">
          <a:xfrm>
            <a:off x="2126457" y="3072356"/>
            <a:ext cx="1890713" cy="12954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latinLnBrk="1"/>
            <a:r>
              <a:rPr lang="en-US" altLang="ko-KR" sz="2400" b="1" dirty="0">
                <a:solidFill>
                  <a:schemeClr val="bg1"/>
                </a:solidFill>
                <a:latin typeface="Comic Sans MS" pitchFamily="66" charset="0"/>
              </a:rPr>
              <a:t>Give it </a:t>
            </a:r>
          </a:p>
          <a:p>
            <a:pPr algn="ctr" latinLnBrk="1"/>
            <a:r>
              <a:rPr lang="en-US" altLang="ko-KR" dirty="0">
                <a:solidFill>
                  <a:schemeClr val="bg1"/>
                </a:solidFill>
                <a:latin typeface="Comic Sans MS" pitchFamily="66" charset="0"/>
              </a:rPr>
              <a:t>or </a:t>
            </a:r>
          </a:p>
          <a:p>
            <a:pPr algn="ctr" latinLnBrk="1"/>
            <a:r>
              <a:rPr lang="en-US" altLang="ko-KR" sz="2400" b="1" dirty="0">
                <a:solidFill>
                  <a:schemeClr val="bg1"/>
                </a:solidFill>
                <a:latin typeface="Comic Sans MS" pitchFamily="66" charset="0"/>
              </a:rPr>
              <a:t>Keep it?</a:t>
            </a:r>
          </a:p>
        </p:txBody>
      </p:sp>
      <p:pic>
        <p:nvPicPr>
          <p:cNvPr id="5" name="FAIL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52621" y="1332905"/>
            <a:ext cx="457200" cy="457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75535" y="440182"/>
            <a:ext cx="85137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Fika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is a __________.</a:t>
            </a:r>
          </a:p>
          <a:p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traditional café</a:t>
            </a:r>
          </a:p>
          <a:p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palace</a:t>
            </a:r>
          </a:p>
          <a:p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coffee break</a:t>
            </a:r>
            <a:endParaRPr lang="en-US" sz="36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29028" y="2126413"/>
            <a:ext cx="761842" cy="6967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89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0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2" grpId="0" animBg="1" autoUpdateAnimBg="0"/>
      <p:bldP spid="2" grpId="0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8341"/>
            <a:ext cx="12315825" cy="6778057"/>
          </a:xfrm>
          <a:prstGeom prst="rect">
            <a:avLst/>
          </a:prstGeom>
        </p:spPr>
      </p:pic>
      <p:sp>
        <p:nvSpPr>
          <p:cNvPr id="3" name="4-Point Star 2"/>
          <p:cNvSpPr/>
          <p:nvPr/>
        </p:nvSpPr>
        <p:spPr>
          <a:xfrm>
            <a:off x="3115158" y="821411"/>
            <a:ext cx="5594889" cy="4525504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719233" y="2814584"/>
            <a:ext cx="2766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City landmarks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00" y="166993"/>
            <a:ext cx="3210047" cy="1993173"/>
          </a:xfrm>
          <a:prstGeom prst="round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713" y="420099"/>
            <a:ext cx="3519514" cy="2108492"/>
          </a:xfrm>
          <a:prstGeom prst="round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126" y="3546490"/>
            <a:ext cx="3210047" cy="1924411"/>
          </a:xfrm>
          <a:prstGeom prst="round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925" y="3445226"/>
            <a:ext cx="3398370" cy="1885751"/>
          </a:xfrm>
          <a:prstGeom prst="round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94925" y="2225765"/>
            <a:ext cx="1824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Merlion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61798" y="2601690"/>
            <a:ext cx="1790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Big Ben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43111" y="5626006"/>
            <a:ext cx="28890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Sydney Opera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House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710047" y="5805610"/>
            <a:ext cx="17769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Eiffel Tower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20240" y="2244896"/>
            <a:ext cx="1027176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Welcome to </a:t>
            </a:r>
            <a:r>
              <a:rPr lang="en-US" sz="7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class 6C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16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9" grpId="0"/>
      <p:bldP spid="10" grpId="0"/>
      <p:bldP spid="11" grpId="0"/>
      <p:bldP spid="12" grpId="0"/>
      <p:bldP spid="2" grpId="0" animBg="1"/>
      <p:bldP spid="2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9026" y="612845"/>
            <a:ext cx="1203297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3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postcard is about __________ in Stockholm.</a:t>
            </a:r>
          </a:p>
          <a:p>
            <a:r>
              <a:rPr lang="en-US" sz="3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the weather              B. a holiday                   C. landscapes</a:t>
            </a:r>
          </a:p>
          <a:p>
            <a:r>
              <a:rPr lang="en-US" sz="3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3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Guests can __________ in the hotel.</a:t>
            </a:r>
          </a:p>
          <a:p>
            <a:r>
              <a:rPr lang="en-US" sz="3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exercise                  B. cycle                          C. see Swedish art</a:t>
            </a:r>
          </a:p>
          <a:p>
            <a:r>
              <a:rPr lang="en-US" sz="3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3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and her parents rented bikes to __________.</a:t>
            </a:r>
          </a:p>
          <a:p>
            <a:r>
              <a:rPr lang="en-US" sz="3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cycle around the hotel</a:t>
            </a:r>
          </a:p>
          <a:p>
            <a:r>
              <a:rPr lang="en-US" sz="3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visit the Old Town</a:t>
            </a:r>
          </a:p>
          <a:p>
            <a:r>
              <a:rPr lang="en-US" sz="3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go shopping</a:t>
            </a:r>
          </a:p>
          <a:p>
            <a:r>
              <a:rPr lang="en-US" sz="3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en-US" sz="3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“Fika” is a __________.</a:t>
            </a:r>
          </a:p>
          <a:p>
            <a:r>
              <a:rPr lang="en-US" sz="3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traditional café        B. palace                       C. coffee break</a:t>
            </a:r>
            <a:endParaRPr lang="en-US" sz="34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4094922" y="1133061"/>
            <a:ext cx="655983" cy="6203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79513" y="2265756"/>
            <a:ext cx="662765" cy="5370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9513" y="3772069"/>
            <a:ext cx="662765" cy="5796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8130208" y="5267739"/>
            <a:ext cx="669391" cy="6696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50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99A6BE0-9C8A-4C38-B997-ADB4E8B327B7}"/>
              </a:ext>
            </a:extLst>
          </p:cNvPr>
          <p:cNvSpPr txBox="1"/>
          <p:nvPr/>
        </p:nvSpPr>
        <p:spPr>
          <a:xfrm>
            <a:off x="1862595" y="720545"/>
            <a:ext cx="8486470" cy="5815118"/>
          </a:xfrm>
          <a:prstGeom prst="rect">
            <a:avLst/>
          </a:prstGeom>
          <a:noFill/>
          <a:ln w="19050">
            <a:solidFill>
              <a:srgbClr val="0FB7BD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333333"/>
                </a:solidFill>
              </a:rPr>
              <a:t>September 6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333333"/>
                </a:solidFill>
              </a:rPr>
              <a:t>Dear Grandpa and Grandma,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333333"/>
                </a:solidFill>
              </a:rPr>
              <a:t>Stockholm is fantastic!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/>
              <a:t>Its weather is perfect, sunny all the time! Our hotel is good. It has a swimming pool and a gym. It offers delicious breakfast. </a:t>
            </a:r>
            <a:r>
              <a:rPr lang="en-US" sz="2400" b="1" dirty="0">
                <a:solidFill>
                  <a:srgbClr val="008000"/>
                </a:solidFill>
              </a:rPr>
              <a:t>Yesterday Mum, Dad and I rented three bikes and cycled to the Old Town. My parents wore their helmets and I wore mine. We visited the Royal Palace first. What a beautiful place! Mum loved it. She said, “Swedish art is amazing.” After that, we had “</a:t>
            </a:r>
            <a:r>
              <a:rPr lang="en-US" sz="2400" b="1" dirty="0" err="1">
                <a:solidFill>
                  <a:srgbClr val="008000"/>
                </a:solidFill>
              </a:rPr>
              <a:t>fika</a:t>
            </a:r>
            <a:r>
              <a:rPr lang="en-US" sz="2400" b="1" dirty="0">
                <a:solidFill>
                  <a:srgbClr val="008000"/>
                </a:solidFill>
              </a:rPr>
              <a:t>”, a coffee break, in a traditional café. Everything is so wonderful!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333333"/>
                </a:solidFill>
              </a:rPr>
              <a:t>Wish you were here!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333333"/>
                </a:solidFill>
              </a:rPr>
              <a:t>Love,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333333"/>
                </a:solidFill>
              </a:rPr>
              <a:t>Mai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7D81FC-37DB-4FB5-9734-64BA5B583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764" y="1"/>
            <a:ext cx="8726747" cy="8259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55EF60-59B4-4757-B066-A4ACC7BA287F}"/>
              </a:ext>
            </a:extLst>
          </p:cNvPr>
          <p:cNvSpPr txBox="1"/>
          <p:nvPr/>
        </p:nvSpPr>
        <p:spPr>
          <a:xfrm>
            <a:off x="5413569" y="135813"/>
            <a:ext cx="1364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SUGGEST</a:t>
            </a:r>
          </a:p>
        </p:txBody>
      </p:sp>
      <p:sp>
        <p:nvSpPr>
          <p:cNvPr id="8" name="Multiplication Sign 7">
            <a:hlinkClick r:id="rId3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9733936" y="129442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5660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99A6BE0-9C8A-4C38-B997-ADB4E8B327B7}"/>
              </a:ext>
            </a:extLst>
          </p:cNvPr>
          <p:cNvSpPr txBox="1"/>
          <p:nvPr/>
        </p:nvSpPr>
        <p:spPr>
          <a:xfrm>
            <a:off x="1862595" y="720545"/>
            <a:ext cx="8486470" cy="5815118"/>
          </a:xfrm>
          <a:prstGeom prst="rect">
            <a:avLst/>
          </a:prstGeom>
          <a:noFill/>
          <a:ln w="19050">
            <a:solidFill>
              <a:srgbClr val="0FB7BD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333333"/>
                </a:solidFill>
              </a:rPr>
              <a:t>September 6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333333"/>
                </a:solidFill>
              </a:rPr>
              <a:t>Dear Grandpa and Grandma,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333333"/>
                </a:solidFill>
              </a:rPr>
              <a:t>Stockholm is fantastic!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/>
              <a:t>Its weather is perfect, sunny all the time! Our hotel is good. </a:t>
            </a:r>
            <a:r>
              <a:rPr lang="en-US" sz="2400" b="1" dirty="0">
                <a:solidFill>
                  <a:srgbClr val="008000"/>
                </a:solidFill>
              </a:rPr>
              <a:t>It has a swimming pool and a gym.</a:t>
            </a:r>
            <a:r>
              <a:rPr lang="en-US" sz="2400" dirty="0"/>
              <a:t> It offers delicious breakfast. Yesterday Mum, Dad and I rented three bikes and cycled to the Old Town. My parents wore their helmets and I wore mine. We visited the Royal Palace first. What a beautiful place! Mum loved it. She said, “Swedish art is amazing.” After that, we had “</a:t>
            </a:r>
            <a:r>
              <a:rPr lang="en-US" sz="2400" dirty="0" err="1"/>
              <a:t>fika</a:t>
            </a:r>
            <a:r>
              <a:rPr lang="en-US" sz="2400" dirty="0"/>
              <a:t>”, a coffee break, in a traditional café. Everything is so wonderful!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333333"/>
                </a:solidFill>
              </a:rPr>
              <a:t>Wish you were here!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333333"/>
                </a:solidFill>
              </a:rPr>
              <a:t>Love,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333333"/>
                </a:solidFill>
              </a:rPr>
              <a:t>Mai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7D81FC-37DB-4FB5-9734-64BA5B583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764" y="1"/>
            <a:ext cx="8726747" cy="8259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55EF60-59B4-4757-B066-A4ACC7BA287F}"/>
              </a:ext>
            </a:extLst>
          </p:cNvPr>
          <p:cNvSpPr txBox="1"/>
          <p:nvPr/>
        </p:nvSpPr>
        <p:spPr>
          <a:xfrm>
            <a:off x="5413569" y="135813"/>
            <a:ext cx="1364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SUGGEST</a:t>
            </a:r>
          </a:p>
        </p:txBody>
      </p:sp>
      <p:sp>
        <p:nvSpPr>
          <p:cNvPr id="8" name="Multiplication Sign 7">
            <a:hlinkClick r:id="rId3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9733936" y="129442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9301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99A6BE0-9C8A-4C38-B997-ADB4E8B327B7}"/>
              </a:ext>
            </a:extLst>
          </p:cNvPr>
          <p:cNvSpPr txBox="1"/>
          <p:nvPr/>
        </p:nvSpPr>
        <p:spPr>
          <a:xfrm>
            <a:off x="1862595" y="720545"/>
            <a:ext cx="8486470" cy="5815118"/>
          </a:xfrm>
          <a:prstGeom prst="rect">
            <a:avLst/>
          </a:prstGeom>
          <a:noFill/>
          <a:ln w="19050">
            <a:solidFill>
              <a:srgbClr val="0FB7BD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/>
              <a:t>September 6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/>
              <a:t>Dear Grandpa and Grandma,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/>
              <a:t>Stockholm is fantastic!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/>
              <a:t>Its weather is perfect, sunny all the time! Our hotel is good. It has a swimming pool and a gym. It offers delicious breakfast. </a:t>
            </a:r>
            <a:r>
              <a:rPr lang="en-US" sz="2400" b="1" dirty="0">
                <a:solidFill>
                  <a:srgbClr val="008000"/>
                </a:solidFill>
              </a:rPr>
              <a:t>Yesterday Mum, Dad and I rented three bikes and cycled to the Old Town.</a:t>
            </a:r>
            <a:r>
              <a:rPr lang="en-US" sz="2400" dirty="0"/>
              <a:t> My parents wore their helmets and I wore mine. We visited the Royal Palace first. What a beautiful place! Mum loved it. She said, “Swedish art is amazing.” After that, we had “</a:t>
            </a:r>
            <a:r>
              <a:rPr lang="en-US" sz="2400" dirty="0" err="1"/>
              <a:t>fika</a:t>
            </a:r>
            <a:r>
              <a:rPr lang="en-US" sz="2400" dirty="0"/>
              <a:t>”, a coffee break, in a traditional café. Everything is so wonderful!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/>
              <a:t>Wish you were here!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/>
              <a:t>Love,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/>
              <a:t>Mai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7D81FC-37DB-4FB5-9734-64BA5B583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764" y="1"/>
            <a:ext cx="8726747" cy="8259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55EF60-59B4-4757-B066-A4ACC7BA287F}"/>
              </a:ext>
            </a:extLst>
          </p:cNvPr>
          <p:cNvSpPr txBox="1"/>
          <p:nvPr/>
        </p:nvSpPr>
        <p:spPr>
          <a:xfrm>
            <a:off x="5413569" y="135813"/>
            <a:ext cx="1364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SUGGEST</a:t>
            </a:r>
          </a:p>
        </p:txBody>
      </p:sp>
      <p:sp>
        <p:nvSpPr>
          <p:cNvPr id="8" name="Multiplication Sign 7">
            <a:hlinkClick r:id="rId3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9733936" y="129442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7899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99A6BE0-9C8A-4C38-B997-ADB4E8B327B7}"/>
              </a:ext>
            </a:extLst>
          </p:cNvPr>
          <p:cNvSpPr txBox="1"/>
          <p:nvPr/>
        </p:nvSpPr>
        <p:spPr>
          <a:xfrm>
            <a:off x="1862595" y="720545"/>
            <a:ext cx="8486470" cy="5815118"/>
          </a:xfrm>
          <a:prstGeom prst="rect">
            <a:avLst/>
          </a:prstGeom>
          <a:noFill/>
          <a:ln w="19050">
            <a:solidFill>
              <a:srgbClr val="0FB7BD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/>
              <a:t>September 6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/>
              <a:t>Dear Grandpa and Grandma,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/>
              <a:t>Stockholm is fantastic!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/>
              <a:t>Its weather is perfect, sunny all the time! Our hotel is good. It has a swimming pool and a gym. It offers delicious breakfast. Yesterday Mum, Dad and I rented three bikes and cycled to the Old Town. My parents wore their helmets and I wore mine. We visited the Royal Palace first. What a beautiful place! Mum loved it. She said, “Swedish art is amazing.” After that, </a:t>
            </a:r>
            <a:r>
              <a:rPr lang="en-US" sz="2400" b="1" dirty="0">
                <a:solidFill>
                  <a:srgbClr val="008000"/>
                </a:solidFill>
              </a:rPr>
              <a:t>we had “</a:t>
            </a:r>
            <a:r>
              <a:rPr lang="en-US" sz="2400" b="1" dirty="0" err="1">
                <a:solidFill>
                  <a:srgbClr val="008000"/>
                </a:solidFill>
              </a:rPr>
              <a:t>fika</a:t>
            </a:r>
            <a:r>
              <a:rPr lang="en-US" sz="2400" b="1" dirty="0">
                <a:solidFill>
                  <a:srgbClr val="008000"/>
                </a:solidFill>
              </a:rPr>
              <a:t>”, a coffee break,</a:t>
            </a:r>
            <a:r>
              <a:rPr lang="en-US" sz="2400" dirty="0"/>
              <a:t> in a traditional café. Everything is so wonderful!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/>
              <a:t>Wish you were here!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/>
              <a:t>Love,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/>
              <a:t>Mai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7D81FC-37DB-4FB5-9734-64BA5B583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764" y="1"/>
            <a:ext cx="8726747" cy="8259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55EF60-59B4-4757-B066-A4ACC7BA287F}"/>
              </a:ext>
            </a:extLst>
          </p:cNvPr>
          <p:cNvSpPr txBox="1"/>
          <p:nvPr/>
        </p:nvSpPr>
        <p:spPr>
          <a:xfrm>
            <a:off x="5413569" y="135813"/>
            <a:ext cx="1364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SUGGEST</a:t>
            </a:r>
          </a:p>
        </p:txBody>
      </p:sp>
      <p:sp>
        <p:nvSpPr>
          <p:cNvPr id="8" name="Multiplication Sign 7">
            <a:hlinkClick r:id="rId3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9733936" y="129442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7317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524001" y="1204462"/>
            <a:ext cx="7558301" cy="5653538"/>
          </a:xfrm>
          <a:prstGeom prst="roundRect">
            <a:avLst>
              <a:gd name="adj" fmla="val 5884"/>
            </a:avLst>
          </a:prstGeom>
          <a:solidFill>
            <a:srgbClr val="EDE4BC"/>
          </a:solidFill>
          <a:ln>
            <a:solidFill>
              <a:srgbClr val="EDE4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10996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85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51397" y="189061"/>
            <a:ext cx="760848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postcard and answer the questions.</a:t>
            </a:r>
          </a:p>
        </p:txBody>
      </p:sp>
      <p:grpSp>
        <p:nvGrpSpPr>
          <p:cNvPr id="11" name="Group 10"/>
          <p:cNvGrpSpPr/>
          <p:nvPr/>
        </p:nvGrpSpPr>
        <p:grpSpPr>
          <a:xfrm rot="20987646">
            <a:off x="7509452" y="775369"/>
            <a:ext cx="2713073" cy="1874751"/>
            <a:chOff x="5110446" y="1641672"/>
            <a:chExt cx="2713073" cy="187475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Rectangle 8"/>
            <p:cNvSpPr/>
            <p:nvPr/>
          </p:nvSpPr>
          <p:spPr>
            <a:xfrm>
              <a:off x="5110446" y="1641672"/>
              <a:ext cx="2346180" cy="18747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2724" y="1679394"/>
              <a:ext cx="1371258" cy="119035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210955" y="2870241"/>
              <a:ext cx="26125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To: Grandpa &amp; Grandma</a:t>
              </a:r>
            </a:p>
            <a:p>
              <a:r>
                <a:rPr lang="en-US" sz="1400"/>
                <a:t>Hoan Kiem, Ha Noi, Viet Nam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724084" y="1507293"/>
            <a:ext cx="165359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/>
              <a:t>September 6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724085" y="2044760"/>
            <a:ext cx="41977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i="1"/>
              <a:t>Dear Grandpa and Grandma,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724085" y="2522815"/>
            <a:ext cx="706068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spc="-50"/>
              <a:t>Stockholm is fantastic! </a:t>
            </a:r>
          </a:p>
          <a:p>
            <a:pPr algn="just"/>
            <a:r>
              <a:rPr lang="en-US" sz="2200" spc="-50"/>
              <a:t>Its weather is perfect, sunny all the time! Our hotel is good. It has a swimming pool and a gym. It offers delicious breakfast. Yesterday Mum, Dad and I rented three bikes and cycled to the Old Town. My parents wore their helmets and I wore mine. We visited the Royal Palace f irst. What a beautiful place! Mum loved it. She said, “Swedish art is amazing.” After that, we had “fika”, a coffee break, in a traditional café. Everything is so wonderful!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510301" y="449686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724084" y="5678525"/>
            <a:ext cx="256307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/>
              <a:t>Wish you were here!</a:t>
            </a:r>
          </a:p>
          <a:p>
            <a:r>
              <a:rPr lang="en-US" sz="2200" i="1"/>
              <a:t>Love, </a:t>
            </a:r>
          </a:p>
          <a:p>
            <a:r>
              <a:rPr lang="en-US" sz="2200" i="1"/>
              <a:t>Mai</a:t>
            </a:r>
          </a:p>
        </p:txBody>
      </p:sp>
    </p:spTree>
    <p:extLst>
      <p:ext uri="{BB962C8B-B14F-4D97-AF65-F5344CB8AC3E}">
        <p14:creationId xmlns:p14="http://schemas.microsoft.com/office/powerpoint/2010/main" val="27227595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46796" y="374938"/>
            <a:ext cx="11361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Task 3: </a:t>
            </a:r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Read the text and match the places with the things they have.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2372807" y="2314549"/>
            <a:ext cx="2925977" cy="2930976"/>
          </a:xfrm>
          <a:prstGeom prst="roundRect">
            <a:avLst>
              <a:gd name="adj" fmla="val 578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3198854" y="3077851"/>
            <a:ext cx="16876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 hotel in Stockholm 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724023" y="307785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198853" y="4082929"/>
            <a:ext cx="1959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 Old Town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2724023" y="408293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6124831" y="2392138"/>
            <a:ext cx="3594973" cy="2930976"/>
          </a:xfrm>
          <a:prstGeom prst="roundRect">
            <a:avLst>
              <a:gd name="adj" fmla="val 578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6851486" y="2566220"/>
            <a:ext cx="268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 Royal Palace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6376656" y="256622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a.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6851486" y="3077852"/>
            <a:ext cx="268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delicious breakfast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6376656" y="307785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b.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6851486" y="3539515"/>
            <a:ext cx="268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Swimming pool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6376656" y="353951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c.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6851486" y="4051149"/>
            <a:ext cx="268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‘fika’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6376656" y="405115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d.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851486" y="4544594"/>
            <a:ext cx="268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Swedish art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6376656" y="454459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e.</a:t>
            </a:r>
          </a:p>
        </p:txBody>
      </p:sp>
      <p:sp>
        <p:nvSpPr>
          <p:cNvPr id="2" name="Action Button: Return 1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336456E4-8DAB-42D1-A269-6CBB41E066A7}"/>
              </a:ext>
            </a:extLst>
          </p:cNvPr>
          <p:cNvSpPr/>
          <p:nvPr/>
        </p:nvSpPr>
        <p:spPr>
          <a:xfrm>
            <a:off x="5772728" y="6373091"/>
            <a:ext cx="603929" cy="407694"/>
          </a:xfrm>
          <a:prstGeom prst="actionButtonReturn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743995" y="2849340"/>
            <a:ext cx="4038089" cy="2930976"/>
            <a:chOff x="219994" y="3110596"/>
            <a:chExt cx="4038089" cy="2930976"/>
          </a:xfrm>
        </p:grpSpPr>
        <p:grpSp>
          <p:nvGrpSpPr>
            <p:cNvPr id="10" name="Group 9"/>
            <p:cNvGrpSpPr/>
            <p:nvPr/>
          </p:nvGrpSpPr>
          <p:grpSpPr>
            <a:xfrm>
              <a:off x="219994" y="3110596"/>
              <a:ext cx="4038089" cy="2930976"/>
              <a:chOff x="219994" y="2392138"/>
              <a:chExt cx="4038089" cy="2930976"/>
            </a:xfrm>
          </p:grpSpPr>
          <p:sp>
            <p:nvSpPr>
              <p:cNvPr id="48" name="Rounded Rectangle 47"/>
              <p:cNvSpPr/>
              <p:nvPr/>
            </p:nvSpPr>
            <p:spPr>
              <a:xfrm>
                <a:off x="219994" y="2392138"/>
                <a:ext cx="4038089" cy="2930976"/>
              </a:xfrm>
              <a:prstGeom prst="roundRect">
                <a:avLst>
                  <a:gd name="adj" fmla="val 5786"/>
                </a:avLst>
              </a:prstGeom>
              <a:solidFill>
                <a:srgbClr val="A3E7FF"/>
              </a:solidFill>
              <a:ln>
                <a:solidFill>
                  <a:srgbClr val="A3E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" name="Straight Connector 4"/>
              <p:cNvCxnSpPr/>
              <p:nvPr/>
            </p:nvCxnSpPr>
            <p:spPr>
              <a:xfrm>
                <a:off x="219994" y="2940888"/>
                <a:ext cx="4038089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" name="Group 1"/>
            <p:cNvGrpSpPr/>
            <p:nvPr/>
          </p:nvGrpSpPr>
          <p:grpSpPr>
            <a:xfrm>
              <a:off x="413300" y="3197681"/>
              <a:ext cx="3575275" cy="461665"/>
              <a:chOff x="437496" y="2479223"/>
              <a:chExt cx="3575275" cy="461665"/>
            </a:xfrm>
          </p:grpSpPr>
          <p:sp>
            <p:nvSpPr>
              <p:cNvPr id="49" name="TextBox 48"/>
              <p:cNvSpPr txBox="1"/>
              <p:nvPr/>
            </p:nvSpPr>
            <p:spPr>
              <a:xfrm>
                <a:off x="807403" y="2479223"/>
                <a:ext cx="320536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/>
                  <a:t>The hotel in Stockholm 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437496" y="2479223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1.</a:t>
                </a:r>
              </a:p>
            </p:txBody>
          </p:sp>
        </p:grpSp>
      </p:grpSp>
      <p:grpSp>
        <p:nvGrpSpPr>
          <p:cNvPr id="18" name="Group 17"/>
          <p:cNvGrpSpPr/>
          <p:nvPr/>
        </p:nvGrpSpPr>
        <p:grpSpPr>
          <a:xfrm>
            <a:off x="6397752" y="2849340"/>
            <a:ext cx="4041648" cy="2930976"/>
            <a:chOff x="4873752" y="3110596"/>
            <a:chExt cx="4041648" cy="2930976"/>
          </a:xfrm>
        </p:grpSpPr>
        <p:grpSp>
          <p:nvGrpSpPr>
            <p:cNvPr id="11" name="Group 10"/>
            <p:cNvGrpSpPr/>
            <p:nvPr/>
          </p:nvGrpSpPr>
          <p:grpSpPr>
            <a:xfrm>
              <a:off x="4873752" y="3110596"/>
              <a:ext cx="4041648" cy="2930976"/>
              <a:chOff x="4873752" y="2392138"/>
              <a:chExt cx="4041648" cy="2930976"/>
            </a:xfrm>
          </p:grpSpPr>
          <p:sp>
            <p:nvSpPr>
              <p:cNvPr id="69" name="Rounded Rectangle 68"/>
              <p:cNvSpPr/>
              <p:nvPr/>
            </p:nvSpPr>
            <p:spPr>
              <a:xfrm>
                <a:off x="4873752" y="2392138"/>
                <a:ext cx="4041648" cy="2930976"/>
              </a:xfrm>
              <a:prstGeom prst="roundRect">
                <a:avLst>
                  <a:gd name="adj" fmla="val 5786"/>
                </a:avLst>
              </a:prstGeom>
              <a:solidFill>
                <a:srgbClr val="A3E7FF"/>
              </a:solidFill>
              <a:ln>
                <a:solidFill>
                  <a:srgbClr val="A3E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>
                <a:off x="4877311" y="2940888"/>
                <a:ext cx="4038089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" name="Group 2"/>
            <p:cNvGrpSpPr/>
            <p:nvPr/>
          </p:nvGrpSpPr>
          <p:grpSpPr>
            <a:xfrm>
              <a:off x="5677243" y="3197681"/>
              <a:ext cx="2336692" cy="461666"/>
              <a:chOff x="5773160" y="2479223"/>
              <a:chExt cx="2336692" cy="461666"/>
            </a:xfrm>
          </p:grpSpPr>
          <p:sp>
            <p:nvSpPr>
              <p:cNvPr id="66" name="TextBox 65"/>
              <p:cNvSpPr txBox="1"/>
              <p:nvPr/>
            </p:nvSpPr>
            <p:spPr>
              <a:xfrm>
                <a:off x="6150016" y="2479223"/>
                <a:ext cx="195983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/>
                  <a:t>The Old Town</a:t>
                </a: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5773160" y="2479224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2.</a:t>
                </a:r>
              </a:p>
            </p:txBody>
          </p:sp>
        </p:grpSp>
      </p:grpSp>
      <p:grpSp>
        <p:nvGrpSpPr>
          <p:cNvPr id="89" name="Group 88"/>
          <p:cNvGrpSpPr/>
          <p:nvPr/>
        </p:nvGrpSpPr>
        <p:grpSpPr>
          <a:xfrm>
            <a:off x="7093438" y="3570335"/>
            <a:ext cx="3050451" cy="572385"/>
            <a:chOff x="274424" y="352901"/>
            <a:chExt cx="3050451" cy="572385"/>
          </a:xfrm>
        </p:grpSpPr>
        <p:sp>
          <p:nvSpPr>
            <p:cNvPr id="90" name="Rounded Rectangle 89"/>
            <p:cNvSpPr/>
            <p:nvPr/>
          </p:nvSpPr>
          <p:spPr>
            <a:xfrm>
              <a:off x="274424" y="352901"/>
              <a:ext cx="2621177" cy="57238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1" name="Group 90"/>
            <p:cNvGrpSpPr/>
            <p:nvPr/>
          </p:nvGrpSpPr>
          <p:grpSpPr>
            <a:xfrm>
              <a:off x="362733" y="383315"/>
              <a:ext cx="2962142" cy="461666"/>
              <a:chOff x="6197475" y="4405452"/>
              <a:chExt cx="2962142" cy="461666"/>
            </a:xfrm>
          </p:grpSpPr>
          <p:sp>
            <p:nvSpPr>
              <p:cNvPr id="92" name="TextBox 91"/>
              <p:cNvSpPr txBox="1"/>
              <p:nvPr/>
            </p:nvSpPr>
            <p:spPr>
              <a:xfrm>
                <a:off x="6476357" y="4405452"/>
                <a:ext cx="26832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the Royal Palace</a:t>
                </a:r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>
                <a:off x="6197475" y="4405453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0070C0"/>
                    </a:solidFill>
                  </a:rPr>
                  <a:t>a.</a:t>
                </a:r>
              </a:p>
            </p:txBody>
          </p:sp>
        </p:grpSp>
      </p:grpSp>
      <p:grpSp>
        <p:nvGrpSpPr>
          <p:cNvPr id="94" name="Group 93"/>
          <p:cNvGrpSpPr/>
          <p:nvPr/>
        </p:nvGrpSpPr>
        <p:grpSpPr>
          <a:xfrm>
            <a:off x="2299636" y="3607916"/>
            <a:ext cx="2967310" cy="572385"/>
            <a:chOff x="3045322" y="336916"/>
            <a:chExt cx="2967310" cy="572385"/>
          </a:xfrm>
        </p:grpSpPr>
        <p:sp>
          <p:nvSpPr>
            <p:cNvPr id="95" name="Rounded Rectangle 94"/>
            <p:cNvSpPr/>
            <p:nvPr/>
          </p:nvSpPr>
          <p:spPr>
            <a:xfrm>
              <a:off x="3045322" y="336916"/>
              <a:ext cx="2786162" cy="57238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6" name="Group 95"/>
            <p:cNvGrpSpPr/>
            <p:nvPr/>
          </p:nvGrpSpPr>
          <p:grpSpPr>
            <a:xfrm>
              <a:off x="3050490" y="352903"/>
              <a:ext cx="2962142" cy="461666"/>
              <a:chOff x="6197475" y="4917084"/>
              <a:chExt cx="2962142" cy="461666"/>
            </a:xfrm>
          </p:grpSpPr>
          <p:sp>
            <p:nvSpPr>
              <p:cNvPr id="97" name="TextBox 96"/>
              <p:cNvSpPr txBox="1"/>
              <p:nvPr/>
            </p:nvSpPr>
            <p:spPr>
              <a:xfrm>
                <a:off x="6476357" y="4917084"/>
                <a:ext cx="26832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delicious breakfast</a:t>
                </a: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6197475" y="4917085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b.</a:t>
                </a:r>
              </a:p>
            </p:txBody>
          </p:sp>
        </p:grpSp>
      </p:grpSp>
      <p:grpSp>
        <p:nvGrpSpPr>
          <p:cNvPr id="99" name="Group 98"/>
          <p:cNvGrpSpPr/>
          <p:nvPr/>
        </p:nvGrpSpPr>
        <p:grpSpPr>
          <a:xfrm>
            <a:off x="2160613" y="4196288"/>
            <a:ext cx="3284032" cy="572385"/>
            <a:chOff x="5998711" y="336916"/>
            <a:chExt cx="3060676" cy="572385"/>
          </a:xfrm>
        </p:grpSpPr>
        <p:sp>
          <p:nvSpPr>
            <p:cNvPr id="100" name="Rounded Rectangle 99"/>
            <p:cNvSpPr/>
            <p:nvPr/>
          </p:nvSpPr>
          <p:spPr>
            <a:xfrm>
              <a:off x="5998711" y="336916"/>
              <a:ext cx="2621177" cy="57238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1" name="Group 100"/>
            <p:cNvGrpSpPr/>
            <p:nvPr/>
          </p:nvGrpSpPr>
          <p:grpSpPr>
            <a:xfrm>
              <a:off x="6097245" y="352901"/>
              <a:ext cx="2962142" cy="461666"/>
              <a:chOff x="6197475" y="5378747"/>
              <a:chExt cx="2962142" cy="461666"/>
            </a:xfrm>
          </p:grpSpPr>
          <p:sp>
            <p:nvSpPr>
              <p:cNvPr id="102" name="TextBox 101"/>
              <p:cNvSpPr txBox="1"/>
              <p:nvPr/>
            </p:nvSpPr>
            <p:spPr>
              <a:xfrm>
                <a:off x="6476357" y="5378747"/>
                <a:ext cx="26832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Swimming pool</a:t>
                </a:r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6197475" y="5378748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0070C0"/>
                    </a:solidFill>
                  </a:rPr>
                  <a:t>c.</a:t>
                </a:r>
              </a:p>
            </p:txBody>
          </p:sp>
        </p:grpSp>
      </p:grpSp>
      <p:grpSp>
        <p:nvGrpSpPr>
          <p:cNvPr id="104" name="Group 103"/>
          <p:cNvGrpSpPr/>
          <p:nvPr/>
        </p:nvGrpSpPr>
        <p:grpSpPr>
          <a:xfrm>
            <a:off x="7114424" y="4111575"/>
            <a:ext cx="3695134" cy="572385"/>
            <a:chOff x="1442123" y="1306645"/>
            <a:chExt cx="3695134" cy="572385"/>
          </a:xfrm>
        </p:grpSpPr>
        <p:sp>
          <p:nvSpPr>
            <p:cNvPr id="105" name="Rounded Rectangle 104"/>
            <p:cNvSpPr/>
            <p:nvPr/>
          </p:nvSpPr>
          <p:spPr>
            <a:xfrm>
              <a:off x="1442123" y="1306645"/>
              <a:ext cx="2621177" cy="57238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6" name="Group 105"/>
            <p:cNvGrpSpPr/>
            <p:nvPr/>
          </p:nvGrpSpPr>
          <p:grpSpPr>
            <a:xfrm>
              <a:off x="2175115" y="1356853"/>
              <a:ext cx="2962142" cy="480183"/>
              <a:chOff x="6197475" y="5871864"/>
              <a:chExt cx="2962142" cy="480183"/>
            </a:xfrm>
          </p:grpSpPr>
          <p:sp>
            <p:nvSpPr>
              <p:cNvPr id="107" name="TextBox 106"/>
              <p:cNvSpPr txBox="1"/>
              <p:nvPr/>
            </p:nvSpPr>
            <p:spPr>
              <a:xfrm>
                <a:off x="6476357" y="5871864"/>
                <a:ext cx="26832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‘fika’</a:t>
                </a:r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6197475" y="5890382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0070C0"/>
                    </a:solidFill>
                  </a:rPr>
                  <a:t>d.</a:t>
                </a:r>
              </a:p>
            </p:txBody>
          </p:sp>
        </p:grpSp>
      </p:grpSp>
      <p:grpSp>
        <p:nvGrpSpPr>
          <p:cNvPr id="109" name="Group 108"/>
          <p:cNvGrpSpPr/>
          <p:nvPr/>
        </p:nvGrpSpPr>
        <p:grpSpPr>
          <a:xfrm>
            <a:off x="7225483" y="4710533"/>
            <a:ext cx="3215633" cy="572385"/>
            <a:chOff x="4663811" y="1320010"/>
            <a:chExt cx="3215633" cy="572385"/>
          </a:xfrm>
        </p:grpSpPr>
        <p:sp>
          <p:nvSpPr>
            <p:cNvPr id="110" name="Rounded Rectangle 109"/>
            <p:cNvSpPr/>
            <p:nvPr/>
          </p:nvSpPr>
          <p:spPr>
            <a:xfrm>
              <a:off x="4663811" y="1320010"/>
              <a:ext cx="2621177" cy="57238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1" name="Group 110"/>
            <p:cNvGrpSpPr/>
            <p:nvPr/>
          </p:nvGrpSpPr>
          <p:grpSpPr>
            <a:xfrm>
              <a:off x="4873752" y="1356853"/>
              <a:ext cx="3005692" cy="461666"/>
              <a:chOff x="-474830" y="5976288"/>
              <a:chExt cx="3005692" cy="461666"/>
            </a:xfrm>
          </p:grpSpPr>
          <p:sp>
            <p:nvSpPr>
              <p:cNvPr id="112" name="TextBox 111"/>
              <p:cNvSpPr txBox="1"/>
              <p:nvPr/>
            </p:nvSpPr>
            <p:spPr>
              <a:xfrm>
                <a:off x="-152398" y="5976288"/>
                <a:ext cx="26832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Swedish art</a:t>
                </a:r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>
                <a:off x="-474830" y="5976289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e.</a:t>
                </a:r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2966123" y="1306646"/>
            <a:ext cx="3695134" cy="572385"/>
            <a:chOff x="1442123" y="1306645"/>
            <a:chExt cx="3695134" cy="572385"/>
          </a:xfrm>
        </p:grpSpPr>
        <p:sp>
          <p:nvSpPr>
            <p:cNvPr id="42" name="Rounded Rectangle 41"/>
            <p:cNvSpPr/>
            <p:nvPr/>
          </p:nvSpPr>
          <p:spPr>
            <a:xfrm>
              <a:off x="1442123" y="1306645"/>
              <a:ext cx="2621177" cy="572385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2175115" y="1356853"/>
              <a:ext cx="2962142" cy="480183"/>
              <a:chOff x="6197475" y="5871864"/>
              <a:chExt cx="2962142" cy="480183"/>
            </a:xfrm>
          </p:grpSpPr>
          <p:sp>
            <p:nvSpPr>
              <p:cNvPr id="78" name="TextBox 77"/>
              <p:cNvSpPr txBox="1"/>
              <p:nvPr/>
            </p:nvSpPr>
            <p:spPr>
              <a:xfrm>
                <a:off x="6476357" y="5871864"/>
                <a:ext cx="26832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‘fika’</a:t>
                </a: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6197475" y="5890382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d.</a:t>
                </a:r>
              </a:p>
            </p:txBody>
          </p:sp>
        </p:grpSp>
      </p:grpSp>
      <p:grpSp>
        <p:nvGrpSpPr>
          <p:cNvPr id="24" name="Group 23"/>
          <p:cNvGrpSpPr/>
          <p:nvPr/>
        </p:nvGrpSpPr>
        <p:grpSpPr>
          <a:xfrm>
            <a:off x="6187812" y="1320011"/>
            <a:ext cx="3215633" cy="572385"/>
            <a:chOff x="4663811" y="1320010"/>
            <a:chExt cx="3215633" cy="572385"/>
          </a:xfrm>
        </p:grpSpPr>
        <p:sp>
          <p:nvSpPr>
            <p:cNvPr id="44" name="Rounded Rectangle 43"/>
            <p:cNvSpPr/>
            <p:nvPr/>
          </p:nvSpPr>
          <p:spPr>
            <a:xfrm>
              <a:off x="4663811" y="1320010"/>
              <a:ext cx="2621177" cy="572385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4873752" y="1356853"/>
              <a:ext cx="3005692" cy="461666"/>
              <a:chOff x="-474830" y="5976288"/>
              <a:chExt cx="3005692" cy="461666"/>
            </a:xfrm>
          </p:grpSpPr>
          <p:sp>
            <p:nvSpPr>
              <p:cNvPr id="80" name="TextBox 79"/>
              <p:cNvSpPr txBox="1"/>
              <p:nvPr/>
            </p:nvSpPr>
            <p:spPr>
              <a:xfrm>
                <a:off x="-152398" y="5976288"/>
                <a:ext cx="26832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Swedish art</a:t>
                </a: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-474830" y="5976289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e.</a:t>
                </a:r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1793422" y="352902"/>
            <a:ext cx="3050451" cy="572385"/>
            <a:chOff x="274424" y="352901"/>
            <a:chExt cx="3050451" cy="572385"/>
          </a:xfrm>
        </p:grpSpPr>
        <p:sp>
          <p:nvSpPr>
            <p:cNvPr id="19" name="Rounded Rectangle 18"/>
            <p:cNvSpPr/>
            <p:nvPr/>
          </p:nvSpPr>
          <p:spPr>
            <a:xfrm>
              <a:off x="274424" y="352901"/>
              <a:ext cx="2621177" cy="572385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362733" y="383315"/>
              <a:ext cx="2962142" cy="461666"/>
              <a:chOff x="6197475" y="4405452"/>
              <a:chExt cx="2962142" cy="461666"/>
            </a:xfrm>
          </p:grpSpPr>
          <p:sp>
            <p:nvSpPr>
              <p:cNvPr id="70" name="TextBox 69"/>
              <p:cNvSpPr txBox="1"/>
              <p:nvPr/>
            </p:nvSpPr>
            <p:spPr>
              <a:xfrm>
                <a:off x="6476357" y="4405452"/>
                <a:ext cx="26832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the Royal Palace</a:t>
                </a: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6197475" y="4405453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a.</a:t>
                </a: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4569322" y="336917"/>
            <a:ext cx="2967310" cy="572385"/>
            <a:chOff x="3045322" y="336916"/>
            <a:chExt cx="2967310" cy="572385"/>
          </a:xfrm>
        </p:grpSpPr>
        <p:sp>
          <p:nvSpPr>
            <p:cNvPr id="37" name="Rounded Rectangle 36"/>
            <p:cNvSpPr/>
            <p:nvPr/>
          </p:nvSpPr>
          <p:spPr>
            <a:xfrm>
              <a:off x="3045322" y="336916"/>
              <a:ext cx="2786162" cy="572385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3050490" y="352903"/>
              <a:ext cx="2962142" cy="461666"/>
              <a:chOff x="6197475" y="4917084"/>
              <a:chExt cx="2962142" cy="461666"/>
            </a:xfrm>
          </p:grpSpPr>
          <p:sp>
            <p:nvSpPr>
              <p:cNvPr id="74" name="TextBox 73"/>
              <p:cNvSpPr txBox="1"/>
              <p:nvPr/>
            </p:nvSpPr>
            <p:spPr>
              <a:xfrm>
                <a:off x="6476357" y="4917084"/>
                <a:ext cx="26832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delicious breakfast</a:t>
                </a: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6197475" y="4917085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b.</a:t>
                </a: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7522711" y="336917"/>
            <a:ext cx="3060676" cy="572385"/>
            <a:chOff x="5998711" y="336916"/>
            <a:chExt cx="3060676" cy="572385"/>
          </a:xfrm>
        </p:grpSpPr>
        <p:sp>
          <p:nvSpPr>
            <p:cNvPr id="40" name="Rounded Rectangle 39"/>
            <p:cNvSpPr/>
            <p:nvPr/>
          </p:nvSpPr>
          <p:spPr>
            <a:xfrm>
              <a:off x="5998711" y="336916"/>
              <a:ext cx="2621177" cy="572385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6097245" y="352901"/>
              <a:ext cx="2962142" cy="461666"/>
              <a:chOff x="6197475" y="5378747"/>
              <a:chExt cx="2962142" cy="461666"/>
            </a:xfrm>
          </p:grpSpPr>
          <p:sp>
            <p:nvSpPr>
              <p:cNvPr id="76" name="TextBox 75"/>
              <p:cNvSpPr txBox="1"/>
              <p:nvPr/>
            </p:nvSpPr>
            <p:spPr>
              <a:xfrm>
                <a:off x="6476357" y="5378747"/>
                <a:ext cx="26832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Swimming pool</a:t>
                </a: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6197475" y="5378748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c.</a:t>
                </a:r>
              </a:p>
            </p:txBody>
          </p:sp>
        </p:grpSp>
      </p:grpSp>
      <p:sp>
        <p:nvSpPr>
          <p:cNvPr id="68" name="Oval 67">
            <a:hlinkClick r:id="rId2" action="ppaction://hlinksldjump"/>
            <a:extLst>
              <a:ext uri="{FF2B5EF4-FFF2-40B4-BE49-F238E27FC236}">
                <a16:creationId xmlns:a16="http://schemas.microsoft.com/office/drawing/2014/main" id="{6EDFAAF0-67A8-41DC-8F87-454C5BF69102}"/>
              </a:ext>
            </a:extLst>
          </p:cNvPr>
          <p:cNvSpPr/>
          <p:nvPr/>
        </p:nvSpPr>
        <p:spPr>
          <a:xfrm>
            <a:off x="5417015" y="3080838"/>
            <a:ext cx="182880" cy="182880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3" name="Oval 72">
            <a:hlinkClick r:id="rId3" action="ppaction://hlinksldjump"/>
            <a:extLst>
              <a:ext uri="{FF2B5EF4-FFF2-40B4-BE49-F238E27FC236}">
                <a16:creationId xmlns:a16="http://schemas.microsoft.com/office/drawing/2014/main" id="{C888DFA3-8805-411C-9FB3-C2D595A783D1}"/>
              </a:ext>
            </a:extLst>
          </p:cNvPr>
          <p:cNvSpPr/>
          <p:nvPr/>
        </p:nvSpPr>
        <p:spPr>
          <a:xfrm>
            <a:off x="9529695" y="3074086"/>
            <a:ext cx="182880" cy="182880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4406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44444E-6 L 0.57847 0.46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24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7.40741E-7 L -0.24722 0.4743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61" y="2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-0.56302 0.5629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60" y="2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07407E-6 L 0.45278 0.4104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39" y="2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7.40741E-7 L 0.1132 0.4935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60" y="2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7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99A6BE0-9C8A-4C38-B997-ADB4E8B327B7}"/>
              </a:ext>
            </a:extLst>
          </p:cNvPr>
          <p:cNvSpPr txBox="1"/>
          <p:nvPr/>
        </p:nvSpPr>
        <p:spPr>
          <a:xfrm>
            <a:off x="0" y="720545"/>
            <a:ext cx="12192000" cy="5022914"/>
          </a:xfrm>
          <a:prstGeom prst="rect">
            <a:avLst/>
          </a:prstGeom>
          <a:noFill/>
          <a:ln w="19050">
            <a:solidFill>
              <a:srgbClr val="0FB7BD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/>
              <a:t>September 6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/>
              <a:t>Dear Grandpa and Grandma,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/>
              <a:t>Stockholm is fantastic!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/>
              <a:t>Its weather is perfect, sunny all the time! Our hotel is good. </a:t>
            </a:r>
            <a:r>
              <a:rPr lang="en-US" sz="2400" b="1" dirty="0">
                <a:solidFill>
                  <a:srgbClr val="008000"/>
                </a:solidFill>
              </a:rPr>
              <a:t>It has a swimming pool</a:t>
            </a:r>
            <a:r>
              <a:rPr lang="en-US" sz="2400" dirty="0"/>
              <a:t> and a gym. </a:t>
            </a:r>
            <a:r>
              <a:rPr lang="en-US" sz="2400" b="1" dirty="0">
                <a:solidFill>
                  <a:srgbClr val="008000"/>
                </a:solidFill>
              </a:rPr>
              <a:t>It offers delicious breakfast.</a:t>
            </a:r>
            <a:r>
              <a:rPr lang="en-US" sz="2400" dirty="0"/>
              <a:t> Yesterday Mum, Dad and I rented three bikes and cycled to the Old Town. My parents wore their helmets and I wore mine. We visited the Royal Palace first. What a beautiful place! Mum loved it. She said, “Swedish art is amazing.” After that, we had “</a:t>
            </a:r>
            <a:r>
              <a:rPr lang="en-US" sz="2400" dirty="0" err="1"/>
              <a:t>fika</a:t>
            </a:r>
            <a:r>
              <a:rPr lang="en-US" sz="2400" dirty="0"/>
              <a:t>”, a coffee break, in a traditional café. Everything is so wonderful!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/>
              <a:t>Wish you were here!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/>
              <a:t>Love,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/>
              <a:t>Mai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7D81FC-37DB-4FB5-9734-64BA5B583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764" y="1"/>
            <a:ext cx="8726747" cy="8259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55EF60-59B4-4757-B066-A4ACC7BA287F}"/>
              </a:ext>
            </a:extLst>
          </p:cNvPr>
          <p:cNvSpPr txBox="1"/>
          <p:nvPr/>
        </p:nvSpPr>
        <p:spPr>
          <a:xfrm>
            <a:off x="5413569" y="135813"/>
            <a:ext cx="1364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SUGGEST</a:t>
            </a:r>
          </a:p>
        </p:txBody>
      </p:sp>
      <p:sp>
        <p:nvSpPr>
          <p:cNvPr id="8" name="Multiplication Sign 7">
            <a:hlinkClick r:id="rId3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9733936" y="129442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43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99A6BE0-9C8A-4C38-B997-ADB4E8B327B7}"/>
              </a:ext>
            </a:extLst>
          </p:cNvPr>
          <p:cNvSpPr txBox="1"/>
          <p:nvPr/>
        </p:nvSpPr>
        <p:spPr>
          <a:xfrm>
            <a:off x="218660" y="720545"/>
            <a:ext cx="11973339" cy="5022914"/>
          </a:xfrm>
          <a:prstGeom prst="rect">
            <a:avLst/>
          </a:prstGeom>
          <a:noFill/>
          <a:ln w="19050">
            <a:solidFill>
              <a:srgbClr val="0FB7BD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/>
              <a:t>September 6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/>
              <a:t>Dear Grandpa and Grandma,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/>
              <a:t>Stockholm is fantastic!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/>
              <a:t>Its weather is perfect, sunny all the time! Our hotel is good. It has a swimming pool and a gym. It offers delicious breakfast. </a:t>
            </a:r>
            <a:r>
              <a:rPr lang="en-US" sz="2400" b="1" dirty="0">
                <a:solidFill>
                  <a:srgbClr val="008000"/>
                </a:solidFill>
              </a:rPr>
              <a:t>Yesterday Mum, Dad and I rented three bikes and cycled to the Old Town. My parents wore their helmets and I wore mine. We visited the Royal Palace first.</a:t>
            </a:r>
            <a:r>
              <a:rPr lang="en-US" sz="2400" dirty="0"/>
              <a:t> What a beautiful place! Mum loved it. </a:t>
            </a:r>
            <a:r>
              <a:rPr lang="en-US" sz="2400" b="1" dirty="0">
                <a:solidFill>
                  <a:srgbClr val="008000"/>
                </a:solidFill>
              </a:rPr>
              <a:t>She said, “Swedish art is amazing.” After that, we had “</a:t>
            </a:r>
            <a:r>
              <a:rPr lang="en-US" sz="2400" b="1" dirty="0" err="1">
                <a:solidFill>
                  <a:srgbClr val="008000"/>
                </a:solidFill>
              </a:rPr>
              <a:t>fika</a:t>
            </a:r>
            <a:r>
              <a:rPr lang="en-US" sz="2400" b="1" dirty="0">
                <a:solidFill>
                  <a:srgbClr val="008000"/>
                </a:solidFill>
              </a:rPr>
              <a:t>”, a coffee break, in a traditional café.</a:t>
            </a:r>
            <a:r>
              <a:rPr lang="en-US" sz="2400" dirty="0"/>
              <a:t> Everything is so wonderful!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/>
              <a:t>Wish you were here!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/>
              <a:t>Love,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/>
              <a:t>Mai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7D81FC-37DB-4FB5-9734-64BA5B583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764" y="1"/>
            <a:ext cx="8726747" cy="8259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55EF60-59B4-4757-B066-A4ACC7BA287F}"/>
              </a:ext>
            </a:extLst>
          </p:cNvPr>
          <p:cNvSpPr txBox="1"/>
          <p:nvPr/>
        </p:nvSpPr>
        <p:spPr>
          <a:xfrm>
            <a:off x="5413569" y="135813"/>
            <a:ext cx="1364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SUGGEST</a:t>
            </a:r>
          </a:p>
        </p:txBody>
      </p:sp>
      <p:sp>
        <p:nvSpPr>
          <p:cNvPr id="8" name="Multiplication Sign 7">
            <a:hlinkClick r:id="rId3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9733936" y="129442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499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orld Landmarks - Famous Landmarks - Explore World Song for Kids - Kindergarten Song - JunyTon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042183" cy="60598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685" y="258417"/>
            <a:ext cx="11410123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Watch the video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and tell the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names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of landmarks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much as possible</a:t>
            </a:r>
          </a:p>
        </p:txBody>
      </p:sp>
    </p:spTree>
    <p:extLst>
      <p:ext uri="{BB962C8B-B14F-4D97-AF65-F5344CB8AC3E}">
        <p14:creationId xmlns:p14="http://schemas.microsoft.com/office/powerpoint/2010/main" val="47869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  <p:bldP spid="3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95730" y="618594"/>
            <a:ext cx="1079573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Task  4: </a:t>
            </a:r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Choose a city you know. Discuss and answer the questions below.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319977" y="61016"/>
            <a:ext cx="28480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II. Speaking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1743997" y="1711166"/>
            <a:ext cx="3905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What city is it?</a:t>
            </a:r>
            <a:endParaRPr lang="en-US" sz="2400" i="1"/>
          </a:p>
        </p:txBody>
      </p:sp>
      <p:sp>
        <p:nvSpPr>
          <p:cNvPr id="92" name="TextBox 91"/>
          <p:cNvSpPr txBox="1"/>
          <p:nvPr/>
        </p:nvSpPr>
        <p:spPr>
          <a:xfrm>
            <a:off x="1743995" y="2204354"/>
            <a:ext cx="6159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What is it like? (the weather, the food…)</a:t>
            </a:r>
            <a:endParaRPr lang="en-US" sz="2400" i="1" dirty="0"/>
          </a:p>
        </p:txBody>
      </p:sp>
      <p:sp>
        <p:nvSpPr>
          <p:cNvPr id="93" name="TextBox 92"/>
          <p:cNvSpPr txBox="1"/>
          <p:nvPr/>
        </p:nvSpPr>
        <p:spPr>
          <a:xfrm>
            <a:off x="1743995" y="2654210"/>
            <a:ext cx="4863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What can you see and do there?</a:t>
            </a:r>
            <a:endParaRPr lang="en-US" sz="2400" i="1"/>
          </a:p>
        </p:txBody>
      </p:sp>
      <p:sp>
        <p:nvSpPr>
          <p:cNvPr id="94" name="TextBox 93"/>
          <p:cNvSpPr txBox="1"/>
          <p:nvPr/>
        </p:nvSpPr>
        <p:spPr>
          <a:xfrm>
            <a:off x="1743995" y="3154272"/>
            <a:ext cx="3905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How do you feel about it?</a:t>
            </a:r>
            <a:endParaRPr lang="en-US" sz="2400" i="1"/>
          </a:p>
        </p:txBody>
      </p:sp>
      <p:grpSp>
        <p:nvGrpSpPr>
          <p:cNvPr id="102" name="Group 101"/>
          <p:cNvGrpSpPr/>
          <p:nvPr/>
        </p:nvGrpSpPr>
        <p:grpSpPr>
          <a:xfrm>
            <a:off x="1970316" y="3820886"/>
            <a:ext cx="8251371" cy="2880010"/>
            <a:chOff x="43543" y="3820886"/>
            <a:chExt cx="8251371" cy="2880010"/>
          </a:xfrm>
        </p:grpSpPr>
        <p:sp>
          <p:nvSpPr>
            <p:cNvPr id="95" name="Rounded Rectangle 94"/>
            <p:cNvSpPr/>
            <p:nvPr/>
          </p:nvSpPr>
          <p:spPr>
            <a:xfrm>
              <a:off x="43543" y="3820886"/>
              <a:ext cx="8251371" cy="288001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A3E7FF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7" name="Straight Connector 96"/>
            <p:cNvCxnSpPr/>
            <p:nvPr/>
          </p:nvCxnSpPr>
          <p:spPr>
            <a:xfrm>
              <a:off x="890562" y="4478227"/>
              <a:ext cx="6696206" cy="0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897037" y="5087369"/>
              <a:ext cx="6696206" cy="0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897037" y="5723210"/>
              <a:ext cx="6696206" cy="0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897037" y="6349468"/>
              <a:ext cx="6696206" cy="0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72954" y="408375"/>
            <a:ext cx="115341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Task 5: 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Share the information you have collected in </a:t>
            </a:r>
            <a:r>
              <a:rPr lang="en-US" sz="2800" b="1" dirty="0">
                <a:solidFill>
                  <a:srgbClr val="F47A6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with your class.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743995" y="1318885"/>
            <a:ext cx="4558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You may start your talk with:</a:t>
            </a:r>
            <a:endParaRPr lang="en-US" sz="2800" b="1" i="1"/>
          </a:p>
        </p:txBody>
      </p:sp>
      <p:sp>
        <p:nvSpPr>
          <p:cNvPr id="45" name="TextBox 44"/>
          <p:cNvSpPr txBox="1"/>
          <p:nvPr/>
        </p:nvSpPr>
        <p:spPr>
          <a:xfrm>
            <a:off x="1743995" y="1830795"/>
            <a:ext cx="4907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We’re going to tell you about …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1970315" y="2865925"/>
            <a:ext cx="8251371" cy="2880010"/>
            <a:chOff x="43543" y="3820886"/>
            <a:chExt cx="8251371" cy="2880010"/>
          </a:xfrm>
        </p:grpSpPr>
        <p:sp>
          <p:nvSpPr>
            <p:cNvPr id="47" name="Rounded Rectangle 46"/>
            <p:cNvSpPr/>
            <p:nvPr/>
          </p:nvSpPr>
          <p:spPr>
            <a:xfrm>
              <a:off x="43543" y="3820886"/>
              <a:ext cx="8251371" cy="288001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A3E7FF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890562" y="4478227"/>
              <a:ext cx="6696206" cy="0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897037" y="5087369"/>
              <a:ext cx="6696206" cy="0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897037" y="5723210"/>
              <a:ext cx="6696206" cy="0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897037" y="6349468"/>
              <a:ext cx="6696206" cy="0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56827" y="3653536"/>
            <a:ext cx="12192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Practice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reading the postcard again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56827" y="4917196"/>
            <a:ext cx="12192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Practice speaking about the city  you know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3654" y="6119301"/>
            <a:ext cx="1230565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Prepare : Unit 9: Skills 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654" y="366410"/>
            <a:ext cx="10058400" cy="14837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675" y="4188310"/>
            <a:ext cx="3171986" cy="25459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56827" y="2338161"/>
            <a:ext cx="12192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 new words by heart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9456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0" descr="balloons_confetti_hc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0" y="1600200"/>
            <a:ext cx="3657600" cy="3962400"/>
          </a:xfrm>
          <a:prstGeom prst="rect">
            <a:avLst/>
          </a:prstGeom>
          <a:ln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4339" name="Picture 11" descr="bunny_running_with_ba_a_hc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67614" y="2286000"/>
            <a:ext cx="3100387" cy="310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4340" name="Picture 12" descr="blue_teddybear_dozend_hc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24000" y="2286000"/>
            <a:ext cx="2122488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6389" name="Text Box 13"/>
          <p:cNvSpPr txBox="1">
            <a:spLocks noChangeArrowheads="1"/>
          </p:cNvSpPr>
          <p:nvPr/>
        </p:nvSpPr>
        <p:spPr bwMode="auto">
          <a:xfrm>
            <a:off x="3200400" y="5638801"/>
            <a:ext cx="5562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6000" b="1">
                <a:solidFill>
                  <a:srgbClr val="CC00CC"/>
                </a:solidFill>
              </a:rPr>
              <a:t>Good Bye!</a:t>
            </a:r>
          </a:p>
        </p:txBody>
      </p:sp>
      <p:pic>
        <p:nvPicPr>
          <p:cNvPr id="31758" name="odl macdonal had a farm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800" y="6781800"/>
            <a:ext cx="1524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 Box 15"/>
          <p:cNvSpPr txBox="1">
            <a:spLocks noChangeArrowheads="1"/>
          </p:cNvSpPr>
          <p:nvPr/>
        </p:nvSpPr>
        <p:spPr bwMode="auto">
          <a:xfrm>
            <a:off x="1524000" y="5181600"/>
            <a:ext cx="2590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3200" b="1">
                <a:solidFill>
                  <a:srgbClr val="000000"/>
                </a:solidFill>
              </a:rPr>
              <a:t>Happy day! </a:t>
            </a:r>
          </a:p>
        </p:txBody>
      </p:sp>
      <p:pic>
        <p:nvPicPr>
          <p:cNvPr id="16393" name="Picture 17" descr="grass_blowing_in_wind_h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029200"/>
            <a:ext cx="2590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MS901338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21845" y="715962"/>
            <a:ext cx="6122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your attention </a:t>
            </a:r>
          </a:p>
        </p:txBody>
      </p:sp>
    </p:spTree>
    <p:extLst>
      <p:ext uri="{BB962C8B-B14F-4D97-AF65-F5344CB8AC3E}">
        <p14:creationId xmlns:p14="http://schemas.microsoft.com/office/powerpoint/2010/main" val="32635329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06" fill="hold"/>
                                        <p:tgtEl>
                                          <p:spTgt spid="317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2640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58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758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52" name="TextBox 2"/>
          <p:cNvSpPr txBox="1">
            <a:spLocks noChangeArrowheads="1"/>
          </p:cNvSpPr>
          <p:nvPr/>
        </p:nvSpPr>
        <p:spPr bwMode="auto">
          <a:xfrm>
            <a:off x="1258996" y="400050"/>
            <a:ext cx="9314481" cy="1077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Period 73:    UNIT 9: CITIES OF THE WORLD</a:t>
            </a:r>
          </a:p>
          <a:p>
            <a:pPr algn="ctr" eaLnBrk="1" hangingPunct="1"/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Lesson 5: Skills 1</a:t>
            </a:r>
          </a:p>
        </p:txBody>
      </p:sp>
    </p:spTree>
    <p:extLst>
      <p:ext uri="{BB962C8B-B14F-4D97-AF65-F5344CB8AC3E}">
        <p14:creationId xmlns:p14="http://schemas.microsoft.com/office/powerpoint/2010/main" val="2351071277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9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2978">
            <a:off x="7437163" y="-76320"/>
            <a:ext cx="4951636" cy="339948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0224" y="617174"/>
            <a:ext cx="11105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Task 1: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Look at the postcard and discuss.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0224" y="63176"/>
            <a:ext cx="28480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I. Reading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60874" y="1632836"/>
            <a:ext cx="8010037" cy="5072763"/>
            <a:chOff x="43543" y="2956211"/>
            <a:chExt cx="9056914" cy="3744685"/>
          </a:xfrm>
        </p:grpSpPr>
        <p:sp>
          <p:nvSpPr>
            <p:cNvPr id="9" name="Rounded Rectangle 8"/>
            <p:cNvSpPr/>
            <p:nvPr/>
          </p:nvSpPr>
          <p:spPr>
            <a:xfrm>
              <a:off x="43543" y="2956211"/>
              <a:ext cx="9056914" cy="3744685"/>
            </a:xfrm>
            <a:prstGeom prst="roundRect">
              <a:avLst/>
            </a:prstGeom>
            <a:noFill/>
            <a:ln w="19050">
              <a:solidFill>
                <a:srgbClr val="00B05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890562" y="3766895"/>
              <a:ext cx="7349925" cy="0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890562" y="4343226"/>
              <a:ext cx="7349925" cy="0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890562" y="4901929"/>
              <a:ext cx="7349925" cy="0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890562" y="5464458"/>
              <a:ext cx="7349925" cy="0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890562" y="5944465"/>
              <a:ext cx="7349925" cy="0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1009987" y="2269370"/>
            <a:ext cx="7097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1. When do people write a postcard?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09986" y="3827301"/>
            <a:ext cx="7097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2. What do they often write on a postcard?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2857" y="4455948"/>
            <a:ext cx="7097487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They often tell about the weather and what they do on their vacation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412857" y="3148779"/>
            <a:ext cx="92015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When they are away from home, often on holiday or business. 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936" y="2238376"/>
            <a:ext cx="6977279" cy="423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4321809" y="38182"/>
            <a:ext cx="4953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i="1" dirty="0">
                <a:solidFill>
                  <a:srgbClr val="0000FF"/>
                </a:solidFill>
                <a:latin typeface="Andalus" pitchFamily="18" charset="-78"/>
                <a:cs typeface="Andalus" pitchFamily="18" charset="-78"/>
              </a:rPr>
              <a:t>Unit 9: </a:t>
            </a:r>
            <a:r>
              <a:rPr lang="en-US" altLang="en-US" sz="2800" b="1" i="1" dirty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  <a:t>Cities of the world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42100" y="399250"/>
            <a:ext cx="32095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200" b="1" kern="0" dirty="0">
                <a:solidFill>
                  <a:srgbClr val="336600"/>
                </a:solidFill>
              </a:rPr>
              <a:t>Lesson 5: SKILLS 1</a:t>
            </a:r>
            <a:endParaRPr lang="en-US" sz="3200" kern="0" dirty="0">
              <a:solidFill>
                <a:srgbClr val="336600"/>
              </a:solidFill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2270115" y="906410"/>
            <a:ext cx="8991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>
                <a:solidFill>
                  <a:srgbClr val="CC0099"/>
                </a:solidFill>
                <a:latin typeface="Andalus" pitchFamily="18" charset="-78"/>
                <a:cs typeface="Andalus" pitchFamily="18" charset="-78"/>
              </a:rPr>
              <a:t>                </a:t>
            </a:r>
            <a:r>
              <a:rPr lang="en-US" altLang="en-US" sz="3200" b="1" dirty="0">
                <a:solidFill>
                  <a:srgbClr val="CC0099"/>
                </a:solidFill>
                <a:latin typeface="Andalus" pitchFamily="18" charset="-78"/>
                <a:cs typeface="Andalus" pitchFamily="18" charset="-78"/>
              </a:rPr>
              <a:t>A</a:t>
            </a:r>
            <a:r>
              <a:rPr lang="en-US" altLang="en-US" sz="3200" b="1">
                <a:solidFill>
                  <a:srgbClr val="CC0099"/>
                </a:solidFill>
                <a:latin typeface="Andalus" pitchFamily="18" charset="-78"/>
                <a:cs typeface="Andalus" pitchFamily="18" charset="-78"/>
              </a:rPr>
              <a:t>nswer </a:t>
            </a:r>
            <a:r>
              <a:rPr lang="en-US" altLang="en-US" sz="3200" b="1" dirty="0">
                <a:solidFill>
                  <a:srgbClr val="CC0099"/>
                </a:solidFill>
                <a:latin typeface="Andalus" pitchFamily="18" charset="-78"/>
                <a:cs typeface="Andalus" pitchFamily="18" charset="-78"/>
              </a:rPr>
              <a:t>the question</a:t>
            </a: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3700902" y="1459302"/>
            <a:ext cx="471534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i="1" dirty="0">
                <a:solidFill>
                  <a:srgbClr val="0000FF"/>
                </a:solidFill>
                <a:latin typeface="Andalus" pitchFamily="18" charset="-78"/>
                <a:cs typeface="Andalus" pitchFamily="18" charset="-78"/>
              </a:rPr>
              <a:t>“ What city is Mai in? “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936" y="2183311"/>
            <a:ext cx="7315199" cy="4549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12639" y="1671196"/>
            <a:ext cx="2091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</a:rPr>
              <a:t>Hanh</a:t>
            </a:r>
            <a:r>
              <a:rPr lang="en-US" sz="2800" b="1" dirty="0">
                <a:solidFill>
                  <a:srgbClr val="0000FF"/>
                </a:solidFill>
              </a:rPr>
              <a:t> Mai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95596" y="1441021"/>
            <a:ext cx="6302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</a:rPr>
              <a:t>What is she doing 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59292" y="1438779"/>
            <a:ext cx="6302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</a:rPr>
              <a:t>She is on holiday</a:t>
            </a:r>
          </a:p>
        </p:txBody>
      </p:sp>
    </p:spTree>
    <p:extLst>
      <p:ext uri="{BB962C8B-B14F-4D97-AF65-F5344CB8AC3E}">
        <p14:creationId xmlns:p14="http://schemas.microsoft.com/office/powerpoint/2010/main" val="37214483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4" grpId="0"/>
      <p:bldP spid="4" grpId="1"/>
      <p:bldP spid="14" grpId="0"/>
      <p:bldP spid="14" grpId="1"/>
      <p:bldP spid="15" grpId="0"/>
      <p:bldP spid="1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88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85" y="74840"/>
            <a:ext cx="627229" cy="68150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2351313" y="184761"/>
            <a:ext cx="80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Look at the postcard and discuss.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32940" y="770984"/>
            <a:ext cx="28480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FB7BD"/>
                </a:solidFill>
              </a:rPr>
              <a:t>I. Reading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44042" y="757925"/>
            <a:ext cx="4103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Love from Sweden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859" y="1145781"/>
            <a:ext cx="5598181" cy="398577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586296" y="4917140"/>
            <a:ext cx="4291559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Do you know where this is?</a:t>
            </a:r>
            <a:endParaRPr lang="en-US" sz="2800" dirty="0">
              <a:solidFill>
                <a:srgbClr val="002060"/>
              </a:solidFill>
              <a:ea typeface="Times New Roman"/>
              <a:cs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83073" y="5435423"/>
            <a:ext cx="81256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It’s Stockholm</a:t>
            </a:r>
            <a:r>
              <a:rPr lang="en-US" sz="2800" dirty="0">
                <a:solidFill>
                  <a:srgbClr val="FF0000"/>
                </a:solidFill>
              </a:rPr>
              <a:t> , capital and largest city of </a:t>
            </a:r>
            <a:r>
              <a:rPr lang="en-US" sz="2800" b="1" dirty="0">
                <a:solidFill>
                  <a:srgbClr val="FF0000"/>
                </a:solidFill>
              </a:rPr>
              <a:t>Sweden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123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376263" y="2985692"/>
            <a:ext cx="1052737" cy="35901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2844344" y="243968"/>
            <a:ext cx="1480008" cy="35901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4119565" y="4181437"/>
            <a:ext cx="1852610" cy="35901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9605360" y="3815246"/>
            <a:ext cx="1181703" cy="35901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10678868" y="3329493"/>
            <a:ext cx="1025452" cy="35901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711871" y="5040849"/>
            <a:ext cx="1480008" cy="35901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2334756" y="2513276"/>
            <a:ext cx="1480008" cy="35901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8054" y="165245"/>
            <a:ext cx="923762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spc="-50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Task 2: </a:t>
            </a:r>
            <a:r>
              <a:rPr lang="en-US" sz="26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postcard and answer the questions.</a:t>
            </a:r>
          </a:p>
        </p:txBody>
      </p:sp>
      <p:grpSp>
        <p:nvGrpSpPr>
          <p:cNvPr id="11" name="Group 10"/>
          <p:cNvGrpSpPr/>
          <p:nvPr/>
        </p:nvGrpSpPr>
        <p:grpSpPr>
          <a:xfrm rot="20987646">
            <a:off x="7509452" y="775369"/>
            <a:ext cx="2713073" cy="1874751"/>
            <a:chOff x="5110446" y="1641672"/>
            <a:chExt cx="2713073" cy="187475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Rectangle 8"/>
            <p:cNvSpPr/>
            <p:nvPr/>
          </p:nvSpPr>
          <p:spPr>
            <a:xfrm>
              <a:off x="5110446" y="1641672"/>
              <a:ext cx="2346180" cy="18747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2724" y="1679394"/>
              <a:ext cx="1371258" cy="119035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210955" y="2870241"/>
              <a:ext cx="26125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To: Grandpa &amp; Grandma</a:t>
              </a:r>
            </a:p>
            <a:p>
              <a:r>
                <a:rPr lang="en-US" sz="1400"/>
                <a:t>Hoan Kiem, Ha Noi, Viet Nam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346710" y="1254448"/>
            <a:ext cx="19880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September 6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46710" y="1854586"/>
            <a:ext cx="53198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Dear Grandpa and Grandma,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79283" y="2406026"/>
            <a:ext cx="1131369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spc="-50" dirty="0">
                <a:latin typeface="Times New Roman" pitchFamily="18" charset="0"/>
                <a:cs typeface="Times New Roman" pitchFamily="18" charset="0"/>
              </a:rPr>
              <a:t>Stockholm is fantastic! </a:t>
            </a:r>
          </a:p>
          <a:p>
            <a:pPr algn="just"/>
            <a:r>
              <a:rPr lang="en-US" sz="2800" spc="-50" dirty="0">
                <a:latin typeface="Times New Roman" pitchFamily="18" charset="0"/>
                <a:cs typeface="Times New Roman" pitchFamily="18" charset="0"/>
              </a:rPr>
              <a:t>Its weather is perfect, sunny all the time! Our hotel is good. It has a swimming pool and a gym. It offers delicious breakfast. Yesterday Mum, Dad and I rented three bikes and cycled to the Old Town. My parents wore their helmets and I wore mine. We visited the Royal Palace first. What a beautiful place! Mum loved it. She said, “Swedish art is amazing.” After that, we had “</a:t>
            </a:r>
            <a:r>
              <a:rPr lang="en-US" sz="2800" spc="-50" dirty="0" err="1">
                <a:latin typeface="Times New Roman" pitchFamily="18" charset="0"/>
                <a:cs typeface="Times New Roman" pitchFamily="18" charset="0"/>
              </a:rPr>
              <a:t>fika</a:t>
            </a:r>
            <a:r>
              <a:rPr lang="en-US" sz="2800" spc="-50" dirty="0">
                <a:latin typeface="Times New Roman" pitchFamily="18" charset="0"/>
                <a:cs typeface="Times New Roman" pitchFamily="18" charset="0"/>
              </a:rPr>
              <a:t>”, a coffee break, in a traditional café. Everything is so wonderful!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510301" y="449686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462710" y="5507567"/>
            <a:ext cx="3169522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Wish you were here!</a:t>
            </a:r>
          </a:p>
          <a:p>
            <a:pPr algn="ctr"/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Love, </a:t>
            </a:r>
          </a:p>
          <a:p>
            <a:pPr algn="ctr"/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Mai</a:t>
            </a:r>
          </a:p>
        </p:txBody>
      </p:sp>
      <p:pic>
        <p:nvPicPr>
          <p:cNvPr id="3" name="September-6-Dear-Grandpa-and-164689225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40564" y="2439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32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8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 animBg="1"/>
      <p:bldP spid="14" grpId="0" animBg="1"/>
      <p:bldP spid="19" grpId="0" animBg="1"/>
      <p:bldP spid="23" grpId="0" animBg="1"/>
      <p:bldP spid="24" grpId="0" animBg="1"/>
      <p:bldP spid="25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85510" y="960198"/>
            <a:ext cx="5003220" cy="5847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postcard (n)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pəʊstkɑːd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5" name="Rectangle 4"/>
          <p:cNvSpPr/>
          <p:nvPr/>
        </p:nvSpPr>
        <p:spPr>
          <a:xfrm>
            <a:off x="235046" y="3141435"/>
            <a:ext cx="39081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rent (v) 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/rent/</a:t>
            </a:r>
          </a:p>
        </p:txBody>
      </p:sp>
      <p:sp>
        <p:nvSpPr>
          <p:cNvPr id="6" name="Rectangle 5"/>
          <p:cNvSpPr/>
          <p:nvPr/>
        </p:nvSpPr>
        <p:spPr>
          <a:xfrm>
            <a:off x="207962" y="3886548"/>
            <a:ext cx="41216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helmet (n)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helmɪt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8" name="Rectangle 7"/>
          <p:cNvSpPr/>
          <p:nvPr/>
        </p:nvSpPr>
        <p:spPr>
          <a:xfrm>
            <a:off x="179608" y="4670135"/>
            <a:ext cx="49867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Royal Palace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rɔɪəl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ˈ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pæləs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2" name="Rectangle 1"/>
          <p:cNvSpPr/>
          <p:nvPr/>
        </p:nvSpPr>
        <p:spPr>
          <a:xfrm>
            <a:off x="5467959" y="939167"/>
            <a:ext cx="18774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79638" y="3141434"/>
            <a:ext cx="9589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thuê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60096" y="3839681"/>
            <a:ext cx="24625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28561" y="4580547"/>
            <a:ext cx="38876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ostcard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654692" y="1072441"/>
            <a:ext cx="609600" cy="609600"/>
          </a:xfrm>
          <a:prstGeom prst="rect">
            <a:avLst/>
          </a:prstGeom>
        </p:spPr>
      </p:pic>
      <p:pic>
        <p:nvPicPr>
          <p:cNvPr id="16" name="rent__gb_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664067" y="3175693"/>
            <a:ext cx="609600" cy="609600"/>
          </a:xfrm>
          <a:prstGeom prst="rect">
            <a:avLst/>
          </a:prstGeom>
        </p:spPr>
      </p:pic>
      <p:pic>
        <p:nvPicPr>
          <p:cNvPr id="17" name="helmet__gb_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664067" y="3917908"/>
            <a:ext cx="609600" cy="609600"/>
          </a:xfrm>
          <a:prstGeom prst="rect">
            <a:avLst/>
          </a:prstGeom>
        </p:spPr>
      </p:pic>
      <p:pic>
        <p:nvPicPr>
          <p:cNvPr id="18" name="royal-palace1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664067" y="4580547"/>
            <a:ext cx="609600" cy="6096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257512"/>
            <a:ext cx="3529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88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New words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058" y="47165"/>
            <a:ext cx="8939942" cy="6058162"/>
          </a:xfrm>
          <a:prstGeom prst="rect">
            <a:avLst/>
          </a:prstGeom>
        </p:spPr>
      </p:pic>
      <p:pic>
        <p:nvPicPr>
          <p:cNvPr id="1029" name="Picture 5" descr="https://s.sachmem.vn/public/dics_stable/TA6T2SHSTD/helmet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245" y="674274"/>
            <a:ext cx="4896850" cy="477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155" y="257512"/>
            <a:ext cx="9138198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1832" y="1685204"/>
            <a:ext cx="4937570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fantastic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/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fænˈtæstɪk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25072" y="1657532"/>
            <a:ext cx="18245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tuyệt vời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85510" y="2352735"/>
            <a:ext cx="4144083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perfect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pɜːrfɪkt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38157" y="2345091"/>
            <a:ext cx="1790875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07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hoàn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hảo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79608" y="5340468"/>
            <a:ext cx="4958409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traditional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trəˈdɪʃənl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52358" y="5289259"/>
            <a:ext cx="4023858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thuộc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truyền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thống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73686" y="6071446"/>
            <a:ext cx="47692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landscape (n) 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lændskeɪp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409188" y="6041948"/>
            <a:ext cx="22236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cảnh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353" y="333433"/>
            <a:ext cx="9144000" cy="6200775"/>
          </a:xfrm>
          <a:prstGeom prst="rect">
            <a:avLst/>
          </a:prstGeom>
        </p:spPr>
      </p:pic>
      <p:pic>
        <p:nvPicPr>
          <p:cNvPr id="26" name="fantastic__gb_1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676954" y="1645119"/>
            <a:ext cx="609600" cy="609600"/>
          </a:xfrm>
          <a:prstGeom prst="rect">
            <a:avLst/>
          </a:prstGeom>
        </p:spPr>
      </p:pic>
      <p:pic>
        <p:nvPicPr>
          <p:cNvPr id="27" name="perfect__gb_1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658652" y="2298215"/>
            <a:ext cx="609600" cy="609600"/>
          </a:xfrm>
          <a:prstGeom prst="rect">
            <a:avLst/>
          </a:prstGeom>
        </p:spPr>
      </p:pic>
      <p:pic>
        <p:nvPicPr>
          <p:cNvPr id="28" name="traditional__gb_4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684468" y="5327543"/>
            <a:ext cx="609600" cy="609600"/>
          </a:xfrm>
          <a:prstGeom prst="rect">
            <a:avLst/>
          </a:prstGeom>
        </p:spPr>
      </p:pic>
      <p:pic>
        <p:nvPicPr>
          <p:cNvPr id="29" name="landscape__gb_1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654692" y="60419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23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112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94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1" dur="124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7" dur="117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3" dur="96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9" dur="109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1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5" dur="114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3" grpId="0" animBg="1"/>
      <p:bldP spid="5" grpId="0"/>
      <p:bldP spid="6" grpId="0"/>
      <p:bldP spid="8" grpId="0"/>
      <p:bldP spid="2" grpId="0"/>
      <p:bldP spid="4" grpId="0"/>
      <p:bldP spid="9" grpId="0"/>
      <p:bldP spid="10" grpId="0"/>
      <p:bldP spid="7" grpId="0"/>
      <p:bldP spid="11" grpId="0"/>
      <p:bldP spid="12" grpId="0"/>
      <p:bldP spid="20" grpId="0"/>
      <p:bldP spid="21" grpId="0"/>
      <p:bldP spid="22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1570</TotalTime>
  <Words>1422</Words>
  <Application>Microsoft Office PowerPoint</Application>
  <PresentationFormat>Widescreen</PresentationFormat>
  <Paragraphs>273</Paragraphs>
  <Slides>33</Slides>
  <Notes>1</Notes>
  <HiddenSlides>7</HiddenSlides>
  <MMClips>15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Andalus</vt:lpstr>
      <vt:lpstr>Arial</vt:lpstr>
      <vt:lpstr>Arial Narrow</vt:lpstr>
      <vt:lpstr>Calibri</vt:lpstr>
      <vt:lpstr>Calibri Light</vt:lpstr>
      <vt:lpstr>Comic Sans MS</vt:lpstr>
      <vt:lpstr>Times New Roman</vt:lpstr>
      <vt:lpstr>VNI-Ariston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MYSTERY BOX PRIZES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hoahanh020302@gmail.com</cp:lastModifiedBy>
  <cp:revision>119</cp:revision>
  <cp:lastPrinted>2022-03-10T05:22:01Z</cp:lastPrinted>
  <dcterms:created xsi:type="dcterms:W3CDTF">2020-12-09T02:04:09Z</dcterms:created>
  <dcterms:modified xsi:type="dcterms:W3CDTF">2025-03-16T14:52:37Z</dcterms:modified>
</cp:coreProperties>
</file>