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97" r:id="rId3"/>
    <p:sldMasterId id="2147483735" r:id="rId4"/>
  </p:sldMasterIdLst>
  <p:notesMasterIdLst>
    <p:notesMasterId r:id="rId37"/>
  </p:notesMasterIdLst>
  <p:handoutMasterIdLst>
    <p:handoutMasterId r:id="rId38"/>
  </p:handoutMasterIdLst>
  <p:sldIdLst>
    <p:sldId id="628" r:id="rId5"/>
    <p:sldId id="261" r:id="rId6"/>
    <p:sldId id="629" r:id="rId7"/>
    <p:sldId id="630" r:id="rId8"/>
    <p:sldId id="635" r:id="rId9"/>
    <p:sldId id="636" r:id="rId10"/>
    <p:sldId id="637" r:id="rId11"/>
    <p:sldId id="611" r:id="rId12"/>
    <p:sldId id="613" r:id="rId13"/>
    <p:sldId id="638" r:id="rId14"/>
    <p:sldId id="639" r:id="rId15"/>
    <p:sldId id="640" r:id="rId16"/>
    <p:sldId id="641" r:id="rId17"/>
    <p:sldId id="642" r:id="rId18"/>
    <p:sldId id="643" r:id="rId19"/>
    <p:sldId id="645" r:id="rId20"/>
    <p:sldId id="656" r:id="rId21"/>
    <p:sldId id="657" r:id="rId22"/>
    <p:sldId id="658" r:id="rId23"/>
    <p:sldId id="655" r:id="rId24"/>
    <p:sldId id="654" r:id="rId25"/>
    <p:sldId id="646" r:id="rId26"/>
    <p:sldId id="647" r:id="rId27"/>
    <p:sldId id="648" r:id="rId28"/>
    <p:sldId id="650" r:id="rId29"/>
    <p:sldId id="651" r:id="rId30"/>
    <p:sldId id="614" r:id="rId31"/>
    <p:sldId id="652" r:id="rId32"/>
    <p:sldId id="653" r:id="rId33"/>
    <p:sldId id="644" r:id="rId34"/>
    <p:sldId id="351" r:id="rId35"/>
    <p:sldId id="625"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57" autoAdjust="0"/>
  </p:normalViewPr>
  <p:slideViewPr>
    <p:cSldViewPr>
      <p:cViewPr varScale="1">
        <p:scale>
          <a:sx n="94" d="100"/>
          <a:sy n="94" d="100"/>
        </p:scale>
        <p:origin x="1066" y="77"/>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1/13/2025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1/13/2025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170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6144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61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550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34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78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4240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916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8295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9278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01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1/13/2025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13/01/2025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979758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00791" y="2532169"/>
            <a:ext cx="601450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solidFill>
                <a:srgbClr val="0000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629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TB4"/>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a:stretch>
            <a:fillRect/>
          </a:stretch>
        </p:blipFill>
        <p:spPr bwMode="auto">
          <a:xfrm>
            <a:off x="4459947" y="304800"/>
            <a:ext cx="4482124"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33800" y="4772418"/>
            <a:ext cx="5334000" cy="313932"/>
          </a:xfrm>
          <a:prstGeom prst="rect">
            <a:avLst/>
          </a:prstGeom>
          <a:solidFill>
            <a:schemeClr val="accent2">
              <a:lumMod val="20000"/>
              <a:lumOff val="80000"/>
            </a:schemeClr>
          </a:solidFill>
        </p:spPr>
        <p:txBody>
          <a:bodyPr wrap="square">
            <a:spAutoFit/>
          </a:bodyPr>
          <a:lstStyle/>
          <a:p>
            <a:pPr marL="609600" indent="-609600" algn="ctr" eaLnBrk="1" fontAlgn="auto" hangingPunct="1">
              <a:lnSpc>
                <a:spcPct val="80000"/>
              </a:lnSpc>
              <a:spcBef>
                <a:spcPct val="20000"/>
              </a:spcBef>
              <a:spcAft>
                <a:spcPts val="0"/>
              </a:spcAft>
              <a:defRPr/>
            </a:pPr>
            <a:r>
              <a:rPr lang="en-US" b="1" dirty="0">
                <a:solidFill>
                  <a:srgbClr val="FF3300"/>
                </a:solidFill>
                <a:latin typeface="Times New Roman" pitchFamily="18" charset="0"/>
                <a:cs typeface="Times New Roman" pitchFamily="18" charset="0"/>
              </a:rPr>
              <a:t>LƯỢC ĐỒ HÀNH </a:t>
            </a:r>
            <a:r>
              <a:rPr lang="en-US" b="1">
                <a:solidFill>
                  <a:srgbClr val="FF3300"/>
                </a:solidFill>
                <a:latin typeface="Times New Roman" pitchFamily="18" charset="0"/>
                <a:cs typeface="Times New Roman" pitchFamily="18" charset="0"/>
              </a:rPr>
              <a:t>CHÍNH VÙNGBẮC </a:t>
            </a:r>
            <a:r>
              <a:rPr lang="en-US" b="1" dirty="0">
                <a:solidFill>
                  <a:srgbClr val="FF3300"/>
                </a:solidFill>
                <a:latin typeface="Times New Roman" pitchFamily="18" charset="0"/>
                <a:cs typeface="Times New Roman" pitchFamily="18" charset="0"/>
              </a:rPr>
              <a:t>TRUNG BỘ</a:t>
            </a:r>
          </a:p>
        </p:txBody>
      </p:sp>
      <p:sp>
        <p:nvSpPr>
          <p:cNvPr id="7" name="AutoShape 3"/>
          <p:cNvSpPr>
            <a:spLocks noChangeArrowheads="1"/>
          </p:cNvSpPr>
          <p:nvPr/>
        </p:nvSpPr>
        <p:spPr bwMode="auto">
          <a:xfrm rot="10800000">
            <a:off x="6236192" y="971548"/>
            <a:ext cx="2222008" cy="609601"/>
          </a:xfrm>
          <a:prstGeom prst="notchedRightArrow">
            <a:avLst>
              <a:gd name="adj1" fmla="val 50000"/>
              <a:gd name="adj2" fmla="val 14167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Thanh Hóa</a:t>
            </a:r>
          </a:p>
        </p:txBody>
      </p:sp>
      <p:sp>
        <p:nvSpPr>
          <p:cNvPr id="8" name="AutoShape 5"/>
          <p:cNvSpPr>
            <a:spLocks noChangeArrowheads="1"/>
          </p:cNvSpPr>
          <p:nvPr/>
        </p:nvSpPr>
        <p:spPr bwMode="auto">
          <a:xfrm rot="10800000">
            <a:off x="6019800" y="1657350"/>
            <a:ext cx="2209799" cy="533400"/>
          </a:xfrm>
          <a:prstGeom prst="notchedRightArrow">
            <a:avLst>
              <a:gd name="adj1" fmla="val 50000"/>
              <a:gd name="adj2" fmla="val 14166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Nghệ An</a:t>
            </a:r>
          </a:p>
        </p:txBody>
      </p:sp>
      <p:sp>
        <p:nvSpPr>
          <p:cNvPr id="9" name="AutoShape 6"/>
          <p:cNvSpPr>
            <a:spLocks noChangeArrowheads="1"/>
          </p:cNvSpPr>
          <p:nvPr/>
        </p:nvSpPr>
        <p:spPr bwMode="auto">
          <a:xfrm rot="10800000">
            <a:off x="6252797" y="2266950"/>
            <a:ext cx="2297088" cy="532939"/>
          </a:xfrm>
          <a:prstGeom prst="notchedRightArrow">
            <a:avLst>
              <a:gd name="adj1" fmla="val 50000"/>
              <a:gd name="adj2" fmla="val 14167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Hà Tĩnh</a:t>
            </a:r>
          </a:p>
        </p:txBody>
      </p:sp>
      <p:sp>
        <p:nvSpPr>
          <p:cNvPr id="10" name="AutoShape 7"/>
          <p:cNvSpPr>
            <a:spLocks noChangeArrowheads="1"/>
          </p:cNvSpPr>
          <p:nvPr/>
        </p:nvSpPr>
        <p:spPr bwMode="auto">
          <a:xfrm rot="10800000">
            <a:off x="6813063" y="2876550"/>
            <a:ext cx="2072982" cy="533400"/>
          </a:xfrm>
          <a:prstGeom prst="notchedRightArrow">
            <a:avLst>
              <a:gd name="adj1" fmla="val 50000"/>
              <a:gd name="adj2" fmla="val 133819"/>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Quảng Bình</a:t>
            </a:r>
          </a:p>
        </p:txBody>
      </p:sp>
      <p:sp>
        <p:nvSpPr>
          <p:cNvPr id="11" name="AutoShape 8"/>
          <p:cNvSpPr>
            <a:spLocks noChangeArrowheads="1"/>
          </p:cNvSpPr>
          <p:nvPr/>
        </p:nvSpPr>
        <p:spPr bwMode="auto">
          <a:xfrm rot="10800000">
            <a:off x="7429352" y="3409950"/>
            <a:ext cx="1714647" cy="533400"/>
          </a:xfrm>
          <a:prstGeom prst="notchedRightArrow">
            <a:avLst>
              <a:gd name="adj1" fmla="val 50000"/>
              <a:gd name="adj2" fmla="val 14166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Quảng Trị</a:t>
            </a:r>
          </a:p>
        </p:txBody>
      </p:sp>
      <p:sp>
        <p:nvSpPr>
          <p:cNvPr id="12" name="AutoShape 9"/>
          <p:cNvSpPr>
            <a:spLocks noChangeArrowheads="1"/>
          </p:cNvSpPr>
          <p:nvPr/>
        </p:nvSpPr>
        <p:spPr bwMode="auto">
          <a:xfrm rot="10800000">
            <a:off x="7620000" y="4019550"/>
            <a:ext cx="1904999" cy="533400"/>
          </a:xfrm>
          <a:prstGeom prst="notchedRightArrow">
            <a:avLst>
              <a:gd name="adj1" fmla="val 50000"/>
              <a:gd name="adj2" fmla="val 141671"/>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600"/>
              <a:t>Thừa Thiên Huế</a:t>
            </a:r>
          </a:p>
        </p:txBody>
      </p:sp>
      <p:sp>
        <p:nvSpPr>
          <p:cNvPr id="13" name="Rectangle 1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4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22275"/>
            <a:ext cx="3733800"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685800" y="2531805"/>
            <a:ext cx="7543800" cy="2554545"/>
          </a:xfrm>
          <a:prstGeom prst="rect">
            <a:avLst/>
          </a:prstGeom>
          <a:solidFill>
            <a:schemeClr val="accent6">
              <a:lumMod val="20000"/>
              <a:lumOff val="80000"/>
            </a:schemeClr>
          </a:solidFill>
          <a:ln w="28575">
            <a:solidFill>
              <a:srgbClr val="C00000"/>
            </a:solidFill>
          </a:ln>
        </p:spPr>
        <p:txBody>
          <a:bodyPr wrap="square">
            <a:spAutoFit/>
          </a:bodyPr>
          <a:lstStyle>
            <a:lvl1pPr>
              <a:defRPr sz="2700">
                <a:solidFill>
                  <a:schemeClr val="tx1"/>
                </a:solidFill>
                <a:latin typeface="Arial" charset="0"/>
                <a:cs typeface="Arial" charset="0"/>
              </a:defRPr>
            </a:lvl1pPr>
            <a:lvl2pPr marL="742950" indent="-285750">
              <a:defRPr sz="2700">
                <a:solidFill>
                  <a:schemeClr val="tx1"/>
                </a:solidFill>
                <a:latin typeface="Arial" charset="0"/>
                <a:cs typeface="Arial" charset="0"/>
              </a:defRPr>
            </a:lvl2pPr>
            <a:lvl3pPr marL="1143000" indent="-228600">
              <a:defRPr sz="2700">
                <a:solidFill>
                  <a:schemeClr val="tx1"/>
                </a:solidFill>
                <a:latin typeface="Arial" charset="0"/>
                <a:cs typeface="Arial" charset="0"/>
              </a:defRPr>
            </a:lvl3pPr>
            <a:lvl4pPr marL="1600200" indent="-228600">
              <a:defRPr sz="2700">
                <a:solidFill>
                  <a:schemeClr val="tx1"/>
                </a:solidFill>
                <a:latin typeface="Arial" charset="0"/>
                <a:cs typeface="Arial" charset="0"/>
              </a:defRPr>
            </a:lvl4pPr>
            <a:lvl5pPr marL="2057400" indent="-228600">
              <a:defRPr sz="2700">
                <a:solidFill>
                  <a:schemeClr val="tx1"/>
                </a:solidFill>
                <a:latin typeface="Arial" charset="0"/>
                <a:cs typeface="Arial" charset="0"/>
              </a:defRPr>
            </a:lvl5pPr>
            <a:lvl6pPr marL="2514600" indent="-228600" eaLnBrk="0" fontAlgn="base" hangingPunct="0">
              <a:spcBef>
                <a:spcPct val="0"/>
              </a:spcBef>
              <a:spcAft>
                <a:spcPct val="0"/>
              </a:spcAft>
              <a:defRPr sz="2700">
                <a:solidFill>
                  <a:schemeClr val="tx1"/>
                </a:solidFill>
                <a:latin typeface="Arial" charset="0"/>
                <a:cs typeface="Arial" charset="0"/>
              </a:defRPr>
            </a:lvl6pPr>
            <a:lvl7pPr marL="2971800" indent="-228600" eaLnBrk="0" fontAlgn="base" hangingPunct="0">
              <a:spcBef>
                <a:spcPct val="0"/>
              </a:spcBef>
              <a:spcAft>
                <a:spcPct val="0"/>
              </a:spcAft>
              <a:defRPr sz="2700">
                <a:solidFill>
                  <a:schemeClr val="tx1"/>
                </a:solidFill>
                <a:latin typeface="Arial" charset="0"/>
                <a:cs typeface="Arial" charset="0"/>
              </a:defRPr>
            </a:lvl7pPr>
            <a:lvl8pPr marL="3429000" indent="-228600" eaLnBrk="0" fontAlgn="base" hangingPunct="0">
              <a:spcBef>
                <a:spcPct val="0"/>
              </a:spcBef>
              <a:spcAft>
                <a:spcPct val="0"/>
              </a:spcAft>
              <a:defRPr sz="2700">
                <a:solidFill>
                  <a:schemeClr val="tx1"/>
                </a:solidFill>
                <a:latin typeface="Arial" charset="0"/>
                <a:cs typeface="Arial" charset="0"/>
              </a:defRPr>
            </a:lvl8pPr>
            <a:lvl9pPr marL="3886200" indent="-228600" eaLnBrk="0" fontAlgn="base" hangingPunct="0">
              <a:spcBef>
                <a:spcPct val="0"/>
              </a:spcBef>
              <a:spcAft>
                <a:spcPct val="0"/>
              </a:spcAft>
              <a:defRPr sz="2700">
                <a:solidFill>
                  <a:schemeClr val="tx1"/>
                </a:solidFill>
                <a:latin typeface="Arial" charset="0"/>
                <a:cs typeface="Arial" charset="0"/>
              </a:defRPr>
            </a:lvl9pPr>
          </a:lstStyle>
          <a:p>
            <a:pPr lvl="0"/>
            <a:r>
              <a:rPr lang="en-US" sz="2000" b="1">
                <a:solidFill>
                  <a:srgbClr val="FF0000"/>
                </a:solidFill>
                <a:latin typeface="Times New Roman" pitchFamily="18" charset="0"/>
                <a:cs typeface="Times New Roman" pitchFamily="18" charset="0"/>
              </a:rPr>
              <a:t>1.Vị </a:t>
            </a:r>
            <a:r>
              <a:rPr lang="en-US" sz="2000" b="1" dirty="0">
                <a:solidFill>
                  <a:srgbClr val="FF0000"/>
                </a:solidFill>
                <a:latin typeface="Times New Roman" pitchFamily="18" charset="0"/>
                <a:cs typeface="Times New Roman" pitchFamily="18" charset="0"/>
              </a:rPr>
              <a:t>trí địa lí </a:t>
            </a:r>
            <a:r>
              <a:rPr lang="en-US" sz="2000" b="1">
                <a:solidFill>
                  <a:srgbClr val="FF0000"/>
                </a:solidFill>
                <a:latin typeface="Times New Roman" pitchFamily="18" charset="0"/>
                <a:cs typeface="Times New Roman" pitchFamily="18" charset="0"/>
              </a:rPr>
              <a:t>và phạm vi lãnh thổ:</a:t>
            </a:r>
          </a:p>
          <a:p>
            <a:pPr lvl="0" algn="just"/>
            <a:r>
              <a:rPr lang="en-US" sz="2000" b="1">
                <a:solidFill>
                  <a:srgbClr val="0000FF"/>
                </a:solidFill>
                <a:latin typeface="Times New Roman" pitchFamily="18" charset="0"/>
                <a:cs typeface="Times New Roman" pitchFamily="18" charset="0"/>
              </a:rPr>
              <a:t>-</a:t>
            </a:r>
            <a:r>
              <a:rPr lang="vi-VN" sz="2000">
                <a:solidFill>
                  <a:srgbClr val="0000FF"/>
                </a:solidFill>
                <a:latin typeface="Times New Roman" pitchFamily="18" charset="0"/>
                <a:cs typeface="Times New Roman" pitchFamily="18" charset="0"/>
              </a:rPr>
              <a:t>Bắc Trung Bộ gồm 6 tỉnh: Thanh Hoá, Nghệ An, Hà Tĩnh, Quảng Bình, Quảng Trị, Thừa Thiên Huế.</a:t>
            </a:r>
            <a:endParaRPr lang="en-US" sz="2000">
              <a:solidFill>
                <a:srgbClr val="0000FF"/>
              </a:solidFill>
              <a:latin typeface="Times New Roman" pitchFamily="18" charset="0"/>
              <a:cs typeface="Times New Roman" pitchFamily="18" charset="0"/>
            </a:endParaRPr>
          </a:p>
          <a:p>
            <a:pPr lvl="0" algn="just"/>
            <a:r>
              <a:rPr lang="en-US" sz="2000">
                <a:solidFill>
                  <a:srgbClr val="0000FF"/>
                </a:solidFill>
                <a:latin typeface="Times New Roman" pitchFamily="18" charset="0"/>
                <a:cs typeface="Times New Roman" pitchFamily="18" charset="0"/>
              </a:rPr>
              <a:t>-</a:t>
            </a:r>
            <a:r>
              <a:rPr lang="vi-VN" sz="2000">
                <a:solidFill>
                  <a:srgbClr val="0000FF"/>
                </a:solidFill>
                <a:latin typeface="Times New Roman" pitchFamily="18" charset="0"/>
                <a:cs typeface="Times New Roman" pitchFamily="18" charset="0"/>
              </a:rPr>
              <a:t>Bắc Trung Bộ giáp Trung du và miền núi Bắc Bộ, Đồng bằng sông Hồng, Duyên hải Nam Trung Bộ và nước láng giềng Lào; phía đông Bắc Trung có vùng biển rộng lớn.</a:t>
            </a:r>
            <a:endParaRPr lang="en-US" sz="2000">
              <a:solidFill>
                <a:srgbClr val="0000FF"/>
              </a:solidFill>
              <a:latin typeface="Times New Roman" pitchFamily="18" charset="0"/>
              <a:cs typeface="Times New Roman" pitchFamily="18" charset="0"/>
            </a:endParaRPr>
          </a:p>
          <a:p>
            <a:pPr algn="just"/>
            <a:r>
              <a:rPr lang="en-US" sz="2000">
                <a:solidFill>
                  <a:srgbClr val="0000FF"/>
                </a:solidFill>
                <a:latin typeface="Times New Roman" pitchFamily="18" charset="0"/>
                <a:cs typeface="Times New Roman" pitchFamily="18" charset="0"/>
              </a:rPr>
              <a:t>-Bắc Trung Bộ là cầu nối giao lưu kinh tế, văn hoá giữa các vùng trên cả nước và với các nước láng giềng. </a:t>
            </a:r>
            <a:endParaRPr lang="en-US" sz="2000" b="1" dirty="0">
              <a:solidFill>
                <a:srgbClr val="0000FF"/>
              </a:solidFill>
              <a:latin typeface="Times New Roman" pitchFamily="18" charset="0"/>
              <a:cs typeface="Times New Roman" pitchFamily="18" charset="0"/>
            </a:endParaRPr>
          </a:p>
        </p:txBody>
      </p:sp>
      <p:sp>
        <p:nvSpPr>
          <p:cNvPr id="4" name="Rectangle 3"/>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5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914401"/>
            <a:ext cx="6476903"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700">
                <a:solidFill>
                  <a:schemeClr val="tx1"/>
                </a:solidFill>
                <a:latin typeface="Arial" charset="0"/>
                <a:cs typeface="Arial" charset="0"/>
              </a:defRPr>
            </a:lvl1pPr>
            <a:lvl2pPr marL="800100" indent="-342900">
              <a:defRPr sz="2700">
                <a:solidFill>
                  <a:schemeClr val="tx1"/>
                </a:solidFill>
                <a:latin typeface="Arial" charset="0"/>
                <a:cs typeface="Arial" charset="0"/>
              </a:defRPr>
            </a:lvl2pPr>
            <a:lvl3pPr marL="1257300" indent="-342900">
              <a:defRPr sz="2700">
                <a:solidFill>
                  <a:schemeClr val="tx1"/>
                </a:solidFill>
                <a:latin typeface="Arial" charset="0"/>
                <a:cs typeface="Arial" charset="0"/>
              </a:defRPr>
            </a:lvl3pPr>
            <a:lvl4pPr marL="1714500" indent="-342900">
              <a:defRPr sz="2700">
                <a:solidFill>
                  <a:schemeClr val="tx1"/>
                </a:solidFill>
                <a:latin typeface="Arial" charset="0"/>
                <a:cs typeface="Arial" charset="0"/>
              </a:defRPr>
            </a:lvl4pPr>
            <a:lvl5pPr marL="2171700" indent="-342900">
              <a:defRPr sz="2700">
                <a:solidFill>
                  <a:schemeClr val="tx1"/>
                </a:solidFill>
                <a:latin typeface="Arial" charset="0"/>
                <a:cs typeface="Arial" charset="0"/>
              </a:defRPr>
            </a:lvl5pPr>
            <a:lvl6pPr marL="2628900" indent="-342900" eaLnBrk="0" fontAlgn="base" hangingPunct="0">
              <a:spcBef>
                <a:spcPct val="0"/>
              </a:spcBef>
              <a:spcAft>
                <a:spcPct val="0"/>
              </a:spcAft>
              <a:defRPr sz="2700">
                <a:solidFill>
                  <a:schemeClr val="tx1"/>
                </a:solidFill>
                <a:latin typeface="Arial" charset="0"/>
                <a:cs typeface="Arial" charset="0"/>
              </a:defRPr>
            </a:lvl6pPr>
            <a:lvl7pPr marL="3086100" indent="-342900" eaLnBrk="0" fontAlgn="base" hangingPunct="0">
              <a:spcBef>
                <a:spcPct val="0"/>
              </a:spcBef>
              <a:spcAft>
                <a:spcPct val="0"/>
              </a:spcAft>
              <a:defRPr sz="2700">
                <a:solidFill>
                  <a:schemeClr val="tx1"/>
                </a:solidFill>
                <a:latin typeface="Arial" charset="0"/>
                <a:cs typeface="Arial" charset="0"/>
              </a:defRPr>
            </a:lvl7pPr>
            <a:lvl8pPr marL="3543300" indent="-342900" eaLnBrk="0" fontAlgn="base" hangingPunct="0">
              <a:spcBef>
                <a:spcPct val="0"/>
              </a:spcBef>
              <a:spcAft>
                <a:spcPct val="0"/>
              </a:spcAft>
              <a:defRPr sz="2700">
                <a:solidFill>
                  <a:schemeClr val="tx1"/>
                </a:solidFill>
                <a:latin typeface="Arial" charset="0"/>
                <a:cs typeface="Arial" charset="0"/>
              </a:defRPr>
            </a:lvl8pPr>
            <a:lvl9pPr marL="4000500" indent="-342900" eaLnBrk="0" fontAlgn="base" hangingPunct="0">
              <a:spcBef>
                <a:spcPct val="0"/>
              </a:spcBef>
              <a:spcAft>
                <a:spcPct val="0"/>
              </a:spcAft>
              <a:defRPr sz="2700">
                <a:solidFill>
                  <a:schemeClr val="tx1"/>
                </a:solidFill>
                <a:latin typeface="Arial" charset="0"/>
                <a:cs typeface="Arial" charset="0"/>
              </a:defRPr>
            </a:lvl9pPr>
          </a:lstStyle>
          <a:p>
            <a:pPr eaLnBrk="1" hangingPunct="1">
              <a:spcBef>
                <a:spcPct val="50000"/>
              </a:spcBef>
            </a:pPr>
            <a:r>
              <a:rPr lang="en-US" altLang="en-US" sz="2000" b="1">
                <a:solidFill>
                  <a:srgbClr val="FF3300"/>
                </a:solidFill>
              </a:rPr>
              <a:t>1. Vị trí địa lý và phạm vi lãnh thổ:</a:t>
            </a:r>
          </a:p>
          <a:p>
            <a:pPr eaLnBrk="1" hangingPunct="1">
              <a:spcBef>
                <a:spcPct val="50000"/>
              </a:spcBef>
            </a:pPr>
            <a:r>
              <a:rPr lang="en-US" altLang="en-US" sz="2000" b="1">
                <a:solidFill>
                  <a:srgbClr val="FF3300"/>
                </a:solidFill>
              </a:rPr>
              <a:t>2. Điều kiện tự nhiên và tài nguyên thiên nhiên:</a:t>
            </a:r>
          </a:p>
        </p:txBody>
      </p:sp>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38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457201"/>
            <a:ext cx="4374760" cy="2074863"/>
            <a:chOff x="240" y="897"/>
            <a:chExt cx="2976" cy="1307"/>
          </a:xfrm>
        </p:grpSpPr>
        <p:sp>
          <p:nvSpPr>
            <p:cNvPr id="3" name="Line 8"/>
            <p:cNvSpPr>
              <a:spLocks noChangeShapeType="1"/>
            </p:cNvSpPr>
            <p:nvPr/>
          </p:nvSpPr>
          <p:spPr bwMode="auto">
            <a:xfrm>
              <a:off x="2016" y="936"/>
              <a:ext cx="0" cy="115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9"/>
            <p:cNvSpPr>
              <a:spLocks noChangeShapeType="1"/>
            </p:cNvSpPr>
            <p:nvPr/>
          </p:nvSpPr>
          <p:spPr bwMode="auto">
            <a:xfrm>
              <a:off x="240" y="897"/>
              <a:ext cx="0" cy="12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10"/>
            <p:cNvSpPr>
              <a:spLocks noChangeShapeType="1"/>
            </p:cNvSpPr>
            <p:nvPr/>
          </p:nvSpPr>
          <p:spPr bwMode="auto">
            <a:xfrm>
              <a:off x="240" y="2145"/>
              <a:ext cx="21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Freeform 11"/>
            <p:cNvSpPr>
              <a:spLocks/>
            </p:cNvSpPr>
            <p:nvPr/>
          </p:nvSpPr>
          <p:spPr bwMode="auto">
            <a:xfrm>
              <a:off x="247" y="1211"/>
              <a:ext cx="2123" cy="930"/>
            </a:xfrm>
            <a:custGeom>
              <a:avLst/>
              <a:gdLst>
                <a:gd name="T0" fmla="*/ 0 w 2123"/>
                <a:gd name="T1" fmla="*/ 214 h 930"/>
                <a:gd name="T2" fmla="*/ 57 w 2123"/>
                <a:gd name="T3" fmla="*/ 148 h 930"/>
                <a:gd name="T4" fmla="*/ 132 w 2123"/>
                <a:gd name="T5" fmla="*/ 17 h 930"/>
                <a:gd name="T6" fmla="*/ 189 w 2123"/>
                <a:gd name="T7" fmla="*/ 25 h 930"/>
                <a:gd name="T8" fmla="*/ 222 w 2123"/>
                <a:gd name="T9" fmla="*/ 198 h 930"/>
                <a:gd name="T10" fmla="*/ 321 w 2123"/>
                <a:gd name="T11" fmla="*/ 181 h 930"/>
                <a:gd name="T12" fmla="*/ 329 w 2123"/>
                <a:gd name="T13" fmla="*/ 156 h 930"/>
                <a:gd name="T14" fmla="*/ 403 w 2123"/>
                <a:gd name="T15" fmla="*/ 91 h 930"/>
                <a:gd name="T16" fmla="*/ 444 w 2123"/>
                <a:gd name="T17" fmla="*/ 25 h 930"/>
                <a:gd name="T18" fmla="*/ 452 w 2123"/>
                <a:gd name="T19" fmla="*/ 0 h 930"/>
                <a:gd name="T20" fmla="*/ 461 w 2123"/>
                <a:gd name="T21" fmla="*/ 25 h 930"/>
                <a:gd name="T22" fmla="*/ 494 w 2123"/>
                <a:gd name="T23" fmla="*/ 74 h 930"/>
                <a:gd name="T24" fmla="*/ 526 w 2123"/>
                <a:gd name="T25" fmla="*/ 173 h 930"/>
                <a:gd name="T26" fmla="*/ 543 w 2123"/>
                <a:gd name="T27" fmla="*/ 222 h 930"/>
                <a:gd name="T28" fmla="*/ 576 w 2123"/>
                <a:gd name="T29" fmla="*/ 189 h 930"/>
                <a:gd name="T30" fmla="*/ 691 w 2123"/>
                <a:gd name="T31" fmla="*/ 395 h 930"/>
                <a:gd name="T32" fmla="*/ 749 w 2123"/>
                <a:gd name="T33" fmla="*/ 453 h 930"/>
                <a:gd name="T34" fmla="*/ 823 w 2123"/>
                <a:gd name="T35" fmla="*/ 436 h 930"/>
                <a:gd name="T36" fmla="*/ 880 w 2123"/>
                <a:gd name="T37" fmla="*/ 370 h 930"/>
                <a:gd name="T38" fmla="*/ 938 w 2123"/>
                <a:gd name="T39" fmla="*/ 346 h 930"/>
                <a:gd name="T40" fmla="*/ 1053 w 2123"/>
                <a:gd name="T41" fmla="*/ 518 h 930"/>
                <a:gd name="T42" fmla="*/ 1094 w 2123"/>
                <a:gd name="T43" fmla="*/ 584 h 930"/>
                <a:gd name="T44" fmla="*/ 1185 w 2123"/>
                <a:gd name="T45" fmla="*/ 601 h 930"/>
                <a:gd name="T46" fmla="*/ 1275 w 2123"/>
                <a:gd name="T47" fmla="*/ 551 h 930"/>
                <a:gd name="T48" fmla="*/ 1316 w 2123"/>
                <a:gd name="T49" fmla="*/ 658 h 930"/>
                <a:gd name="T50" fmla="*/ 1382 w 2123"/>
                <a:gd name="T51" fmla="*/ 675 h 930"/>
                <a:gd name="T52" fmla="*/ 1489 w 2123"/>
                <a:gd name="T53" fmla="*/ 757 h 930"/>
                <a:gd name="T54" fmla="*/ 1572 w 2123"/>
                <a:gd name="T55" fmla="*/ 699 h 930"/>
                <a:gd name="T56" fmla="*/ 1646 w 2123"/>
                <a:gd name="T57" fmla="*/ 782 h 930"/>
                <a:gd name="T58" fmla="*/ 1703 w 2123"/>
                <a:gd name="T59" fmla="*/ 823 h 930"/>
                <a:gd name="T60" fmla="*/ 1966 w 2123"/>
                <a:gd name="T61" fmla="*/ 872 h 930"/>
                <a:gd name="T62" fmla="*/ 2073 w 2123"/>
                <a:gd name="T63" fmla="*/ 897 h 930"/>
                <a:gd name="T64" fmla="*/ 2123 w 2123"/>
                <a:gd name="T65" fmla="*/ 930 h 9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23" h="930">
                  <a:moveTo>
                    <a:pt x="0" y="214"/>
                  </a:moveTo>
                  <a:cubicBezTo>
                    <a:pt x="18" y="186"/>
                    <a:pt x="39" y="176"/>
                    <a:pt x="57" y="148"/>
                  </a:cubicBezTo>
                  <a:cubicBezTo>
                    <a:pt x="66" y="90"/>
                    <a:pt x="70" y="37"/>
                    <a:pt x="132" y="17"/>
                  </a:cubicBezTo>
                  <a:cubicBezTo>
                    <a:pt x="151" y="20"/>
                    <a:pt x="181" y="8"/>
                    <a:pt x="189" y="25"/>
                  </a:cubicBezTo>
                  <a:cubicBezTo>
                    <a:pt x="230" y="112"/>
                    <a:pt x="169" y="141"/>
                    <a:pt x="222" y="198"/>
                  </a:cubicBezTo>
                  <a:cubicBezTo>
                    <a:pt x="255" y="194"/>
                    <a:pt x="297" y="205"/>
                    <a:pt x="321" y="181"/>
                  </a:cubicBezTo>
                  <a:cubicBezTo>
                    <a:pt x="327" y="175"/>
                    <a:pt x="324" y="163"/>
                    <a:pt x="329" y="156"/>
                  </a:cubicBezTo>
                  <a:cubicBezTo>
                    <a:pt x="348" y="128"/>
                    <a:pt x="373" y="106"/>
                    <a:pt x="403" y="91"/>
                  </a:cubicBezTo>
                  <a:cubicBezTo>
                    <a:pt x="412" y="63"/>
                    <a:pt x="428" y="50"/>
                    <a:pt x="444" y="25"/>
                  </a:cubicBezTo>
                  <a:cubicBezTo>
                    <a:pt x="447" y="17"/>
                    <a:pt x="443" y="2"/>
                    <a:pt x="452" y="0"/>
                  </a:cubicBezTo>
                  <a:cubicBezTo>
                    <a:pt x="458" y="0"/>
                    <a:pt x="454" y="13"/>
                    <a:pt x="461" y="25"/>
                  </a:cubicBezTo>
                  <a:cubicBezTo>
                    <a:pt x="468" y="37"/>
                    <a:pt x="483" y="49"/>
                    <a:pt x="494" y="74"/>
                  </a:cubicBezTo>
                  <a:cubicBezTo>
                    <a:pt x="516" y="94"/>
                    <a:pt x="508" y="158"/>
                    <a:pt x="526" y="173"/>
                  </a:cubicBezTo>
                  <a:cubicBezTo>
                    <a:pt x="534" y="198"/>
                    <a:pt x="535" y="219"/>
                    <a:pt x="543" y="222"/>
                  </a:cubicBezTo>
                  <a:cubicBezTo>
                    <a:pt x="535" y="230"/>
                    <a:pt x="578" y="178"/>
                    <a:pt x="576" y="189"/>
                  </a:cubicBezTo>
                  <a:cubicBezTo>
                    <a:pt x="562" y="256"/>
                    <a:pt x="624" y="374"/>
                    <a:pt x="691" y="395"/>
                  </a:cubicBezTo>
                  <a:cubicBezTo>
                    <a:pt x="711" y="414"/>
                    <a:pt x="749" y="453"/>
                    <a:pt x="749" y="453"/>
                  </a:cubicBezTo>
                  <a:cubicBezTo>
                    <a:pt x="774" y="448"/>
                    <a:pt x="803" y="452"/>
                    <a:pt x="823" y="436"/>
                  </a:cubicBezTo>
                  <a:cubicBezTo>
                    <a:pt x="828" y="432"/>
                    <a:pt x="873" y="377"/>
                    <a:pt x="880" y="370"/>
                  </a:cubicBezTo>
                  <a:cubicBezTo>
                    <a:pt x="893" y="335"/>
                    <a:pt x="904" y="334"/>
                    <a:pt x="938" y="346"/>
                  </a:cubicBezTo>
                  <a:cubicBezTo>
                    <a:pt x="977" y="404"/>
                    <a:pt x="1014" y="460"/>
                    <a:pt x="1053" y="518"/>
                  </a:cubicBezTo>
                  <a:cubicBezTo>
                    <a:pt x="1064" y="551"/>
                    <a:pt x="1064" y="564"/>
                    <a:pt x="1094" y="584"/>
                  </a:cubicBezTo>
                  <a:cubicBezTo>
                    <a:pt x="1137" y="576"/>
                    <a:pt x="1157" y="630"/>
                    <a:pt x="1185" y="601"/>
                  </a:cubicBezTo>
                  <a:cubicBezTo>
                    <a:pt x="1221" y="604"/>
                    <a:pt x="1240" y="544"/>
                    <a:pt x="1275" y="551"/>
                  </a:cubicBezTo>
                  <a:cubicBezTo>
                    <a:pt x="1314" y="559"/>
                    <a:pt x="1295" y="637"/>
                    <a:pt x="1316" y="658"/>
                  </a:cubicBezTo>
                  <a:cubicBezTo>
                    <a:pt x="1324" y="666"/>
                    <a:pt x="1380" y="675"/>
                    <a:pt x="1382" y="675"/>
                  </a:cubicBezTo>
                  <a:cubicBezTo>
                    <a:pt x="1409" y="682"/>
                    <a:pt x="1451" y="754"/>
                    <a:pt x="1489" y="757"/>
                  </a:cubicBezTo>
                  <a:cubicBezTo>
                    <a:pt x="1521" y="761"/>
                    <a:pt x="1546" y="695"/>
                    <a:pt x="1572" y="699"/>
                  </a:cubicBezTo>
                  <a:cubicBezTo>
                    <a:pt x="1579" y="735"/>
                    <a:pt x="1620" y="756"/>
                    <a:pt x="1646" y="782"/>
                  </a:cubicBezTo>
                  <a:cubicBezTo>
                    <a:pt x="1658" y="819"/>
                    <a:pt x="1668" y="812"/>
                    <a:pt x="1703" y="823"/>
                  </a:cubicBezTo>
                  <a:cubicBezTo>
                    <a:pt x="1790" y="905"/>
                    <a:pt x="1716" y="863"/>
                    <a:pt x="1966" y="872"/>
                  </a:cubicBezTo>
                  <a:cubicBezTo>
                    <a:pt x="2002" y="883"/>
                    <a:pt x="2038" y="885"/>
                    <a:pt x="2073" y="897"/>
                  </a:cubicBezTo>
                  <a:cubicBezTo>
                    <a:pt x="2089" y="912"/>
                    <a:pt x="2108" y="915"/>
                    <a:pt x="2123" y="93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a:off x="2411" y="2121"/>
              <a:ext cx="420" cy="39"/>
            </a:xfrm>
            <a:custGeom>
              <a:avLst/>
              <a:gdLst>
                <a:gd name="T0" fmla="*/ 0 w 420"/>
                <a:gd name="T1" fmla="*/ 28 h 39"/>
                <a:gd name="T2" fmla="*/ 58 w 420"/>
                <a:gd name="T3" fmla="*/ 3 h 39"/>
                <a:gd name="T4" fmla="*/ 132 w 420"/>
                <a:gd name="T5" fmla="*/ 36 h 39"/>
                <a:gd name="T6" fmla="*/ 189 w 420"/>
                <a:gd name="T7" fmla="*/ 20 h 39"/>
                <a:gd name="T8" fmla="*/ 255 w 420"/>
                <a:gd name="T9" fmla="*/ 12 h 39"/>
                <a:gd name="T10" fmla="*/ 280 w 420"/>
                <a:gd name="T11" fmla="*/ 3 h 39"/>
                <a:gd name="T12" fmla="*/ 354 w 420"/>
                <a:gd name="T13" fmla="*/ 28 h 39"/>
                <a:gd name="T14" fmla="*/ 420 w 420"/>
                <a:gd name="T15" fmla="*/ 28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 h="39">
                  <a:moveTo>
                    <a:pt x="0" y="28"/>
                  </a:moveTo>
                  <a:cubicBezTo>
                    <a:pt x="28" y="19"/>
                    <a:pt x="30" y="12"/>
                    <a:pt x="58" y="3"/>
                  </a:cubicBezTo>
                  <a:cubicBezTo>
                    <a:pt x="80" y="0"/>
                    <a:pt x="110" y="33"/>
                    <a:pt x="132" y="36"/>
                  </a:cubicBezTo>
                  <a:cubicBezTo>
                    <a:pt x="154" y="39"/>
                    <a:pt x="169" y="24"/>
                    <a:pt x="189" y="20"/>
                  </a:cubicBezTo>
                  <a:cubicBezTo>
                    <a:pt x="211" y="17"/>
                    <a:pt x="233" y="16"/>
                    <a:pt x="255" y="12"/>
                  </a:cubicBezTo>
                  <a:cubicBezTo>
                    <a:pt x="264" y="10"/>
                    <a:pt x="271" y="3"/>
                    <a:pt x="280" y="3"/>
                  </a:cubicBezTo>
                  <a:cubicBezTo>
                    <a:pt x="306" y="3"/>
                    <a:pt x="328" y="28"/>
                    <a:pt x="354" y="28"/>
                  </a:cubicBezTo>
                  <a:cubicBezTo>
                    <a:pt x="376" y="28"/>
                    <a:pt x="398" y="28"/>
                    <a:pt x="420" y="28"/>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13"/>
            <p:cNvSpPr txBox="1">
              <a:spLocks noChangeArrowheads="1"/>
            </p:cNvSpPr>
            <p:nvPr/>
          </p:nvSpPr>
          <p:spPr bwMode="auto">
            <a:xfrm>
              <a:off x="720" y="945"/>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600" b="1">
                  <a:solidFill>
                    <a:srgbClr val="0000CC"/>
                  </a:solidFill>
                </a:rPr>
                <a:t>Phía Tây</a:t>
              </a:r>
            </a:p>
          </p:txBody>
        </p:sp>
        <p:sp>
          <p:nvSpPr>
            <p:cNvPr id="9" name="Text Box 14"/>
            <p:cNvSpPr txBox="1">
              <a:spLocks noChangeArrowheads="1"/>
            </p:cNvSpPr>
            <p:nvPr/>
          </p:nvSpPr>
          <p:spPr bwMode="auto">
            <a:xfrm>
              <a:off x="2112" y="945"/>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600" b="1">
                  <a:solidFill>
                    <a:srgbClr val="0000CC"/>
                  </a:solidFill>
                </a:rPr>
                <a:t>Phía Đông</a:t>
              </a:r>
            </a:p>
          </p:txBody>
        </p:sp>
        <p:sp>
          <p:nvSpPr>
            <p:cNvPr id="10" name="Text Box 15"/>
            <p:cNvSpPr txBox="1">
              <a:spLocks noChangeArrowheads="1"/>
            </p:cNvSpPr>
            <p:nvPr/>
          </p:nvSpPr>
          <p:spPr bwMode="auto">
            <a:xfrm>
              <a:off x="744" y="1233"/>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Núi</a:t>
              </a:r>
            </a:p>
          </p:txBody>
        </p:sp>
        <p:sp>
          <p:nvSpPr>
            <p:cNvPr id="11" name="Freeform 16"/>
            <p:cNvSpPr>
              <a:spLocks/>
            </p:cNvSpPr>
            <p:nvPr/>
          </p:nvSpPr>
          <p:spPr bwMode="auto">
            <a:xfrm>
              <a:off x="2839" y="2076"/>
              <a:ext cx="166" cy="81"/>
            </a:xfrm>
            <a:custGeom>
              <a:avLst/>
              <a:gdLst>
                <a:gd name="T0" fmla="*/ 0 w 166"/>
                <a:gd name="T1" fmla="*/ 81 h 81"/>
                <a:gd name="T2" fmla="*/ 57 w 166"/>
                <a:gd name="T3" fmla="*/ 16 h 81"/>
                <a:gd name="T4" fmla="*/ 107 w 166"/>
                <a:gd name="T5" fmla="*/ 7 h 81"/>
                <a:gd name="T6" fmla="*/ 140 w 166"/>
                <a:gd name="T7" fmla="*/ 57 h 81"/>
                <a:gd name="T8" fmla="*/ 164 w 166"/>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81">
                  <a:moveTo>
                    <a:pt x="0" y="81"/>
                  </a:moveTo>
                  <a:cubicBezTo>
                    <a:pt x="26" y="56"/>
                    <a:pt x="28" y="36"/>
                    <a:pt x="57" y="16"/>
                  </a:cubicBezTo>
                  <a:cubicBezTo>
                    <a:pt x="82" y="48"/>
                    <a:pt x="93" y="0"/>
                    <a:pt x="107" y="7"/>
                  </a:cubicBezTo>
                  <a:cubicBezTo>
                    <a:pt x="121" y="14"/>
                    <a:pt x="131" y="45"/>
                    <a:pt x="140" y="57"/>
                  </a:cubicBezTo>
                  <a:cubicBezTo>
                    <a:pt x="166" y="74"/>
                    <a:pt x="164" y="63"/>
                    <a:pt x="164" y="8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17"/>
            <p:cNvSpPr txBox="1">
              <a:spLocks noChangeArrowheads="1"/>
            </p:cNvSpPr>
            <p:nvPr/>
          </p:nvSpPr>
          <p:spPr bwMode="auto">
            <a:xfrm>
              <a:off x="1440" y="1601"/>
              <a:ext cx="4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Gò đồi</a:t>
              </a:r>
            </a:p>
          </p:txBody>
        </p:sp>
        <p:sp>
          <p:nvSpPr>
            <p:cNvPr id="13" name="Text Box 18"/>
            <p:cNvSpPr txBox="1">
              <a:spLocks noChangeArrowheads="1"/>
            </p:cNvSpPr>
            <p:nvPr/>
          </p:nvSpPr>
          <p:spPr bwMode="auto">
            <a:xfrm>
              <a:off x="1984" y="1913"/>
              <a:ext cx="4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Đ.bằng</a:t>
              </a:r>
            </a:p>
          </p:txBody>
        </p:sp>
        <p:sp>
          <p:nvSpPr>
            <p:cNvPr id="14" name="Text Box 19"/>
            <p:cNvSpPr txBox="1">
              <a:spLocks noChangeArrowheads="1"/>
            </p:cNvSpPr>
            <p:nvPr/>
          </p:nvSpPr>
          <p:spPr bwMode="auto">
            <a:xfrm>
              <a:off x="2544" y="1913"/>
              <a:ext cx="67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Biển, đảo</a:t>
              </a:r>
            </a:p>
          </p:txBody>
        </p:sp>
      </p:grpSp>
      <p:grpSp>
        <p:nvGrpSpPr>
          <p:cNvPr id="15" name="Group 6"/>
          <p:cNvGrpSpPr>
            <a:grpSpLocks/>
          </p:cNvGrpSpPr>
          <p:nvPr/>
        </p:nvGrpSpPr>
        <p:grpSpPr bwMode="auto">
          <a:xfrm>
            <a:off x="4908160" y="214314"/>
            <a:ext cx="3778640" cy="4959656"/>
            <a:chOff x="1849" y="192"/>
            <a:chExt cx="3584" cy="2683"/>
          </a:xfrm>
        </p:grpSpPr>
        <p:pic>
          <p:nvPicPr>
            <p:cNvPr id="16" name="Picture 4"/>
            <p:cNvPicPr>
              <a:picLocks noChangeAspect="1" noChangeArrowheads="1"/>
            </p:cNvPicPr>
            <p:nvPr/>
          </p:nvPicPr>
          <p:blipFill>
            <a:blip r:embed="rId2">
              <a:lum bright="-26000" contrast="40000"/>
              <a:extLst>
                <a:ext uri="{28A0092B-C50C-407E-A947-70E740481C1C}">
                  <a14:useLocalDpi xmlns:a14="http://schemas.microsoft.com/office/drawing/2010/main" val="0"/>
                </a:ext>
              </a:extLst>
            </a:blip>
            <a:srcRect l="824" b="30528"/>
            <a:stretch>
              <a:fillRect/>
            </a:stretch>
          </p:blipFill>
          <p:spPr bwMode="auto">
            <a:xfrm>
              <a:off x="1849" y="192"/>
              <a:ext cx="3575" cy="2388"/>
            </a:xfrm>
            <a:prstGeom prst="rect">
              <a:avLst/>
            </a:prstGeom>
            <a:noFill/>
            <a:ln w="38100" cmpd="dbl">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5"/>
            <p:cNvSpPr>
              <a:spLocks noChangeArrowheads="1"/>
            </p:cNvSpPr>
            <p:nvPr/>
          </p:nvSpPr>
          <p:spPr bwMode="auto">
            <a:xfrm>
              <a:off x="2073" y="2539"/>
              <a:ext cx="336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2000" b="1" dirty="0">
                  <a:latin typeface="Times New Roman" pitchFamily="18" charset="0"/>
                  <a:cs typeface="Times New Roman" pitchFamily="18" charset="0"/>
                </a:rPr>
                <a:t>Hình 23.1: Lược đồ tự nhiên vùng Bắc Trung Bộ</a:t>
              </a:r>
            </a:p>
          </p:txBody>
        </p:sp>
      </p:grpSp>
      <p:sp>
        <p:nvSpPr>
          <p:cNvPr id="18" name="Rectangle 17"/>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9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 presetClass="entr" presetSubtype="1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9126636"/>
              </p:ext>
            </p:extLst>
          </p:nvPr>
        </p:nvGraphicFramePr>
        <p:xfrm>
          <a:off x="1301376" y="1123950"/>
          <a:ext cx="6293224" cy="3670968"/>
        </p:xfrm>
        <a:graphic>
          <a:graphicData uri="http://schemas.openxmlformats.org/drawingml/2006/table">
            <a:tbl>
              <a:tblPr firstRow="1" firstCol="1" bandRow="1">
                <a:effectLst>
                  <a:outerShdw blurRad="50800" dist="50800" dir="5400000" algn="ctr" rotWithShape="0">
                    <a:schemeClr val="tx1"/>
                  </a:outerShdw>
                </a:effectLst>
                <a:tableStyleId>{5C22544A-7EE6-4342-B048-85BDC9FD1C3A}</a:tableStyleId>
              </a:tblPr>
              <a:tblGrid>
                <a:gridCol w="1372139">
                  <a:extLst>
                    <a:ext uri="{9D8B030D-6E8A-4147-A177-3AD203B41FA5}">
                      <a16:colId xmlns:a16="http://schemas.microsoft.com/office/drawing/2014/main" val="20000"/>
                    </a:ext>
                  </a:extLst>
                </a:gridCol>
                <a:gridCol w="3001808">
                  <a:extLst>
                    <a:ext uri="{9D8B030D-6E8A-4147-A177-3AD203B41FA5}">
                      <a16:colId xmlns:a16="http://schemas.microsoft.com/office/drawing/2014/main" val="20001"/>
                    </a:ext>
                  </a:extLst>
                </a:gridCol>
                <a:gridCol w="1919277">
                  <a:extLst>
                    <a:ext uri="{9D8B030D-6E8A-4147-A177-3AD203B41FA5}">
                      <a16:colId xmlns:a16="http://schemas.microsoft.com/office/drawing/2014/main" val="20002"/>
                    </a:ext>
                  </a:extLst>
                </a:gridCol>
              </a:tblGrid>
              <a:tr h="594011">
                <a:tc>
                  <a:txBody>
                    <a:bodyPr/>
                    <a:lstStyle/>
                    <a:p>
                      <a:pPr marR="147320" algn="ctr">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Tự nhiên</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Đặc điểm</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b="1">
                          <a:solidFill>
                            <a:srgbClr val="C00000"/>
                          </a:solidFill>
                          <a:effectLst/>
                          <a:latin typeface="Times New Roman" pitchFamily="18" charset="0"/>
                          <a:ea typeface="+mn-ea"/>
                          <a:cs typeface="Times New Roman" pitchFamily="18" charset="0"/>
                        </a:rPr>
                        <a:t>Ý</a:t>
                      </a:r>
                      <a:r>
                        <a:rPr lang="en-US" sz="2000" b="1" baseline="0">
                          <a:solidFill>
                            <a:srgbClr val="C00000"/>
                          </a:solidFill>
                          <a:effectLst/>
                          <a:latin typeface="Times New Roman" pitchFamily="18" charset="0"/>
                          <a:ea typeface="+mn-ea"/>
                          <a:cs typeface="Times New Roman" pitchFamily="18" charset="0"/>
                        </a:rPr>
                        <a:t> nghĩa</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Địa hình</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611346">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Khí hậu</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Sông ngòi</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Sinh vật</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Khoáng sản</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1600200" y="449818"/>
            <a:ext cx="5791200" cy="369332"/>
          </a:xfrm>
          <a:prstGeom prst="rect">
            <a:avLst/>
          </a:prstGeom>
          <a:solidFill>
            <a:schemeClr val="accent6">
              <a:lumMod val="20000"/>
              <a:lumOff val="80000"/>
            </a:schemeClr>
          </a:solidFill>
        </p:spPr>
        <p:txBody>
          <a:bodyPr wrap="square" rtlCol="0">
            <a:spAutoFit/>
          </a:bodyPr>
          <a:lstStyle/>
          <a:p>
            <a:r>
              <a:rPr lang="en-US" b="1">
                <a:solidFill>
                  <a:srgbClr val="FF0000"/>
                </a:solidFill>
              </a:rPr>
              <a:t>THẢO LUẬN THEO CẶP, HOÀN THÀNH PHIẾU HỌC TẬP</a:t>
            </a:r>
          </a:p>
        </p:txBody>
      </p:sp>
      <p:pic>
        <p:nvPicPr>
          <p:cNvPr id="5" name="Đồng hồ đếm ngược 7 phút - 7 minutes timer - Hailist">
            <a:hlinkClick r:id="" action="ppaction://media"/>
            <a:extLst>
              <a:ext uri="{FF2B5EF4-FFF2-40B4-BE49-F238E27FC236}">
                <a16:creationId xmlns:a16="http://schemas.microsoft.com/office/drawing/2014/main" id="{9B423AD5-F062-BBD1-4B30-60D304A73C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75600" y="628650"/>
            <a:ext cx="1016000" cy="571500"/>
          </a:xfrm>
          <a:prstGeom prst="rect">
            <a:avLst/>
          </a:prstGeom>
        </p:spPr>
      </p:pic>
      <p:sp>
        <p:nvSpPr>
          <p:cNvPr id="14" name="Rectangle 13"/>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95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31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55920"/>
              </p:ext>
            </p:extLst>
          </p:nvPr>
        </p:nvGraphicFramePr>
        <p:xfrm>
          <a:off x="388427" y="819150"/>
          <a:ext cx="8404101" cy="4044603"/>
        </p:xfrm>
        <a:graphic>
          <a:graphicData uri="http://schemas.openxmlformats.org/drawingml/2006/table">
            <a:tbl>
              <a:tblPr firstRow="1" firstCol="1" bandRow="1">
                <a:effectLst>
                  <a:outerShdw blurRad="50800" dist="50800" dir="5400000" algn="ctr" rotWithShape="0">
                    <a:schemeClr val="tx1"/>
                  </a:outerShdw>
                </a:effectLst>
                <a:tableStyleId>{5C22544A-7EE6-4342-B048-85BDC9FD1C3A}</a:tableStyleId>
              </a:tblPr>
              <a:tblGrid>
                <a:gridCol w="1340168">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406333">
                  <a:extLst>
                    <a:ext uri="{9D8B030D-6E8A-4147-A177-3AD203B41FA5}">
                      <a16:colId xmlns:a16="http://schemas.microsoft.com/office/drawing/2014/main" val="20002"/>
                    </a:ext>
                  </a:extLst>
                </a:gridCol>
              </a:tblGrid>
              <a:tr h="533400">
                <a:tc>
                  <a:txBody>
                    <a:bodyPr/>
                    <a:lstStyle/>
                    <a:p>
                      <a:pPr marR="147320" algn="ctr">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Tự nhiên</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Đặc điểm</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a:solidFill>
                            <a:srgbClr val="FF0000"/>
                          </a:solidFill>
                          <a:effectLst/>
                          <a:latin typeface="Times New Roman" pitchFamily="18" charset="0"/>
                          <a:ea typeface="+mn-ea"/>
                          <a:cs typeface="Times New Roman" pitchFamily="18" charset="0"/>
                        </a:rPr>
                        <a:t>Ý</a:t>
                      </a:r>
                      <a:r>
                        <a:rPr lang="en-US" sz="2000" baseline="0">
                          <a:solidFill>
                            <a:srgbClr val="FF0000"/>
                          </a:solidFill>
                          <a:effectLst/>
                          <a:latin typeface="Times New Roman" pitchFamily="18" charset="0"/>
                          <a:ea typeface="+mn-ea"/>
                          <a:cs typeface="Times New Roman" pitchFamily="18" charset="0"/>
                        </a:rPr>
                        <a:t> nghĩa</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752600">
                <a:tc>
                  <a:txBody>
                    <a:bodyPr/>
                    <a:lstStyle/>
                    <a:p>
                      <a:pPr marR="147320" algn="just">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Địa hình</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2000" kern="1200">
                          <a:solidFill>
                            <a:schemeClr val="tx1"/>
                          </a:solidFill>
                          <a:effectLst/>
                          <a:latin typeface="Times New Roman" pitchFamily="18" charset="0"/>
                          <a:ea typeface="+mn-ea"/>
                          <a:cs typeface="Times New Roman" pitchFamily="18" charset="0"/>
                        </a:rPr>
                        <a:t>-Đ</a:t>
                      </a:r>
                      <a:r>
                        <a:rPr lang="en-US" sz="2000" kern="1200">
                          <a:solidFill>
                            <a:schemeClr val="dk1"/>
                          </a:solidFill>
                          <a:effectLst/>
                          <a:latin typeface="Times New Roman" pitchFamily="18" charset="0"/>
                          <a:ea typeface="+mn-ea"/>
                          <a:cs typeface="Times New Roman" pitchFamily="18" charset="0"/>
                        </a:rPr>
                        <a:t>ịa hình có 3 dạng : đồi núi phía</a:t>
                      </a:r>
                      <a:r>
                        <a:rPr lang="en-US" sz="2000" kern="1200" baseline="0">
                          <a:solidFill>
                            <a:schemeClr val="dk1"/>
                          </a:solidFill>
                          <a:effectLst/>
                          <a:latin typeface="Times New Roman" pitchFamily="18" charset="0"/>
                          <a:ea typeface="+mn-ea"/>
                          <a:cs typeface="Times New Roman" pitchFamily="18" charset="0"/>
                        </a:rPr>
                        <a:t> tây</a:t>
                      </a:r>
                      <a:r>
                        <a:rPr lang="en-US" sz="2000" kern="1200">
                          <a:solidFill>
                            <a:schemeClr val="dk1"/>
                          </a:solidFill>
                          <a:effectLst/>
                          <a:latin typeface="Times New Roman" pitchFamily="18" charset="0"/>
                          <a:ea typeface="+mn-ea"/>
                          <a:cs typeface="Times New Roman" pitchFamily="18" charset="0"/>
                        </a:rPr>
                        <a:t>,</a:t>
                      </a:r>
                      <a:r>
                        <a:rPr lang="en-US" sz="2000" kern="1200" baseline="0">
                          <a:solidFill>
                            <a:schemeClr val="dk1"/>
                          </a:solidFill>
                          <a:effectLst/>
                          <a:latin typeface="Times New Roman" pitchFamily="18" charset="0"/>
                          <a:ea typeface="+mn-ea"/>
                          <a:cs typeface="Times New Roman" pitchFamily="18" charset="0"/>
                        </a:rPr>
                        <a:t> </a:t>
                      </a:r>
                      <a:r>
                        <a:rPr lang="en-US" sz="2000" kern="1200">
                          <a:solidFill>
                            <a:schemeClr val="dk1"/>
                          </a:solidFill>
                          <a:effectLst/>
                          <a:latin typeface="Times New Roman" pitchFamily="18" charset="0"/>
                          <a:ea typeface="+mn-ea"/>
                          <a:cs typeface="Times New Roman" pitchFamily="18" charset="0"/>
                        </a:rPr>
                        <a:t>đồng bằng </a:t>
                      </a:r>
                      <a:r>
                        <a:rPr lang="en-US" sz="2000" kern="1200" baseline="0">
                          <a:solidFill>
                            <a:schemeClr val="dk1"/>
                          </a:solidFill>
                          <a:effectLst/>
                          <a:latin typeface="Times New Roman" pitchFamily="18" charset="0"/>
                          <a:ea typeface="+mn-ea"/>
                          <a:cs typeface="Times New Roman" pitchFamily="18" charset="0"/>
                        </a:rPr>
                        <a:t> và</a:t>
                      </a:r>
                      <a:r>
                        <a:rPr lang="en-US" sz="2000" kern="1200">
                          <a:solidFill>
                            <a:schemeClr val="dk1"/>
                          </a:solidFill>
                          <a:effectLst/>
                          <a:latin typeface="Times New Roman" pitchFamily="18" charset="0"/>
                          <a:ea typeface="+mn-ea"/>
                          <a:cs typeface="Times New Roman" pitchFamily="18" charset="0"/>
                        </a:rPr>
                        <a:t> các cồn cát; biển, thềm lục địa, đảo ở phía đông.</a:t>
                      </a:r>
                      <a:endParaRPr lang="en-US" sz="2000">
                        <a:solidFill>
                          <a:schemeClr val="tx1"/>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147320" indent="0" algn="just" defTabSz="685800" rtl="0" eaLnBrk="1" fontAlgn="auto" latinLnBrk="0" hangingPunct="1">
                        <a:lnSpc>
                          <a:spcPct val="117000"/>
                        </a:lnSpc>
                        <a:spcBef>
                          <a:spcPts val="690"/>
                        </a:spcBef>
                        <a:spcAft>
                          <a:spcPts val="0"/>
                        </a:spcAft>
                        <a:buClrTx/>
                        <a:buSzTx/>
                        <a:buFontTx/>
                        <a:buNone/>
                        <a:tabLst>
                          <a:tab pos="354330" algn="l"/>
                        </a:tabLst>
                        <a:defRPr/>
                      </a:pPr>
                      <a:r>
                        <a:rPr lang="en-US" sz="2000">
                          <a:solidFill>
                            <a:schemeClr val="tx1"/>
                          </a:solidFill>
                          <a:effectLst/>
                          <a:latin typeface="Times New Roman" pitchFamily="18" charset="0"/>
                          <a:cs typeface="Times New Roman" pitchFamily="18" charset="0"/>
                        </a:rPr>
                        <a:t> -</a:t>
                      </a:r>
                      <a:r>
                        <a:rPr lang="en-US" sz="2000" kern="1200">
                          <a:solidFill>
                            <a:schemeClr val="dk1"/>
                          </a:solidFill>
                          <a:effectLst/>
                          <a:latin typeface="Times New Roman" pitchFamily="18" charset="0"/>
                          <a:ea typeface="+mn-ea"/>
                          <a:cs typeface="Times New Roman" pitchFamily="18" charset="0"/>
                        </a:rPr>
                        <a:t> Hình thành cơ cấu kinh tế nông nghiệp, lâm nghiệp, thuỷ sản; địa hình bờ biển tạo thuận lợi cho phát triển hoạt động du lịch.</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757777">
                <a:tc>
                  <a:txBody>
                    <a:bodyPr/>
                    <a:lstStyle/>
                    <a:p>
                      <a:pPr marR="147320" algn="just">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Khí hậu</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2000">
                          <a:solidFill>
                            <a:schemeClr val="tx1"/>
                          </a:solidFill>
                          <a:effectLst/>
                          <a:latin typeface="Times New Roman" pitchFamily="18" charset="0"/>
                          <a:cs typeface="Times New Roman" pitchFamily="18" charset="0"/>
                        </a:rPr>
                        <a:t>- </a:t>
                      </a:r>
                      <a:r>
                        <a:rPr lang="en-US" sz="2000" kern="1200">
                          <a:solidFill>
                            <a:schemeClr val="dk1"/>
                          </a:solidFill>
                          <a:effectLst/>
                          <a:latin typeface="Times New Roman" pitchFamily="18" charset="0"/>
                          <a:ea typeface="+mn-ea"/>
                          <a:cs typeface="Times New Roman" pitchFamily="18" charset="0"/>
                        </a:rPr>
                        <a:t>Nhiệt đới ẩm gió mùa có một mùa đông lạnh, có sự phân hoá giữa khu vực phía đông với khu vực phía tây và phân hoá theo độ cao địa hình</a:t>
                      </a:r>
                      <a:endParaRPr lang="en-US" sz="2000">
                        <a:solidFill>
                          <a:schemeClr val="tx1"/>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2000" kern="1200">
                          <a:solidFill>
                            <a:schemeClr val="tx1"/>
                          </a:solidFill>
                          <a:effectLst/>
                          <a:latin typeface="Times New Roman" pitchFamily="18" charset="0"/>
                          <a:ea typeface="+mn-ea"/>
                          <a:cs typeface="Times New Roman" pitchFamily="18" charset="0"/>
                        </a:rPr>
                        <a:t>-</a:t>
                      </a:r>
                      <a:r>
                        <a:rPr lang="en-US" sz="2000" kern="1200" baseline="0">
                          <a:solidFill>
                            <a:schemeClr val="tx1"/>
                          </a:solidFill>
                          <a:effectLst/>
                          <a:latin typeface="Times New Roman" pitchFamily="18" charset="0"/>
                          <a:ea typeface="+mn-ea"/>
                          <a:cs typeface="Times New Roman" pitchFamily="18" charset="0"/>
                        </a:rPr>
                        <a:t> </a:t>
                      </a:r>
                      <a:r>
                        <a:rPr lang="en-US" sz="2000" kern="1200">
                          <a:solidFill>
                            <a:schemeClr val="dk1"/>
                          </a:solidFill>
                          <a:effectLst/>
                          <a:latin typeface="Times New Roman" pitchFamily="18" charset="0"/>
                          <a:ea typeface="+mn-ea"/>
                          <a:cs typeface="Times New Roman" pitchFamily="18" charset="0"/>
                        </a:rPr>
                        <a:t>Phát triển nền nông nghiệp nhiệt đới với cơ cấu sản phẩm nông nghiệp đa dạng. Sự phân hoá khí hậu cũng có tác động đến các ngành kinh tế khác.</a:t>
                      </a:r>
                      <a:endParaRPr lang="en-US" sz="2000">
                        <a:solidFill>
                          <a:schemeClr val="tx1"/>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432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236466"/>
              </p:ext>
            </p:extLst>
          </p:nvPr>
        </p:nvGraphicFramePr>
        <p:xfrm>
          <a:off x="246529" y="944430"/>
          <a:ext cx="8440271" cy="3517698"/>
        </p:xfrm>
        <a:graphic>
          <a:graphicData uri="http://schemas.openxmlformats.org/drawingml/2006/table">
            <a:tbl>
              <a:tblPr firstRow="1" firstCol="1" bandRow="1">
                <a:effectLst>
                  <a:outerShdw blurRad="50800" dist="50800" dir="5400000" algn="ctr" rotWithShape="0">
                    <a:schemeClr val="tx1"/>
                  </a:outerShdw>
                </a:effectLst>
                <a:tableStyleId>{5C22544A-7EE6-4342-B048-85BDC9FD1C3A}</a:tableStyleId>
              </a:tblPr>
              <a:tblGrid>
                <a:gridCol w="1292577">
                  <a:extLst>
                    <a:ext uri="{9D8B030D-6E8A-4147-A177-3AD203B41FA5}">
                      <a16:colId xmlns:a16="http://schemas.microsoft.com/office/drawing/2014/main" val="20000"/>
                    </a:ext>
                  </a:extLst>
                </a:gridCol>
                <a:gridCol w="3419765">
                  <a:extLst>
                    <a:ext uri="{9D8B030D-6E8A-4147-A177-3AD203B41FA5}">
                      <a16:colId xmlns:a16="http://schemas.microsoft.com/office/drawing/2014/main" val="20001"/>
                    </a:ext>
                  </a:extLst>
                </a:gridCol>
                <a:gridCol w="3727929">
                  <a:extLst>
                    <a:ext uri="{9D8B030D-6E8A-4147-A177-3AD203B41FA5}">
                      <a16:colId xmlns:a16="http://schemas.microsoft.com/office/drawing/2014/main" val="20002"/>
                    </a:ext>
                  </a:extLst>
                </a:gridCol>
              </a:tblGrid>
              <a:tr h="376660">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Tự nhiên</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Đặc điểm</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ea typeface="+mn-ea"/>
                          <a:cs typeface="Times New Roman" pitchFamily="18" charset="0"/>
                        </a:rPr>
                        <a:t>Ý</a:t>
                      </a:r>
                      <a:r>
                        <a:rPr lang="en-US" sz="1800" baseline="0">
                          <a:solidFill>
                            <a:srgbClr val="FF0000"/>
                          </a:solidFill>
                          <a:effectLst/>
                          <a:latin typeface="Times New Roman" pitchFamily="18" charset="0"/>
                          <a:ea typeface="+mn-ea"/>
                          <a:cs typeface="Times New Roman" pitchFamily="18" charset="0"/>
                        </a:rPr>
                        <a:t> nghĩa</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084782">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Sông ngòi</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 </a:t>
                      </a:r>
                      <a:r>
                        <a:rPr lang="en-US" sz="1800" kern="1200">
                          <a:solidFill>
                            <a:schemeClr val="dk1"/>
                          </a:solidFill>
                          <a:effectLst/>
                          <a:latin typeface="Times New Roman" pitchFamily="18" charset="0"/>
                          <a:ea typeface="+mn-ea"/>
                          <a:cs typeface="Times New Roman" pitchFamily="18" charset="0"/>
                        </a:rPr>
                        <a:t>Có mạng lưới sông ngòi dày đặc, sông thường ngắn, dốc, </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r>
                        <a:rPr lang="en-US" sz="1800" kern="1200">
                          <a:solidFill>
                            <a:schemeClr val="tx1"/>
                          </a:solidFill>
                          <a:effectLst/>
                          <a:latin typeface="Times New Roman" pitchFamily="18" charset="0"/>
                          <a:ea typeface="+mn-ea"/>
                          <a:cs typeface="Times New Roman" pitchFamily="18" charset="0"/>
                        </a:rPr>
                        <a:t>-C</a:t>
                      </a:r>
                      <a:r>
                        <a:rPr lang="en-US" sz="1800" kern="1200">
                          <a:solidFill>
                            <a:schemeClr val="dk1"/>
                          </a:solidFill>
                          <a:effectLst/>
                          <a:latin typeface="Times New Roman" pitchFamily="18" charset="0"/>
                          <a:ea typeface="+mn-ea"/>
                          <a:cs typeface="Times New Roman" pitchFamily="18" charset="0"/>
                        </a:rPr>
                        <a:t>ó giá trị nhất định về thuỷ điện, thuỷ lợi. </a:t>
                      </a:r>
                      <a:r>
                        <a:rPr lang="vi-VN" sz="1800" kern="1200">
                          <a:solidFill>
                            <a:schemeClr val="dk1"/>
                          </a:solidFill>
                          <a:effectLst/>
                          <a:latin typeface="Times New Roman" pitchFamily="18" charset="0"/>
                          <a:ea typeface="+mn-ea"/>
                          <a:cs typeface="Times New Roman" pitchFamily="18" charset="0"/>
                        </a:rPr>
                        <a:t>Có nhiều hồ, đầm có thể phát triển nuôi trồng thuỷ sản và du lịch. Ngoài ra, có một số nguồn nước khoáng,...</a:t>
                      </a:r>
                      <a:endParaRPr lang="en-US" sz="1800" kern="1200">
                        <a:solidFill>
                          <a:schemeClr val="dk1"/>
                        </a:solidFill>
                        <a:effectLst/>
                        <a:latin typeface="Times New Roman" pitchFamily="18" charset="0"/>
                        <a:ea typeface="+mn-ea"/>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269094">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Sinh vật</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a:t>
                      </a:r>
                      <a:r>
                        <a:rPr lang="en-US" sz="1800" kern="1200">
                          <a:solidFill>
                            <a:schemeClr val="dk1"/>
                          </a:solidFill>
                          <a:effectLst/>
                          <a:latin typeface="Times New Roman" pitchFamily="18" charset="0"/>
                          <a:ea typeface="+mn-ea"/>
                          <a:cs typeface="Times New Roman" pitchFamily="18" charset="0"/>
                        </a:rPr>
                        <a:t>Hệ sinh thái rừng đa dạng có một số loài gỗ quý như lim, táu,... </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kern="1200">
                          <a:solidFill>
                            <a:schemeClr val="tx1"/>
                          </a:solidFill>
                          <a:effectLst/>
                          <a:latin typeface="Times New Roman" pitchFamily="18" charset="0"/>
                          <a:ea typeface="+mn-ea"/>
                          <a:cs typeface="Times New Roman" pitchFamily="18" charset="0"/>
                        </a:rPr>
                        <a:t>-C</a:t>
                      </a:r>
                      <a:r>
                        <a:rPr lang="en-US" sz="1800" kern="1200">
                          <a:solidFill>
                            <a:schemeClr val="dk1"/>
                          </a:solidFill>
                          <a:effectLst/>
                          <a:latin typeface="Times New Roman" pitchFamily="18" charset="0"/>
                          <a:ea typeface="+mn-ea"/>
                          <a:cs typeface="Times New Roman" pitchFamily="18" charset="0"/>
                        </a:rPr>
                        <a:t>ó vai trò quan trọng trong phòng, chống và giảm nhẹ tác hại của thiên tai. Bắc Trung Bộ có nhiều khu bảo tồn thiên nhiên, vườn quốc gia.</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774664">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Khoáng sản</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a:t>
                      </a:r>
                      <a:r>
                        <a:rPr lang="en-US" sz="1800" kern="1200">
                          <a:solidFill>
                            <a:schemeClr val="dk1"/>
                          </a:solidFill>
                          <a:effectLst/>
                          <a:latin typeface="Times New Roman" pitchFamily="18" charset="0"/>
                          <a:ea typeface="+mn-ea"/>
                          <a:cs typeface="Times New Roman" pitchFamily="18" charset="0"/>
                        </a:rPr>
                        <a:t>Bắc Trung Bộ có tài nguyên khoáng sản khá phong phú. </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a:t>
                      </a:r>
                      <a:r>
                        <a:rPr lang="en-US" sz="1800" kern="1200">
                          <a:solidFill>
                            <a:schemeClr val="dk1"/>
                          </a:solidFill>
                          <a:effectLst/>
                          <a:latin typeface="Times New Roman" pitchFamily="18" charset="0"/>
                          <a:ea typeface="+mn-ea"/>
                          <a:cs typeface="Times New Roman" pitchFamily="18" charset="0"/>
                        </a:rPr>
                        <a:t>Tạo điều kiện thuận lợi cho phát triển nhiều ngành công nghiệp.</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27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770674" y="4277916"/>
            <a:ext cx="577890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endParaRPr lang="en-US" altLang="en-US" sz="2700">
              <a:latin typeface="VNI-Times" pitchFamily="2" charset="0"/>
            </a:endParaRPr>
          </a:p>
        </p:txBody>
      </p:sp>
      <p:sp>
        <p:nvSpPr>
          <p:cNvPr id="28675" name="Text Box 3"/>
          <p:cNvSpPr txBox="1">
            <a:spLocks noChangeArrowheads="1"/>
          </p:cNvSpPr>
          <p:nvPr/>
        </p:nvSpPr>
        <p:spPr bwMode="auto">
          <a:xfrm>
            <a:off x="4123788" y="742950"/>
            <a:ext cx="4033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endParaRPr lang="en-US" altLang="en-US" sz="2400">
              <a:solidFill>
                <a:srgbClr val="0066FF"/>
              </a:solidFill>
              <a:latin typeface="Times New Roman" pitchFamily="18" charset="0"/>
            </a:endParaRPr>
          </a:p>
        </p:txBody>
      </p:sp>
      <p:pic>
        <p:nvPicPr>
          <p:cNvPr id="402436" name="Picture 4" descr="1257684586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028" y="2686050"/>
            <a:ext cx="4134972" cy="209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7" name="Picture 5" descr="IMG_0017%5b1%5d-e39df"/>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628028" y="361950"/>
            <a:ext cx="4211172"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5" name="Picture 13" descr="Imag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686050"/>
            <a:ext cx="4038601" cy="209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46" name="Text Box 14"/>
          <p:cNvSpPr txBox="1">
            <a:spLocks noChangeArrowheads="1"/>
          </p:cNvSpPr>
          <p:nvPr/>
        </p:nvSpPr>
        <p:spPr bwMode="auto">
          <a:xfrm>
            <a:off x="3339417" y="4366796"/>
            <a:ext cx="1038945"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TI TAN</a:t>
            </a:r>
          </a:p>
        </p:txBody>
      </p:sp>
      <p:pic>
        <p:nvPicPr>
          <p:cNvPr id="402450" name="Picture 18" descr="13070644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55002"/>
            <a:ext cx="4038601" cy="2273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52" name="Text Box 20"/>
          <p:cNvSpPr txBox="1">
            <a:spLocks noChangeArrowheads="1"/>
          </p:cNvSpPr>
          <p:nvPr/>
        </p:nvSpPr>
        <p:spPr bwMode="auto">
          <a:xfrm>
            <a:off x="1371600" y="2457450"/>
            <a:ext cx="62484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2400">
                <a:solidFill>
                  <a:srgbClr val="000066"/>
                </a:solidFill>
                <a:latin typeface="Times New Roman" pitchFamily="18" charset="0"/>
              </a:rPr>
              <a:t>- </a:t>
            </a:r>
            <a:r>
              <a:rPr lang="en-US" altLang="en-US" sz="2400" b="1">
                <a:solidFill>
                  <a:srgbClr val="000066"/>
                </a:solidFill>
                <a:latin typeface="Times New Roman" pitchFamily="18" charset="0"/>
              </a:rPr>
              <a:t>Khoáng sản: crôm, sắt, đá vôi, sét, cao lanh</a:t>
            </a:r>
            <a:endParaRPr lang="en-US" altLang="en-US" sz="2400" b="1">
              <a:solidFill>
                <a:srgbClr val="0066FF"/>
              </a:solidFill>
              <a:latin typeface="Times New Roman" pitchFamily="18" charset="0"/>
            </a:endParaRPr>
          </a:p>
        </p:txBody>
      </p:sp>
      <p:sp>
        <p:nvSpPr>
          <p:cNvPr id="402453" name="Text Box 21"/>
          <p:cNvSpPr txBox="1">
            <a:spLocks noChangeArrowheads="1"/>
          </p:cNvSpPr>
          <p:nvPr/>
        </p:nvSpPr>
        <p:spPr bwMode="auto">
          <a:xfrm>
            <a:off x="3456311" y="2190750"/>
            <a:ext cx="963289"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ĐÁ VÔI</a:t>
            </a:r>
          </a:p>
        </p:txBody>
      </p:sp>
      <p:sp>
        <p:nvSpPr>
          <p:cNvPr id="402454" name="Text Box 22"/>
          <p:cNvSpPr txBox="1">
            <a:spLocks noChangeArrowheads="1"/>
          </p:cNvSpPr>
          <p:nvPr/>
        </p:nvSpPr>
        <p:spPr bwMode="auto">
          <a:xfrm>
            <a:off x="8014847" y="2190750"/>
            <a:ext cx="671953"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SÉT</a:t>
            </a:r>
          </a:p>
        </p:txBody>
      </p:sp>
      <p:sp>
        <p:nvSpPr>
          <p:cNvPr id="402455" name="Text Box 23"/>
          <p:cNvSpPr txBox="1">
            <a:spLocks noChangeArrowheads="1"/>
          </p:cNvSpPr>
          <p:nvPr/>
        </p:nvSpPr>
        <p:spPr bwMode="auto">
          <a:xfrm>
            <a:off x="7616814" y="4366796"/>
            <a:ext cx="1069986"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CRÔM</a:t>
            </a:r>
          </a:p>
        </p:txBody>
      </p:sp>
    </p:spTree>
    <p:extLst>
      <p:ext uri="{BB962C8B-B14F-4D97-AF65-F5344CB8AC3E}">
        <p14:creationId xmlns:p14="http://schemas.microsoft.com/office/powerpoint/2010/main" val="395700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02450"/>
                                        </p:tgtEl>
                                        <p:attrNameLst>
                                          <p:attrName>style.visibility</p:attrName>
                                        </p:attrNameLst>
                                      </p:cBhvr>
                                      <p:to>
                                        <p:strVal val="visible"/>
                                      </p:to>
                                    </p:set>
                                    <p:anim calcmode="lin" valueType="num">
                                      <p:cBhvr>
                                        <p:cTn id="7" dur="500" fill="hold"/>
                                        <p:tgtEl>
                                          <p:spTgt spid="402450"/>
                                        </p:tgtEl>
                                        <p:attrNameLst>
                                          <p:attrName>ppt_w</p:attrName>
                                        </p:attrNameLst>
                                      </p:cBhvr>
                                      <p:tavLst>
                                        <p:tav tm="0">
                                          <p:val>
                                            <p:fltVal val="0"/>
                                          </p:val>
                                        </p:tav>
                                        <p:tav tm="100000">
                                          <p:val>
                                            <p:strVal val="#ppt_w"/>
                                          </p:val>
                                        </p:tav>
                                      </p:tavLst>
                                    </p:anim>
                                    <p:anim calcmode="lin" valueType="num">
                                      <p:cBhvr>
                                        <p:cTn id="8" dur="500" fill="hold"/>
                                        <p:tgtEl>
                                          <p:spTgt spid="402450"/>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20"/>
                            </p:stCondLst>
                            <p:childTnLst>
                              <p:par>
                                <p:cTn id="10" presetID="23" presetClass="entr" presetSubtype="16" fill="hold" nodeType="afterEffect">
                                  <p:stCondLst>
                                    <p:cond delay="0"/>
                                  </p:stCondLst>
                                  <p:childTnLst>
                                    <p:set>
                                      <p:cBhvr>
                                        <p:cTn id="11" dur="1" fill="hold">
                                          <p:stCondLst>
                                            <p:cond delay="0"/>
                                          </p:stCondLst>
                                        </p:cTn>
                                        <p:tgtEl>
                                          <p:spTgt spid="402437"/>
                                        </p:tgtEl>
                                        <p:attrNameLst>
                                          <p:attrName>style.visibility</p:attrName>
                                        </p:attrNameLst>
                                      </p:cBhvr>
                                      <p:to>
                                        <p:strVal val="visible"/>
                                      </p:to>
                                    </p:set>
                                    <p:anim calcmode="lin" valueType="num">
                                      <p:cBhvr>
                                        <p:cTn id="12" dur="500" fill="hold"/>
                                        <p:tgtEl>
                                          <p:spTgt spid="402437"/>
                                        </p:tgtEl>
                                        <p:attrNameLst>
                                          <p:attrName>ppt_w</p:attrName>
                                        </p:attrNameLst>
                                      </p:cBhvr>
                                      <p:tavLst>
                                        <p:tav tm="0">
                                          <p:val>
                                            <p:fltVal val="0"/>
                                          </p:val>
                                        </p:tav>
                                        <p:tav tm="100000">
                                          <p:val>
                                            <p:strVal val="#ppt_w"/>
                                          </p:val>
                                        </p:tav>
                                      </p:tavLst>
                                    </p:anim>
                                    <p:anim calcmode="lin" valueType="num">
                                      <p:cBhvr>
                                        <p:cTn id="13" dur="500" fill="hold"/>
                                        <p:tgtEl>
                                          <p:spTgt spid="40243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020"/>
                            </p:stCondLst>
                            <p:childTnLst>
                              <p:par>
                                <p:cTn id="15" presetID="23" presetClass="entr" presetSubtype="16" fill="hold" nodeType="afterEffect">
                                  <p:stCondLst>
                                    <p:cond delay="0"/>
                                  </p:stCondLst>
                                  <p:childTnLst>
                                    <p:set>
                                      <p:cBhvr>
                                        <p:cTn id="16" dur="1" fill="hold">
                                          <p:stCondLst>
                                            <p:cond delay="0"/>
                                          </p:stCondLst>
                                        </p:cTn>
                                        <p:tgtEl>
                                          <p:spTgt spid="402436"/>
                                        </p:tgtEl>
                                        <p:attrNameLst>
                                          <p:attrName>style.visibility</p:attrName>
                                        </p:attrNameLst>
                                      </p:cBhvr>
                                      <p:to>
                                        <p:strVal val="visible"/>
                                      </p:to>
                                    </p:set>
                                    <p:anim calcmode="lin" valueType="num">
                                      <p:cBhvr>
                                        <p:cTn id="17" dur="500" fill="hold"/>
                                        <p:tgtEl>
                                          <p:spTgt spid="402436"/>
                                        </p:tgtEl>
                                        <p:attrNameLst>
                                          <p:attrName>ppt_w</p:attrName>
                                        </p:attrNameLst>
                                      </p:cBhvr>
                                      <p:tavLst>
                                        <p:tav tm="0">
                                          <p:val>
                                            <p:fltVal val="0"/>
                                          </p:val>
                                        </p:tav>
                                        <p:tav tm="100000">
                                          <p:val>
                                            <p:strVal val="#ppt_w"/>
                                          </p:val>
                                        </p:tav>
                                      </p:tavLst>
                                    </p:anim>
                                    <p:anim calcmode="lin" valueType="num">
                                      <p:cBhvr>
                                        <p:cTn id="18" dur="500" fill="hold"/>
                                        <p:tgtEl>
                                          <p:spTgt spid="40243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2520"/>
                            </p:stCondLst>
                            <p:childTnLst>
                              <p:par>
                                <p:cTn id="20" presetID="23" presetClass="entr" presetSubtype="16" fill="hold" nodeType="afterEffect">
                                  <p:stCondLst>
                                    <p:cond delay="0"/>
                                  </p:stCondLst>
                                  <p:childTnLst>
                                    <p:set>
                                      <p:cBhvr>
                                        <p:cTn id="21" dur="1" fill="hold">
                                          <p:stCondLst>
                                            <p:cond delay="0"/>
                                          </p:stCondLst>
                                        </p:cTn>
                                        <p:tgtEl>
                                          <p:spTgt spid="402445"/>
                                        </p:tgtEl>
                                        <p:attrNameLst>
                                          <p:attrName>style.visibility</p:attrName>
                                        </p:attrNameLst>
                                      </p:cBhvr>
                                      <p:to>
                                        <p:strVal val="visible"/>
                                      </p:to>
                                    </p:set>
                                    <p:anim calcmode="lin" valueType="num">
                                      <p:cBhvr>
                                        <p:cTn id="22" dur="500" fill="hold"/>
                                        <p:tgtEl>
                                          <p:spTgt spid="402445"/>
                                        </p:tgtEl>
                                        <p:attrNameLst>
                                          <p:attrName>ppt_w</p:attrName>
                                        </p:attrNameLst>
                                      </p:cBhvr>
                                      <p:tavLst>
                                        <p:tav tm="0">
                                          <p:val>
                                            <p:fltVal val="0"/>
                                          </p:val>
                                        </p:tav>
                                        <p:tav tm="100000">
                                          <p:val>
                                            <p:strVal val="#ppt_w"/>
                                          </p:val>
                                        </p:tav>
                                      </p:tavLst>
                                    </p:anim>
                                    <p:anim calcmode="lin" valueType="num">
                                      <p:cBhvr>
                                        <p:cTn id="23" dur="500" fill="hold"/>
                                        <p:tgtEl>
                                          <p:spTgt spid="402445"/>
                                        </p:tgtEl>
                                        <p:attrNameLst>
                                          <p:attrName>ppt_h</p:attrName>
                                        </p:attrNameLst>
                                      </p:cBhvr>
                                      <p:tavLst>
                                        <p:tav tm="0">
                                          <p:val>
                                            <p:fltVal val="0"/>
                                          </p:val>
                                        </p:tav>
                                        <p:tav tm="100000">
                                          <p:val>
                                            <p:strVal val="#ppt_h"/>
                                          </p:val>
                                        </p:tav>
                                      </p:tavLst>
                                    </p:anim>
                                  </p:childTnLst>
                                </p:cTn>
                              </p:par>
                            </p:childTnLst>
                          </p:cTn>
                        </p:par>
                        <p:par>
                          <p:cTn id="24" fill="hold" nodeType="afterGroup">
                            <p:stCondLst>
                              <p:cond delay="3020"/>
                            </p:stCondLst>
                            <p:childTnLst>
                              <p:par>
                                <p:cTn id="25" presetID="29" presetClass="entr" presetSubtype="0" fill="hold" grpId="0" nodeType="afterEffect">
                                  <p:stCondLst>
                                    <p:cond delay="0"/>
                                  </p:stCondLst>
                                  <p:childTnLst>
                                    <p:set>
                                      <p:cBhvr>
                                        <p:cTn id="26" dur="1" fill="hold">
                                          <p:stCondLst>
                                            <p:cond delay="0"/>
                                          </p:stCondLst>
                                        </p:cTn>
                                        <p:tgtEl>
                                          <p:spTgt spid="402453"/>
                                        </p:tgtEl>
                                        <p:attrNameLst>
                                          <p:attrName>style.visibility</p:attrName>
                                        </p:attrNameLst>
                                      </p:cBhvr>
                                      <p:to>
                                        <p:strVal val="visible"/>
                                      </p:to>
                                    </p:set>
                                    <p:anim calcmode="lin" valueType="num">
                                      <p:cBhvr>
                                        <p:cTn id="27" dur="1000" fill="hold"/>
                                        <p:tgtEl>
                                          <p:spTgt spid="402453"/>
                                        </p:tgtEl>
                                        <p:attrNameLst>
                                          <p:attrName>ppt_x</p:attrName>
                                        </p:attrNameLst>
                                      </p:cBhvr>
                                      <p:tavLst>
                                        <p:tav tm="0">
                                          <p:val>
                                            <p:strVal val="#ppt_x-.2"/>
                                          </p:val>
                                        </p:tav>
                                        <p:tav tm="100000">
                                          <p:val>
                                            <p:strVal val="#ppt_x"/>
                                          </p:val>
                                        </p:tav>
                                      </p:tavLst>
                                    </p:anim>
                                    <p:anim calcmode="lin" valueType="num">
                                      <p:cBhvr>
                                        <p:cTn id="28" dur="1000" fill="hold"/>
                                        <p:tgtEl>
                                          <p:spTgt spid="40245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02453"/>
                                        </p:tgtEl>
                                      </p:cBhvr>
                                    </p:animEffect>
                                  </p:childTnLst>
                                </p:cTn>
                              </p:par>
                            </p:childTnLst>
                          </p:cTn>
                        </p:par>
                        <p:par>
                          <p:cTn id="30" fill="hold" nodeType="afterGroup">
                            <p:stCondLst>
                              <p:cond delay="4020"/>
                            </p:stCondLst>
                            <p:childTnLst>
                              <p:par>
                                <p:cTn id="31" presetID="29" presetClass="entr" presetSubtype="0" fill="hold" grpId="0" nodeType="afterEffect">
                                  <p:stCondLst>
                                    <p:cond delay="0"/>
                                  </p:stCondLst>
                                  <p:childTnLst>
                                    <p:set>
                                      <p:cBhvr>
                                        <p:cTn id="32" dur="1" fill="hold">
                                          <p:stCondLst>
                                            <p:cond delay="0"/>
                                          </p:stCondLst>
                                        </p:cTn>
                                        <p:tgtEl>
                                          <p:spTgt spid="402454"/>
                                        </p:tgtEl>
                                        <p:attrNameLst>
                                          <p:attrName>style.visibility</p:attrName>
                                        </p:attrNameLst>
                                      </p:cBhvr>
                                      <p:to>
                                        <p:strVal val="visible"/>
                                      </p:to>
                                    </p:set>
                                    <p:anim calcmode="lin" valueType="num">
                                      <p:cBhvr>
                                        <p:cTn id="33" dur="1000" fill="hold"/>
                                        <p:tgtEl>
                                          <p:spTgt spid="402454"/>
                                        </p:tgtEl>
                                        <p:attrNameLst>
                                          <p:attrName>ppt_x</p:attrName>
                                        </p:attrNameLst>
                                      </p:cBhvr>
                                      <p:tavLst>
                                        <p:tav tm="0">
                                          <p:val>
                                            <p:strVal val="#ppt_x-.2"/>
                                          </p:val>
                                        </p:tav>
                                        <p:tav tm="100000">
                                          <p:val>
                                            <p:strVal val="#ppt_x"/>
                                          </p:val>
                                        </p:tav>
                                      </p:tavLst>
                                    </p:anim>
                                    <p:anim calcmode="lin" valueType="num">
                                      <p:cBhvr>
                                        <p:cTn id="34" dur="1000" fill="hold"/>
                                        <p:tgtEl>
                                          <p:spTgt spid="402454"/>
                                        </p:tgtEl>
                                        <p:attrNameLst>
                                          <p:attrName>ppt_y</p:attrName>
                                        </p:attrNameLst>
                                      </p:cBhvr>
                                      <p:tavLst>
                                        <p:tav tm="0">
                                          <p:val>
                                            <p:strVal val="#ppt_y"/>
                                          </p:val>
                                        </p:tav>
                                        <p:tav tm="100000">
                                          <p:val>
                                            <p:strVal val="#ppt_y"/>
                                          </p:val>
                                        </p:tav>
                                      </p:tavLst>
                                    </p:anim>
                                    <p:animEffect transition="in" filter="wipe(right)" prLst="gradientSize: 0.1">
                                      <p:cBhvr>
                                        <p:cTn id="35" dur="1000"/>
                                        <p:tgtEl>
                                          <p:spTgt spid="402454"/>
                                        </p:tgtEl>
                                      </p:cBhvr>
                                    </p:animEffect>
                                  </p:childTnLst>
                                </p:cTn>
                              </p:par>
                            </p:childTnLst>
                          </p:cTn>
                        </p:par>
                        <p:par>
                          <p:cTn id="36" fill="hold" nodeType="afterGroup">
                            <p:stCondLst>
                              <p:cond delay="5020"/>
                            </p:stCondLst>
                            <p:childTnLst>
                              <p:par>
                                <p:cTn id="37" presetID="29" presetClass="entr" presetSubtype="0" fill="hold" grpId="0" nodeType="afterEffect">
                                  <p:stCondLst>
                                    <p:cond delay="0"/>
                                  </p:stCondLst>
                                  <p:childTnLst>
                                    <p:set>
                                      <p:cBhvr>
                                        <p:cTn id="38" dur="1" fill="hold">
                                          <p:stCondLst>
                                            <p:cond delay="0"/>
                                          </p:stCondLst>
                                        </p:cTn>
                                        <p:tgtEl>
                                          <p:spTgt spid="402455"/>
                                        </p:tgtEl>
                                        <p:attrNameLst>
                                          <p:attrName>style.visibility</p:attrName>
                                        </p:attrNameLst>
                                      </p:cBhvr>
                                      <p:to>
                                        <p:strVal val="visible"/>
                                      </p:to>
                                    </p:set>
                                    <p:anim calcmode="lin" valueType="num">
                                      <p:cBhvr>
                                        <p:cTn id="39" dur="1000" fill="hold"/>
                                        <p:tgtEl>
                                          <p:spTgt spid="402455"/>
                                        </p:tgtEl>
                                        <p:attrNameLst>
                                          <p:attrName>ppt_x</p:attrName>
                                        </p:attrNameLst>
                                      </p:cBhvr>
                                      <p:tavLst>
                                        <p:tav tm="0">
                                          <p:val>
                                            <p:strVal val="#ppt_x-.2"/>
                                          </p:val>
                                        </p:tav>
                                        <p:tav tm="100000">
                                          <p:val>
                                            <p:strVal val="#ppt_x"/>
                                          </p:val>
                                        </p:tav>
                                      </p:tavLst>
                                    </p:anim>
                                    <p:anim calcmode="lin" valueType="num">
                                      <p:cBhvr>
                                        <p:cTn id="40" dur="1000" fill="hold"/>
                                        <p:tgtEl>
                                          <p:spTgt spid="402455"/>
                                        </p:tgtEl>
                                        <p:attrNameLst>
                                          <p:attrName>ppt_y</p:attrName>
                                        </p:attrNameLst>
                                      </p:cBhvr>
                                      <p:tavLst>
                                        <p:tav tm="0">
                                          <p:val>
                                            <p:strVal val="#ppt_y"/>
                                          </p:val>
                                        </p:tav>
                                        <p:tav tm="100000">
                                          <p:val>
                                            <p:strVal val="#ppt_y"/>
                                          </p:val>
                                        </p:tav>
                                      </p:tavLst>
                                    </p:anim>
                                    <p:animEffect transition="in" filter="wipe(right)" prLst="gradientSize: 0.1">
                                      <p:cBhvr>
                                        <p:cTn id="41" dur="1000"/>
                                        <p:tgtEl>
                                          <p:spTgt spid="402455"/>
                                        </p:tgtEl>
                                      </p:cBhvr>
                                    </p:animEffect>
                                  </p:childTnLst>
                                </p:cTn>
                              </p:par>
                            </p:childTnLst>
                          </p:cTn>
                        </p:par>
                        <p:par>
                          <p:cTn id="42" fill="hold" nodeType="afterGroup">
                            <p:stCondLst>
                              <p:cond delay="6020"/>
                            </p:stCondLst>
                            <p:childTnLst>
                              <p:par>
                                <p:cTn id="43" presetID="29" presetClass="entr" presetSubtype="0" fill="hold" grpId="0" nodeType="afterEffect">
                                  <p:stCondLst>
                                    <p:cond delay="0"/>
                                  </p:stCondLst>
                                  <p:childTnLst>
                                    <p:set>
                                      <p:cBhvr>
                                        <p:cTn id="44" dur="1" fill="hold">
                                          <p:stCondLst>
                                            <p:cond delay="0"/>
                                          </p:stCondLst>
                                        </p:cTn>
                                        <p:tgtEl>
                                          <p:spTgt spid="402446"/>
                                        </p:tgtEl>
                                        <p:attrNameLst>
                                          <p:attrName>style.visibility</p:attrName>
                                        </p:attrNameLst>
                                      </p:cBhvr>
                                      <p:to>
                                        <p:strVal val="visible"/>
                                      </p:to>
                                    </p:set>
                                    <p:anim calcmode="lin" valueType="num">
                                      <p:cBhvr>
                                        <p:cTn id="45" dur="1000" fill="hold"/>
                                        <p:tgtEl>
                                          <p:spTgt spid="402446"/>
                                        </p:tgtEl>
                                        <p:attrNameLst>
                                          <p:attrName>ppt_x</p:attrName>
                                        </p:attrNameLst>
                                      </p:cBhvr>
                                      <p:tavLst>
                                        <p:tav tm="0">
                                          <p:val>
                                            <p:strVal val="#ppt_x-.2"/>
                                          </p:val>
                                        </p:tav>
                                        <p:tav tm="100000">
                                          <p:val>
                                            <p:strVal val="#ppt_x"/>
                                          </p:val>
                                        </p:tav>
                                      </p:tavLst>
                                    </p:anim>
                                    <p:anim calcmode="lin" valueType="num">
                                      <p:cBhvr>
                                        <p:cTn id="46" dur="1000" fill="hold"/>
                                        <p:tgtEl>
                                          <p:spTgt spid="402446"/>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02446"/>
                                        </p:tgtEl>
                                      </p:cBhvr>
                                    </p:animEffect>
                                  </p:childTnLst>
                                </p:cTn>
                              </p:par>
                            </p:childTnLst>
                          </p:cTn>
                        </p:par>
                        <p:par>
                          <p:cTn id="48" fill="hold" nodeType="afterGroup">
                            <p:stCondLst>
                              <p:cond delay="7020"/>
                            </p:stCondLst>
                            <p:childTnLst>
                              <p:par>
                                <p:cTn id="49" presetID="27" presetClass="entr" presetSubtype="0" fill="hold" grpId="0" nodeType="afterEffect">
                                  <p:stCondLst>
                                    <p:cond delay="0"/>
                                  </p:stCondLst>
                                  <p:iterate type="lt">
                                    <p:tmPct val="50000"/>
                                  </p:iterate>
                                  <p:childTnLst>
                                    <p:set>
                                      <p:cBhvr>
                                        <p:cTn id="50" dur="1" fill="hold">
                                          <p:stCondLst>
                                            <p:cond delay="0"/>
                                          </p:stCondLst>
                                        </p:cTn>
                                        <p:tgtEl>
                                          <p:spTgt spid="402452"/>
                                        </p:tgtEl>
                                        <p:attrNameLst>
                                          <p:attrName>style.visibility</p:attrName>
                                        </p:attrNameLst>
                                      </p:cBhvr>
                                      <p:to>
                                        <p:strVal val="visible"/>
                                      </p:to>
                                    </p:set>
                                    <p:anim calcmode="discrete" valueType="clr">
                                      <p:cBhvr override="childStyle">
                                        <p:cTn id="51" dur="80"/>
                                        <p:tgtEl>
                                          <p:spTgt spid="402452"/>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402452"/>
                                        </p:tgtEl>
                                        <p:attrNameLst>
                                          <p:attrName>fillcolor</p:attrName>
                                        </p:attrNameLst>
                                      </p:cBhvr>
                                      <p:tavLst>
                                        <p:tav tm="0">
                                          <p:val>
                                            <p:clrVal>
                                              <a:schemeClr val="accent2"/>
                                            </p:clrVal>
                                          </p:val>
                                        </p:tav>
                                        <p:tav tm="50000">
                                          <p:val>
                                            <p:clrVal>
                                              <a:schemeClr val="hlink"/>
                                            </p:clrVal>
                                          </p:val>
                                        </p:tav>
                                      </p:tavLst>
                                    </p:anim>
                                    <p:set>
                                      <p:cBhvr>
                                        <p:cTn id="53" dur="80"/>
                                        <p:tgtEl>
                                          <p:spTgt spid="4024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6" grpId="0" animBg="1"/>
      <p:bldP spid="402452" grpId="0" animBg="1"/>
      <p:bldP spid="402453" grpId="0" animBg="1"/>
      <p:bldP spid="402454" grpId="0" animBg="1"/>
      <p:bldP spid="4024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770674" y="4277916"/>
            <a:ext cx="577890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endParaRPr lang="en-US" altLang="en-US" sz="2700">
              <a:latin typeface="VNI-Times" pitchFamily="2" charset="0"/>
            </a:endParaRPr>
          </a:p>
        </p:txBody>
      </p:sp>
      <p:sp>
        <p:nvSpPr>
          <p:cNvPr id="29699" name="Text Box 3"/>
          <p:cNvSpPr txBox="1">
            <a:spLocks noChangeArrowheads="1"/>
          </p:cNvSpPr>
          <p:nvPr/>
        </p:nvSpPr>
        <p:spPr bwMode="auto">
          <a:xfrm>
            <a:off x="4123788" y="742950"/>
            <a:ext cx="4033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endParaRPr lang="en-US" altLang="en-US" sz="2400">
              <a:solidFill>
                <a:srgbClr val="0066FF"/>
              </a:solidFill>
              <a:latin typeface="Times New Roman" pitchFamily="18" charset="0"/>
            </a:endParaRPr>
          </a:p>
        </p:txBody>
      </p:sp>
      <p:pic>
        <p:nvPicPr>
          <p:cNvPr id="373771" name="Picture 11" descr="ImageHand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950"/>
            <a:ext cx="4038601"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http://www.sggp.org.vn/dataimages/original/2014/12/images533003_CN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48" y="2609850"/>
            <a:ext cx="821105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79_11_tau-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361950"/>
            <a:ext cx="419099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p:cNvSpPr txBox="1">
            <a:spLocks noChangeArrowheads="1"/>
          </p:cNvSpPr>
          <p:nvPr/>
        </p:nvSpPr>
        <p:spPr bwMode="auto">
          <a:xfrm>
            <a:off x="2555045" y="2491085"/>
            <a:ext cx="4994534"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2400">
                <a:solidFill>
                  <a:srgbClr val="000099"/>
                </a:solidFill>
                <a:latin typeface="Times New Roman" pitchFamily="18" charset="0"/>
              </a:rPr>
              <a:t>- </a:t>
            </a:r>
            <a:r>
              <a:rPr lang="en-US" altLang="en-US" sz="2400" b="1">
                <a:solidFill>
                  <a:srgbClr val="000099"/>
                </a:solidFill>
                <a:latin typeface="Times New Roman" pitchFamily="18" charset="0"/>
              </a:rPr>
              <a:t>Vùng biển có nhiều bãi tôm, bãi cá</a:t>
            </a:r>
          </a:p>
        </p:txBody>
      </p:sp>
    </p:spTree>
    <p:extLst>
      <p:ext uri="{BB962C8B-B14F-4D97-AF65-F5344CB8AC3E}">
        <p14:creationId xmlns:p14="http://schemas.microsoft.com/office/powerpoint/2010/main" val="2211501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3771"/>
                                        </p:tgtEl>
                                        <p:attrNameLst>
                                          <p:attrName>style.visibility</p:attrName>
                                        </p:attrNameLst>
                                      </p:cBhvr>
                                      <p:to>
                                        <p:strVal val="visible"/>
                                      </p:to>
                                    </p:set>
                                    <p:anim calcmode="lin" valueType="num">
                                      <p:cBhvr>
                                        <p:cTn id="7" dur="500" fill="hold"/>
                                        <p:tgtEl>
                                          <p:spTgt spid="373771"/>
                                        </p:tgtEl>
                                        <p:attrNameLst>
                                          <p:attrName>ppt_w</p:attrName>
                                        </p:attrNameLst>
                                      </p:cBhvr>
                                      <p:tavLst>
                                        <p:tav tm="0">
                                          <p:val>
                                            <p:fltVal val="0"/>
                                          </p:val>
                                        </p:tav>
                                        <p:tav tm="100000">
                                          <p:val>
                                            <p:strVal val="#ppt_w"/>
                                          </p:val>
                                        </p:tav>
                                      </p:tavLst>
                                    </p:anim>
                                    <p:anim calcmode="lin" valueType="num">
                                      <p:cBhvr>
                                        <p:cTn id="8" dur="500" fill="hold"/>
                                        <p:tgtEl>
                                          <p:spTgt spid="37377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610"/>
                                        </p:tgtEl>
                                        <p:attrNameLst>
                                          <p:attrName>style.visibility</p:attrName>
                                        </p:attrNameLst>
                                      </p:cBhvr>
                                      <p:to>
                                        <p:strVal val="visible"/>
                                      </p:to>
                                    </p:set>
                                    <p:anim calcmode="lin" valueType="num">
                                      <p:cBhvr>
                                        <p:cTn id="17" dur="500" fill="hold"/>
                                        <p:tgtEl>
                                          <p:spTgt spid="25610"/>
                                        </p:tgtEl>
                                        <p:attrNameLst>
                                          <p:attrName>ppt_w</p:attrName>
                                        </p:attrNameLst>
                                      </p:cBhvr>
                                      <p:tavLst>
                                        <p:tav tm="0">
                                          <p:val>
                                            <p:fltVal val="0"/>
                                          </p:val>
                                        </p:tav>
                                        <p:tav tm="100000">
                                          <p:val>
                                            <p:strVal val="#ppt_w"/>
                                          </p:val>
                                        </p:tav>
                                      </p:tavLst>
                                    </p:anim>
                                    <p:anim calcmode="lin" valueType="num">
                                      <p:cBhvr>
                                        <p:cTn id="18" dur="500" fill="hold"/>
                                        <p:tgtEl>
                                          <p:spTgt spid="25610"/>
                                        </p:tgtEl>
                                        <p:attrNameLst>
                                          <p:attrName>ppt_h</p:attrName>
                                        </p:attrNameLst>
                                      </p:cBhvr>
                                      <p:tavLst>
                                        <p:tav tm="0">
                                          <p:val>
                                            <p:fltVal val="0"/>
                                          </p:val>
                                        </p:tav>
                                        <p:tav tm="100000">
                                          <p:val>
                                            <p:strVal val="#ppt_h"/>
                                          </p:val>
                                        </p:tav>
                                      </p:tavLst>
                                    </p:anim>
                                    <p:animEffect transition="in" filter="fade">
                                      <p:cBhvr>
                                        <p:cTn id="19" dur="500"/>
                                        <p:tgtEl>
                                          <p:spTgt spid="25610"/>
                                        </p:tgtEl>
                                      </p:cBhvr>
                                    </p:animEffect>
                                  </p:childTnLst>
                                </p:cTn>
                              </p:par>
                            </p:childTnLst>
                          </p:cTn>
                        </p:par>
                        <p:par>
                          <p:cTn id="20" fill="hold" nodeType="afterGroup">
                            <p:stCondLst>
                              <p:cond delay="1500"/>
                            </p:stCondLst>
                            <p:childTnLst>
                              <p:par>
                                <p:cTn id="21" presetID="1" presetClass="entr" presetSubtype="0" fill="hold" grpId="0" nodeType="afterEffect">
                                  <p:stCondLst>
                                    <p:cond delay="0"/>
                                  </p:stCondLst>
                                  <p:iterate type="lt">
                                    <p:tmAbs val="75"/>
                                  </p:iterate>
                                  <p:childTnLst>
                                    <p:set>
                                      <p:cBhvr>
                                        <p:cTn id="22" dur="1" fill="hold">
                                          <p:stCondLst>
                                            <p:cond delay="74"/>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770674" y="4277916"/>
            <a:ext cx="577890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endParaRPr lang="vi-VN" altLang="en-US" sz="2700">
              <a:latin typeface="VNI-Times" pitchFamily="2" charset="0"/>
            </a:endParaRPr>
          </a:p>
        </p:txBody>
      </p:sp>
      <p:pic>
        <p:nvPicPr>
          <p:cNvPr id="66563" name="Picture 3" descr="Quang%20Binh%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145" y="139088"/>
            <a:ext cx="433445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baitamdanhay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133350"/>
            <a:ext cx="3742592"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5"/>
          <p:cNvSpPr txBox="1">
            <a:spLocks noChangeArrowheads="1"/>
          </p:cNvSpPr>
          <p:nvPr/>
        </p:nvSpPr>
        <p:spPr bwMode="auto">
          <a:xfrm>
            <a:off x="222022" y="84628"/>
            <a:ext cx="37403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2000" b="1">
                <a:solidFill>
                  <a:srgbClr val="FF0000"/>
                </a:solidFill>
                <a:latin typeface="Times New Roman" pitchFamily="18" charset="0"/>
              </a:rPr>
              <a:t>SẦM SƠN (THANH HÓA)</a:t>
            </a:r>
          </a:p>
        </p:txBody>
      </p:sp>
      <p:pic>
        <p:nvPicPr>
          <p:cNvPr id="66566" name="Picture 6" descr="lang%20co"/>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28600" y="2800350"/>
            <a:ext cx="381879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7"/>
          <p:cNvSpPr>
            <a:spLocks noChangeArrowheads="1"/>
          </p:cNvSpPr>
          <p:nvPr/>
        </p:nvSpPr>
        <p:spPr bwMode="auto">
          <a:xfrm>
            <a:off x="4343400" y="190440"/>
            <a:ext cx="3529867" cy="400110"/>
          </a:xfrm>
          <a:prstGeom prst="rect">
            <a:avLst/>
          </a:prstGeom>
          <a:solidFill>
            <a:schemeClr val="accent2">
              <a:lumMod val="20000"/>
              <a:lumOff val="80000"/>
            </a:schemeClr>
          </a:solidFill>
          <a:ln>
            <a:noFill/>
          </a:ln>
          <a:effectLst/>
        </p:spPr>
        <p:txBody>
          <a:bodyPr wrap="square">
            <a:spAutoFit/>
          </a:bodyPr>
          <a:lstStyle/>
          <a:p>
            <a:pPr eaLnBrk="1" hangingPunct="1"/>
            <a:r>
              <a:rPr lang="en-US" altLang="en-US" sz="2000">
                <a:solidFill>
                  <a:srgbClr val="FF0000"/>
                </a:solidFill>
                <a:latin typeface="Times New Roman" pitchFamily="18" charset="0"/>
              </a:rPr>
              <a:t>NHẬT LỆ (QUANG BÌNH)</a:t>
            </a:r>
          </a:p>
        </p:txBody>
      </p:sp>
      <p:sp>
        <p:nvSpPr>
          <p:cNvPr id="66568" name="Text Box 8"/>
          <p:cNvSpPr txBox="1">
            <a:spLocks noChangeArrowheads="1"/>
          </p:cNvSpPr>
          <p:nvPr/>
        </p:nvSpPr>
        <p:spPr bwMode="auto">
          <a:xfrm>
            <a:off x="152400" y="4781550"/>
            <a:ext cx="4091612" cy="400110"/>
          </a:xfrm>
          <a:prstGeom prst="rect">
            <a:avLst/>
          </a:prstGeom>
          <a:solidFill>
            <a:schemeClr val="accent2">
              <a:lumMod val="20000"/>
              <a:lumOff val="80000"/>
            </a:schemeClr>
          </a:solidFill>
          <a:ln>
            <a:noFill/>
          </a:ln>
          <a:effec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2000" b="1">
                <a:solidFill>
                  <a:srgbClr val="FF0000"/>
                </a:solidFill>
                <a:latin typeface="Times New Roman" pitchFamily="18" charset="0"/>
              </a:rPr>
              <a:t> LĂNG CÔ (THỪA THIÊN-HUẾ)</a:t>
            </a:r>
          </a:p>
        </p:txBody>
      </p:sp>
      <p:pic>
        <p:nvPicPr>
          <p:cNvPr id="66569" name="Picture 9" descr="dulich_bien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012" y="2743200"/>
            <a:ext cx="436658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p:cNvSpPr txBox="1">
            <a:spLocks noChangeArrowheads="1"/>
          </p:cNvSpPr>
          <p:nvPr/>
        </p:nvSpPr>
        <p:spPr bwMode="auto">
          <a:xfrm>
            <a:off x="2819400" y="2658130"/>
            <a:ext cx="427609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2800" b="1">
                <a:solidFill>
                  <a:srgbClr val="FF0000"/>
                </a:solidFill>
                <a:latin typeface="Times New Roman" pitchFamily="18" charset="0"/>
              </a:rPr>
              <a:t>NHIỀU BÃI BIỂN ĐẸP</a:t>
            </a:r>
          </a:p>
        </p:txBody>
      </p:sp>
      <p:sp>
        <p:nvSpPr>
          <p:cNvPr id="66571" name="Text Box 11"/>
          <p:cNvSpPr txBox="1">
            <a:spLocks noChangeArrowheads="1"/>
          </p:cNvSpPr>
          <p:nvPr/>
        </p:nvSpPr>
        <p:spPr bwMode="auto">
          <a:xfrm>
            <a:off x="4852133" y="4686240"/>
            <a:ext cx="3301268" cy="400110"/>
          </a:xfrm>
          <a:prstGeom prst="rect">
            <a:avLst/>
          </a:prstGeom>
          <a:solidFill>
            <a:schemeClr val="accent2">
              <a:lumMod val="20000"/>
              <a:lumOff val="80000"/>
            </a:schemeClr>
          </a:solidFill>
          <a:ln>
            <a:noFill/>
          </a:ln>
          <a:effec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2000" b="1">
                <a:solidFill>
                  <a:srgbClr val="FF0000"/>
                </a:solidFill>
                <a:latin typeface="Times New Roman" pitchFamily="18" charset="0"/>
              </a:rPr>
              <a:t>CỬA TÙNG (QUẢNG TRỊ)</a:t>
            </a:r>
          </a:p>
        </p:txBody>
      </p:sp>
    </p:spTree>
    <p:extLst>
      <p:ext uri="{BB962C8B-B14F-4D97-AF65-F5344CB8AC3E}">
        <p14:creationId xmlns:p14="http://schemas.microsoft.com/office/powerpoint/2010/main" val="1117277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p:cTn id="7" dur="500" fill="hold"/>
                                        <p:tgtEl>
                                          <p:spTgt spid="66564"/>
                                        </p:tgtEl>
                                        <p:attrNameLst>
                                          <p:attrName>ppt_w</p:attrName>
                                        </p:attrNameLst>
                                      </p:cBhvr>
                                      <p:tavLst>
                                        <p:tav tm="0">
                                          <p:val>
                                            <p:fltVal val="0"/>
                                          </p:val>
                                        </p:tav>
                                        <p:tav tm="100000">
                                          <p:val>
                                            <p:strVal val="#ppt_w"/>
                                          </p:val>
                                        </p:tav>
                                      </p:tavLst>
                                    </p:anim>
                                    <p:anim calcmode="lin" valueType="num">
                                      <p:cBhvr>
                                        <p:cTn id="8" dur="500" fill="hold"/>
                                        <p:tgtEl>
                                          <p:spTgt spid="6656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6565"/>
                                        </p:tgtEl>
                                        <p:attrNameLst>
                                          <p:attrName>style.visibility</p:attrName>
                                        </p:attrNameLst>
                                      </p:cBhvr>
                                      <p:to>
                                        <p:strVal val="visible"/>
                                      </p:to>
                                    </p:set>
                                    <p:anim calcmode="lin" valueType="num">
                                      <p:cBhvr>
                                        <p:cTn id="12" dur="500" fill="hold"/>
                                        <p:tgtEl>
                                          <p:spTgt spid="66565"/>
                                        </p:tgtEl>
                                        <p:attrNameLst>
                                          <p:attrName>ppt_w</p:attrName>
                                        </p:attrNameLst>
                                      </p:cBhvr>
                                      <p:tavLst>
                                        <p:tav tm="0">
                                          <p:val>
                                            <p:fltVal val="0"/>
                                          </p:val>
                                        </p:tav>
                                        <p:tav tm="100000">
                                          <p:val>
                                            <p:strVal val="#ppt_w"/>
                                          </p:val>
                                        </p:tav>
                                      </p:tavLst>
                                    </p:anim>
                                    <p:anim calcmode="lin" valueType="num">
                                      <p:cBhvr>
                                        <p:cTn id="13" dur="500" fill="hold"/>
                                        <p:tgtEl>
                                          <p:spTgt spid="6656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2" presetClass="emph" presetSubtype="0" repeatCount="3000" fill="hold" grpId="1" nodeType="afterEffect">
                                  <p:stCondLst>
                                    <p:cond delay="0"/>
                                  </p:stCondLst>
                                  <p:childTnLst>
                                    <p:animClr clrSpc="hsl" dir="cw">
                                      <p:cBhvr override="childStyle">
                                        <p:cTn id="16" dur="500" fill="hold"/>
                                        <p:tgtEl>
                                          <p:spTgt spid="66565"/>
                                        </p:tgtEl>
                                        <p:attrNameLst>
                                          <p:attrName>style.color</p:attrName>
                                        </p:attrNameLst>
                                      </p:cBhvr>
                                      <p:by>
                                        <p:hsl h="-7200000" s="0" l="0"/>
                                      </p:by>
                                    </p:animClr>
                                    <p:animClr clrSpc="hsl" dir="cw">
                                      <p:cBhvr>
                                        <p:cTn id="17" dur="500" fill="hold"/>
                                        <p:tgtEl>
                                          <p:spTgt spid="66565"/>
                                        </p:tgtEl>
                                        <p:attrNameLst>
                                          <p:attrName>fillcolor</p:attrName>
                                        </p:attrNameLst>
                                      </p:cBhvr>
                                      <p:by>
                                        <p:hsl h="-7200000" s="0" l="0"/>
                                      </p:by>
                                    </p:animClr>
                                    <p:animClr clrSpc="hsl" dir="cw">
                                      <p:cBhvr>
                                        <p:cTn id="18" dur="500" fill="hold"/>
                                        <p:tgtEl>
                                          <p:spTgt spid="66565"/>
                                        </p:tgtEl>
                                        <p:attrNameLst>
                                          <p:attrName>stroke.color</p:attrName>
                                        </p:attrNameLst>
                                      </p:cBhvr>
                                      <p:by>
                                        <p:hsl h="-7200000" s="0" l="0"/>
                                      </p:by>
                                    </p:animClr>
                                    <p:set>
                                      <p:cBhvr>
                                        <p:cTn id="19" dur="500" fill="hold"/>
                                        <p:tgtEl>
                                          <p:spTgt spid="66565"/>
                                        </p:tgtEl>
                                        <p:attrNameLst>
                                          <p:attrName>fill.type</p:attrName>
                                        </p:attrNameLst>
                                      </p:cBhvr>
                                      <p:to>
                                        <p:strVal val="solid"/>
                                      </p:to>
                                    </p:set>
                                  </p:childTnLst>
                                </p:cTn>
                              </p:par>
                            </p:childTnLst>
                          </p:cTn>
                        </p:par>
                        <p:par>
                          <p:cTn id="20" fill="hold" nodeType="afterGroup">
                            <p:stCondLst>
                              <p:cond delay="2500"/>
                            </p:stCondLst>
                            <p:childTnLst>
                              <p:par>
                                <p:cTn id="21" presetID="23" presetClass="entr" presetSubtype="16" fill="hold" nodeType="afterEffect">
                                  <p:stCondLst>
                                    <p:cond delay="0"/>
                                  </p:stCondLst>
                                  <p:childTnLst>
                                    <p:set>
                                      <p:cBhvr>
                                        <p:cTn id="22" dur="1" fill="hold">
                                          <p:stCondLst>
                                            <p:cond delay="0"/>
                                          </p:stCondLst>
                                        </p:cTn>
                                        <p:tgtEl>
                                          <p:spTgt spid="66563"/>
                                        </p:tgtEl>
                                        <p:attrNameLst>
                                          <p:attrName>style.visibility</p:attrName>
                                        </p:attrNameLst>
                                      </p:cBhvr>
                                      <p:to>
                                        <p:strVal val="visible"/>
                                      </p:to>
                                    </p:set>
                                    <p:anim calcmode="lin" valueType="num">
                                      <p:cBhvr>
                                        <p:cTn id="23" dur="500" fill="hold"/>
                                        <p:tgtEl>
                                          <p:spTgt spid="66563"/>
                                        </p:tgtEl>
                                        <p:attrNameLst>
                                          <p:attrName>ppt_w</p:attrName>
                                        </p:attrNameLst>
                                      </p:cBhvr>
                                      <p:tavLst>
                                        <p:tav tm="0">
                                          <p:val>
                                            <p:fltVal val="0"/>
                                          </p:val>
                                        </p:tav>
                                        <p:tav tm="100000">
                                          <p:val>
                                            <p:strVal val="#ppt_w"/>
                                          </p:val>
                                        </p:tav>
                                      </p:tavLst>
                                    </p:anim>
                                    <p:anim calcmode="lin" valueType="num">
                                      <p:cBhvr>
                                        <p:cTn id="24" dur="500" fill="hold"/>
                                        <p:tgtEl>
                                          <p:spTgt spid="66563"/>
                                        </p:tgtEl>
                                        <p:attrNameLst>
                                          <p:attrName>ppt_h</p:attrName>
                                        </p:attrNameLst>
                                      </p:cBhvr>
                                      <p:tavLst>
                                        <p:tav tm="0">
                                          <p:val>
                                            <p:fltVal val="0"/>
                                          </p:val>
                                        </p:tav>
                                        <p:tav tm="100000">
                                          <p:val>
                                            <p:strVal val="#ppt_h"/>
                                          </p:val>
                                        </p:tav>
                                      </p:tavLst>
                                    </p:anim>
                                  </p:childTnLst>
                                </p:cTn>
                              </p:par>
                            </p:childTnLst>
                          </p:cTn>
                        </p:par>
                        <p:par>
                          <p:cTn id="25" fill="hold" nodeType="afterGroup">
                            <p:stCondLst>
                              <p:cond delay="3000"/>
                            </p:stCondLst>
                            <p:childTnLst>
                              <p:par>
                                <p:cTn id="26" presetID="23" presetClass="entr" presetSubtype="16" fill="hold" grpId="0" nodeType="afterEffect">
                                  <p:stCondLst>
                                    <p:cond delay="0"/>
                                  </p:stCondLst>
                                  <p:childTnLst>
                                    <p:set>
                                      <p:cBhvr>
                                        <p:cTn id="27" dur="1" fill="hold">
                                          <p:stCondLst>
                                            <p:cond delay="0"/>
                                          </p:stCondLst>
                                        </p:cTn>
                                        <p:tgtEl>
                                          <p:spTgt spid="66567"/>
                                        </p:tgtEl>
                                        <p:attrNameLst>
                                          <p:attrName>style.visibility</p:attrName>
                                        </p:attrNameLst>
                                      </p:cBhvr>
                                      <p:to>
                                        <p:strVal val="visible"/>
                                      </p:to>
                                    </p:set>
                                    <p:anim calcmode="lin" valueType="num">
                                      <p:cBhvr>
                                        <p:cTn id="28" dur="500" fill="hold"/>
                                        <p:tgtEl>
                                          <p:spTgt spid="66567"/>
                                        </p:tgtEl>
                                        <p:attrNameLst>
                                          <p:attrName>ppt_w</p:attrName>
                                        </p:attrNameLst>
                                      </p:cBhvr>
                                      <p:tavLst>
                                        <p:tav tm="0">
                                          <p:val>
                                            <p:fltVal val="0"/>
                                          </p:val>
                                        </p:tav>
                                        <p:tav tm="100000">
                                          <p:val>
                                            <p:strVal val="#ppt_w"/>
                                          </p:val>
                                        </p:tav>
                                      </p:tavLst>
                                    </p:anim>
                                    <p:anim calcmode="lin" valueType="num">
                                      <p:cBhvr>
                                        <p:cTn id="29" dur="500" fill="hold"/>
                                        <p:tgtEl>
                                          <p:spTgt spid="66567"/>
                                        </p:tgtEl>
                                        <p:attrNameLst>
                                          <p:attrName>ppt_h</p:attrName>
                                        </p:attrNameLst>
                                      </p:cBhvr>
                                      <p:tavLst>
                                        <p:tav tm="0">
                                          <p:val>
                                            <p:fltVal val="0"/>
                                          </p:val>
                                        </p:tav>
                                        <p:tav tm="100000">
                                          <p:val>
                                            <p:strVal val="#ppt_h"/>
                                          </p:val>
                                        </p:tav>
                                      </p:tavLst>
                                    </p:anim>
                                  </p:childTnLst>
                                </p:cTn>
                              </p:par>
                            </p:childTnLst>
                          </p:cTn>
                        </p:par>
                        <p:par>
                          <p:cTn id="30" fill="hold" nodeType="afterGroup">
                            <p:stCondLst>
                              <p:cond delay="3500"/>
                            </p:stCondLst>
                            <p:childTnLst>
                              <p:par>
                                <p:cTn id="31" presetID="22" presetClass="emph" presetSubtype="0" repeatCount="3000" fill="hold" grpId="1" nodeType="afterEffect">
                                  <p:stCondLst>
                                    <p:cond delay="0"/>
                                  </p:stCondLst>
                                  <p:childTnLst>
                                    <p:animClr clrSpc="hsl" dir="cw">
                                      <p:cBhvr override="childStyle">
                                        <p:cTn id="32" dur="500" fill="hold"/>
                                        <p:tgtEl>
                                          <p:spTgt spid="66567"/>
                                        </p:tgtEl>
                                        <p:attrNameLst>
                                          <p:attrName>style.color</p:attrName>
                                        </p:attrNameLst>
                                      </p:cBhvr>
                                      <p:by>
                                        <p:hsl h="-7200000" s="0" l="0"/>
                                      </p:by>
                                    </p:animClr>
                                    <p:animClr clrSpc="hsl" dir="cw">
                                      <p:cBhvr>
                                        <p:cTn id="33" dur="500" fill="hold"/>
                                        <p:tgtEl>
                                          <p:spTgt spid="66567"/>
                                        </p:tgtEl>
                                        <p:attrNameLst>
                                          <p:attrName>fillcolor</p:attrName>
                                        </p:attrNameLst>
                                      </p:cBhvr>
                                      <p:by>
                                        <p:hsl h="-7200000" s="0" l="0"/>
                                      </p:by>
                                    </p:animClr>
                                    <p:animClr clrSpc="hsl" dir="cw">
                                      <p:cBhvr>
                                        <p:cTn id="34" dur="500" fill="hold"/>
                                        <p:tgtEl>
                                          <p:spTgt spid="66567"/>
                                        </p:tgtEl>
                                        <p:attrNameLst>
                                          <p:attrName>stroke.color</p:attrName>
                                        </p:attrNameLst>
                                      </p:cBhvr>
                                      <p:by>
                                        <p:hsl h="-7200000" s="0" l="0"/>
                                      </p:by>
                                    </p:animClr>
                                    <p:set>
                                      <p:cBhvr>
                                        <p:cTn id="35" dur="500" fill="hold"/>
                                        <p:tgtEl>
                                          <p:spTgt spid="66567"/>
                                        </p:tgtEl>
                                        <p:attrNameLst>
                                          <p:attrName>fill.type</p:attrName>
                                        </p:attrNameLst>
                                      </p:cBhvr>
                                      <p:to>
                                        <p:strVal val="solid"/>
                                      </p:to>
                                    </p:set>
                                  </p:childTnLst>
                                </p:cTn>
                              </p:par>
                            </p:childTnLst>
                          </p:cTn>
                        </p:par>
                        <p:par>
                          <p:cTn id="36" fill="hold" nodeType="afterGroup">
                            <p:stCondLst>
                              <p:cond delay="5000"/>
                            </p:stCondLst>
                            <p:childTnLst>
                              <p:par>
                                <p:cTn id="37" presetID="23" presetClass="entr" presetSubtype="16" fill="hold" nodeType="afterEffect">
                                  <p:stCondLst>
                                    <p:cond delay="0"/>
                                  </p:stCondLst>
                                  <p:childTnLst>
                                    <p:set>
                                      <p:cBhvr>
                                        <p:cTn id="38" dur="1" fill="hold">
                                          <p:stCondLst>
                                            <p:cond delay="0"/>
                                          </p:stCondLst>
                                        </p:cTn>
                                        <p:tgtEl>
                                          <p:spTgt spid="66569"/>
                                        </p:tgtEl>
                                        <p:attrNameLst>
                                          <p:attrName>style.visibility</p:attrName>
                                        </p:attrNameLst>
                                      </p:cBhvr>
                                      <p:to>
                                        <p:strVal val="visible"/>
                                      </p:to>
                                    </p:set>
                                    <p:anim calcmode="lin" valueType="num">
                                      <p:cBhvr>
                                        <p:cTn id="39" dur="500" fill="hold"/>
                                        <p:tgtEl>
                                          <p:spTgt spid="66569"/>
                                        </p:tgtEl>
                                        <p:attrNameLst>
                                          <p:attrName>ppt_w</p:attrName>
                                        </p:attrNameLst>
                                      </p:cBhvr>
                                      <p:tavLst>
                                        <p:tav tm="0">
                                          <p:val>
                                            <p:fltVal val="0"/>
                                          </p:val>
                                        </p:tav>
                                        <p:tav tm="100000">
                                          <p:val>
                                            <p:strVal val="#ppt_w"/>
                                          </p:val>
                                        </p:tav>
                                      </p:tavLst>
                                    </p:anim>
                                    <p:anim calcmode="lin" valueType="num">
                                      <p:cBhvr>
                                        <p:cTn id="40" dur="500" fill="hold"/>
                                        <p:tgtEl>
                                          <p:spTgt spid="66569"/>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500"/>
                            </p:stCondLst>
                            <p:childTnLst>
                              <p:par>
                                <p:cTn id="42" presetID="23" presetClass="entr" presetSubtype="16" fill="hold" grpId="0" nodeType="afterEffect">
                                  <p:stCondLst>
                                    <p:cond delay="0"/>
                                  </p:stCondLst>
                                  <p:childTnLst>
                                    <p:set>
                                      <p:cBhvr>
                                        <p:cTn id="43" dur="1" fill="hold">
                                          <p:stCondLst>
                                            <p:cond delay="0"/>
                                          </p:stCondLst>
                                        </p:cTn>
                                        <p:tgtEl>
                                          <p:spTgt spid="66571"/>
                                        </p:tgtEl>
                                        <p:attrNameLst>
                                          <p:attrName>style.visibility</p:attrName>
                                        </p:attrNameLst>
                                      </p:cBhvr>
                                      <p:to>
                                        <p:strVal val="visible"/>
                                      </p:to>
                                    </p:set>
                                    <p:anim calcmode="lin" valueType="num">
                                      <p:cBhvr>
                                        <p:cTn id="44" dur="500" fill="hold"/>
                                        <p:tgtEl>
                                          <p:spTgt spid="66571"/>
                                        </p:tgtEl>
                                        <p:attrNameLst>
                                          <p:attrName>ppt_w</p:attrName>
                                        </p:attrNameLst>
                                      </p:cBhvr>
                                      <p:tavLst>
                                        <p:tav tm="0">
                                          <p:val>
                                            <p:fltVal val="0"/>
                                          </p:val>
                                        </p:tav>
                                        <p:tav tm="100000">
                                          <p:val>
                                            <p:strVal val="#ppt_w"/>
                                          </p:val>
                                        </p:tav>
                                      </p:tavLst>
                                    </p:anim>
                                    <p:anim calcmode="lin" valueType="num">
                                      <p:cBhvr>
                                        <p:cTn id="45" dur="500" fill="hold"/>
                                        <p:tgtEl>
                                          <p:spTgt spid="66571"/>
                                        </p:tgtEl>
                                        <p:attrNameLst>
                                          <p:attrName>ppt_h</p:attrName>
                                        </p:attrNameLst>
                                      </p:cBhvr>
                                      <p:tavLst>
                                        <p:tav tm="0">
                                          <p:val>
                                            <p:fltVal val="0"/>
                                          </p:val>
                                        </p:tav>
                                        <p:tav tm="100000">
                                          <p:val>
                                            <p:strVal val="#ppt_h"/>
                                          </p:val>
                                        </p:tav>
                                      </p:tavLst>
                                    </p:anim>
                                  </p:childTnLst>
                                </p:cTn>
                              </p:par>
                            </p:childTnLst>
                          </p:cTn>
                        </p:par>
                        <p:par>
                          <p:cTn id="46" fill="hold" nodeType="afterGroup">
                            <p:stCondLst>
                              <p:cond delay="6000"/>
                            </p:stCondLst>
                            <p:childTnLst>
                              <p:par>
                                <p:cTn id="47" presetID="22" presetClass="emph" presetSubtype="0" repeatCount="3000" fill="hold" grpId="1" nodeType="afterEffect">
                                  <p:stCondLst>
                                    <p:cond delay="0"/>
                                  </p:stCondLst>
                                  <p:childTnLst>
                                    <p:animClr clrSpc="hsl" dir="cw">
                                      <p:cBhvr override="childStyle">
                                        <p:cTn id="48" dur="500" fill="hold"/>
                                        <p:tgtEl>
                                          <p:spTgt spid="66571"/>
                                        </p:tgtEl>
                                        <p:attrNameLst>
                                          <p:attrName>style.color</p:attrName>
                                        </p:attrNameLst>
                                      </p:cBhvr>
                                      <p:by>
                                        <p:hsl h="-7200000" s="0" l="0"/>
                                      </p:by>
                                    </p:animClr>
                                    <p:animClr clrSpc="hsl" dir="cw">
                                      <p:cBhvr>
                                        <p:cTn id="49" dur="500" fill="hold"/>
                                        <p:tgtEl>
                                          <p:spTgt spid="66571"/>
                                        </p:tgtEl>
                                        <p:attrNameLst>
                                          <p:attrName>fillcolor</p:attrName>
                                        </p:attrNameLst>
                                      </p:cBhvr>
                                      <p:by>
                                        <p:hsl h="-7200000" s="0" l="0"/>
                                      </p:by>
                                    </p:animClr>
                                    <p:animClr clrSpc="hsl" dir="cw">
                                      <p:cBhvr>
                                        <p:cTn id="50" dur="500" fill="hold"/>
                                        <p:tgtEl>
                                          <p:spTgt spid="66571"/>
                                        </p:tgtEl>
                                        <p:attrNameLst>
                                          <p:attrName>stroke.color</p:attrName>
                                        </p:attrNameLst>
                                      </p:cBhvr>
                                      <p:by>
                                        <p:hsl h="-7200000" s="0" l="0"/>
                                      </p:by>
                                    </p:animClr>
                                    <p:set>
                                      <p:cBhvr>
                                        <p:cTn id="51" dur="500" fill="hold"/>
                                        <p:tgtEl>
                                          <p:spTgt spid="66571"/>
                                        </p:tgtEl>
                                        <p:attrNameLst>
                                          <p:attrName>fill.type</p:attrName>
                                        </p:attrNameLst>
                                      </p:cBhvr>
                                      <p:to>
                                        <p:strVal val="solid"/>
                                      </p:to>
                                    </p:set>
                                  </p:childTnLst>
                                </p:cTn>
                              </p:par>
                            </p:childTnLst>
                          </p:cTn>
                        </p:par>
                        <p:par>
                          <p:cTn id="52" fill="hold" nodeType="afterGroup">
                            <p:stCondLst>
                              <p:cond delay="7500"/>
                            </p:stCondLst>
                            <p:childTnLst>
                              <p:par>
                                <p:cTn id="53" presetID="23" presetClass="entr" presetSubtype="16" fill="hold" nodeType="afterEffect">
                                  <p:stCondLst>
                                    <p:cond delay="0"/>
                                  </p:stCondLst>
                                  <p:childTnLst>
                                    <p:set>
                                      <p:cBhvr>
                                        <p:cTn id="54" dur="1" fill="hold">
                                          <p:stCondLst>
                                            <p:cond delay="0"/>
                                          </p:stCondLst>
                                        </p:cTn>
                                        <p:tgtEl>
                                          <p:spTgt spid="66566"/>
                                        </p:tgtEl>
                                        <p:attrNameLst>
                                          <p:attrName>style.visibility</p:attrName>
                                        </p:attrNameLst>
                                      </p:cBhvr>
                                      <p:to>
                                        <p:strVal val="visible"/>
                                      </p:to>
                                    </p:set>
                                    <p:anim calcmode="lin" valueType="num">
                                      <p:cBhvr>
                                        <p:cTn id="55" dur="500" fill="hold"/>
                                        <p:tgtEl>
                                          <p:spTgt spid="66566"/>
                                        </p:tgtEl>
                                        <p:attrNameLst>
                                          <p:attrName>ppt_w</p:attrName>
                                        </p:attrNameLst>
                                      </p:cBhvr>
                                      <p:tavLst>
                                        <p:tav tm="0">
                                          <p:val>
                                            <p:fltVal val="0"/>
                                          </p:val>
                                        </p:tav>
                                        <p:tav tm="100000">
                                          <p:val>
                                            <p:strVal val="#ppt_w"/>
                                          </p:val>
                                        </p:tav>
                                      </p:tavLst>
                                    </p:anim>
                                    <p:anim calcmode="lin" valueType="num">
                                      <p:cBhvr>
                                        <p:cTn id="56" dur="500" fill="hold"/>
                                        <p:tgtEl>
                                          <p:spTgt spid="66566"/>
                                        </p:tgtEl>
                                        <p:attrNameLst>
                                          <p:attrName>ppt_h</p:attrName>
                                        </p:attrNameLst>
                                      </p:cBhvr>
                                      <p:tavLst>
                                        <p:tav tm="0">
                                          <p:val>
                                            <p:fltVal val="0"/>
                                          </p:val>
                                        </p:tav>
                                        <p:tav tm="100000">
                                          <p:val>
                                            <p:strVal val="#ppt_h"/>
                                          </p:val>
                                        </p:tav>
                                      </p:tavLst>
                                    </p:anim>
                                  </p:childTnLst>
                                </p:cTn>
                              </p:par>
                            </p:childTnLst>
                          </p:cTn>
                        </p:par>
                        <p:par>
                          <p:cTn id="57" fill="hold" nodeType="afterGroup">
                            <p:stCondLst>
                              <p:cond delay="8000"/>
                            </p:stCondLst>
                            <p:childTnLst>
                              <p:par>
                                <p:cTn id="58" presetID="23" presetClass="entr" presetSubtype="16" fill="hold" grpId="0" nodeType="afterEffect">
                                  <p:stCondLst>
                                    <p:cond delay="0"/>
                                  </p:stCondLst>
                                  <p:childTnLst>
                                    <p:set>
                                      <p:cBhvr>
                                        <p:cTn id="59" dur="1" fill="hold">
                                          <p:stCondLst>
                                            <p:cond delay="0"/>
                                          </p:stCondLst>
                                        </p:cTn>
                                        <p:tgtEl>
                                          <p:spTgt spid="66568"/>
                                        </p:tgtEl>
                                        <p:attrNameLst>
                                          <p:attrName>style.visibility</p:attrName>
                                        </p:attrNameLst>
                                      </p:cBhvr>
                                      <p:to>
                                        <p:strVal val="visible"/>
                                      </p:to>
                                    </p:set>
                                    <p:anim calcmode="lin" valueType="num">
                                      <p:cBhvr>
                                        <p:cTn id="60" dur="500" fill="hold"/>
                                        <p:tgtEl>
                                          <p:spTgt spid="66568"/>
                                        </p:tgtEl>
                                        <p:attrNameLst>
                                          <p:attrName>ppt_w</p:attrName>
                                        </p:attrNameLst>
                                      </p:cBhvr>
                                      <p:tavLst>
                                        <p:tav tm="0">
                                          <p:val>
                                            <p:fltVal val="0"/>
                                          </p:val>
                                        </p:tav>
                                        <p:tav tm="100000">
                                          <p:val>
                                            <p:strVal val="#ppt_w"/>
                                          </p:val>
                                        </p:tav>
                                      </p:tavLst>
                                    </p:anim>
                                    <p:anim calcmode="lin" valueType="num">
                                      <p:cBhvr>
                                        <p:cTn id="61" dur="500" fill="hold"/>
                                        <p:tgtEl>
                                          <p:spTgt spid="66568"/>
                                        </p:tgtEl>
                                        <p:attrNameLst>
                                          <p:attrName>ppt_h</p:attrName>
                                        </p:attrNameLst>
                                      </p:cBhvr>
                                      <p:tavLst>
                                        <p:tav tm="0">
                                          <p:val>
                                            <p:fltVal val="0"/>
                                          </p:val>
                                        </p:tav>
                                        <p:tav tm="100000">
                                          <p:val>
                                            <p:strVal val="#ppt_h"/>
                                          </p:val>
                                        </p:tav>
                                      </p:tavLst>
                                    </p:anim>
                                  </p:childTnLst>
                                </p:cTn>
                              </p:par>
                            </p:childTnLst>
                          </p:cTn>
                        </p:par>
                        <p:par>
                          <p:cTn id="62" fill="hold" nodeType="afterGroup">
                            <p:stCondLst>
                              <p:cond delay="8500"/>
                            </p:stCondLst>
                            <p:childTnLst>
                              <p:par>
                                <p:cTn id="63" presetID="22" presetClass="emph" presetSubtype="0" repeatCount="3000" fill="hold" grpId="1" nodeType="afterEffect">
                                  <p:stCondLst>
                                    <p:cond delay="0"/>
                                  </p:stCondLst>
                                  <p:childTnLst>
                                    <p:animClr clrSpc="hsl" dir="cw">
                                      <p:cBhvr override="childStyle">
                                        <p:cTn id="64" dur="500" fill="hold"/>
                                        <p:tgtEl>
                                          <p:spTgt spid="66568"/>
                                        </p:tgtEl>
                                        <p:attrNameLst>
                                          <p:attrName>style.color</p:attrName>
                                        </p:attrNameLst>
                                      </p:cBhvr>
                                      <p:by>
                                        <p:hsl h="-7200000" s="0" l="0"/>
                                      </p:by>
                                    </p:animClr>
                                    <p:animClr clrSpc="hsl" dir="cw">
                                      <p:cBhvr>
                                        <p:cTn id="65" dur="500" fill="hold"/>
                                        <p:tgtEl>
                                          <p:spTgt spid="66568"/>
                                        </p:tgtEl>
                                        <p:attrNameLst>
                                          <p:attrName>fillcolor</p:attrName>
                                        </p:attrNameLst>
                                      </p:cBhvr>
                                      <p:by>
                                        <p:hsl h="-7200000" s="0" l="0"/>
                                      </p:by>
                                    </p:animClr>
                                    <p:animClr clrSpc="hsl" dir="cw">
                                      <p:cBhvr>
                                        <p:cTn id="66" dur="500" fill="hold"/>
                                        <p:tgtEl>
                                          <p:spTgt spid="66568"/>
                                        </p:tgtEl>
                                        <p:attrNameLst>
                                          <p:attrName>stroke.color</p:attrName>
                                        </p:attrNameLst>
                                      </p:cBhvr>
                                      <p:by>
                                        <p:hsl h="-7200000" s="0" l="0"/>
                                      </p:by>
                                    </p:animClr>
                                    <p:set>
                                      <p:cBhvr>
                                        <p:cTn id="67" dur="500" fill="hold"/>
                                        <p:tgtEl>
                                          <p:spTgt spid="66568"/>
                                        </p:tgtEl>
                                        <p:attrNameLst>
                                          <p:attrName>fill.type</p:attrName>
                                        </p:attrNameLst>
                                      </p:cBhvr>
                                      <p:to>
                                        <p:strVal val="solid"/>
                                      </p:to>
                                    </p:set>
                                  </p:childTnLst>
                                </p:cTn>
                              </p:par>
                            </p:childTnLst>
                          </p:cTn>
                        </p:par>
                        <p:par>
                          <p:cTn id="68" fill="hold" nodeType="afterGroup">
                            <p:stCondLst>
                              <p:cond delay="10000"/>
                            </p:stCondLst>
                            <p:childTnLst>
                              <p:par>
                                <p:cTn id="69" presetID="29" presetClass="entr" presetSubtype="0" fill="hold" grpId="0" nodeType="afterEffect">
                                  <p:stCondLst>
                                    <p:cond delay="0"/>
                                  </p:stCondLst>
                                  <p:childTnLst>
                                    <p:set>
                                      <p:cBhvr>
                                        <p:cTn id="70" dur="1" fill="hold">
                                          <p:stCondLst>
                                            <p:cond delay="0"/>
                                          </p:stCondLst>
                                        </p:cTn>
                                        <p:tgtEl>
                                          <p:spTgt spid="66570"/>
                                        </p:tgtEl>
                                        <p:attrNameLst>
                                          <p:attrName>style.visibility</p:attrName>
                                        </p:attrNameLst>
                                      </p:cBhvr>
                                      <p:to>
                                        <p:strVal val="visible"/>
                                      </p:to>
                                    </p:set>
                                    <p:anim calcmode="lin" valueType="num">
                                      <p:cBhvr>
                                        <p:cTn id="71" dur="1000" fill="hold"/>
                                        <p:tgtEl>
                                          <p:spTgt spid="66570"/>
                                        </p:tgtEl>
                                        <p:attrNameLst>
                                          <p:attrName>ppt_x</p:attrName>
                                        </p:attrNameLst>
                                      </p:cBhvr>
                                      <p:tavLst>
                                        <p:tav tm="0">
                                          <p:val>
                                            <p:strVal val="#ppt_x-.2"/>
                                          </p:val>
                                        </p:tav>
                                        <p:tav tm="100000">
                                          <p:val>
                                            <p:strVal val="#ppt_x"/>
                                          </p:val>
                                        </p:tav>
                                      </p:tavLst>
                                    </p:anim>
                                    <p:anim calcmode="lin" valueType="num">
                                      <p:cBhvr>
                                        <p:cTn id="72" dur="1000" fill="hold"/>
                                        <p:tgtEl>
                                          <p:spTgt spid="66570"/>
                                        </p:tgtEl>
                                        <p:attrNameLst>
                                          <p:attrName>ppt_y</p:attrName>
                                        </p:attrNameLst>
                                      </p:cBhvr>
                                      <p:tavLst>
                                        <p:tav tm="0">
                                          <p:val>
                                            <p:strVal val="#ppt_y"/>
                                          </p:val>
                                        </p:tav>
                                        <p:tav tm="100000">
                                          <p:val>
                                            <p:strVal val="#ppt_y"/>
                                          </p:val>
                                        </p:tav>
                                      </p:tavLst>
                                    </p:anim>
                                    <p:animEffect transition="in" filter="wipe(right)" prLst="gradientSize: 0.1">
                                      <p:cBhvr>
                                        <p:cTn id="73" dur="1000"/>
                                        <p:tgtEl>
                                          <p:spTgt spid="66570"/>
                                        </p:tgtEl>
                                      </p:cBhvr>
                                    </p:animEffect>
                                  </p:childTnLst>
                                </p:cTn>
                              </p:par>
                            </p:childTnLst>
                          </p:cTn>
                        </p:par>
                        <p:par>
                          <p:cTn id="74" fill="hold" nodeType="afterGroup">
                            <p:stCondLst>
                              <p:cond delay="11000"/>
                            </p:stCondLst>
                            <p:childTnLst>
                              <p:par>
                                <p:cTn id="75" presetID="22" presetClass="emph" presetSubtype="0" fill="hold" grpId="1" nodeType="afterEffect">
                                  <p:stCondLst>
                                    <p:cond delay="0"/>
                                  </p:stCondLst>
                                  <p:childTnLst>
                                    <p:animClr clrSpc="hsl" dir="cw">
                                      <p:cBhvr override="childStyle">
                                        <p:cTn id="76" dur="500" fill="hold"/>
                                        <p:tgtEl>
                                          <p:spTgt spid="66570"/>
                                        </p:tgtEl>
                                        <p:attrNameLst>
                                          <p:attrName>style.color</p:attrName>
                                        </p:attrNameLst>
                                      </p:cBhvr>
                                      <p:by>
                                        <p:hsl h="-7200000" s="0" l="0"/>
                                      </p:by>
                                    </p:animClr>
                                    <p:animClr clrSpc="hsl" dir="cw">
                                      <p:cBhvr>
                                        <p:cTn id="77" dur="500" fill="hold"/>
                                        <p:tgtEl>
                                          <p:spTgt spid="66570"/>
                                        </p:tgtEl>
                                        <p:attrNameLst>
                                          <p:attrName>fillcolor</p:attrName>
                                        </p:attrNameLst>
                                      </p:cBhvr>
                                      <p:by>
                                        <p:hsl h="-7200000" s="0" l="0"/>
                                      </p:by>
                                    </p:animClr>
                                    <p:animClr clrSpc="hsl" dir="cw">
                                      <p:cBhvr>
                                        <p:cTn id="78" dur="500" fill="hold"/>
                                        <p:tgtEl>
                                          <p:spTgt spid="66570"/>
                                        </p:tgtEl>
                                        <p:attrNameLst>
                                          <p:attrName>stroke.color</p:attrName>
                                        </p:attrNameLst>
                                      </p:cBhvr>
                                      <p:by>
                                        <p:hsl h="-7200000" s="0" l="0"/>
                                      </p:by>
                                    </p:animClr>
                                    <p:set>
                                      <p:cBhvr>
                                        <p:cTn id="79" dur="500" fill="hold"/>
                                        <p:tgtEl>
                                          <p:spTgt spid="665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P spid="66565" grpId="1"/>
      <p:bldP spid="66567" grpId="0" animBg="1"/>
      <p:bldP spid="66567" grpId="1" animBg="1"/>
      <p:bldP spid="66568" grpId="0" animBg="1"/>
      <p:bldP spid="66568" grpId="1" animBg="1"/>
      <p:bldP spid="66570" grpId="0" animBg="1"/>
      <p:bldP spid="66570" grpId="1" animBg="1"/>
      <p:bldP spid="66571" grpId="0" animBg="1"/>
      <p:bldP spid="6657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WordArt 6"/>
          <p:cNvSpPr>
            <a:spLocks noChangeArrowheads="1" noChangeShapeType="1" noTextEdit="1"/>
          </p:cNvSpPr>
          <p:nvPr/>
        </p:nvSpPr>
        <p:spPr bwMode="auto">
          <a:xfrm>
            <a:off x="1188720" y="1205733"/>
            <a:ext cx="6934200" cy="1257300"/>
          </a:xfrm>
          <a:prstGeom prst="rect">
            <a:avLst/>
          </a:prstGeom>
        </p:spPr>
        <p:txBody>
          <a:bodyPr wrap="none" fromWordArt="1">
            <a:prstTxWarp prst="textDeflateBottom">
              <a:avLst>
                <a:gd name="adj" fmla="val 50000"/>
              </a:avLst>
            </a:prstTxWarp>
          </a:bodyPr>
          <a:lstStyle/>
          <a:p>
            <a:pPr algn="ctr" defTabSz="457223"/>
            <a:r>
              <a:rPr lang="vi-VN" sz="1350" b="1" kern="10" dirty="0">
                <a:ln w="18000">
                  <a:solidFill>
                    <a:srgbClr val="FFCD00"/>
                  </a:solidFill>
                  <a:miter lim="800000"/>
                </a:ln>
                <a:solidFill>
                  <a:srgbClr val="FF0000"/>
                </a:solidFill>
                <a:effectLst>
                  <a:outerShdw dist="38100" dir="2700000" algn="tl" rotWithShape="0">
                    <a:srgbClr val="000000">
                      <a:alpha val="43137"/>
                    </a:srgbClr>
                  </a:outerShdw>
                </a:effectLst>
                <a:latin typeface="Arial" panose="020B0604020202020204" pitchFamily="34" charset="0"/>
                <a:cs typeface="Times New Roman" panose="02020603050405020304" pitchFamily="18" charset="0"/>
              </a:rPr>
              <a:t>NHIỆT LIỆT CHÀO MỪNG QUÝ THẦY CÔ GIÁO </a:t>
            </a:r>
          </a:p>
        </p:txBody>
      </p:sp>
      <p:sp>
        <p:nvSpPr>
          <p:cNvPr id="9221" name="WordArt 9"/>
          <p:cNvSpPr>
            <a:spLocks noChangeArrowheads="1" noChangeShapeType="1" noTextEdit="1"/>
          </p:cNvSpPr>
          <p:nvPr/>
        </p:nvSpPr>
        <p:spPr bwMode="auto">
          <a:xfrm>
            <a:off x="1981204" y="2237859"/>
            <a:ext cx="5334000" cy="669131"/>
          </a:xfrm>
          <a:prstGeom prst="rect">
            <a:avLst/>
          </a:prstGeom>
        </p:spPr>
        <p:txBody>
          <a:bodyPr wrap="none" fromWordArt="1">
            <a:prstTxWarp prst="textInflate">
              <a:avLst>
                <a:gd name="adj" fmla="val 18750"/>
              </a:avLst>
            </a:prstTxWarp>
          </a:bodyPr>
          <a:lstStyle/>
          <a:p>
            <a:pPr algn="ctr" defTabSz="457223"/>
            <a:r>
              <a:rPr lang="vi-VN" sz="2700" b="1" kern="10" dirty="0">
                <a:ln w="9525">
                  <a:solidFill>
                    <a:srgbClr val="FFFF00"/>
                  </a:solidFill>
                  <a:round/>
                </a:ln>
                <a:solidFill>
                  <a:srgbClr val="7030A0"/>
                </a:solidFill>
                <a:effectLst>
                  <a:outerShdw dist="38100" dir="2700000" algn="tl" rotWithShape="0">
                    <a:srgbClr val="000000">
                      <a:alpha val="39998"/>
                    </a:srgbClr>
                  </a:outerShdw>
                </a:effectLst>
                <a:latin typeface="Arial" panose="020B0604020202020204" pitchFamily="34" charset="0"/>
                <a:cs typeface="Times New Roman" panose="02020603050405020304" pitchFamily="18" charset="0"/>
              </a:rPr>
              <a:t>VỀ DỰ GIỜ THĂM LỚP </a:t>
            </a:r>
          </a:p>
        </p:txBody>
      </p:sp>
      <p:sp>
        <p:nvSpPr>
          <p:cNvPr id="2" name="Rectangle 1"/>
          <p:cNvSpPr/>
          <p:nvPr/>
        </p:nvSpPr>
        <p:spPr>
          <a:xfrm>
            <a:off x="1722588" y="3184639"/>
            <a:ext cx="5531891" cy="600164"/>
          </a:xfrm>
          <a:prstGeom prst="rect">
            <a:avLst/>
          </a:prstGeom>
          <a:noFill/>
        </p:spPr>
        <p:txBody>
          <a:bodyPr>
            <a:spAutoFit/>
          </a:bodyPr>
          <a:lstStyle/>
          <a:p>
            <a:pPr algn="ctr" defTabSz="457223">
              <a:defRPr/>
            </a:pP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MÔN: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LỊCH</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SỬ</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ĐỊA</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LÍ</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p>
        </p:txBody>
      </p:sp>
      <p:sp>
        <p:nvSpPr>
          <p:cNvPr id="3" name="Rectangle 2"/>
          <p:cNvSpPr/>
          <p:nvPr/>
        </p:nvSpPr>
        <p:spPr>
          <a:xfrm>
            <a:off x="3091638" y="3805200"/>
            <a:ext cx="2847254" cy="43088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23">
              <a:defRPr/>
            </a:pPr>
            <a:r>
              <a:rPr lang="en-US" sz="2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NĂM HỌC: </a:t>
            </a:r>
            <a:r>
              <a:rPr lang="vi-VN" sz="2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202</a:t>
            </a:r>
            <a:r>
              <a:rPr lang="en-US" sz="2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4 </a:t>
            </a:r>
            <a:r>
              <a:rPr lang="vi-VN" sz="2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r>
              <a:rPr lang="en-US" sz="2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vi-VN" sz="2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202</a:t>
            </a:r>
            <a:r>
              <a:rPr lang="en-US" sz="22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5</a:t>
            </a:r>
          </a:p>
        </p:txBody>
      </p:sp>
      <p:sp>
        <p:nvSpPr>
          <p:cNvPr id="5" name="Rectangle 4"/>
          <p:cNvSpPr/>
          <p:nvPr/>
        </p:nvSpPr>
        <p:spPr>
          <a:xfrm>
            <a:off x="1783314" y="3917136"/>
            <a:ext cx="5531891" cy="369332"/>
          </a:xfrm>
          <a:prstGeom prst="rect">
            <a:avLst/>
          </a:prstGeom>
          <a:noFill/>
        </p:spPr>
        <p:txBody>
          <a:bodyPr>
            <a:spAutoFit/>
          </a:bodyPr>
          <a:lstStyle/>
          <a:p>
            <a:pPr algn="ctr" defTabSz="457223">
              <a:defRPr/>
            </a:pPr>
            <a:endParaRPr lang="en-US"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Alako-Bold" pitchFamily="2" charset="0"/>
              <a:cs typeface="Times New Roman" panose="02020603050405020304" pitchFamily="18" charset="0"/>
            </a:endParaRPr>
          </a:p>
        </p:txBody>
      </p:sp>
    </p:spTree>
    <p:extLst>
      <p:ext uri="{BB962C8B-B14F-4D97-AF65-F5344CB8AC3E}">
        <p14:creationId xmlns:p14="http://schemas.microsoft.com/office/powerpoint/2010/main" val="22474769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DSC_0271"/>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4648200" y="285750"/>
            <a:ext cx="40386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6" descr="DongPhongNha"/>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04800" y="285750"/>
            <a:ext cx="396240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phongnha1"/>
          <p:cNvPicPr>
            <a:picLocks noChangeAspect="1" noChangeArrowheads="1"/>
          </p:cNvPicPr>
          <p:nvPr/>
        </p:nvPicPr>
        <p:blipFill>
          <a:blip r:embed="rId4" cstate="print">
            <a:lum bright="30000" contrast="-6000"/>
            <a:extLst>
              <a:ext uri="{28A0092B-C50C-407E-A947-70E740481C1C}">
                <a14:useLocalDpi xmlns:a14="http://schemas.microsoft.com/office/drawing/2010/main" val="0"/>
              </a:ext>
            </a:extLst>
          </a:blip>
          <a:srcRect/>
          <a:stretch>
            <a:fillRect/>
          </a:stretch>
        </p:blipFill>
        <p:spPr bwMode="auto">
          <a:xfrm>
            <a:off x="316454" y="2724150"/>
            <a:ext cx="398257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PhongNha"/>
          <p:cNvPicPr>
            <a:picLocks noChangeAspect="1" noChangeArrowheads="1"/>
          </p:cNvPicPr>
          <p:nvPr/>
        </p:nvPicPr>
        <p:blipFill>
          <a:blip r:embed="rId5" cstate="print">
            <a:lum bright="24000"/>
            <a:extLst>
              <a:ext uri="{28A0092B-C50C-407E-A947-70E740481C1C}">
                <a14:useLocalDpi xmlns:a14="http://schemas.microsoft.com/office/drawing/2010/main" val="0"/>
              </a:ext>
            </a:extLst>
          </a:blip>
          <a:srcRect/>
          <a:stretch>
            <a:fillRect/>
          </a:stretch>
        </p:blipFill>
        <p:spPr bwMode="auto">
          <a:xfrm>
            <a:off x="4648200" y="2789532"/>
            <a:ext cx="4114800" cy="222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38400" y="2419350"/>
            <a:ext cx="3962400" cy="400110"/>
          </a:xfrm>
          <a:prstGeom prst="rect">
            <a:avLst/>
          </a:prstGeom>
          <a:solidFill>
            <a:schemeClr val="accent2">
              <a:lumMod val="20000"/>
              <a:lumOff val="80000"/>
            </a:schemeClr>
          </a:solidFill>
        </p:spPr>
        <p:txBody>
          <a:bodyPr wrap="square" rtlCol="0">
            <a:spAutoFit/>
          </a:bodyPr>
          <a:lstStyle/>
          <a:p>
            <a:r>
              <a:rPr lang="en-US" sz="2000">
                <a:solidFill>
                  <a:srgbClr val="C00000"/>
                </a:solidFill>
                <a:latin typeface="Times New Roman" pitchFamily="18" charset="0"/>
                <a:cs typeface="Times New Roman" pitchFamily="18" charset="0"/>
              </a:rPr>
              <a:t>ĐỘNG PHONG NHA-KẺ BÀNG</a:t>
            </a:r>
          </a:p>
        </p:txBody>
      </p:sp>
    </p:spTree>
    <p:extLst>
      <p:ext uri="{BB962C8B-B14F-4D97-AF65-F5344CB8AC3E}">
        <p14:creationId xmlns:p14="http://schemas.microsoft.com/office/powerpoint/2010/main" val="109711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914401"/>
            <a:ext cx="906780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700">
                <a:solidFill>
                  <a:schemeClr val="tx1"/>
                </a:solidFill>
                <a:latin typeface="Arial" charset="0"/>
                <a:cs typeface="Arial" charset="0"/>
              </a:defRPr>
            </a:lvl1pPr>
            <a:lvl2pPr marL="800100" indent="-342900">
              <a:defRPr sz="2700">
                <a:solidFill>
                  <a:schemeClr val="tx1"/>
                </a:solidFill>
                <a:latin typeface="Arial" charset="0"/>
                <a:cs typeface="Arial" charset="0"/>
              </a:defRPr>
            </a:lvl2pPr>
            <a:lvl3pPr marL="1257300" indent="-342900">
              <a:defRPr sz="2700">
                <a:solidFill>
                  <a:schemeClr val="tx1"/>
                </a:solidFill>
                <a:latin typeface="Arial" charset="0"/>
                <a:cs typeface="Arial" charset="0"/>
              </a:defRPr>
            </a:lvl3pPr>
            <a:lvl4pPr marL="1714500" indent="-342900">
              <a:defRPr sz="2700">
                <a:solidFill>
                  <a:schemeClr val="tx1"/>
                </a:solidFill>
                <a:latin typeface="Arial" charset="0"/>
                <a:cs typeface="Arial" charset="0"/>
              </a:defRPr>
            </a:lvl4pPr>
            <a:lvl5pPr marL="2171700" indent="-342900">
              <a:defRPr sz="2700">
                <a:solidFill>
                  <a:schemeClr val="tx1"/>
                </a:solidFill>
                <a:latin typeface="Arial" charset="0"/>
                <a:cs typeface="Arial" charset="0"/>
              </a:defRPr>
            </a:lvl5pPr>
            <a:lvl6pPr marL="2628900" indent="-342900" eaLnBrk="0" fontAlgn="base" hangingPunct="0">
              <a:spcBef>
                <a:spcPct val="0"/>
              </a:spcBef>
              <a:spcAft>
                <a:spcPct val="0"/>
              </a:spcAft>
              <a:defRPr sz="2700">
                <a:solidFill>
                  <a:schemeClr val="tx1"/>
                </a:solidFill>
                <a:latin typeface="Arial" charset="0"/>
                <a:cs typeface="Arial" charset="0"/>
              </a:defRPr>
            </a:lvl6pPr>
            <a:lvl7pPr marL="3086100" indent="-342900" eaLnBrk="0" fontAlgn="base" hangingPunct="0">
              <a:spcBef>
                <a:spcPct val="0"/>
              </a:spcBef>
              <a:spcAft>
                <a:spcPct val="0"/>
              </a:spcAft>
              <a:defRPr sz="2700">
                <a:solidFill>
                  <a:schemeClr val="tx1"/>
                </a:solidFill>
                <a:latin typeface="Arial" charset="0"/>
                <a:cs typeface="Arial" charset="0"/>
              </a:defRPr>
            </a:lvl7pPr>
            <a:lvl8pPr marL="3543300" indent="-342900" eaLnBrk="0" fontAlgn="base" hangingPunct="0">
              <a:spcBef>
                <a:spcPct val="0"/>
              </a:spcBef>
              <a:spcAft>
                <a:spcPct val="0"/>
              </a:spcAft>
              <a:defRPr sz="2700">
                <a:solidFill>
                  <a:schemeClr val="tx1"/>
                </a:solidFill>
                <a:latin typeface="Arial" charset="0"/>
                <a:cs typeface="Arial" charset="0"/>
              </a:defRPr>
            </a:lvl8pPr>
            <a:lvl9pPr marL="4000500" indent="-342900" eaLnBrk="0" fontAlgn="base" hangingPunct="0">
              <a:spcBef>
                <a:spcPct val="0"/>
              </a:spcBef>
              <a:spcAft>
                <a:spcPct val="0"/>
              </a:spcAft>
              <a:defRPr sz="2700">
                <a:solidFill>
                  <a:schemeClr val="tx1"/>
                </a:solidFill>
                <a:latin typeface="Arial" charset="0"/>
                <a:cs typeface="Arial" charset="0"/>
              </a:defRPr>
            </a:lvl9pPr>
          </a:lstStyle>
          <a:p>
            <a:pPr algn="just" eaLnBrk="1" hangingPunct="1">
              <a:spcBef>
                <a:spcPct val="50000"/>
              </a:spcBef>
            </a:pPr>
            <a:r>
              <a:rPr lang="en-US" altLang="en-US" sz="2000" b="1">
                <a:solidFill>
                  <a:srgbClr val="FF0000"/>
                </a:solidFill>
                <a:latin typeface="Times New Roman" pitchFamily="18" charset="0"/>
                <a:cs typeface="Times New Roman" pitchFamily="18" charset="0"/>
              </a:rPr>
              <a:t>2. Điều kiện tự nhiên và tài nguyên thiên nhiên:</a:t>
            </a:r>
          </a:p>
          <a:p>
            <a:pPr algn="just"/>
            <a:r>
              <a:rPr lang="vi-VN" sz="2000">
                <a:solidFill>
                  <a:srgbClr val="000099"/>
                </a:solidFill>
                <a:latin typeface="Times New Roman" pitchFamily="18" charset="0"/>
                <a:cs typeface="Times New Roman" pitchFamily="18" charset="0"/>
              </a:rPr>
              <a:t>– Tự nhiên của Bắc Trung Bộ có sự phân hoá theo chiều tây – đông.</a:t>
            </a:r>
            <a:endParaRPr lang="en-US" sz="2000">
              <a:solidFill>
                <a:srgbClr val="000099"/>
              </a:solidFill>
              <a:latin typeface="Times New Roman" pitchFamily="18" charset="0"/>
              <a:cs typeface="Times New Roman" pitchFamily="18" charset="0"/>
            </a:endParaRPr>
          </a:p>
          <a:p>
            <a:pPr algn="just"/>
            <a:r>
              <a:rPr lang="vi-VN" sz="2000" b="1">
                <a:solidFill>
                  <a:srgbClr val="C00000"/>
                </a:solidFill>
                <a:latin typeface="Times New Roman" pitchFamily="18" charset="0"/>
                <a:cs typeface="Times New Roman" pitchFamily="18" charset="0"/>
              </a:rPr>
              <a:t>+ Địa hình: </a:t>
            </a:r>
            <a:r>
              <a:rPr lang="vi-VN" sz="2000">
                <a:solidFill>
                  <a:srgbClr val="000099"/>
                </a:solidFill>
                <a:latin typeface="Times New Roman" pitchFamily="18" charset="0"/>
                <a:cs typeface="Times New Roman" pitchFamily="18" charset="0"/>
              </a:rPr>
              <a:t>Từ tây sang đông, địa hình có 3 dạng phổ biến: đồi núi chủ yếu ở phía tây, có đất feralit đỏ vàng; đồng bằng chuyển tiếp, chủ yếu có đất phù sa và các cồn cát; biển, thềm lục địa, đảo ở phía đông.</a:t>
            </a:r>
            <a:endParaRPr lang="en-US" sz="2000">
              <a:solidFill>
                <a:srgbClr val="000099"/>
              </a:solidFill>
              <a:latin typeface="Times New Roman" pitchFamily="18" charset="0"/>
              <a:cs typeface="Times New Roman" pitchFamily="18" charset="0"/>
            </a:endParaRPr>
          </a:p>
          <a:p>
            <a:pPr algn="just"/>
            <a:r>
              <a:rPr lang="vi-VN" sz="2000" b="1">
                <a:solidFill>
                  <a:srgbClr val="C00000"/>
                </a:solidFill>
                <a:latin typeface="Times New Roman" pitchFamily="18" charset="0"/>
                <a:cs typeface="Times New Roman" pitchFamily="18" charset="0"/>
              </a:rPr>
              <a:t>+ Khí hậu: </a:t>
            </a:r>
            <a:r>
              <a:rPr lang="vi-VN" sz="2000">
                <a:solidFill>
                  <a:srgbClr val="000099"/>
                </a:solidFill>
                <a:latin typeface="Times New Roman" pitchFamily="18" charset="0"/>
                <a:cs typeface="Times New Roman" pitchFamily="18" charset="0"/>
              </a:rPr>
              <a:t>Nhiệt đới ẩm gió mùa có một mùa đông lạnh, có sự phân hoá giữa khu vực phía đông với khu vực phía tây và phân hoá theo độ cao địa hình.</a:t>
            </a:r>
            <a:endParaRPr lang="en-US" sz="2000">
              <a:solidFill>
                <a:srgbClr val="000099"/>
              </a:solidFill>
              <a:latin typeface="Times New Roman" pitchFamily="18" charset="0"/>
              <a:cs typeface="Times New Roman" pitchFamily="18" charset="0"/>
            </a:endParaRPr>
          </a:p>
          <a:p>
            <a:pPr algn="just"/>
            <a:r>
              <a:rPr lang="vi-VN" sz="2000" b="1">
                <a:solidFill>
                  <a:srgbClr val="C00000"/>
                </a:solidFill>
                <a:latin typeface="Times New Roman" pitchFamily="18" charset="0"/>
                <a:cs typeface="Times New Roman" pitchFamily="18" charset="0"/>
              </a:rPr>
              <a:t>+ Nguồn nước: </a:t>
            </a:r>
            <a:r>
              <a:rPr lang="vi-VN" sz="2000">
                <a:solidFill>
                  <a:srgbClr val="000099"/>
                </a:solidFill>
                <a:latin typeface="Times New Roman" pitchFamily="18" charset="0"/>
                <a:cs typeface="Times New Roman" pitchFamily="18" charset="0"/>
              </a:rPr>
              <a:t>Bắc Trung Bộ có mạng lưới sông ngòi dày đặc, sông thường ngắn, dốc, có giá trị nhất định về thuỷ điện, thuỷ lợi. Có nhiều hồ, đầm có thể phát triển nuôi trồng thuỷ sản và du lịch. Ngoài ra, có một số nguồn nước khoáng,...</a:t>
            </a:r>
            <a:endParaRPr lang="en-US" sz="2000">
              <a:solidFill>
                <a:srgbClr val="000099"/>
              </a:solidFill>
              <a:latin typeface="Times New Roman" pitchFamily="18" charset="0"/>
              <a:cs typeface="Times New Roman" pitchFamily="18" charset="0"/>
            </a:endParaRPr>
          </a:p>
          <a:p>
            <a:pPr algn="just"/>
            <a:r>
              <a:rPr lang="en-US" sz="2000" b="1">
                <a:solidFill>
                  <a:srgbClr val="C00000"/>
                </a:solidFill>
                <a:latin typeface="Times New Roman" pitchFamily="18" charset="0"/>
                <a:cs typeface="Times New Roman" pitchFamily="18" charset="0"/>
              </a:rPr>
              <a:t>+ Sinh vật: </a:t>
            </a:r>
            <a:r>
              <a:rPr lang="en-US" sz="2000">
                <a:solidFill>
                  <a:srgbClr val="000099"/>
                </a:solidFill>
                <a:latin typeface="Times New Roman" pitchFamily="18" charset="0"/>
                <a:cs typeface="Times New Roman" pitchFamily="18" charset="0"/>
              </a:rPr>
              <a:t>Hệ sinh thái rừng đa dạng, có một số loài gỗ quý như lim, táu,... Rừng phòng hộ (đầu nguồn, ven biển) có vai trò quan trọng trong phòng, chống và giảm nhẹ tác hại của thiên tai. Bắc Trung Bộ có nhiều khu bảo tồn thiên nhiên, vườn quốc gia.</a:t>
            </a:r>
            <a:endParaRPr lang="en-US" altLang="en-US" sz="2000" b="1">
              <a:solidFill>
                <a:srgbClr val="000099"/>
              </a:solidFill>
              <a:latin typeface="Times New Roman" pitchFamily="18" charset="0"/>
              <a:cs typeface="Times New Roman" pitchFamily="18" charset="0"/>
            </a:endParaRPr>
          </a:p>
          <a:p>
            <a:pPr algn="just" eaLnBrk="1" hangingPunct="1">
              <a:spcBef>
                <a:spcPct val="50000"/>
              </a:spcBef>
            </a:pPr>
            <a:endParaRPr lang="en-US" altLang="en-US" sz="2000" b="1">
              <a:solidFill>
                <a:srgbClr val="FF3300"/>
              </a:solidFill>
              <a:latin typeface="Times New Roman" pitchFamily="18" charset="0"/>
              <a:cs typeface="Times New Roman" pitchFamily="18" charset="0"/>
            </a:endParaRPr>
          </a:p>
        </p:txBody>
      </p:sp>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114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914401"/>
            <a:ext cx="6476903"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700">
                <a:solidFill>
                  <a:schemeClr val="tx1"/>
                </a:solidFill>
                <a:latin typeface="Arial" charset="0"/>
                <a:cs typeface="Arial" charset="0"/>
              </a:defRPr>
            </a:lvl1pPr>
            <a:lvl2pPr marL="800100" indent="-342900">
              <a:defRPr sz="2700">
                <a:solidFill>
                  <a:schemeClr val="tx1"/>
                </a:solidFill>
                <a:latin typeface="Arial" charset="0"/>
                <a:cs typeface="Arial" charset="0"/>
              </a:defRPr>
            </a:lvl2pPr>
            <a:lvl3pPr marL="1257300" indent="-342900">
              <a:defRPr sz="2700">
                <a:solidFill>
                  <a:schemeClr val="tx1"/>
                </a:solidFill>
                <a:latin typeface="Arial" charset="0"/>
                <a:cs typeface="Arial" charset="0"/>
              </a:defRPr>
            </a:lvl3pPr>
            <a:lvl4pPr marL="1714500" indent="-342900">
              <a:defRPr sz="2700">
                <a:solidFill>
                  <a:schemeClr val="tx1"/>
                </a:solidFill>
                <a:latin typeface="Arial" charset="0"/>
                <a:cs typeface="Arial" charset="0"/>
              </a:defRPr>
            </a:lvl4pPr>
            <a:lvl5pPr marL="2171700" indent="-342900">
              <a:defRPr sz="2700">
                <a:solidFill>
                  <a:schemeClr val="tx1"/>
                </a:solidFill>
                <a:latin typeface="Arial" charset="0"/>
                <a:cs typeface="Arial" charset="0"/>
              </a:defRPr>
            </a:lvl5pPr>
            <a:lvl6pPr marL="2628900" indent="-342900" eaLnBrk="0" fontAlgn="base" hangingPunct="0">
              <a:spcBef>
                <a:spcPct val="0"/>
              </a:spcBef>
              <a:spcAft>
                <a:spcPct val="0"/>
              </a:spcAft>
              <a:defRPr sz="2700">
                <a:solidFill>
                  <a:schemeClr val="tx1"/>
                </a:solidFill>
                <a:latin typeface="Arial" charset="0"/>
                <a:cs typeface="Arial" charset="0"/>
              </a:defRPr>
            </a:lvl6pPr>
            <a:lvl7pPr marL="3086100" indent="-342900" eaLnBrk="0" fontAlgn="base" hangingPunct="0">
              <a:spcBef>
                <a:spcPct val="0"/>
              </a:spcBef>
              <a:spcAft>
                <a:spcPct val="0"/>
              </a:spcAft>
              <a:defRPr sz="2700">
                <a:solidFill>
                  <a:schemeClr val="tx1"/>
                </a:solidFill>
                <a:latin typeface="Arial" charset="0"/>
                <a:cs typeface="Arial" charset="0"/>
              </a:defRPr>
            </a:lvl7pPr>
            <a:lvl8pPr marL="3543300" indent="-342900" eaLnBrk="0" fontAlgn="base" hangingPunct="0">
              <a:spcBef>
                <a:spcPct val="0"/>
              </a:spcBef>
              <a:spcAft>
                <a:spcPct val="0"/>
              </a:spcAft>
              <a:defRPr sz="2700">
                <a:solidFill>
                  <a:schemeClr val="tx1"/>
                </a:solidFill>
                <a:latin typeface="Arial" charset="0"/>
                <a:cs typeface="Arial" charset="0"/>
              </a:defRPr>
            </a:lvl8pPr>
            <a:lvl9pPr marL="4000500" indent="-342900" eaLnBrk="0" fontAlgn="base" hangingPunct="0">
              <a:spcBef>
                <a:spcPct val="0"/>
              </a:spcBef>
              <a:spcAft>
                <a:spcPct val="0"/>
              </a:spcAft>
              <a:defRPr sz="2700">
                <a:solidFill>
                  <a:schemeClr val="tx1"/>
                </a:solidFill>
                <a:latin typeface="Arial" charset="0"/>
                <a:cs typeface="Arial" charset="0"/>
              </a:defRPr>
            </a:lvl9pPr>
          </a:lstStyle>
          <a:p>
            <a:pPr>
              <a:spcBef>
                <a:spcPct val="50000"/>
              </a:spcBef>
            </a:pPr>
            <a:r>
              <a:rPr lang="en-US" altLang="en-US" sz="2000" b="1" dirty="0">
                <a:solidFill>
                  <a:srgbClr val="FF3300"/>
                </a:solidFill>
                <a:latin typeface="Times New Roman" panose="02020603050405020304" pitchFamily="18" charset="0"/>
                <a:cs typeface="Times New Roman" panose="02020603050405020304" pitchFamily="18" charset="0"/>
              </a:rPr>
              <a:t>1. </a:t>
            </a:r>
            <a:r>
              <a:rPr lang="en-US" sz="2000" b="1" dirty="0" err="1">
                <a:solidFill>
                  <a:srgbClr val="FF0000"/>
                </a:solidFill>
                <a:latin typeface="Times New Roman" panose="02020603050405020304" pitchFamily="18" charset="0"/>
                <a:cs typeface="Times New Roman" panose="02020603050405020304" pitchFamily="18" charset="0"/>
              </a:rPr>
              <a:t>Vị</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trí</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địa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lí</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phạm</a:t>
            </a:r>
            <a:r>
              <a:rPr lang="en-US" sz="2000" b="1" dirty="0">
                <a:solidFill>
                  <a:srgbClr val="FF0000"/>
                </a:solidFill>
                <a:latin typeface="Times New Roman" panose="02020603050405020304" pitchFamily="18" charset="0"/>
                <a:cs typeface="Times New Roman" panose="02020603050405020304" pitchFamily="18" charset="0"/>
              </a:rPr>
              <a:t> vi </a:t>
            </a:r>
            <a:r>
              <a:rPr lang="en-US" sz="2000" b="1" dirty="0" err="1">
                <a:solidFill>
                  <a:srgbClr val="FF0000"/>
                </a:solidFill>
                <a:latin typeface="Times New Roman" panose="02020603050405020304" pitchFamily="18" charset="0"/>
                <a:cs typeface="Times New Roman" panose="02020603050405020304" pitchFamily="18" charset="0"/>
              </a:rPr>
              <a:t>lãnh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thổ</a:t>
            </a:r>
            <a:endParaRPr lang="en-US" sz="2000"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000" b="1" dirty="0">
                <a:solidFill>
                  <a:srgbClr val="FF0000"/>
                </a:solidFill>
                <a:latin typeface="Times New Roman" panose="02020603050405020304" pitchFamily="18" charset="0"/>
                <a:cs typeface="Times New Roman" panose="02020603050405020304" pitchFamily="18" charset="0"/>
              </a:rPr>
              <a:t>2. </a:t>
            </a:r>
            <a:r>
              <a:rPr lang="en-US" altLang="en-US" sz="2000" b="1" dirty="0" err="1">
                <a:solidFill>
                  <a:srgbClr val="FF0000"/>
                </a:solidFill>
                <a:latin typeface="Times New Roman" panose="02020603050405020304" pitchFamily="18" charset="0"/>
                <a:cs typeface="Times New Roman" panose="02020603050405020304" pitchFamily="18" charset="0"/>
              </a:rPr>
              <a:t>Điều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kiện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nhiên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và</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nguyên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nhiên</a:t>
            </a:r>
            <a:r>
              <a:rPr lang="en-US" altLang="en-US" sz="2000" b="1" dirty="0">
                <a:solidFill>
                  <a:srgbClr val="FF0000"/>
                </a:solidFill>
                <a:latin typeface="Times New Roman" panose="02020603050405020304" pitchFamily="18" charset="0"/>
                <a:cs typeface="Times New Roman" panose="02020603050405020304" pitchFamily="18" charset="0"/>
              </a:rPr>
              <a:t>:</a:t>
            </a:r>
          </a:p>
          <a:p>
            <a:pPr>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3. </a:t>
            </a:r>
            <a:r>
              <a:rPr lang="en-US" sz="2000" b="1" dirty="0" err="1">
                <a:solidFill>
                  <a:srgbClr val="FF0000"/>
                </a:solidFill>
                <a:latin typeface="Times New Roman" panose="02020603050405020304" pitchFamily="18" charset="0"/>
                <a:cs typeface="Times New Roman" panose="02020603050405020304" pitchFamily="18" charset="0"/>
              </a:rPr>
              <a:t>Phòng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thiên</a:t>
            </a:r>
            <a:r>
              <a:rPr lang="en-US" sz="2000" b="1" dirty="0">
                <a:solidFill>
                  <a:srgbClr val="FF0000"/>
                </a:solidFill>
                <a:latin typeface="Times New Roman" panose="02020603050405020304" pitchFamily="18" charset="0"/>
                <a:cs typeface="Times New Roman" panose="02020603050405020304" pitchFamily="18" charset="0"/>
              </a:rPr>
              <a:t> tai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ứng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phó</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biến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đổi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khí</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hậu</a:t>
            </a:r>
            <a:endParaRPr lang="en-US" sz="2000"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000" b="1" dirty="0">
              <a:solidFill>
                <a:srgbClr val="FF3300"/>
              </a:solidFill>
            </a:endParaRPr>
          </a:p>
        </p:txBody>
      </p:sp>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42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66750"/>
            <a:ext cx="4152900" cy="3067049"/>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66750"/>
            <a:ext cx="4152900" cy="31416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13"/>
          <p:cNvSpPr txBox="1">
            <a:spLocks noChangeArrowheads="1"/>
          </p:cNvSpPr>
          <p:nvPr/>
        </p:nvSpPr>
        <p:spPr bwMode="auto">
          <a:xfrm>
            <a:off x="4098577" y="3714750"/>
            <a:ext cx="778223"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BÃO</a:t>
            </a:r>
          </a:p>
        </p:txBody>
      </p:sp>
      <p:sp>
        <p:nvSpPr>
          <p:cNvPr id="6" name="Rectangle 5"/>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52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Xưởng gỗ ở ngoài đê thuộc huyện Hưng Nguyên (Nghệ An) chim trong lũ. Ảnh: Hải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05548"/>
            <a:ext cx="3962400" cy="184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images527259_anh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45" y="457200"/>
            <a:ext cx="3958689" cy="211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25" descr="mientrunghan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
            <a:ext cx="4038599"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1752600" y="457200"/>
            <a:ext cx="1037632"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ĐÁ LỞ</a:t>
            </a:r>
          </a:p>
        </p:txBody>
      </p:sp>
      <p:sp>
        <p:nvSpPr>
          <p:cNvPr id="6" name="Text Box 11"/>
          <p:cNvSpPr txBox="1">
            <a:spLocks noChangeArrowheads="1"/>
          </p:cNvSpPr>
          <p:nvPr/>
        </p:nvSpPr>
        <p:spPr bwMode="auto">
          <a:xfrm>
            <a:off x="6190638" y="457200"/>
            <a:ext cx="1297039"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HẠN HÁN</a:t>
            </a:r>
          </a:p>
        </p:txBody>
      </p:sp>
      <p:sp>
        <p:nvSpPr>
          <p:cNvPr id="7" name="Text Box 13"/>
          <p:cNvSpPr txBox="1">
            <a:spLocks noChangeArrowheads="1"/>
          </p:cNvSpPr>
          <p:nvPr/>
        </p:nvSpPr>
        <p:spPr bwMode="auto">
          <a:xfrm>
            <a:off x="1524000" y="4324350"/>
            <a:ext cx="112410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LŨ LỤT</a:t>
            </a:r>
          </a:p>
        </p:txBody>
      </p:sp>
      <p:pic>
        <p:nvPicPr>
          <p:cNvPr id="8" name="Picture 31" descr="ANd9GcSsLPdM415DtPgF6zIlMxy3QqjCczOGw7uOFS4JPtOd_hKtkJP7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2705548"/>
            <a:ext cx="4033220" cy="192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6063553" y="4290596"/>
            <a:ext cx="155644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GIÓ LÀO</a:t>
            </a:r>
          </a:p>
        </p:txBody>
      </p:sp>
      <p:sp>
        <p:nvSpPr>
          <p:cNvPr id="10" name="Rectangle 9"/>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5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1"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1000"/>
                                        <p:tgtEl>
                                          <p:spTgt spid="8"/>
                                        </p:tgtEl>
                                      </p:cBhvr>
                                    </p:animEffect>
                                  </p:childTnLst>
                                </p:cTn>
                              </p:par>
                            </p:childTnLst>
                          </p:cTn>
                        </p:par>
                        <p:par>
                          <p:cTn id="23" fill="hold">
                            <p:stCondLst>
                              <p:cond delay="2500"/>
                            </p:stCondLst>
                            <p:childTnLst>
                              <p:par>
                                <p:cTn id="24" presetID="29"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2"/>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500"/>
                                        <p:tgtEl>
                                          <p:spTgt spid="5"/>
                                        </p:tgtEl>
                                      </p:cBhvr>
                                    </p:animEffect>
                                  </p:childTnLst>
                                </p:cTn>
                              </p:par>
                            </p:childTnLst>
                          </p:cTn>
                        </p:par>
                        <p:par>
                          <p:cTn id="29" fill="hold">
                            <p:stCondLst>
                              <p:cond delay="3000"/>
                            </p:stCondLst>
                            <p:childTnLst>
                              <p:par>
                                <p:cTn id="30" presetID="29"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ppt_x</p:attrName>
                                        </p:attrNameLst>
                                      </p:cBhvr>
                                      <p:tavLst>
                                        <p:tav tm="0">
                                          <p:val>
                                            <p:strVal val="#ppt_x-.2"/>
                                          </p:val>
                                        </p:tav>
                                        <p:tav tm="100000">
                                          <p:val>
                                            <p:strVal val="#ppt_x"/>
                                          </p:val>
                                        </p:tav>
                                      </p:tavLst>
                                    </p:anim>
                                    <p:anim calcmode="lin" valueType="num">
                                      <p:cBhvr>
                                        <p:cTn id="33"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4" dur="500"/>
                                        <p:tgtEl>
                                          <p:spTgt spid="6"/>
                                        </p:tgtEl>
                                      </p:cBhvr>
                                    </p:animEffect>
                                  </p:childTnLst>
                                </p:cTn>
                              </p:par>
                            </p:childTnLst>
                          </p:cTn>
                        </p:par>
                        <p:par>
                          <p:cTn id="35" fill="hold">
                            <p:stCondLst>
                              <p:cond delay="3500"/>
                            </p:stCondLst>
                            <p:childTnLst>
                              <p:par>
                                <p:cTn id="36" presetID="29"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0" dur="500"/>
                                        <p:tgtEl>
                                          <p:spTgt spid="7"/>
                                        </p:tgtEl>
                                      </p:cBhvr>
                                    </p:animEffect>
                                  </p:childTnLst>
                                </p:cTn>
                              </p:par>
                            </p:childTnLst>
                          </p:cTn>
                        </p:par>
                        <p:par>
                          <p:cTn id="41" fill="hold">
                            <p:stCondLst>
                              <p:cond delay="4000"/>
                            </p:stCondLst>
                            <p:childTnLst>
                              <p:par>
                                <p:cTn id="42" presetID="29"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ppt_x</p:attrName>
                                        </p:attrNameLst>
                                      </p:cBhvr>
                                      <p:tavLst>
                                        <p:tav tm="0">
                                          <p:val>
                                            <p:strVal val="#ppt_x-.2"/>
                                          </p:val>
                                        </p:tav>
                                        <p:tav tm="100000">
                                          <p:val>
                                            <p:strVal val="#ppt_x"/>
                                          </p:val>
                                        </p:tav>
                                      </p:tavLst>
                                    </p:anim>
                                    <p:anim calcmode="lin" valueType="num">
                                      <p:cBhvr>
                                        <p:cTn id="45"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t55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95350"/>
            <a:ext cx="406773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docu55"/>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533400" y="2876550"/>
            <a:ext cx="395102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7" descr="images458017_anh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895350"/>
            <a:ext cx="37338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vuonaochuong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76550"/>
            <a:ext cx="3886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p:cNvSpPr>
            <a:spLocks noChangeArrowheads="1"/>
          </p:cNvSpPr>
          <p:nvPr/>
        </p:nvSpPr>
        <p:spPr bwMode="auto">
          <a:xfrm>
            <a:off x="1219200" y="4457640"/>
            <a:ext cx="3198007" cy="400110"/>
          </a:xfrm>
          <a:prstGeom prst="rect">
            <a:avLst/>
          </a:prstGeom>
          <a:solidFill>
            <a:schemeClr val="accent6">
              <a:lumMod val="20000"/>
              <a:lumOff val="80000"/>
            </a:schemeClr>
          </a:solidFill>
          <a:ln>
            <a:noFill/>
          </a:ln>
          <a:effectLst/>
        </p:spPr>
        <p:txBody>
          <a:bodyPr wrap="square">
            <a:spAutoFit/>
          </a:bodyPr>
          <a:lstStyle/>
          <a:p>
            <a:pPr eaLnBrk="1" hangingPunct="1"/>
            <a:r>
              <a:rPr lang="pt-BR" altLang="en-US" sz="2000" b="1">
                <a:solidFill>
                  <a:srgbClr val="0000FF"/>
                </a:solidFill>
                <a:latin typeface="Times New Roman" pitchFamily="18" charset="0"/>
                <a:cs typeface="Times New Roman" pitchFamily="18" charset="0"/>
              </a:rPr>
              <a:t>Phát triển thủy điện</a:t>
            </a:r>
            <a:r>
              <a:rPr lang="en-US" altLang="en-US" sz="2000" b="1">
                <a:solidFill>
                  <a:srgbClr val="0000FF"/>
                </a:solidFill>
                <a:latin typeface="Times New Roman" pitchFamily="18" charset="0"/>
                <a:cs typeface="Times New Roman" pitchFamily="18" charset="0"/>
              </a:rPr>
              <a:t> </a:t>
            </a:r>
          </a:p>
        </p:txBody>
      </p:sp>
      <p:sp>
        <p:nvSpPr>
          <p:cNvPr id="9" name="Rectangle 28"/>
          <p:cNvSpPr>
            <a:spLocks noChangeArrowheads="1"/>
          </p:cNvSpPr>
          <p:nvPr/>
        </p:nvSpPr>
        <p:spPr bwMode="auto">
          <a:xfrm>
            <a:off x="2274912" y="2128838"/>
            <a:ext cx="4258018" cy="400110"/>
          </a:xfrm>
          <a:prstGeom prst="rect">
            <a:avLst/>
          </a:prstGeom>
          <a:solidFill>
            <a:schemeClr val="accent6">
              <a:lumMod val="20000"/>
              <a:lumOff val="80000"/>
            </a:schemeClr>
          </a:solidFill>
          <a:ln>
            <a:noFill/>
          </a:ln>
          <a:effectLst/>
        </p:spPr>
        <p:txBody>
          <a:bodyPr>
            <a:spAutoFit/>
          </a:bodyPr>
          <a:lstStyle/>
          <a:p>
            <a:pPr algn="ctr" eaLnBrk="1" hangingPunct="1"/>
            <a:r>
              <a:rPr lang="en-US" altLang="en-US" sz="2000" b="1">
                <a:solidFill>
                  <a:srgbClr val="0000FF"/>
                </a:solidFill>
                <a:latin typeface="Times New Roman" pitchFamily="18" charset="0"/>
                <a:cs typeface="Times New Roman" pitchFamily="18" charset="0"/>
              </a:rPr>
              <a:t>Xây dựng hệ thống thủy lợi</a:t>
            </a:r>
          </a:p>
        </p:txBody>
      </p:sp>
      <p:sp>
        <p:nvSpPr>
          <p:cNvPr id="10" name="Rectangle 30"/>
          <p:cNvSpPr>
            <a:spLocks noChangeArrowheads="1"/>
          </p:cNvSpPr>
          <p:nvPr/>
        </p:nvSpPr>
        <p:spPr bwMode="auto">
          <a:xfrm>
            <a:off x="4852133" y="4454664"/>
            <a:ext cx="3682267" cy="707886"/>
          </a:xfrm>
          <a:prstGeom prst="rect">
            <a:avLst/>
          </a:prstGeom>
          <a:solidFill>
            <a:schemeClr val="accent6">
              <a:lumMod val="20000"/>
              <a:lumOff val="80000"/>
            </a:schemeClr>
          </a:solidFill>
          <a:ln>
            <a:noFill/>
          </a:ln>
          <a:effectLst/>
        </p:spPr>
        <p:txBody>
          <a:bodyPr wrap="square">
            <a:spAutoFit/>
          </a:bodyPr>
          <a:lstStyle/>
          <a:p>
            <a:pPr eaLnBrk="1" hangingPunct="1"/>
            <a:r>
              <a:rPr lang="pt-BR" altLang="en-US" sz="2000" b="1">
                <a:solidFill>
                  <a:srgbClr val="0000FF"/>
                </a:solidFill>
                <a:latin typeface="Times New Roman" pitchFamily="18" charset="0"/>
                <a:cs typeface="Times New Roman" pitchFamily="18" charset="0"/>
              </a:rPr>
              <a:t>Phát triển rộng cơ cấu nông-lâm-ngư nghiệp</a:t>
            </a:r>
            <a:r>
              <a:rPr lang="en-US" altLang="en-US" sz="2000" b="1">
                <a:solidFill>
                  <a:srgbClr val="0000FF"/>
                </a:solidFill>
                <a:latin typeface="Times New Roman" pitchFamily="18" charset="0"/>
                <a:cs typeface="Times New Roman" pitchFamily="18" charset="0"/>
              </a:rPr>
              <a:t> </a:t>
            </a:r>
          </a:p>
        </p:txBody>
      </p:sp>
      <p:sp>
        <p:nvSpPr>
          <p:cNvPr id="11" name="Rectangle 10"/>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26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10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10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1000"/>
                                        <p:tgtEl>
                                          <p:spTgt spid="9"/>
                                        </p:tgtEl>
                                      </p:cBhvr>
                                    </p:animEffect>
                                  </p:childTnLst>
                                </p:cTn>
                              </p:par>
                              <p:par>
                                <p:cTn id="22" presetID="5" presetClass="entr" presetSubtype="10" fill="hold" grpId="0" nodeType="withEffect">
                                  <p:stCondLst>
                                    <p:cond delay="0"/>
                                  </p:stCondLst>
                                  <p:iterate type="lt">
                                    <p:tmPct val="0"/>
                                  </p:iterate>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04800" y="666750"/>
            <a:ext cx="8534400" cy="4278094"/>
          </a:xfrm>
          <a:prstGeom prst="rect">
            <a:avLst/>
          </a:prstGeom>
          <a:noFill/>
        </p:spPr>
        <p:txBody>
          <a:bodyPr wrap="square" rtlCol="0">
            <a:spAutoFit/>
          </a:bodyPr>
          <a:lstStyle/>
          <a:p>
            <a:r>
              <a:rPr lang="en-US" b="1">
                <a:solidFill>
                  <a:srgbClr val="FF0000"/>
                </a:solidFill>
              </a:rPr>
              <a:t>3. Phòng, chống thiên tai và ứng phó với biến đổi khí hậu</a:t>
            </a:r>
            <a:endParaRPr lang="en-US">
              <a:solidFill>
                <a:srgbClr val="FF0000"/>
              </a:solidFill>
            </a:endParaRPr>
          </a:p>
          <a:p>
            <a:pPr lvl="0"/>
            <a:r>
              <a:rPr lang="vi-VN">
                <a:solidFill>
                  <a:srgbClr val="0000FF"/>
                </a:solidFill>
                <a:latin typeface="+mj-lt"/>
              </a:rPr>
              <a:t>Bắc Trung Bộ cần đặt ra vấn đề phòng, chống thiên tai và ứng phó với biến đổi khí hậu là do:</a:t>
            </a:r>
            <a:endParaRPr lang="en-US">
              <a:solidFill>
                <a:srgbClr val="0000FF"/>
              </a:solidFill>
              <a:latin typeface="+mj-lt"/>
            </a:endParaRPr>
          </a:p>
          <a:p>
            <a:r>
              <a:rPr lang="vi-VN">
                <a:solidFill>
                  <a:srgbClr val="0000FF"/>
                </a:solidFill>
                <a:latin typeface="+mj-lt"/>
              </a:rPr>
              <a:t>+ Bắc Trung Bộ thường xuyên chịu ảnh hưởng của nhiều thiên tai: bão, áp thấp nhiệt đới, lũ, ngập lụt,...</a:t>
            </a:r>
            <a:endParaRPr lang="en-US">
              <a:solidFill>
                <a:srgbClr val="0000FF"/>
              </a:solidFill>
              <a:latin typeface="+mj-lt"/>
            </a:endParaRPr>
          </a:p>
          <a:p>
            <a:r>
              <a:rPr lang="vi-VN">
                <a:solidFill>
                  <a:srgbClr val="0000FF"/>
                </a:solidFill>
                <a:latin typeface="+mj-lt"/>
              </a:rPr>
              <a:t>+ Biến đổi khí hậu làm cho các thiên tai và hiện tượng thời tiết cực đoan xảy ra ngày càng khốc liệt hơn.</a:t>
            </a:r>
            <a:endParaRPr lang="en-US">
              <a:solidFill>
                <a:srgbClr val="0000FF"/>
              </a:solidFill>
              <a:latin typeface="+mj-lt"/>
            </a:endParaRPr>
          </a:p>
          <a:p>
            <a:pPr lvl="0"/>
            <a:r>
              <a:rPr lang="vi-VN">
                <a:solidFill>
                  <a:srgbClr val="0000FF"/>
                </a:solidFill>
                <a:latin typeface="+mj-lt"/>
              </a:rPr>
              <a:t>Biện pháp phòng, chống thiên tai: cần phòng ngừa, ứng phó, khắc phục hậu quả thiên tai.</a:t>
            </a:r>
            <a:endParaRPr lang="en-US">
              <a:solidFill>
                <a:srgbClr val="0000FF"/>
              </a:solidFill>
              <a:latin typeface="+mj-lt"/>
            </a:endParaRPr>
          </a:p>
          <a:p>
            <a:pPr lvl="0"/>
            <a:r>
              <a:rPr lang="vi-VN">
                <a:solidFill>
                  <a:srgbClr val="0000FF"/>
                </a:solidFill>
                <a:latin typeface="+mj-lt"/>
              </a:rPr>
              <a:t>Biện pháp ứng phó với biến đổi khí hậu:</a:t>
            </a:r>
            <a:endParaRPr lang="en-US">
              <a:solidFill>
                <a:srgbClr val="0000FF"/>
              </a:solidFill>
              <a:latin typeface="+mj-lt"/>
            </a:endParaRPr>
          </a:p>
          <a:p>
            <a:r>
              <a:rPr lang="vi-VN">
                <a:solidFill>
                  <a:srgbClr val="0000FF"/>
                </a:solidFill>
                <a:latin typeface="+mj-lt"/>
              </a:rPr>
              <a:t>+ Giảm nhẹ, cần thực hiện các biện pháp: sử dụng năng lượng tiết kiệm và hiệu quả; hạn chế sử dụng nhiên liệu hoá thạch; phát triển năng lượng tái tạo; áp dụng các công nghệ xanh, ít phát thải khí nhà kính, trồng rừng...</a:t>
            </a:r>
            <a:endParaRPr lang="en-US">
              <a:solidFill>
                <a:srgbClr val="0000FF"/>
              </a:solidFill>
              <a:latin typeface="+mj-lt"/>
            </a:endParaRPr>
          </a:p>
          <a:p>
            <a:r>
              <a:rPr lang="en-US">
                <a:solidFill>
                  <a:srgbClr val="0000FF"/>
                </a:solidFill>
                <a:latin typeface="+mj-lt"/>
              </a:rPr>
              <a:t>+ Thích ứng, cần: xây dựng hệ thống cảnh báo, dự báo; củng cố đê chắn sóng và đê biển; trồng giống lúa ngắn ngày và giống lúa chịu hạn; tuyên truyền và nâng cao năng lực thích ứng cho người dân,...</a:t>
            </a:r>
          </a:p>
        </p:txBody>
      </p:sp>
    </p:spTree>
    <p:extLst>
      <p:ext uri="{BB962C8B-B14F-4D97-AF65-F5344CB8AC3E}">
        <p14:creationId xmlns:p14="http://schemas.microsoft.com/office/powerpoint/2010/main" val="1999046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4" name="Picture 2" descr="IMAGE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514350"/>
            <a:ext cx="385468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3"/>
          <p:cNvSpPr>
            <a:spLocks/>
          </p:cNvSpPr>
          <p:nvPr/>
        </p:nvSpPr>
        <p:spPr bwMode="auto">
          <a:xfrm>
            <a:off x="6019800" y="1361023"/>
            <a:ext cx="1449687" cy="1268773"/>
          </a:xfrm>
          <a:custGeom>
            <a:avLst/>
            <a:gdLst>
              <a:gd name="T0" fmla="*/ 939800 w 1242"/>
              <a:gd name="T1" fmla="*/ 236538 h 1181"/>
              <a:gd name="T2" fmla="*/ 806450 w 1242"/>
              <a:gd name="T3" fmla="*/ 134938 h 1181"/>
              <a:gd name="T4" fmla="*/ 679450 w 1242"/>
              <a:gd name="T5" fmla="*/ 96838 h 1181"/>
              <a:gd name="T6" fmla="*/ 609600 w 1242"/>
              <a:gd name="T7" fmla="*/ 52388 h 1181"/>
              <a:gd name="T8" fmla="*/ 425450 w 1242"/>
              <a:gd name="T9" fmla="*/ 1588 h 1181"/>
              <a:gd name="T10" fmla="*/ 279400 w 1242"/>
              <a:gd name="T11" fmla="*/ 46038 h 1181"/>
              <a:gd name="T12" fmla="*/ 279400 w 1242"/>
              <a:gd name="T13" fmla="*/ 128588 h 1181"/>
              <a:gd name="T14" fmla="*/ 342900 w 1242"/>
              <a:gd name="T15" fmla="*/ 103188 h 1181"/>
              <a:gd name="T16" fmla="*/ 355600 w 1242"/>
              <a:gd name="T17" fmla="*/ 103188 h 1181"/>
              <a:gd name="T18" fmla="*/ 463550 w 1242"/>
              <a:gd name="T19" fmla="*/ 300038 h 1181"/>
              <a:gd name="T20" fmla="*/ 393700 w 1242"/>
              <a:gd name="T21" fmla="*/ 369888 h 1181"/>
              <a:gd name="T22" fmla="*/ 260350 w 1242"/>
              <a:gd name="T23" fmla="*/ 376238 h 1181"/>
              <a:gd name="T24" fmla="*/ 95250 w 1242"/>
              <a:gd name="T25" fmla="*/ 407988 h 1181"/>
              <a:gd name="T26" fmla="*/ 76200 w 1242"/>
              <a:gd name="T27" fmla="*/ 509588 h 1181"/>
              <a:gd name="T28" fmla="*/ 44450 w 1242"/>
              <a:gd name="T29" fmla="*/ 579438 h 1181"/>
              <a:gd name="T30" fmla="*/ 203200 w 1242"/>
              <a:gd name="T31" fmla="*/ 642938 h 1181"/>
              <a:gd name="T32" fmla="*/ 393700 w 1242"/>
              <a:gd name="T33" fmla="*/ 744538 h 1181"/>
              <a:gd name="T34" fmla="*/ 565150 w 1242"/>
              <a:gd name="T35" fmla="*/ 808038 h 1181"/>
              <a:gd name="T36" fmla="*/ 603250 w 1242"/>
              <a:gd name="T37" fmla="*/ 827088 h 1181"/>
              <a:gd name="T38" fmla="*/ 609600 w 1242"/>
              <a:gd name="T39" fmla="*/ 928688 h 1181"/>
              <a:gd name="T40" fmla="*/ 673100 w 1242"/>
              <a:gd name="T41" fmla="*/ 1023938 h 1181"/>
              <a:gd name="T42" fmla="*/ 781050 w 1242"/>
              <a:gd name="T43" fmla="*/ 1049338 h 1181"/>
              <a:gd name="T44" fmla="*/ 1028700 w 1242"/>
              <a:gd name="T45" fmla="*/ 1309688 h 1181"/>
              <a:gd name="T46" fmla="*/ 1016000 w 1242"/>
              <a:gd name="T47" fmla="*/ 1335088 h 1181"/>
              <a:gd name="T48" fmla="*/ 1130300 w 1242"/>
              <a:gd name="T49" fmla="*/ 1373188 h 1181"/>
              <a:gd name="T50" fmla="*/ 1187450 w 1242"/>
              <a:gd name="T51" fmla="*/ 1481138 h 1181"/>
              <a:gd name="T52" fmla="*/ 1225550 w 1242"/>
              <a:gd name="T53" fmla="*/ 1500188 h 1181"/>
              <a:gd name="T54" fmla="*/ 1238250 w 1242"/>
              <a:gd name="T55" fmla="*/ 1652588 h 1181"/>
              <a:gd name="T56" fmla="*/ 1320800 w 1242"/>
              <a:gd name="T57" fmla="*/ 1716088 h 1181"/>
              <a:gd name="T58" fmla="*/ 1352550 w 1242"/>
              <a:gd name="T59" fmla="*/ 1684338 h 1181"/>
              <a:gd name="T60" fmla="*/ 1428750 w 1242"/>
              <a:gd name="T61" fmla="*/ 1728788 h 1181"/>
              <a:gd name="T62" fmla="*/ 1549400 w 1242"/>
              <a:gd name="T63" fmla="*/ 1824038 h 1181"/>
              <a:gd name="T64" fmla="*/ 1822450 w 1242"/>
              <a:gd name="T65" fmla="*/ 1855788 h 1181"/>
              <a:gd name="T66" fmla="*/ 1962150 w 1242"/>
              <a:gd name="T67" fmla="*/ 1798638 h 1181"/>
              <a:gd name="T68" fmla="*/ 1949450 w 1242"/>
              <a:gd name="T69" fmla="*/ 1754188 h 1181"/>
              <a:gd name="T70" fmla="*/ 1765300 w 1242"/>
              <a:gd name="T71" fmla="*/ 1665288 h 1181"/>
              <a:gd name="T72" fmla="*/ 1492250 w 1242"/>
              <a:gd name="T73" fmla="*/ 1481138 h 1181"/>
              <a:gd name="T74" fmla="*/ 1409700 w 1242"/>
              <a:gd name="T75" fmla="*/ 1373188 h 1181"/>
              <a:gd name="T76" fmla="*/ 1301750 w 1242"/>
              <a:gd name="T77" fmla="*/ 1322388 h 1181"/>
              <a:gd name="T78" fmla="*/ 1212850 w 1242"/>
              <a:gd name="T79" fmla="*/ 1214438 h 1181"/>
              <a:gd name="T80" fmla="*/ 1200150 w 1242"/>
              <a:gd name="T81" fmla="*/ 1100138 h 1181"/>
              <a:gd name="T82" fmla="*/ 1123950 w 1242"/>
              <a:gd name="T83" fmla="*/ 1011238 h 1181"/>
              <a:gd name="T84" fmla="*/ 1003300 w 1242"/>
              <a:gd name="T85" fmla="*/ 954088 h 1181"/>
              <a:gd name="T86" fmla="*/ 863600 w 1242"/>
              <a:gd name="T87" fmla="*/ 795338 h 1181"/>
              <a:gd name="T88" fmla="*/ 800100 w 1242"/>
              <a:gd name="T89" fmla="*/ 668338 h 1181"/>
              <a:gd name="T90" fmla="*/ 895350 w 1242"/>
              <a:gd name="T91" fmla="*/ 547688 h 1181"/>
              <a:gd name="T92" fmla="*/ 914400 w 1242"/>
              <a:gd name="T93" fmla="*/ 382588 h 1181"/>
              <a:gd name="T94" fmla="*/ 1003300 w 1242"/>
              <a:gd name="T95" fmla="*/ 274638 h 1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2"/>
              <a:gd name="T145" fmla="*/ 0 h 1181"/>
              <a:gd name="T146" fmla="*/ 1242 w 1242"/>
              <a:gd name="T147" fmla="*/ 1181 h 1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2" h="1181">
                <a:moveTo>
                  <a:pt x="632" y="185"/>
                </a:moveTo>
                <a:cubicBezTo>
                  <a:pt x="612" y="178"/>
                  <a:pt x="611" y="158"/>
                  <a:pt x="592" y="149"/>
                </a:cubicBezTo>
                <a:cubicBezTo>
                  <a:pt x="571" y="140"/>
                  <a:pt x="546" y="132"/>
                  <a:pt x="524" y="125"/>
                </a:cubicBezTo>
                <a:cubicBezTo>
                  <a:pt x="506" y="112"/>
                  <a:pt x="501" y="106"/>
                  <a:pt x="508" y="85"/>
                </a:cubicBezTo>
                <a:cubicBezTo>
                  <a:pt x="500" y="52"/>
                  <a:pt x="471" y="66"/>
                  <a:pt x="440" y="69"/>
                </a:cubicBezTo>
                <a:cubicBezTo>
                  <a:pt x="436" y="66"/>
                  <a:pt x="431" y="64"/>
                  <a:pt x="428" y="61"/>
                </a:cubicBezTo>
                <a:cubicBezTo>
                  <a:pt x="423" y="56"/>
                  <a:pt x="421" y="49"/>
                  <a:pt x="416" y="45"/>
                </a:cubicBezTo>
                <a:cubicBezTo>
                  <a:pt x="407" y="38"/>
                  <a:pt x="395" y="37"/>
                  <a:pt x="384" y="33"/>
                </a:cubicBezTo>
                <a:cubicBezTo>
                  <a:pt x="358" y="7"/>
                  <a:pt x="326" y="13"/>
                  <a:pt x="288" y="9"/>
                </a:cubicBezTo>
                <a:cubicBezTo>
                  <a:pt x="281" y="6"/>
                  <a:pt x="275" y="2"/>
                  <a:pt x="268" y="1"/>
                </a:cubicBezTo>
                <a:cubicBezTo>
                  <a:pt x="260" y="0"/>
                  <a:pt x="250" y="10"/>
                  <a:pt x="244" y="13"/>
                </a:cubicBezTo>
                <a:cubicBezTo>
                  <a:pt x="224" y="23"/>
                  <a:pt x="198" y="24"/>
                  <a:pt x="176" y="29"/>
                </a:cubicBezTo>
                <a:cubicBezTo>
                  <a:pt x="160" y="39"/>
                  <a:pt x="146" y="40"/>
                  <a:pt x="140" y="57"/>
                </a:cubicBezTo>
                <a:cubicBezTo>
                  <a:pt x="160" y="77"/>
                  <a:pt x="151" y="87"/>
                  <a:pt x="176" y="81"/>
                </a:cubicBezTo>
                <a:cubicBezTo>
                  <a:pt x="179" y="77"/>
                  <a:pt x="180" y="71"/>
                  <a:pt x="184" y="69"/>
                </a:cubicBezTo>
                <a:cubicBezTo>
                  <a:pt x="194" y="65"/>
                  <a:pt x="206" y="67"/>
                  <a:pt x="216" y="65"/>
                </a:cubicBezTo>
                <a:cubicBezTo>
                  <a:pt x="223" y="63"/>
                  <a:pt x="229" y="57"/>
                  <a:pt x="236" y="57"/>
                </a:cubicBezTo>
                <a:cubicBezTo>
                  <a:pt x="241" y="57"/>
                  <a:pt x="228" y="62"/>
                  <a:pt x="224" y="65"/>
                </a:cubicBezTo>
                <a:cubicBezTo>
                  <a:pt x="201" y="134"/>
                  <a:pt x="248" y="126"/>
                  <a:pt x="300" y="129"/>
                </a:cubicBezTo>
                <a:cubicBezTo>
                  <a:pt x="322" y="151"/>
                  <a:pt x="318" y="172"/>
                  <a:pt x="292" y="189"/>
                </a:cubicBezTo>
                <a:cubicBezTo>
                  <a:pt x="289" y="199"/>
                  <a:pt x="293" y="214"/>
                  <a:pt x="284" y="221"/>
                </a:cubicBezTo>
                <a:cubicBezTo>
                  <a:pt x="274" y="229"/>
                  <a:pt x="248" y="233"/>
                  <a:pt x="248" y="233"/>
                </a:cubicBezTo>
                <a:cubicBezTo>
                  <a:pt x="239" y="270"/>
                  <a:pt x="251" y="262"/>
                  <a:pt x="224" y="269"/>
                </a:cubicBezTo>
                <a:cubicBezTo>
                  <a:pt x="190" y="264"/>
                  <a:pt x="188" y="261"/>
                  <a:pt x="164" y="237"/>
                </a:cubicBezTo>
                <a:cubicBezTo>
                  <a:pt x="130" y="244"/>
                  <a:pt x="106" y="250"/>
                  <a:pt x="72" y="253"/>
                </a:cubicBezTo>
                <a:cubicBezTo>
                  <a:pt x="68" y="254"/>
                  <a:pt x="62" y="253"/>
                  <a:pt x="60" y="257"/>
                </a:cubicBezTo>
                <a:cubicBezTo>
                  <a:pt x="58" y="262"/>
                  <a:pt x="64" y="268"/>
                  <a:pt x="64" y="273"/>
                </a:cubicBezTo>
                <a:cubicBezTo>
                  <a:pt x="64" y="310"/>
                  <a:pt x="66" y="303"/>
                  <a:pt x="48" y="321"/>
                </a:cubicBezTo>
                <a:cubicBezTo>
                  <a:pt x="41" y="348"/>
                  <a:pt x="28" y="341"/>
                  <a:pt x="0" y="345"/>
                </a:cubicBezTo>
                <a:cubicBezTo>
                  <a:pt x="23" y="356"/>
                  <a:pt x="56" y="347"/>
                  <a:pt x="28" y="365"/>
                </a:cubicBezTo>
                <a:cubicBezTo>
                  <a:pt x="69" y="386"/>
                  <a:pt x="11" y="359"/>
                  <a:pt x="72" y="377"/>
                </a:cubicBezTo>
                <a:cubicBezTo>
                  <a:pt x="92" y="383"/>
                  <a:pt x="107" y="400"/>
                  <a:pt x="128" y="405"/>
                </a:cubicBezTo>
                <a:cubicBezTo>
                  <a:pt x="141" y="432"/>
                  <a:pt x="141" y="409"/>
                  <a:pt x="164" y="429"/>
                </a:cubicBezTo>
                <a:cubicBezTo>
                  <a:pt x="187" y="450"/>
                  <a:pt x="218" y="459"/>
                  <a:pt x="248" y="469"/>
                </a:cubicBezTo>
                <a:cubicBezTo>
                  <a:pt x="268" y="476"/>
                  <a:pt x="283" y="498"/>
                  <a:pt x="304" y="501"/>
                </a:cubicBezTo>
                <a:cubicBezTo>
                  <a:pt x="321" y="504"/>
                  <a:pt x="339" y="506"/>
                  <a:pt x="356" y="509"/>
                </a:cubicBezTo>
                <a:cubicBezTo>
                  <a:pt x="360" y="512"/>
                  <a:pt x="364" y="515"/>
                  <a:pt x="368" y="517"/>
                </a:cubicBezTo>
                <a:cubicBezTo>
                  <a:pt x="372" y="519"/>
                  <a:pt x="381" y="517"/>
                  <a:pt x="380" y="521"/>
                </a:cubicBezTo>
                <a:cubicBezTo>
                  <a:pt x="379" y="531"/>
                  <a:pt x="364" y="545"/>
                  <a:pt x="364" y="545"/>
                </a:cubicBezTo>
                <a:cubicBezTo>
                  <a:pt x="369" y="563"/>
                  <a:pt x="359" y="593"/>
                  <a:pt x="384" y="585"/>
                </a:cubicBezTo>
                <a:cubicBezTo>
                  <a:pt x="391" y="607"/>
                  <a:pt x="404" y="613"/>
                  <a:pt x="420" y="629"/>
                </a:cubicBezTo>
                <a:cubicBezTo>
                  <a:pt x="421" y="634"/>
                  <a:pt x="419" y="644"/>
                  <a:pt x="424" y="645"/>
                </a:cubicBezTo>
                <a:cubicBezTo>
                  <a:pt x="435" y="646"/>
                  <a:pt x="445" y="634"/>
                  <a:pt x="456" y="633"/>
                </a:cubicBezTo>
                <a:cubicBezTo>
                  <a:pt x="465" y="632"/>
                  <a:pt x="485" y="656"/>
                  <a:pt x="492" y="661"/>
                </a:cubicBezTo>
                <a:cubicBezTo>
                  <a:pt x="508" y="709"/>
                  <a:pt x="525" y="764"/>
                  <a:pt x="576" y="781"/>
                </a:cubicBezTo>
                <a:cubicBezTo>
                  <a:pt x="601" y="800"/>
                  <a:pt x="618" y="815"/>
                  <a:pt x="648" y="825"/>
                </a:cubicBezTo>
                <a:cubicBezTo>
                  <a:pt x="643" y="826"/>
                  <a:pt x="634" y="824"/>
                  <a:pt x="632" y="829"/>
                </a:cubicBezTo>
                <a:cubicBezTo>
                  <a:pt x="630" y="833"/>
                  <a:pt x="637" y="838"/>
                  <a:pt x="640" y="841"/>
                </a:cubicBezTo>
                <a:cubicBezTo>
                  <a:pt x="655" y="856"/>
                  <a:pt x="676" y="874"/>
                  <a:pt x="696" y="881"/>
                </a:cubicBezTo>
                <a:cubicBezTo>
                  <a:pt x="706" y="867"/>
                  <a:pt x="703" y="839"/>
                  <a:pt x="712" y="865"/>
                </a:cubicBezTo>
                <a:cubicBezTo>
                  <a:pt x="715" y="886"/>
                  <a:pt x="710" y="914"/>
                  <a:pt x="732" y="921"/>
                </a:cubicBezTo>
                <a:cubicBezTo>
                  <a:pt x="737" y="925"/>
                  <a:pt x="743" y="928"/>
                  <a:pt x="748" y="933"/>
                </a:cubicBezTo>
                <a:cubicBezTo>
                  <a:pt x="753" y="938"/>
                  <a:pt x="754" y="946"/>
                  <a:pt x="760" y="949"/>
                </a:cubicBezTo>
                <a:cubicBezTo>
                  <a:pt x="764" y="951"/>
                  <a:pt x="772" y="945"/>
                  <a:pt x="772" y="945"/>
                </a:cubicBezTo>
                <a:cubicBezTo>
                  <a:pt x="774" y="963"/>
                  <a:pt x="770" y="995"/>
                  <a:pt x="776" y="1013"/>
                </a:cubicBezTo>
                <a:cubicBezTo>
                  <a:pt x="777" y="1022"/>
                  <a:pt x="776" y="1033"/>
                  <a:pt x="780" y="1041"/>
                </a:cubicBezTo>
                <a:cubicBezTo>
                  <a:pt x="782" y="1045"/>
                  <a:pt x="788" y="1043"/>
                  <a:pt x="792" y="1045"/>
                </a:cubicBezTo>
                <a:cubicBezTo>
                  <a:pt x="809" y="1055"/>
                  <a:pt x="816" y="1070"/>
                  <a:pt x="832" y="1081"/>
                </a:cubicBezTo>
                <a:cubicBezTo>
                  <a:pt x="837" y="1078"/>
                  <a:pt x="844" y="1077"/>
                  <a:pt x="848" y="1073"/>
                </a:cubicBezTo>
                <a:cubicBezTo>
                  <a:pt x="851" y="1070"/>
                  <a:pt x="848" y="1061"/>
                  <a:pt x="852" y="1061"/>
                </a:cubicBezTo>
                <a:cubicBezTo>
                  <a:pt x="861" y="1061"/>
                  <a:pt x="868" y="1068"/>
                  <a:pt x="876" y="1073"/>
                </a:cubicBezTo>
                <a:cubicBezTo>
                  <a:pt x="884" y="1078"/>
                  <a:pt x="900" y="1089"/>
                  <a:pt x="900" y="1089"/>
                </a:cubicBezTo>
                <a:cubicBezTo>
                  <a:pt x="908" y="1112"/>
                  <a:pt x="920" y="1110"/>
                  <a:pt x="944" y="1113"/>
                </a:cubicBezTo>
                <a:cubicBezTo>
                  <a:pt x="980" y="1127"/>
                  <a:pt x="955" y="1128"/>
                  <a:pt x="976" y="1149"/>
                </a:cubicBezTo>
                <a:cubicBezTo>
                  <a:pt x="994" y="1167"/>
                  <a:pt x="1023" y="1167"/>
                  <a:pt x="1044" y="1181"/>
                </a:cubicBezTo>
                <a:cubicBezTo>
                  <a:pt x="1079" y="1177"/>
                  <a:pt x="1112" y="1172"/>
                  <a:pt x="1148" y="1169"/>
                </a:cubicBezTo>
                <a:cubicBezTo>
                  <a:pt x="1156" y="1145"/>
                  <a:pt x="1172" y="1134"/>
                  <a:pt x="1192" y="1121"/>
                </a:cubicBezTo>
                <a:cubicBezTo>
                  <a:pt x="1233" y="1135"/>
                  <a:pt x="1179" y="1141"/>
                  <a:pt x="1236" y="1133"/>
                </a:cubicBezTo>
                <a:cubicBezTo>
                  <a:pt x="1237" y="1126"/>
                  <a:pt x="1242" y="1120"/>
                  <a:pt x="1240" y="1113"/>
                </a:cubicBezTo>
                <a:cubicBezTo>
                  <a:pt x="1239" y="1108"/>
                  <a:pt x="1232" y="1108"/>
                  <a:pt x="1228" y="1105"/>
                </a:cubicBezTo>
                <a:cubicBezTo>
                  <a:pt x="1205" y="1086"/>
                  <a:pt x="1186" y="1078"/>
                  <a:pt x="1156" y="1073"/>
                </a:cubicBezTo>
                <a:cubicBezTo>
                  <a:pt x="1124" y="1057"/>
                  <a:pt x="1152" y="1056"/>
                  <a:pt x="1112" y="1049"/>
                </a:cubicBezTo>
                <a:cubicBezTo>
                  <a:pt x="1081" y="1028"/>
                  <a:pt x="1052" y="1005"/>
                  <a:pt x="1016" y="993"/>
                </a:cubicBezTo>
                <a:cubicBezTo>
                  <a:pt x="993" y="970"/>
                  <a:pt x="965" y="953"/>
                  <a:pt x="940" y="933"/>
                </a:cubicBezTo>
                <a:cubicBezTo>
                  <a:pt x="948" y="910"/>
                  <a:pt x="933" y="910"/>
                  <a:pt x="916" y="897"/>
                </a:cubicBezTo>
                <a:cubicBezTo>
                  <a:pt x="905" y="888"/>
                  <a:pt x="900" y="873"/>
                  <a:pt x="888" y="865"/>
                </a:cubicBezTo>
                <a:cubicBezTo>
                  <a:pt x="884" y="862"/>
                  <a:pt x="877" y="863"/>
                  <a:pt x="872" y="861"/>
                </a:cubicBezTo>
                <a:cubicBezTo>
                  <a:pt x="853" y="854"/>
                  <a:pt x="839" y="839"/>
                  <a:pt x="820" y="833"/>
                </a:cubicBezTo>
                <a:cubicBezTo>
                  <a:pt x="805" y="811"/>
                  <a:pt x="815" y="825"/>
                  <a:pt x="792" y="789"/>
                </a:cubicBezTo>
                <a:cubicBezTo>
                  <a:pt x="785" y="779"/>
                  <a:pt x="772" y="775"/>
                  <a:pt x="764" y="765"/>
                </a:cubicBezTo>
                <a:cubicBezTo>
                  <a:pt x="758" y="757"/>
                  <a:pt x="748" y="741"/>
                  <a:pt x="748" y="741"/>
                </a:cubicBezTo>
                <a:cubicBezTo>
                  <a:pt x="743" y="721"/>
                  <a:pt x="745" y="710"/>
                  <a:pt x="756" y="693"/>
                </a:cubicBezTo>
                <a:cubicBezTo>
                  <a:pt x="752" y="672"/>
                  <a:pt x="750" y="665"/>
                  <a:pt x="732" y="653"/>
                </a:cubicBezTo>
                <a:cubicBezTo>
                  <a:pt x="715" y="627"/>
                  <a:pt x="736" y="653"/>
                  <a:pt x="708" y="637"/>
                </a:cubicBezTo>
                <a:cubicBezTo>
                  <a:pt x="663" y="611"/>
                  <a:pt x="732" y="638"/>
                  <a:pt x="680" y="617"/>
                </a:cubicBezTo>
                <a:cubicBezTo>
                  <a:pt x="668" y="612"/>
                  <a:pt x="644" y="609"/>
                  <a:pt x="632" y="601"/>
                </a:cubicBezTo>
                <a:cubicBezTo>
                  <a:pt x="616" y="590"/>
                  <a:pt x="604" y="576"/>
                  <a:pt x="588" y="565"/>
                </a:cubicBezTo>
                <a:cubicBezTo>
                  <a:pt x="576" y="541"/>
                  <a:pt x="555" y="524"/>
                  <a:pt x="544" y="501"/>
                </a:cubicBezTo>
                <a:cubicBezTo>
                  <a:pt x="539" y="491"/>
                  <a:pt x="538" y="479"/>
                  <a:pt x="532" y="469"/>
                </a:cubicBezTo>
                <a:cubicBezTo>
                  <a:pt x="522" y="451"/>
                  <a:pt x="510" y="440"/>
                  <a:pt x="504" y="421"/>
                </a:cubicBezTo>
                <a:cubicBezTo>
                  <a:pt x="537" y="410"/>
                  <a:pt x="530" y="394"/>
                  <a:pt x="544" y="369"/>
                </a:cubicBezTo>
                <a:cubicBezTo>
                  <a:pt x="549" y="360"/>
                  <a:pt x="558" y="354"/>
                  <a:pt x="564" y="345"/>
                </a:cubicBezTo>
                <a:cubicBezTo>
                  <a:pt x="557" y="323"/>
                  <a:pt x="562" y="305"/>
                  <a:pt x="572" y="285"/>
                </a:cubicBezTo>
                <a:cubicBezTo>
                  <a:pt x="566" y="261"/>
                  <a:pt x="560" y="262"/>
                  <a:pt x="576" y="241"/>
                </a:cubicBezTo>
                <a:cubicBezTo>
                  <a:pt x="583" y="220"/>
                  <a:pt x="604" y="205"/>
                  <a:pt x="620" y="189"/>
                </a:cubicBezTo>
                <a:cubicBezTo>
                  <a:pt x="625" y="184"/>
                  <a:pt x="626" y="175"/>
                  <a:pt x="632" y="173"/>
                </a:cubicBezTo>
                <a:cubicBezTo>
                  <a:pt x="636" y="172"/>
                  <a:pt x="632" y="181"/>
                  <a:pt x="632" y="185"/>
                </a:cubicBezTo>
                <a:close/>
              </a:path>
            </a:pathLst>
          </a:custGeom>
          <a:gradFill rotWithShape="1">
            <a:gsLst>
              <a:gs pos="0">
                <a:srgbClr val="E8F4AA"/>
              </a:gs>
              <a:gs pos="100000">
                <a:schemeClr val="accent1"/>
              </a:gs>
            </a:gsLst>
            <a:lin ang="18900000" scaled="1"/>
          </a:gradFill>
          <a:ln w="9525">
            <a:solidFill>
              <a:srgbClr val="FF0066"/>
            </a:solidFill>
            <a:round/>
            <a:headEnd/>
            <a:tailEnd/>
          </a:ln>
        </p:spPr>
        <p:txBody>
          <a:bodyPr/>
          <a:lstStyle/>
          <a:p>
            <a:endParaRPr lang="en-US"/>
          </a:p>
        </p:txBody>
      </p:sp>
      <p:sp>
        <p:nvSpPr>
          <p:cNvPr id="6" name="AutoShape 4"/>
          <p:cNvSpPr>
            <a:spLocks noChangeArrowheads="1"/>
          </p:cNvSpPr>
          <p:nvPr/>
        </p:nvSpPr>
        <p:spPr bwMode="auto">
          <a:xfrm>
            <a:off x="7130390" y="1077402"/>
            <a:ext cx="1232584" cy="567241"/>
          </a:xfrm>
          <a:prstGeom prst="wedgeRectCallout">
            <a:avLst>
              <a:gd name="adj1" fmla="val -73199"/>
              <a:gd name="adj2" fmla="val 137500"/>
            </a:avLst>
          </a:prstGeom>
          <a:gradFill rotWithShape="1">
            <a:gsLst>
              <a:gs pos="0">
                <a:srgbClr val="FF0000"/>
              </a:gs>
              <a:gs pos="50000">
                <a:srgbClr val="FFFF00"/>
              </a:gs>
              <a:gs pos="100000">
                <a:srgbClr val="FF0000"/>
              </a:gs>
            </a:gsLst>
            <a:lin ang="5400000" scaled="1"/>
          </a:gradFill>
          <a:ln w="9525">
            <a:solidFill>
              <a:schemeClr val="tx1"/>
            </a:solidFill>
            <a:miter lim="800000"/>
            <a:headEnd/>
            <a:tailEnd/>
          </a:ln>
        </p:spPr>
        <p:txBody>
          <a:bodyPr/>
          <a:lstStyle/>
          <a:p>
            <a:pPr algn="ctr"/>
            <a:r>
              <a:rPr lang="en-US" altLang="en-US" sz="2000" b="1"/>
              <a:t>Vùng Bắc Trung Bộ</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14349"/>
            <a:ext cx="3810000" cy="329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2561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par>
                                <p:cTn id="8" presetID="8" presetClass="entr" presetSubtype="16" repeatCount="1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TB4"/>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a:stretch>
            <a:fillRect/>
          </a:stretch>
        </p:blipFill>
        <p:spPr bwMode="auto">
          <a:xfrm>
            <a:off x="4459947" y="304800"/>
            <a:ext cx="4482124"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33800" y="4772418"/>
            <a:ext cx="5334000" cy="313932"/>
          </a:xfrm>
          <a:prstGeom prst="rect">
            <a:avLst/>
          </a:prstGeom>
          <a:solidFill>
            <a:schemeClr val="accent2">
              <a:lumMod val="20000"/>
              <a:lumOff val="80000"/>
            </a:schemeClr>
          </a:solidFill>
        </p:spPr>
        <p:txBody>
          <a:bodyPr wrap="square">
            <a:spAutoFit/>
          </a:bodyPr>
          <a:lstStyle/>
          <a:p>
            <a:pPr marL="609600" indent="-609600" algn="ctr" eaLnBrk="1" fontAlgn="auto" hangingPunct="1">
              <a:lnSpc>
                <a:spcPct val="80000"/>
              </a:lnSpc>
              <a:spcBef>
                <a:spcPct val="20000"/>
              </a:spcBef>
              <a:spcAft>
                <a:spcPts val="0"/>
              </a:spcAft>
              <a:defRPr/>
            </a:pPr>
            <a:r>
              <a:rPr lang="en-US" b="1" dirty="0">
                <a:solidFill>
                  <a:srgbClr val="FF3300"/>
                </a:solidFill>
                <a:latin typeface="Times New Roman" pitchFamily="18" charset="0"/>
                <a:cs typeface="Times New Roman" pitchFamily="18" charset="0"/>
              </a:rPr>
              <a:t>LƯỢC ĐỒ HÀNH </a:t>
            </a:r>
            <a:r>
              <a:rPr lang="en-US" b="1">
                <a:solidFill>
                  <a:srgbClr val="FF3300"/>
                </a:solidFill>
                <a:latin typeface="Times New Roman" pitchFamily="18" charset="0"/>
                <a:cs typeface="Times New Roman" pitchFamily="18" charset="0"/>
              </a:rPr>
              <a:t>CHÍNH VÙNGBẮC </a:t>
            </a:r>
            <a:r>
              <a:rPr lang="en-US" b="1" dirty="0">
                <a:solidFill>
                  <a:srgbClr val="FF3300"/>
                </a:solidFill>
                <a:latin typeface="Times New Roman" pitchFamily="18" charset="0"/>
                <a:cs typeface="Times New Roman" pitchFamily="18" charset="0"/>
              </a:rPr>
              <a:t>TRUNG BỘ</a:t>
            </a:r>
          </a:p>
        </p:txBody>
      </p:sp>
      <p:sp>
        <p:nvSpPr>
          <p:cNvPr id="7" name="AutoShape 3"/>
          <p:cNvSpPr>
            <a:spLocks noChangeArrowheads="1"/>
          </p:cNvSpPr>
          <p:nvPr/>
        </p:nvSpPr>
        <p:spPr bwMode="auto">
          <a:xfrm rot="10800000">
            <a:off x="6236192" y="971548"/>
            <a:ext cx="2222008" cy="609601"/>
          </a:xfrm>
          <a:prstGeom prst="notchedRightArrow">
            <a:avLst>
              <a:gd name="adj1" fmla="val 50000"/>
              <a:gd name="adj2" fmla="val 14167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Thanh Hóa</a:t>
            </a:r>
          </a:p>
        </p:txBody>
      </p:sp>
      <p:sp>
        <p:nvSpPr>
          <p:cNvPr id="8" name="AutoShape 5"/>
          <p:cNvSpPr>
            <a:spLocks noChangeArrowheads="1"/>
          </p:cNvSpPr>
          <p:nvPr/>
        </p:nvSpPr>
        <p:spPr bwMode="auto">
          <a:xfrm rot="10800000">
            <a:off x="6019800" y="1657350"/>
            <a:ext cx="2209799" cy="533400"/>
          </a:xfrm>
          <a:prstGeom prst="notchedRightArrow">
            <a:avLst>
              <a:gd name="adj1" fmla="val 50000"/>
              <a:gd name="adj2" fmla="val 14166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Nghệ An</a:t>
            </a:r>
          </a:p>
        </p:txBody>
      </p:sp>
      <p:sp>
        <p:nvSpPr>
          <p:cNvPr id="9" name="AutoShape 6"/>
          <p:cNvSpPr>
            <a:spLocks noChangeArrowheads="1"/>
          </p:cNvSpPr>
          <p:nvPr/>
        </p:nvSpPr>
        <p:spPr bwMode="auto">
          <a:xfrm rot="10800000">
            <a:off x="6252797" y="2266950"/>
            <a:ext cx="2297088" cy="532939"/>
          </a:xfrm>
          <a:prstGeom prst="notchedRightArrow">
            <a:avLst>
              <a:gd name="adj1" fmla="val 50000"/>
              <a:gd name="adj2" fmla="val 14167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Hà Tĩnh</a:t>
            </a:r>
          </a:p>
        </p:txBody>
      </p:sp>
      <p:sp>
        <p:nvSpPr>
          <p:cNvPr id="10" name="AutoShape 7"/>
          <p:cNvSpPr>
            <a:spLocks noChangeArrowheads="1"/>
          </p:cNvSpPr>
          <p:nvPr/>
        </p:nvSpPr>
        <p:spPr bwMode="auto">
          <a:xfrm rot="10800000">
            <a:off x="6813063" y="2876550"/>
            <a:ext cx="2072982" cy="533400"/>
          </a:xfrm>
          <a:prstGeom prst="notchedRightArrow">
            <a:avLst>
              <a:gd name="adj1" fmla="val 50000"/>
              <a:gd name="adj2" fmla="val 133819"/>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Quảng Bình</a:t>
            </a:r>
          </a:p>
        </p:txBody>
      </p:sp>
      <p:sp>
        <p:nvSpPr>
          <p:cNvPr id="11" name="AutoShape 8"/>
          <p:cNvSpPr>
            <a:spLocks noChangeArrowheads="1"/>
          </p:cNvSpPr>
          <p:nvPr/>
        </p:nvSpPr>
        <p:spPr bwMode="auto">
          <a:xfrm rot="10800000">
            <a:off x="7429352" y="3409950"/>
            <a:ext cx="1714647" cy="533400"/>
          </a:xfrm>
          <a:prstGeom prst="notchedRightArrow">
            <a:avLst>
              <a:gd name="adj1" fmla="val 50000"/>
              <a:gd name="adj2" fmla="val 141667"/>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800"/>
              <a:t>Quảng Trị</a:t>
            </a:r>
          </a:p>
        </p:txBody>
      </p:sp>
      <p:sp>
        <p:nvSpPr>
          <p:cNvPr id="12" name="AutoShape 9"/>
          <p:cNvSpPr>
            <a:spLocks noChangeArrowheads="1"/>
          </p:cNvSpPr>
          <p:nvPr/>
        </p:nvSpPr>
        <p:spPr bwMode="auto">
          <a:xfrm rot="10800000">
            <a:off x="7620000" y="4019550"/>
            <a:ext cx="1904999" cy="533400"/>
          </a:xfrm>
          <a:prstGeom prst="notchedRightArrow">
            <a:avLst>
              <a:gd name="adj1" fmla="val 50000"/>
              <a:gd name="adj2" fmla="val 141671"/>
            </a:avLst>
          </a:prstGeom>
          <a:gradFill rotWithShape="1">
            <a:gsLst>
              <a:gs pos="0">
                <a:srgbClr val="FF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altLang="en-US" sz="1600"/>
              <a:t>Thừa Thiên Huế</a:t>
            </a:r>
          </a:p>
        </p:txBody>
      </p:sp>
      <p:sp>
        <p:nvSpPr>
          <p:cNvPr id="13" name="Rectangle 1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83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799" y="868035"/>
            <a:ext cx="8465521" cy="94171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a:t>
            </a:r>
            <a:r>
              <a:rPr lang="en-US" sz="24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a:solidFill>
                  <a:schemeClr val="tx1"/>
                </a:solidFill>
                <a:latin typeface="Times New Roman" pitchFamily="18" charset="0"/>
                <a:cs typeface="Times New Roman" pitchFamily="18" charset="0"/>
              </a:rPr>
              <a:t>Vùng nào là một bộ phận lãnh thổ của vùng Bắc Trung Bộ và Duyên hải miền Trung?</a:t>
            </a:r>
            <a:r>
              <a:rPr lang="en-US" sz="2400" b="1"/>
              <a:t>đa </a:t>
            </a:r>
            <a:r>
              <a:rPr lang="en-US" sz="2400"/>
              <a:t>dạng?</a:t>
            </a:r>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 Box 12"/>
          <p:cNvSpPr txBox="1">
            <a:spLocks noChangeArrowheads="1"/>
          </p:cNvSpPr>
          <p:nvPr/>
        </p:nvSpPr>
        <p:spPr bwMode="auto">
          <a:xfrm>
            <a:off x="41400" y="8082"/>
            <a:ext cx="3753360" cy="715581"/>
          </a:xfrm>
          <a:prstGeom prst="rect">
            <a:avLst/>
          </a:prstGeom>
          <a:solidFill>
            <a:srgbClr val="0070C0"/>
          </a:solidFill>
          <a:ln>
            <a:noFill/>
          </a:ln>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405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KHỞI ĐỘNG</a:t>
            </a:r>
          </a:p>
        </p:txBody>
      </p:sp>
      <p:grpSp>
        <p:nvGrpSpPr>
          <p:cNvPr id="16" name="Group 15"/>
          <p:cNvGrpSpPr/>
          <p:nvPr/>
        </p:nvGrpSpPr>
        <p:grpSpPr>
          <a:xfrm>
            <a:off x="3295626" y="2896"/>
            <a:ext cx="5086374" cy="736274"/>
            <a:chOff x="5082653" y="63895"/>
            <a:chExt cx="7039042" cy="981698"/>
          </a:xfrm>
        </p:grpSpPr>
        <p:sp>
          <p:nvSpPr>
            <p:cNvPr id="17" name="Rectangle 16"/>
            <p:cNvSpPr/>
            <p:nvPr/>
          </p:nvSpPr>
          <p:spPr>
            <a:xfrm>
              <a:off x="5082653" y="63895"/>
              <a:ext cx="6624351" cy="830997"/>
            </a:xfrm>
            <a:prstGeom prst="rect">
              <a:avLst/>
            </a:prstGeom>
            <a:noFill/>
            <a:ln>
              <a:noFill/>
              <a:prstDash val="sysDot"/>
            </a:ln>
          </p:spPr>
          <p:txBody>
            <a:bodyPr wrap="square" lIns="68580" tIns="34290" rIns="68580" bIns="34290">
              <a:spAutoFit/>
            </a:bodyPr>
            <a:lstStyle/>
            <a:p>
              <a:pPr algn="ctr"/>
              <a:r>
                <a:rPr lang="en-US" sz="36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ea typeface="Tahoma" panose="020B0604030504040204" pitchFamily="34" charset="0"/>
                  <a:cs typeface="Times New Roman" panose="02020603050405020304" pitchFamily="18" charset="0"/>
                </a:rPr>
                <a:t>TRẢ LỜI NHANH</a:t>
              </a:r>
            </a:p>
          </p:txBody>
        </p:sp>
        <p:pic>
          <p:nvPicPr>
            <p:cNvPr id="18" name="Picture 17"/>
            <p:cNvPicPr>
              <a:picLocks noChangeAspect="1"/>
            </p:cNvPicPr>
            <p:nvPr/>
          </p:nvPicPr>
          <p:blipFill>
            <a:blip r:embed="rId4"/>
            <a:stretch>
              <a:fillRect/>
            </a:stretch>
          </p:blipFill>
          <p:spPr>
            <a:xfrm>
              <a:off x="10959098" y="106215"/>
              <a:ext cx="1162597" cy="939378"/>
            </a:xfrm>
            <a:prstGeom prst="rect">
              <a:avLst/>
            </a:prstGeom>
          </p:spPr>
        </p:pic>
      </p:grpSp>
      <p:sp>
        <p:nvSpPr>
          <p:cNvPr id="19" name="Rectangle 18"/>
          <p:cNvSpPr/>
          <p:nvPr/>
        </p:nvSpPr>
        <p:spPr>
          <a:xfrm>
            <a:off x="384391" y="1885949"/>
            <a:ext cx="8385929" cy="61267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r>
              <a:rPr lang="en-US" sz="24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a:solidFill>
                  <a:schemeClr val="tx1"/>
                </a:solidFill>
              </a:rPr>
              <a:t>Diện tích của vùng Bắc Trung Bộ là bao nhiêu nghìn km</a:t>
            </a:r>
            <a:r>
              <a:rPr lang="en-US" sz="2400" b="1" baseline="30000">
                <a:solidFill>
                  <a:schemeClr val="tx1"/>
                </a:solidFill>
              </a:rPr>
              <a:t>2</a:t>
            </a:r>
            <a:r>
              <a:rPr lang="en-US" sz="2400" b="1">
                <a:solidFill>
                  <a:schemeClr val="tx1"/>
                </a:solidFill>
              </a:rPr>
              <a:t>?</a:t>
            </a:r>
            <a:endParaRPr lang="vi-VN"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Rectangle 20"/>
          <p:cNvSpPr/>
          <p:nvPr/>
        </p:nvSpPr>
        <p:spPr>
          <a:xfrm>
            <a:off x="384391" y="2876550"/>
            <a:ext cx="8385929" cy="567467"/>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3</a:t>
            </a:r>
            <a:r>
              <a:rPr lang="en-US" sz="24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a:solidFill>
                  <a:schemeClr val="tx1"/>
                </a:solidFill>
                <a:latin typeface="Times New Roman" pitchFamily="18" charset="0"/>
                <a:cs typeface="Times New Roman" pitchFamily="18" charset="0"/>
              </a:rPr>
              <a:t>Phía đông của Bắc Trung Bộ tiếp giáp với vùng nào?</a:t>
            </a:r>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24"/>
          <p:cNvSpPr/>
          <p:nvPr/>
        </p:nvSpPr>
        <p:spPr>
          <a:xfrm>
            <a:off x="384391" y="3638550"/>
            <a:ext cx="8385929" cy="53340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4</a:t>
            </a:r>
            <a:r>
              <a:rPr lang="en-US" sz="24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a:solidFill>
                  <a:schemeClr val="tx1"/>
                </a:solidFill>
              </a:rPr>
              <a:t>Tự nhiên của Bắc Trung Bộ có sự phân hoá theo chiều nào?</a:t>
            </a:r>
          </a:p>
          <a:p>
            <a:pPr algn="just"/>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379599" y="4507926"/>
            <a:ext cx="8390721" cy="53848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5</a:t>
            </a:r>
            <a:r>
              <a:rPr lang="en-US" sz="24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a:solidFill>
                  <a:schemeClr val="tx1"/>
                </a:solidFill>
              </a:rPr>
              <a:t>Kể tên một số thiên tai thường xảy ra ở Bắc Trung Bộ?</a:t>
            </a:r>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7" name="Đồng hồ đếm ngược 3 phút - 3 Minutes">
            <a:hlinkClick r:id="" action="ppaction://media"/>
            <a:extLst>
              <a:ext uri="{FF2B5EF4-FFF2-40B4-BE49-F238E27FC236}">
                <a16:creationId xmlns:a16="http://schemas.microsoft.com/office/drawing/2014/main" id="{761DFEC5-F891-4071-A463-9B12D0AFAC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0" y="34636"/>
            <a:ext cx="1375946" cy="833399"/>
          </a:xfrm>
          <a:prstGeom prst="rect">
            <a:avLst/>
          </a:prstGeom>
        </p:spPr>
      </p:pic>
    </p:spTree>
    <p:extLst>
      <p:ext uri="{BB962C8B-B14F-4D97-AF65-F5344CB8AC3E}">
        <p14:creationId xmlns:p14="http://schemas.microsoft.com/office/powerpoint/2010/main" val="1602518484"/>
      </p:ext>
    </p:extLst>
  </p:cSld>
  <p:clrMapOvr>
    <a:masterClrMapping/>
  </p:clrMapOvr>
  <p:timing>
    <p:tnLst>
      <p:par>
        <p:cTn id="1" dur="indefinite" restart="never" nodeType="tmRoot">
          <p:childTnLst>
            <p:video>
              <p:cMediaNode vol="80000">
                <p:cTn id="2" fill="hold" display="0">
                  <p:stCondLst>
                    <p:cond delay="indefinite"/>
                  </p:stCondLst>
                </p:cTn>
                <p:tgtEl>
                  <p:spTgt spid="2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6300" y="1540698"/>
            <a:ext cx="7391400" cy="2554545"/>
          </a:xfrm>
          <a:prstGeom prst="rect">
            <a:avLst/>
          </a:prstGeom>
          <a:solidFill>
            <a:schemeClr val="accent5">
              <a:lumMod val="50000"/>
            </a:schemeClr>
          </a:solidFill>
        </p:spPr>
        <p:txBody>
          <a:bodyPr wrap="square">
            <a:spAutoFit/>
          </a:bodyPr>
          <a:lstStyle/>
          <a:p>
            <a:r>
              <a:rPr lang="en-US" sz="3200" b="1" dirty="0" err="1">
                <a:solidFill>
                  <a:schemeClr val="bg1"/>
                </a:solidFill>
                <a:latin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b="1" dirty="0" err="1">
                <a:solidFill>
                  <a:schemeClr val="bg1"/>
                </a:solidFill>
                <a:latin typeface="Times New Roman" panose="02020603050405020304" pitchFamily="18" charset="0"/>
                <a:cs typeface="Times New Roman" panose="02020603050405020304" pitchFamily="18" charset="0"/>
              </a:rPr>
              <a:t>Thời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gian</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nhà</a:t>
            </a:r>
            <a:endParaRPr lang="en-US" sz="3200" dirty="0">
              <a:solidFill>
                <a:schemeClr val="bg1"/>
              </a:solidFill>
              <a:latin typeface="Times New Roman" panose="02020603050405020304" pitchFamily="18" charset="0"/>
              <a:cs typeface="Times New Roman" panose="02020603050405020304" pitchFamily="18" charset="0"/>
            </a:endParaRPr>
          </a:p>
          <a:p>
            <a:pPr algn="just"/>
            <a:r>
              <a:rPr lang="en-US" sz="3200" b="1" dirty="0" err="1">
                <a:solidFill>
                  <a:schemeClr val="bg1"/>
                </a:solidFill>
                <a:latin typeface="Times New Roman" panose="02020603050405020304" pitchFamily="18" charset="0"/>
                <a:cs typeface="Times New Roman" panose="02020603050405020304" pitchFamily="18" charset="0"/>
              </a:rPr>
              <a:t>Nội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a:solidFill>
                  <a:schemeClr val="bg1"/>
                </a:solidFill>
                <a:latin typeface="Times New Roman" panose="02020603050405020304" pitchFamily="18" charset="0"/>
                <a:cs typeface="Times New Roman" panose="02020603050405020304" pitchFamily="18" charset="0"/>
              </a:rPr>
              <a:t>dung</a:t>
            </a:r>
            <a:r>
              <a:rPr lang="en-US" sz="3200">
                <a:solidFill>
                  <a:schemeClr val="bg1"/>
                </a:solidFill>
                <a:latin typeface="Times New Roman" panose="02020603050405020304" pitchFamily="18" charset="0"/>
                <a:cs typeface="Times New Roman" panose="02020603050405020304" pitchFamily="18" charset="0"/>
              </a:rPr>
              <a:t>: </a:t>
            </a:r>
            <a:r>
              <a:rPr lang="en-US" sz="3200" i="1">
                <a:solidFill>
                  <a:schemeClr val="bg1"/>
                </a:solidFill>
              </a:rPr>
              <a:t>Em hãy nêu các thiên tai thường xảy ra ở vùng Bắc Trung Bộ và liên hệ với địa phương em?</a:t>
            </a:r>
            <a:endParaRPr lang="en-US" sz="3200">
              <a:solidFill>
                <a:schemeClr val="bg1"/>
              </a:solidFill>
            </a:endParaRPr>
          </a:p>
        </p:txBody>
      </p:sp>
      <p:grpSp>
        <p:nvGrpSpPr>
          <p:cNvPr id="7" name="Group 6"/>
          <p:cNvGrpSpPr/>
          <p:nvPr/>
        </p:nvGrpSpPr>
        <p:grpSpPr>
          <a:xfrm>
            <a:off x="-32869" y="-106224"/>
            <a:ext cx="4951166" cy="958827"/>
            <a:chOff x="1771911" y="-178009"/>
            <a:chExt cx="6601555" cy="1278436"/>
          </a:xfrm>
        </p:grpSpPr>
        <p:sp>
          <p:nvSpPr>
            <p:cNvPr id="8" name="Lưu đồ: Điểm Kết Thúc 147">
              <a:extLst>
                <a:ext uri="{FF2B5EF4-FFF2-40B4-BE49-F238E27FC236}">
                  <a16:creationId xmlns:a16="http://schemas.microsoft.com/office/drawing/2014/main" id="{63E51507-ACD3-404D-9167-F5FEE4DF673B}"/>
                </a:ext>
              </a:extLst>
            </p:cNvPr>
            <p:cNvSpPr/>
            <p:nvPr/>
          </p:nvSpPr>
          <p:spPr>
            <a:xfrm>
              <a:off x="1946224" y="-46846"/>
              <a:ext cx="6427242" cy="852735"/>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Vận</a:t>
              </a:r>
              <a:r>
                <a:rPr lang="en-US" sz="3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dụng</a:t>
              </a:r>
              <a:endParaRPr lang="en-US" sz="3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Freeform 530">
              <a:extLst>
                <a:ext uri="{FF2B5EF4-FFF2-40B4-BE49-F238E27FC236}">
                  <a16:creationId xmlns:a16="http://schemas.microsoft.com/office/drawing/2014/main" id="{5B24468D-981D-485F-AB06-6A0734AD5F16}"/>
                </a:ext>
              </a:extLst>
            </p:cNvPr>
            <p:cNvSpPr>
              <a:spLocks noChangeArrowheads="1"/>
            </p:cNvSpPr>
            <p:nvPr/>
          </p:nvSpPr>
          <p:spPr bwMode="auto">
            <a:xfrm>
              <a:off x="1771911" y="-178009"/>
              <a:ext cx="1347679" cy="1278436"/>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solidFill>
              <a:srgbClr val="FFFF00"/>
            </a:solidFill>
            <a:ln>
              <a:noFill/>
            </a:ln>
            <a:effectLst/>
          </p:spPr>
          <p:txBody>
            <a:bodyPr wrap="none" anchor="ctr"/>
            <a:lstStyle/>
            <a:p>
              <a:pPr defTabSz="685663">
                <a:defRPr/>
              </a:pPr>
              <a:endParaRPr lang="en-US" kern="0">
                <a:solidFill>
                  <a:srgbClr val="FEFFFF"/>
                </a:solidFill>
              </a:endParaRPr>
            </a:p>
          </p:txBody>
        </p:sp>
        <p:grpSp>
          <p:nvGrpSpPr>
            <p:cNvPr id="10" name="Group 9"/>
            <p:cNvGrpSpPr/>
            <p:nvPr/>
          </p:nvGrpSpPr>
          <p:grpSpPr>
            <a:xfrm>
              <a:off x="2134151" y="-120218"/>
              <a:ext cx="1055560" cy="938632"/>
              <a:chOff x="3453848" y="-337179"/>
              <a:chExt cx="1873186" cy="1458595"/>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4929" b="95489" l="10000" r="95500">
                            <a14:foregroundMark x1="20167" y1="67001" x2="20167" y2="67001"/>
                            <a14:foregroundMark x1="55917" y1="81287" x2="55917" y2="81287"/>
                            <a14:foregroundMark x1="51500" y1="64077" x2="51500" y2="64077"/>
                            <a14:foregroundMark x1="47000" y1="61069" x2="47000" y2="61069"/>
                            <a14:foregroundMark x1="30583" y1="95489" x2="30583" y2="95489"/>
                            <a14:foregroundMark x1="87333" y1="75272" x2="87333" y2="75272"/>
                            <a14:foregroundMark x1="95500" y1="4929" x2="95500" y2="4929"/>
                            <a14:foregroundMark x1="41000" y1="33417" x2="41000" y2="33417"/>
                            <a14:foregroundMark x1="45500" y1="25898" x2="45500" y2="25898"/>
                            <a14:foregroundMark x1="34333" y1="79031" x2="34333" y2="79031"/>
                            <a14:foregroundMark x1="38083" y1="72264" x2="38083" y2="72264"/>
                            <a14:foregroundMark x1="30583" y1="85714" x2="30583" y2="85714"/>
                            <a14:foregroundMark x1="28333" y1="90977" x2="28333" y2="90977"/>
                            <a14:foregroundMark x1="29833" y1="73016" x2="29833" y2="73016"/>
                            <a14:foregroundMark x1="30583" y1="78279" x2="30583" y2="78279"/>
                          </a14:backgroundRemoval>
                        </a14:imgEffect>
                      </a14:imgLayer>
                    </a14:imgProps>
                  </a:ext>
                </a:extLst>
              </a:blip>
              <a:stretch>
                <a:fillRect/>
              </a:stretch>
            </p:blipFill>
            <p:spPr>
              <a:xfrm>
                <a:off x="4216745" y="104126"/>
                <a:ext cx="1110289" cy="90748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758" b="97461" l="7813" r="89844">
                            <a14:foregroundMark x1="41211" y1="49609" x2="41211" y2="49609"/>
                            <a14:foregroundMark x1="66797" y1="45703" x2="66797" y2="45703"/>
                            <a14:foregroundMark x1="70703" y1="44727" x2="70703" y2="44727"/>
                            <a14:foregroundMark x1="58008" y1="71484" x2="58008" y2="71484"/>
                            <a14:foregroundMark x1="54688" y1="71484" x2="54688" y2="71484"/>
                            <a14:foregroundMark x1="48438" y1="68555" x2="48438" y2="68555"/>
                            <a14:foregroundMark x1="44727" y1="85742" x2="44727" y2="85742"/>
                            <a14:foregroundMark x1="41211" y1="77930" x2="41211" y2="77930"/>
                            <a14:foregroundMark x1="37500" y1="68555" x2="37500" y2="68555"/>
                            <a14:foregroundMark x1="31836" y1="72852" x2="31836" y2="72852"/>
                            <a14:foregroundMark x1="33203" y1="83203" x2="33203" y2="83203"/>
                            <a14:foregroundMark x1="30078" y1="77539" x2="30469" y2="78320"/>
                            <a14:foregroundMark x1="28125" y1="80859" x2="28711" y2="81641"/>
                            <a14:foregroundMark x1="30078" y1="89453" x2="30078" y2="89453"/>
                            <a14:foregroundMark x1="28516" y1="85742" x2="28516" y2="85742"/>
                            <a14:foregroundMark x1="26758" y1="93555" x2="26758" y2="93555"/>
                            <a14:foregroundMark x1="33008" y1="93555" x2="33008" y2="93555"/>
                            <a14:foregroundMark x1="48633" y1="91016" x2="48633" y2="91016"/>
                            <a14:foregroundMark x1="77539" y1="90820" x2="77539" y2="90820"/>
                            <a14:foregroundMark x1="82422" y1="92773" x2="82422" y2="92773"/>
                            <a14:backgroundMark x1="71094" y1="62891" x2="71094" y2="62891"/>
                            <a14:backgroundMark x1="85742" y1="47852" x2="85742" y2="47852"/>
                            <a14:backgroundMark x1="73828" y1="66797" x2="73828" y2="66797"/>
                            <a14:backgroundMark x1="75195" y1="68555" x2="75195" y2="68555"/>
                          </a14:backgroundRemoval>
                        </a14:imgEffect>
                      </a14:imgLayer>
                    </a14:imgProps>
                  </a:ext>
                </a:extLst>
              </a:blip>
              <a:srcRect l="12201" r="11978"/>
              <a:stretch/>
            </p:blipFill>
            <p:spPr>
              <a:xfrm>
                <a:off x="3453848" y="-337179"/>
                <a:ext cx="1105919" cy="1458595"/>
              </a:xfrm>
              <a:prstGeom prst="rect">
                <a:avLst/>
              </a:prstGeom>
            </p:spPr>
          </p:pic>
        </p:grpSp>
      </p:grpSp>
    </p:spTree>
    <p:extLst>
      <p:ext uri="{BB962C8B-B14F-4D97-AF65-F5344CB8AC3E}">
        <p14:creationId xmlns:p14="http://schemas.microsoft.com/office/powerpoint/2010/main" val="266246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3147995" y="1313552"/>
            <a:ext cx="5891074" cy="1569660"/>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a:latin typeface="Times New Roman" pitchFamily="18" charset="0"/>
                <a:cs typeface="Times New Roman" pitchFamily="18" charset="0"/>
              </a:rPr>
              <a:t>Học bài theo sgk và hướng dẫn của giáo viên</a:t>
            </a:r>
          </a:p>
          <a:p>
            <a:pPr marL="342900" indent="-342900" defTabSz="685800">
              <a:buClr>
                <a:srgbClr val="000000"/>
              </a:buClr>
              <a:buFont typeface="Wingdings" panose="05000000000000000000" pitchFamily="2" charset="2"/>
              <a:buChar char="q"/>
            </a:pPr>
            <a:r>
              <a:rPr lang="en-US" sz="2400">
                <a:latin typeface="Times New Roman" pitchFamily="18" charset="0"/>
                <a:cs typeface="Times New Roman" pitchFamily="18" charset="0"/>
              </a:rPr>
              <a:t>Chuẩn bị trước các câu hỏi của bài sau, phần dân cư, kinh tế.</a:t>
            </a:r>
            <a:endParaRPr lang="en-US" sz="2400" kern="0" dirty="0">
              <a:solidFill>
                <a:srgbClr val="000000"/>
              </a:solidFill>
              <a:latin typeface="Times New Roman" panose="02020603050405020304" pitchFamily="18" charset="0"/>
              <a:ea typeface="Times New Roman" panose="02020603050405020304" pitchFamily="18" charset="0"/>
              <a:cs typeface="Times New Roman" pitchFamily="18" charset="0"/>
              <a:sym typeface="Arial"/>
            </a:endParaRPr>
          </a:p>
        </p:txBody>
      </p:sp>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725688" y="937350"/>
            <a:ext cx="1440000" cy="720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33" name="Rounded Rectangle 32"/>
          <p:cNvSpPr/>
          <p:nvPr/>
        </p:nvSpPr>
        <p:spPr>
          <a:xfrm>
            <a:off x="6973976" y="937350"/>
            <a:ext cx="1440000" cy="720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3</a:t>
            </a:r>
          </a:p>
        </p:txBody>
      </p:sp>
      <p:sp>
        <p:nvSpPr>
          <p:cNvPr id="35" name="Rounded Rectangle 34"/>
          <p:cNvSpPr/>
          <p:nvPr/>
        </p:nvSpPr>
        <p:spPr>
          <a:xfrm>
            <a:off x="725688" y="3299550"/>
            <a:ext cx="1440000" cy="720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4</a:t>
            </a:r>
          </a:p>
        </p:txBody>
      </p:sp>
      <p:sp>
        <p:nvSpPr>
          <p:cNvPr id="36" name="Rounded Rectangle 35"/>
          <p:cNvSpPr/>
          <p:nvPr/>
        </p:nvSpPr>
        <p:spPr>
          <a:xfrm>
            <a:off x="59688" y="2114550"/>
            <a:ext cx="2772000" cy="720000"/>
          </a:xfrm>
          <a:prstGeom prst="roundRect">
            <a:avLst/>
          </a:prstGeom>
          <a:solidFill>
            <a:srgbClr val="FFF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Vùng Bắc Trung Bộ</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7" name="Rounded Rectangle 36"/>
          <p:cNvSpPr/>
          <p:nvPr/>
        </p:nvSpPr>
        <p:spPr>
          <a:xfrm>
            <a:off x="3183832" y="2114550"/>
            <a:ext cx="2772000" cy="720000"/>
          </a:xfrm>
          <a:prstGeom prst="roundRect">
            <a:avLst/>
          </a:prstGeom>
          <a:solidFill>
            <a:srgbClr val="FFF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51</a:t>
            </a:r>
            <a:r>
              <a:rPr lang="en-US" sz="2800" b="1">
                <a:solidFill>
                  <a:schemeClr val="tx1"/>
                </a:solidFill>
              </a:rPr>
              <a:t> </a:t>
            </a:r>
            <a:r>
              <a:rPr lang="en-US" sz="2800">
                <a:solidFill>
                  <a:schemeClr val="tx1"/>
                </a:solidFill>
              </a:rPr>
              <a:t>nghìn km</a:t>
            </a:r>
            <a:r>
              <a:rPr lang="en-US" sz="2800" baseline="30000">
                <a:solidFill>
                  <a:schemeClr val="tx1"/>
                </a:solidFill>
              </a:rPr>
              <a:t>2</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Rounded Rectangle 38"/>
          <p:cNvSpPr/>
          <p:nvPr/>
        </p:nvSpPr>
        <p:spPr>
          <a:xfrm>
            <a:off x="6307976" y="2114550"/>
            <a:ext cx="2772000" cy="720000"/>
          </a:xfrm>
          <a:prstGeom prst="roundRect">
            <a:avLst/>
          </a:prstGeom>
          <a:solidFill>
            <a:srgbClr val="FFF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Biển</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ounded Rectangle 40"/>
          <p:cNvSpPr/>
          <p:nvPr/>
        </p:nvSpPr>
        <p:spPr>
          <a:xfrm>
            <a:off x="3849832" y="937350"/>
            <a:ext cx="1440000" cy="720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49" name="Rounded Rectangle 48"/>
          <p:cNvSpPr/>
          <p:nvPr/>
        </p:nvSpPr>
        <p:spPr>
          <a:xfrm>
            <a:off x="3837600" y="3299550"/>
            <a:ext cx="1440000" cy="720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5</a:t>
            </a:r>
          </a:p>
        </p:txBody>
      </p:sp>
      <p:sp>
        <p:nvSpPr>
          <p:cNvPr id="50" name="Rounded Rectangle 49"/>
          <p:cNvSpPr/>
          <p:nvPr/>
        </p:nvSpPr>
        <p:spPr>
          <a:xfrm>
            <a:off x="107280" y="4248150"/>
            <a:ext cx="2772000" cy="720000"/>
          </a:xfrm>
          <a:prstGeom prst="roundRect">
            <a:avLst/>
          </a:prstGeom>
          <a:solidFill>
            <a:srgbClr val="FFF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chiều tây – đông.</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4" name="Rounded Rectangle 53"/>
          <p:cNvSpPr/>
          <p:nvPr/>
        </p:nvSpPr>
        <p:spPr>
          <a:xfrm>
            <a:off x="3171600" y="4248150"/>
            <a:ext cx="3381600" cy="720000"/>
          </a:xfrm>
          <a:prstGeom prst="roundRect">
            <a:avLst/>
          </a:prstGeom>
          <a:solidFill>
            <a:srgbClr val="FFF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bão, áp thấp nhiệt đới, lũ…</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5" name="Rectangle 54"/>
          <p:cNvSpPr/>
          <p:nvPr/>
        </p:nvSpPr>
        <p:spPr>
          <a:xfrm>
            <a:off x="14464" y="2984077"/>
            <a:ext cx="9129536" cy="106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Text Box 12"/>
          <p:cNvSpPr txBox="1">
            <a:spLocks noChangeArrowheads="1"/>
          </p:cNvSpPr>
          <p:nvPr/>
        </p:nvSpPr>
        <p:spPr bwMode="auto">
          <a:xfrm>
            <a:off x="-3504" y="-14978"/>
            <a:ext cx="3141734" cy="715581"/>
          </a:xfrm>
          <a:prstGeom prst="rect">
            <a:avLst/>
          </a:prstGeom>
          <a:solidFill>
            <a:srgbClr val="0070C0"/>
          </a:solidFill>
          <a:ln>
            <a:noFill/>
          </a:ln>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405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ĐÁP ÁN</a:t>
            </a:r>
          </a:p>
        </p:txBody>
      </p:sp>
      <p:sp>
        <p:nvSpPr>
          <p:cNvPr id="58" name="Rectangle 57"/>
          <p:cNvSpPr/>
          <p:nvPr/>
        </p:nvSpPr>
        <p:spPr>
          <a:xfrm>
            <a:off x="2726246" y="15325"/>
            <a:ext cx="5362979" cy="623248"/>
          </a:xfrm>
          <a:prstGeom prst="rect">
            <a:avLst/>
          </a:prstGeom>
          <a:noFill/>
          <a:ln>
            <a:noFill/>
            <a:prstDash val="sysDot"/>
          </a:ln>
        </p:spPr>
        <p:txBody>
          <a:bodyPr wrap="square" lIns="68580" tIns="34290" rIns="68580" bIns="34290">
            <a:spAutoFit/>
          </a:bodyPr>
          <a:lstStyle/>
          <a:p>
            <a:pPr algn="ctr"/>
            <a:r>
              <a:rPr lang="en-US" sz="36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ea typeface="Tahoma" panose="020B0604030504040204" pitchFamily="34" charset="0"/>
                <a:cs typeface="Times New Roman" panose="02020603050405020304" pitchFamily="18" charset="0"/>
              </a:rPr>
              <a:t>TRẢ LỜI NHANH</a:t>
            </a:r>
          </a:p>
        </p:txBody>
      </p:sp>
      <p:pic>
        <p:nvPicPr>
          <p:cNvPr id="59" name="Picture 58"/>
          <p:cNvPicPr>
            <a:picLocks noChangeAspect="1"/>
          </p:cNvPicPr>
          <p:nvPr/>
        </p:nvPicPr>
        <p:blipFill>
          <a:blip r:embed="rId2"/>
          <a:stretch>
            <a:fillRect/>
          </a:stretch>
        </p:blipFill>
        <p:spPr>
          <a:xfrm>
            <a:off x="7455330" y="4036101"/>
            <a:ext cx="871948" cy="704534"/>
          </a:xfrm>
          <a:prstGeom prst="rect">
            <a:avLst/>
          </a:prstGeom>
        </p:spPr>
      </p:pic>
    </p:spTree>
    <p:extLst>
      <p:ext uri="{BB962C8B-B14F-4D97-AF65-F5344CB8AC3E}">
        <p14:creationId xmlns:p14="http://schemas.microsoft.com/office/powerpoint/2010/main" val="54425405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ê ngoại Bác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13" y="133350"/>
            <a:ext cx="392989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ang-sen-que-noi-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330" y="13335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59593" y="57150"/>
            <a:ext cx="1222008" cy="398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en-US" dirty="0">
                <a:solidFill>
                  <a:srgbClr val="FF0000"/>
                </a:solidFill>
              </a:rPr>
              <a:t>QUÊ BÁC</a:t>
            </a:r>
          </a:p>
        </p:txBody>
      </p:sp>
      <p:pic>
        <p:nvPicPr>
          <p:cNvPr id="7" name="Picture 2" descr="Kết quả hình ảnh cho cố đô huế"/>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8768" y="2686086"/>
            <a:ext cx="4161162" cy="229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59377" y="6273588"/>
            <a:ext cx="1736823" cy="432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FF0000"/>
                </a:solidFill>
              </a:rPr>
              <a:t>CỐ ĐÔ HUẾ</a:t>
            </a:r>
          </a:p>
        </p:txBody>
      </p:sp>
      <p:pic>
        <p:nvPicPr>
          <p:cNvPr id="9" name="Picture 2" descr="Kết quả hình ảnh cho sầm s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8" y="2693482"/>
            <a:ext cx="4446368" cy="233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648200" y="2724150"/>
            <a:ext cx="1311177" cy="3322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FF0000"/>
                </a:solidFill>
              </a:rPr>
              <a:t>CỐ ĐÔ HUẾ</a:t>
            </a:r>
          </a:p>
        </p:txBody>
      </p:sp>
    </p:spTree>
    <p:extLst>
      <p:ext uri="{BB962C8B-B14F-4D97-AF65-F5344CB8AC3E}">
        <p14:creationId xmlns:p14="http://schemas.microsoft.com/office/powerpoint/2010/main" val="316805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20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autoUpdateAnimBg="0"/>
      <p:bldP spid="10"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742950"/>
            <a:ext cx="8938260" cy="3486150"/>
          </a:xfrm>
          <a:prstGeom prst="roundRect">
            <a:avLst/>
          </a:prstGeom>
          <a:solidFill>
            <a:srgbClr val="FFFA99"/>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chemeClr val="tx1"/>
                </a:solidFill>
                <a:latin typeface="Times New Roman" panose="02020603050405020304" pitchFamily="18" charset="0"/>
                <a:cs typeface="Times New Roman" panose="02020603050405020304" pitchFamily="18" charset="0"/>
              </a:rPr>
              <a:t>Chương</a:t>
            </a:r>
            <a:r>
              <a:rPr lang="en-US" sz="2400" b="1">
                <a:solidFill>
                  <a:schemeClr val="tx1"/>
                </a:solidFill>
                <a:latin typeface="Times New Roman" panose="02020603050405020304" pitchFamily="18" charset="0"/>
                <a:cs typeface="Times New Roman" panose="02020603050405020304" pitchFamily="18" charset="0"/>
              </a:rPr>
              <a:t> 3:</a:t>
            </a:r>
            <a:endParaRPr lang="en-US" sz="2400" b="1" dirty="0">
              <a:solidFill>
                <a:schemeClr val="tx1"/>
              </a:solidFill>
              <a:latin typeface="Times New Roman" panose="02020603050405020304" pitchFamily="18" charset="0"/>
              <a:cs typeface="Times New Roman" panose="02020603050405020304" pitchFamily="18" charset="0"/>
            </a:endParaRPr>
          </a:p>
          <a:p>
            <a:r>
              <a:rPr lang="vi-VN" sz="2400"/>
              <a:t> </a:t>
            </a:r>
            <a:endParaRPr lang="en-US" sz="2400"/>
          </a:p>
          <a:p>
            <a:pPr algn="ctr"/>
            <a:r>
              <a:rPr lang="vi-VN" sz="3600" b="1">
                <a:solidFill>
                  <a:srgbClr val="FF0000"/>
                </a:solidFill>
                <a:latin typeface="+mj-lt"/>
              </a:rPr>
              <a:t>SỰ PH</a:t>
            </a:r>
            <a:r>
              <a:rPr lang="en-US" sz="3600" b="1">
                <a:solidFill>
                  <a:srgbClr val="FF0000"/>
                </a:solidFill>
                <a:latin typeface="+mj-lt"/>
              </a:rPr>
              <a:t>Â</a:t>
            </a:r>
            <a:r>
              <a:rPr lang="vi-VN" sz="3600" b="1">
                <a:solidFill>
                  <a:srgbClr val="FF0000"/>
                </a:solidFill>
                <a:latin typeface="+mj-lt"/>
              </a:rPr>
              <a:t>N HOÁ LÃNH THỔ</a:t>
            </a:r>
            <a:endParaRPr lang="en-US" sz="3600" b="1">
              <a:solidFill>
                <a:srgbClr val="FF0000"/>
              </a:solidFill>
              <a:latin typeface="+mj-lt"/>
            </a:endParaRPr>
          </a:p>
          <a:p>
            <a:pPr algn="ctr"/>
            <a:endParaRPr lang="en-US" sz="2400" b="1" dirty="0">
              <a:solidFill>
                <a:srgbClr val="00B050"/>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Tiết 1:</a:t>
            </a:r>
          </a:p>
          <a:p>
            <a:pPr algn="ctr"/>
            <a:r>
              <a:rPr lang="en-US" sz="3200" b="1">
                <a:solidFill>
                  <a:srgbClr val="C00000"/>
                </a:solidFill>
                <a:latin typeface="Times New Roman" panose="02020603050405020304" pitchFamily="18" charset="0"/>
                <a:cs typeface="Times New Roman" panose="02020603050405020304" pitchFamily="18" charset="0"/>
              </a:rPr>
              <a:t>Bài 14:VÙNG BẮC TRUNG BỘ</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442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57150"/>
            <a:ext cx="3200400" cy="461665"/>
          </a:xfrm>
          <a:prstGeom prst="rect">
            <a:avLst/>
          </a:prstGeom>
          <a:solidFill>
            <a:srgbClr val="FFFF00"/>
          </a:solidFill>
          <a:ln>
            <a:solidFill>
              <a:srgbClr val="C00000"/>
            </a:solidFill>
          </a:ln>
        </p:spPr>
        <p:txBody>
          <a:bodyPr wrap="square" rtlCol="0">
            <a:spAutoFit/>
          </a:bodyPr>
          <a:lstStyle/>
          <a:p>
            <a:r>
              <a:rPr lang="en-US" sz="2400">
                <a:solidFill>
                  <a:srgbClr val="FF0000"/>
                </a:solidFill>
                <a:latin typeface="Times New Roman" pitchFamily="18" charset="0"/>
                <a:cs typeface="Times New Roman" pitchFamily="18" charset="0"/>
              </a:rPr>
              <a:t>MỤC TIÊU BÀI HỌC</a:t>
            </a:r>
          </a:p>
        </p:txBody>
      </p:sp>
      <p:sp>
        <p:nvSpPr>
          <p:cNvPr id="6" name="TextBox 5"/>
          <p:cNvSpPr txBox="1"/>
          <p:nvPr/>
        </p:nvSpPr>
        <p:spPr>
          <a:xfrm>
            <a:off x="76200" y="590550"/>
            <a:ext cx="8915400" cy="4508927"/>
          </a:xfrm>
          <a:prstGeom prst="rect">
            <a:avLst/>
          </a:prstGeom>
          <a:noFill/>
          <a:ln w="28575">
            <a:solidFill>
              <a:srgbClr val="C00000"/>
            </a:solidFill>
          </a:ln>
        </p:spPr>
        <p:txBody>
          <a:bodyPr wrap="square" rtlCol="0">
            <a:spAutoFit/>
          </a:bodyPr>
          <a:lstStyle/>
          <a:p>
            <a:pPr marL="514350" indent="-514350" algn="just">
              <a:buAutoNum type="arabicPeriod"/>
            </a:pPr>
            <a:r>
              <a:rPr lang="en-US" sz="1600" b="1">
                <a:solidFill>
                  <a:srgbClr val="FF0000"/>
                </a:solidFill>
                <a:latin typeface="Times New Roman" pitchFamily="18" charset="0"/>
                <a:ea typeface="Times New Roman" pitchFamily="18" charset="0"/>
                <a:cs typeface="Times New Roman" pitchFamily="18" charset="0"/>
              </a:rPr>
              <a:t>Kiến thức: </a:t>
            </a:r>
          </a:p>
          <a:p>
            <a:pPr algn="just"/>
            <a:r>
              <a:rPr lang="en-US" sz="1600">
                <a:solidFill>
                  <a:srgbClr val="0000FF"/>
                </a:solidFill>
                <a:latin typeface="Times New Roman" pitchFamily="18" charset="0"/>
                <a:cs typeface="Times New Roman" pitchFamily="18" charset="0"/>
              </a:rPr>
              <a:t>- Xác định được trên bản đồ vị trí địa lí và phạm vi lãnh thổ của Bắc Trung Bộ.</a:t>
            </a:r>
          </a:p>
          <a:p>
            <a:pPr algn="just"/>
            <a:r>
              <a:rPr lang="en-US" sz="1600">
                <a:solidFill>
                  <a:srgbClr val="0000FF"/>
                </a:solidFill>
                <a:latin typeface="Times New Roman" pitchFamily="18" charset="0"/>
                <a:cs typeface="Times New Roman" pitchFamily="18" charset="0"/>
              </a:rPr>
              <a:t>- Trình bày được đặc điểm phân hoá của tự nhiên và giải thích ảnh hưởng của tự nhiên đến sự hình thành cơ cấu kinh tế của Bắc Trung Bộ.</a:t>
            </a:r>
          </a:p>
          <a:p>
            <a:pPr algn="just"/>
            <a:r>
              <a:rPr lang="en-US" sz="1600">
                <a:solidFill>
                  <a:srgbClr val="0000FF"/>
                </a:solidFill>
                <a:latin typeface="Times New Roman" pitchFamily="18" charset="0"/>
                <a:cs typeface="Times New Roman" pitchFamily="18" charset="0"/>
              </a:rPr>
              <a:t>-Trình bày được vấn đề phòng chống thiên tai và ứng phó với biến đổi khí hậu ở Bắc Trung Bộ.</a:t>
            </a:r>
          </a:p>
          <a:p>
            <a:pPr algn="just">
              <a:defRPr/>
            </a:pPr>
            <a:r>
              <a:rPr lang="en-US" sz="1600" b="1">
                <a:solidFill>
                  <a:srgbClr val="C00000"/>
                </a:solidFill>
                <a:latin typeface="Times New Roman" pitchFamily="18" charset="0"/>
                <a:cs typeface="Times New Roman" panose="02020603050405020304" pitchFamily="18" charset="0"/>
              </a:rPr>
              <a:t>2. Năng lực:</a:t>
            </a:r>
          </a:p>
          <a:p>
            <a:pPr algn="just">
              <a:spcBef>
                <a:spcPts val="300"/>
              </a:spcBef>
              <a:spcAft>
                <a:spcPts val="300"/>
              </a:spcAft>
              <a:defRPr/>
            </a:pPr>
            <a:r>
              <a:rPr lang="en-US" sz="1600" b="1" i="1">
                <a:solidFill>
                  <a:srgbClr val="C00000"/>
                </a:solidFill>
                <a:latin typeface="Times New Roman" pitchFamily="18" charset="0"/>
                <a:cs typeface="Times New Roman" panose="02020603050405020304" pitchFamily="18" charset="0"/>
              </a:rPr>
              <a:t>- Năng lực chung:</a:t>
            </a:r>
          </a:p>
          <a:p>
            <a:pPr algn="just"/>
            <a:r>
              <a:rPr lang="vi-VN" sz="1600">
                <a:solidFill>
                  <a:srgbClr val="0000FF"/>
                </a:solidFill>
                <a:latin typeface="Times New Roman" pitchFamily="18" charset="0"/>
                <a:cs typeface="Times New Roman" pitchFamily="18" charset="0"/>
              </a:rPr>
              <a:t>+ Tự chủ và tự học: tự thực hiện các nhiệm vụ học tập.</a:t>
            </a:r>
            <a:endParaRPr lang="en-US" sz="1600">
              <a:solidFill>
                <a:srgbClr val="0000FF"/>
              </a:solidFill>
              <a:latin typeface="Times New Roman" pitchFamily="18" charset="0"/>
              <a:cs typeface="Times New Roman" pitchFamily="18" charset="0"/>
            </a:endParaRPr>
          </a:p>
          <a:p>
            <a:pPr algn="just"/>
            <a:r>
              <a:rPr lang="vi-VN" sz="1600">
                <a:solidFill>
                  <a:srgbClr val="0000FF"/>
                </a:solidFill>
                <a:latin typeface="Times New Roman" pitchFamily="18" charset="0"/>
                <a:cs typeface="Times New Roman" pitchFamily="18" charset="0"/>
              </a:rPr>
              <a:t>+ Giao tiếp và hợp tác: chủ động khi trình bày vấn đề, tự tin và biết kiểm soát cảm xúc, thái độ khi thảo luận cả lớp.</a:t>
            </a:r>
            <a:endParaRPr lang="en-US" sz="1600">
              <a:solidFill>
                <a:srgbClr val="0000FF"/>
              </a:solidFill>
              <a:latin typeface="Times New Roman" pitchFamily="18" charset="0"/>
              <a:cs typeface="Times New Roman" pitchFamily="18" charset="0"/>
            </a:endParaRPr>
          </a:p>
          <a:p>
            <a:pPr algn="just">
              <a:spcBef>
                <a:spcPts val="300"/>
              </a:spcBef>
              <a:spcAft>
                <a:spcPts val="300"/>
              </a:spcAft>
              <a:defRPr/>
            </a:pPr>
            <a:r>
              <a:rPr lang="en-US" sz="1600" b="1" i="1">
                <a:solidFill>
                  <a:srgbClr val="C00000"/>
                </a:solidFill>
                <a:latin typeface="Times New Roman" pitchFamily="18" charset="0"/>
                <a:cs typeface="Times New Roman" pitchFamily="18" charset="0"/>
              </a:rPr>
              <a:t>- Năng lực riêng:</a:t>
            </a:r>
          </a:p>
          <a:p>
            <a:pPr algn="just">
              <a:spcBef>
                <a:spcPts val="300"/>
              </a:spcBef>
              <a:spcAft>
                <a:spcPts val="300"/>
              </a:spcAft>
              <a:defRPr/>
            </a:pPr>
            <a:r>
              <a:rPr lang="en-US" sz="1600" b="1" i="1">
                <a:solidFill>
                  <a:srgbClr val="C00000"/>
                </a:solidFill>
                <a:latin typeface="Times New Roman" pitchFamily="18" charset="0"/>
                <a:cs typeface="Times New Roman" pitchFamily="18" charset="0"/>
              </a:rPr>
              <a:t> </a:t>
            </a:r>
            <a:r>
              <a:rPr lang="vi-VN" sz="1600">
                <a:solidFill>
                  <a:srgbClr val="0000FF"/>
                </a:solidFill>
                <a:latin typeface="Times New Roman" pitchFamily="18" charset="0"/>
                <a:cs typeface="Times New Roman" pitchFamily="18" charset="0"/>
              </a:rPr>
              <a:t>+ Nhận thức khoa học Địa lí: nhận thức thế giới theo quan điểm không gian, giải thích các hiện tượng và dụng các công cụ Địa lí học: bản đồ, biểu đồ, bảng số liệu,..., khai thác internet để tìm hiểu về tự nhiên ở Bắc Trung Bộ.</a:t>
            </a:r>
            <a:endParaRPr lang="en-US" sz="1600">
              <a:solidFill>
                <a:srgbClr val="0000FF"/>
              </a:solidFill>
              <a:latin typeface="Times New Roman" pitchFamily="18" charset="0"/>
              <a:cs typeface="Times New Roman" pitchFamily="18" charset="0"/>
            </a:endParaRPr>
          </a:p>
          <a:p>
            <a:pPr algn="just"/>
            <a:r>
              <a:rPr lang="vi-VN" sz="1600">
                <a:solidFill>
                  <a:srgbClr val="0000FF"/>
                </a:solidFill>
                <a:latin typeface="Times New Roman" pitchFamily="18" charset="0"/>
                <a:cs typeface="Times New Roman" pitchFamily="18" charset="0"/>
              </a:rPr>
              <a:t>+ Vận dụng kiến thức, kĩ năng đã học để liên hệ thực tế về Bắc Trung Bộ.</a:t>
            </a:r>
            <a:endParaRPr lang="en-US" sz="1600">
              <a:solidFill>
                <a:srgbClr val="0000FF"/>
              </a:solidFill>
              <a:latin typeface="Times New Roman" pitchFamily="18" charset="0"/>
              <a:cs typeface="Times New Roman" pitchFamily="18" charset="0"/>
            </a:endParaRPr>
          </a:p>
          <a:p>
            <a:pPr algn="just">
              <a:defRPr/>
            </a:pPr>
            <a:r>
              <a:rPr lang="en-US" sz="1600" b="1">
                <a:solidFill>
                  <a:srgbClr val="C00000"/>
                </a:solidFill>
                <a:latin typeface="Times New Roman" pitchFamily="18" charset="0"/>
                <a:cs typeface="Times New Roman" pitchFamily="18" charset="0"/>
              </a:rPr>
              <a:t>3. Phẩm chất:</a:t>
            </a:r>
            <a:r>
              <a:rPr lang="vi-VN" sz="1600">
                <a:latin typeface="Times New Roman" pitchFamily="18" charset="0"/>
                <a:cs typeface="Times New Roman" pitchFamily="18" charset="0"/>
              </a:rPr>
              <a:t> </a:t>
            </a:r>
            <a:endParaRPr lang="en-US" sz="1600">
              <a:latin typeface="Times New Roman" pitchFamily="18" charset="0"/>
              <a:cs typeface="Times New Roman" pitchFamily="18" charset="0"/>
            </a:endParaRPr>
          </a:p>
          <a:p>
            <a:pPr algn="just">
              <a:defRPr/>
            </a:pPr>
            <a:r>
              <a:rPr lang="vi-VN" sz="1600">
                <a:solidFill>
                  <a:srgbClr val="0000FF"/>
                </a:solidFill>
                <a:latin typeface="Times New Roman" pitchFamily="18" charset="0"/>
                <a:cs typeface="Times New Roman" pitchFamily="18" charset="0"/>
              </a:rPr>
              <a:t>Có ý thức trách nhiệm bảo vệ môi trường, sử dụng hợp lí tài nguyên thiên nhiên,...</a:t>
            </a:r>
            <a:endParaRPr lang="en-US" sz="1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83423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4" name="Picture 2" descr="IMAGE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514350"/>
            <a:ext cx="385468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3"/>
          <p:cNvSpPr>
            <a:spLocks/>
          </p:cNvSpPr>
          <p:nvPr/>
        </p:nvSpPr>
        <p:spPr bwMode="auto">
          <a:xfrm>
            <a:off x="6019800" y="1361023"/>
            <a:ext cx="1449687" cy="1268773"/>
          </a:xfrm>
          <a:custGeom>
            <a:avLst/>
            <a:gdLst>
              <a:gd name="T0" fmla="*/ 939800 w 1242"/>
              <a:gd name="T1" fmla="*/ 236538 h 1181"/>
              <a:gd name="T2" fmla="*/ 806450 w 1242"/>
              <a:gd name="T3" fmla="*/ 134938 h 1181"/>
              <a:gd name="T4" fmla="*/ 679450 w 1242"/>
              <a:gd name="T5" fmla="*/ 96838 h 1181"/>
              <a:gd name="T6" fmla="*/ 609600 w 1242"/>
              <a:gd name="T7" fmla="*/ 52388 h 1181"/>
              <a:gd name="T8" fmla="*/ 425450 w 1242"/>
              <a:gd name="T9" fmla="*/ 1588 h 1181"/>
              <a:gd name="T10" fmla="*/ 279400 w 1242"/>
              <a:gd name="T11" fmla="*/ 46038 h 1181"/>
              <a:gd name="T12" fmla="*/ 279400 w 1242"/>
              <a:gd name="T13" fmla="*/ 128588 h 1181"/>
              <a:gd name="T14" fmla="*/ 342900 w 1242"/>
              <a:gd name="T15" fmla="*/ 103188 h 1181"/>
              <a:gd name="T16" fmla="*/ 355600 w 1242"/>
              <a:gd name="T17" fmla="*/ 103188 h 1181"/>
              <a:gd name="T18" fmla="*/ 463550 w 1242"/>
              <a:gd name="T19" fmla="*/ 300038 h 1181"/>
              <a:gd name="T20" fmla="*/ 393700 w 1242"/>
              <a:gd name="T21" fmla="*/ 369888 h 1181"/>
              <a:gd name="T22" fmla="*/ 260350 w 1242"/>
              <a:gd name="T23" fmla="*/ 376238 h 1181"/>
              <a:gd name="T24" fmla="*/ 95250 w 1242"/>
              <a:gd name="T25" fmla="*/ 407988 h 1181"/>
              <a:gd name="T26" fmla="*/ 76200 w 1242"/>
              <a:gd name="T27" fmla="*/ 509588 h 1181"/>
              <a:gd name="T28" fmla="*/ 44450 w 1242"/>
              <a:gd name="T29" fmla="*/ 579438 h 1181"/>
              <a:gd name="T30" fmla="*/ 203200 w 1242"/>
              <a:gd name="T31" fmla="*/ 642938 h 1181"/>
              <a:gd name="T32" fmla="*/ 393700 w 1242"/>
              <a:gd name="T33" fmla="*/ 744538 h 1181"/>
              <a:gd name="T34" fmla="*/ 565150 w 1242"/>
              <a:gd name="T35" fmla="*/ 808038 h 1181"/>
              <a:gd name="T36" fmla="*/ 603250 w 1242"/>
              <a:gd name="T37" fmla="*/ 827088 h 1181"/>
              <a:gd name="T38" fmla="*/ 609600 w 1242"/>
              <a:gd name="T39" fmla="*/ 928688 h 1181"/>
              <a:gd name="T40" fmla="*/ 673100 w 1242"/>
              <a:gd name="T41" fmla="*/ 1023938 h 1181"/>
              <a:gd name="T42" fmla="*/ 781050 w 1242"/>
              <a:gd name="T43" fmla="*/ 1049338 h 1181"/>
              <a:gd name="T44" fmla="*/ 1028700 w 1242"/>
              <a:gd name="T45" fmla="*/ 1309688 h 1181"/>
              <a:gd name="T46" fmla="*/ 1016000 w 1242"/>
              <a:gd name="T47" fmla="*/ 1335088 h 1181"/>
              <a:gd name="T48" fmla="*/ 1130300 w 1242"/>
              <a:gd name="T49" fmla="*/ 1373188 h 1181"/>
              <a:gd name="T50" fmla="*/ 1187450 w 1242"/>
              <a:gd name="T51" fmla="*/ 1481138 h 1181"/>
              <a:gd name="T52" fmla="*/ 1225550 w 1242"/>
              <a:gd name="T53" fmla="*/ 1500188 h 1181"/>
              <a:gd name="T54" fmla="*/ 1238250 w 1242"/>
              <a:gd name="T55" fmla="*/ 1652588 h 1181"/>
              <a:gd name="T56" fmla="*/ 1320800 w 1242"/>
              <a:gd name="T57" fmla="*/ 1716088 h 1181"/>
              <a:gd name="T58" fmla="*/ 1352550 w 1242"/>
              <a:gd name="T59" fmla="*/ 1684338 h 1181"/>
              <a:gd name="T60" fmla="*/ 1428750 w 1242"/>
              <a:gd name="T61" fmla="*/ 1728788 h 1181"/>
              <a:gd name="T62" fmla="*/ 1549400 w 1242"/>
              <a:gd name="T63" fmla="*/ 1824038 h 1181"/>
              <a:gd name="T64" fmla="*/ 1822450 w 1242"/>
              <a:gd name="T65" fmla="*/ 1855788 h 1181"/>
              <a:gd name="T66" fmla="*/ 1962150 w 1242"/>
              <a:gd name="T67" fmla="*/ 1798638 h 1181"/>
              <a:gd name="T68" fmla="*/ 1949450 w 1242"/>
              <a:gd name="T69" fmla="*/ 1754188 h 1181"/>
              <a:gd name="T70" fmla="*/ 1765300 w 1242"/>
              <a:gd name="T71" fmla="*/ 1665288 h 1181"/>
              <a:gd name="T72" fmla="*/ 1492250 w 1242"/>
              <a:gd name="T73" fmla="*/ 1481138 h 1181"/>
              <a:gd name="T74" fmla="*/ 1409700 w 1242"/>
              <a:gd name="T75" fmla="*/ 1373188 h 1181"/>
              <a:gd name="T76" fmla="*/ 1301750 w 1242"/>
              <a:gd name="T77" fmla="*/ 1322388 h 1181"/>
              <a:gd name="T78" fmla="*/ 1212850 w 1242"/>
              <a:gd name="T79" fmla="*/ 1214438 h 1181"/>
              <a:gd name="T80" fmla="*/ 1200150 w 1242"/>
              <a:gd name="T81" fmla="*/ 1100138 h 1181"/>
              <a:gd name="T82" fmla="*/ 1123950 w 1242"/>
              <a:gd name="T83" fmla="*/ 1011238 h 1181"/>
              <a:gd name="T84" fmla="*/ 1003300 w 1242"/>
              <a:gd name="T85" fmla="*/ 954088 h 1181"/>
              <a:gd name="T86" fmla="*/ 863600 w 1242"/>
              <a:gd name="T87" fmla="*/ 795338 h 1181"/>
              <a:gd name="T88" fmla="*/ 800100 w 1242"/>
              <a:gd name="T89" fmla="*/ 668338 h 1181"/>
              <a:gd name="T90" fmla="*/ 895350 w 1242"/>
              <a:gd name="T91" fmla="*/ 547688 h 1181"/>
              <a:gd name="T92" fmla="*/ 914400 w 1242"/>
              <a:gd name="T93" fmla="*/ 382588 h 1181"/>
              <a:gd name="T94" fmla="*/ 1003300 w 1242"/>
              <a:gd name="T95" fmla="*/ 274638 h 1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2"/>
              <a:gd name="T145" fmla="*/ 0 h 1181"/>
              <a:gd name="T146" fmla="*/ 1242 w 1242"/>
              <a:gd name="T147" fmla="*/ 1181 h 1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2" h="1181">
                <a:moveTo>
                  <a:pt x="632" y="185"/>
                </a:moveTo>
                <a:cubicBezTo>
                  <a:pt x="612" y="178"/>
                  <a:pt x="611" y="158"/>
                  <a:pt x="592" y="149"/>
                </a:cubicBezTo>
                <a:cubicBezTo>
                  <a:pt x="571" y="140"/>
                  <a:pt x="546" y="132"/>
                  <a:pt x="524" y="125"/>
                </a:cubicBezTo>
                <a:cubicBezTo>
                  <a:pt x="506" y="112"/>
                  <a:pt x="501" y="106"/>
                  <a:pt x="508" y="85"/>
                </a:cubicBezTo>
                <a:cubicBezTo>
                  <a:pt x="500" y="52"/>
                  <a:pt x="471" y="66"/>
                  <a:pt x="440" y="69"/>
                </a:cubicBezTo>
                <a:cubicBezTo>
                  <a:pt x="436" y="66"/>
                  <a:pt x="431" y="64"/>
                  <a:pt x="428" y="61"/>
                </a:cubicBezTo>
                <a:cubicBezTo>
                  <a:pt x="423" y="56"/>
                  <a:pt x="421" y="49"/>
                  <a:pt x="416" y="45"/>
                </a:cubicBezTo>
                <a:cubicBezTo>
                  <a:pt x="407" y="38"/>
                  <a:pt x="395" y="37"/>
                  <a:pt x="384" y="33"/>
                </a:cubicBezTo>
                <a:cubicBezTo>
                  <a:pt x="358" y="7"/>
                  <a:pt x="326" y="13"/>
                  <a:pt x="288" y="9"/>
                </a:cubicBezTo>
                <a:cubicBezTo>
                  <a:pt x="281" y="6"/>
                  <a:pt x="275" y="2"/>
                  <a:pt x="268" y="1"/>
                </a:cubicBezTo>
                <a:cubicBezTo>
                  <a:pt x="260" y="0"/>
                  <a:pt x="250" y="10"/>
                  <a:pt x="244" y="13"/>
                </a:cubicBezTo>
                <a:cubicBezTo>
                  <a:pt x="224" y="23"/>
                  <a:pt x="198" y="24"/>
                  <a:pt x="176" y="29"/>
                </a:cubicBezTo>
                <a:cubicBezTo>
                  <a:pt x="160" y="39"/>
                  <a:pt x="146" y="40"/>
                  <a:pt x="140" y="57"/>
                </a:cubicBezTo>
                <a:cubicBezTo>
                  <a:pt x="160" y="77"/>
                  <a:pt x="151" y="87"/>
                  <a:pt x="176" y="81"/>
                </a:cubicBezTo>
                <a:cubicBezTo>
                  <a:pt x="179" y="77"/>
                  <a:pt x="180" y="71"/>
                  <a:pt x="184" y="69"/>
                </a:cubicBezTo>
                <a:cubicBezTo>
                  <a:pt x="194" y="65"/>
                  <a:pt x="206" y="67"/>
                  <a:pt x="216" y="65"/>
                </a:cubicBezTo>
                <a:cubicBezTo>
                  <a:pt x="223" y="63"/>
                  <a:pt x="229" y="57"/>
                  <a:pt x="236" y="57"/>
                </a:cubicBezTo>
                <a:cubicBezTo>
                  <a:pt x="241" y="57"/>
                  <a:pt x="228" y="62"/>
                  <a:pt x="224" y="65"/>
                </a:cubicBezTo>
                <a:cubicBezTo>
                  <a:pt x="201" y="134"/>
                  <a:pt x="248" y="126"/>
                  <a:pt x="300" y="129"/>
                </a:cubicBezTo>
                <a:cubicBezTo>
                  <a:pt x="322" y="151"/>
                  <a:pt x="318" y="172"/>
                  <a:pt x="292" y="189"/>
                </a:cubicBezTo>
                <a:cubicBezTo>
                  <a:pt x="289" y="199"/>
                  <a:pt x="293" y="214"/>
                  <a:pt x="284" y="221"/>
                </a:cubicBezTo>
                <a:cubicBezTo>
                  <a:pt x="274" y="229"/>
                  <a:pt x="248" y="233"/>
                  <a:pt x="248" y="233"/>
                </a:cubicBezTo>
                <a:cubicBezTo>
                  <a:pt x="239" y="270"/>
                  <a:pt x="251" y="262"/>
                  <a:pt x="224" y="269"/>
                </a:cubicBezTo>
                <a:cubicBezTo>
                  <a:pt x="190" y="264"/>
                  <a:pt x="188" y="261"/>
                  <a:pt x="164" y="237"/>
                </a:cubicBezTo>
                <a:cubicBezTo>
                  <a:pt x="130" y="244"/>
                  <a:pt x="106" y="250"/>
                  <a:pt x="72" y="253"/>
                </a:cubicBezTo>
                <a:cubicBezTo>
                  <a:pt x="68" y="254"/>
                  <a:pt x="62" y="253"/>
                  <a:pt x="60" y="257"/>
                </a:cubicBezTo>
                <a:cubicBezTo>
                  <a:pt x="58" y="262"/>
                  <a:pt x="64" y="268"/>
                  <a:pt x="64" y="273"/>
                </a:cubicBezTo>
                <a:cubicBezTo>
                  <a:pt x="64" y="310"/>
                  <a:pt x="66" y="303"/>
                  <a:pt x="48" y="321"/>
                </a:cubicBezTo>
                <a:cubicBezTo>
                  <a:pt x="41" y="348"/>
                  <a:pt x="28" y="341"/>
                  <a:pt x="0" y="345"/>
                </a:cubicBezTo>
                <a:cubicBezTo>
                  <a:pt x="23" y="356"/>
                  <a:pt x="56" y="347"/>
                  <a:pt x="28" y="365"/>
                </a:cubicBezTo>
                <a:cubicBezTo>
                  <a:pt x="69" y="386"/>
                  <a:pt x="11" y="359"/>
                  <a:pt x="72" y="377"/>
                </a:cubicBezTo>
                <a:cubicBezTo>
                  <a:pt x="92" y="383"/>
                  <a:pt x="107" y="400"/>
                  <a:pt x="128" y="405"/>
                </a:cubicBezTo>
                <a:cubicBezTo>
                  <a:pt x="141" y="432"/>
                  <a:pt x="141" y="409"/>
                  <a:pt x="164" y="429"/>
                </a:cubicBezTo>
                <a:cubicBezTo>
                  <a:pt x="187" y="450"/>
                  <a:pt x="218" y="459"/>
                  <a:pt x="248" y="469"/>
                </a:cubicBezTo>
                <a:cubicBezTo>
                  <a:pt x="268" y="476"/>
                  <a:pt x="283" y="498"/>
                  <a:pt x="304" y="501"/>
                </a:cubicBezTo>
                <a:cubicBezTo>
                  <a:pt x="321" y="504"/>
                  <a:pt x="339" y="506"/>
                  <a:pt x="356" y="509"/>
                </a:cubicBezTo>
                <a:cubicBezTo>
                  <a:pt x="360" y="512"/>
                  <a:pt x="364" y="515"/>
                  <a:pt x="368" y="517"/>
                </a:cubicBezTo>
                <a:cubicBezTo>
                  <a:pt x="372" y="519"/>
                  <a:pt x="381" y="517"/>
                  <a:pt x="380" y="521"/>
                </a:cubicBezTo>
                <a:cubicBezTo>
                  <a:pt x="379" y="531"/>
                  <a:pt x="364" y="545"/>
                  <a:pt x="364" y="545"/>
                </a:cubicBezTo>
                <a:cubicBezTo>
                  <a:pt x="369" y="563"/>
                  <a:pt x="359" y="593"/>
                  <a:pt x="384" y="585"/>
                </a:cubicBezTo>
                <a:cubicBezTo>
                  <a:pt x="391" y="607"/>
                  <a:pt x="404" y="613"/>
                  <a:pt x="420" y="629"/>
                </a:cubicBezTo>
                <a:cubicBezTo>
                  <a:pt x="421" y="634"/>
                  <a:pt x="419" y="644"/>
                  <a:pt x="424" y="645"/>
                </a:cubicBezTo>
                <a:cubicBezTo>
                  <a:pt x="435" y="646"/>
                  <a:pt x="445" y="634"/>
                  <a:pt x="456" y="633"/>
                </a:cubicBezTo>
                <a:cubicBezTo>
                  <a:pt x="465" y="632"/>
                  <a:pt x="485" y="656"/>
                  <a:pt x="492" y="661"/>
                </a:cubicBezTo>
                <a:cubicBezTo>
                  <a:pt x="508" y="709"/>
                  <a:pt x="525" y="764"/>
                  <a:pt x="576" y="781"/>
                </a:cubicBezTo>
                <a:cubicBezTo>
                  <a:pt x="601" y="800"/>
                  <a:pt x="618" y="815"/>
                  <a:pt x="648" y="825"/>
                </a:cubicBezTo>
                <a:cubicBezTo>
                  <a:pt x="643" y="826"/>
                  <a:pt x="634" y="824"/>
                  <a:pt x="632" y="829"/>
                </a:cubicBezTo>
                <a:cubicBezTo>
                  <a:pt x="630" y="833"/>
                  <a:pt x="637" y="838"/>
                  <a:pt x="640" y="841"/>
                </a:cubicBezTo>
                <a:cubicBezTo>
                  <a:pt x="655" y="856"/>
                  <a:pt x="676" y="874"/>
                  <a:pt x="696" y="881"/>
                </a:cubicBezTo>
                <a:cubicBezTo>
                  <a:pt x="706" y="867"/>
                  <a:pt x="703" y="839"/>
                  <a:pt x="712" y="865"/>
                </a:cubicBezTo>
                <a:cubicBezTo>
                  <a:pt x="715" y="886"/>
                  <a:pt x="710" y="914"/>
                  <a:pt x="732" y="921"/>
                </a:cubicBezTo>
                <a:cubicBezTo>
                  <a:pt x="737" y="925"/>
                  <a:pt x="743" y="928"/>
                  <a:pt x="748" y="933"/>
                </a:cubicBezTo>
                <a:cubicBezTo>
                  <a:pt x="753" y="938"/>
                  <a:pt x="754" y="946"/>
                  <a:pt x="760" y="949"/>
                </a:cubicBezTo>
                <a:cubicBezTo>
                  <a:pt x="764" y="951"/>
                  <a:pt x="772" y="945"/>
                  <a:pt x="772" y="945"/>
                </a:cubicBezTo>
                <a:cubicBezTo>
                  <a:pt x="774" y="963"/>
                  <a:pt x="770" y="995"/>
                  <a:pt x="776" y="1013"/>
                </a:cubicBezTo>
                <a:cubicBezTo>
                  <a:pt x="777" y="1022"/>
                  <a:pt x="776" y="1033"/>
                  <a:pt x="780" y="1041"/>
                </a:cubicBezTo>
                <a:cubicBezTo>
                  <a:pt x="782" y="1045"/>
                  <a:pt x="788" y="1043"/>
                  <a:pt x="792" y="1045"/>
                </a:cubicBezTo>
                <a:cubicBezTo>
                  <a:pt x="809" y="1055"/>
                  <a:pt x="816" y="1070"/>
                  <a:pt x="832" y="1081"/>
                </a:cubicBezTo>
                <a:cubicBezTo>
                  <a:pt x="837" y="1078"/>
                  <a:pt x="844" y="1077"/>
                  <a:pt x="848" y="1073"/>
                </a:cubicBezTo>
                <a:cubicBezTo>
                  <a:pt x="851" y="1070"/>
                  <a:pt x="848" y="1061"/>
                  <a:pt x="852" y="1061"/>
                </a:cubicBezTo>
                <a:cubicBezTo>
                  <a:pt x="861" y="1061"/>
                  <a:pt x="868" y="1068"/>
                  <a:pt x="876" y="1073"/>
                </a:cubicBezTo>
                <a:cubicBezTo>
                  <a:pt x="884" y="1078"/>
                  <a:pt x="900" y="1089"/>
                  <a:pt x="900" y="1089"/>
                </a:cubicBezTo>
                <a:cubicBezTo>
                  <a:pt x="908" y="1112"/>
                  <a:pt x="920" y="1110"/>
                  <a:pt x="944" y="1113"/>
                </a:cubicBezTo>
                <a:cubicBezTo>
                  <a:pt x="980" y="1127"/>
                  <a:pt x="955" y="1128"/>
                  <a:pt x="976" y="1149"/>
                </a:cubicBezTo>
                <a:cubicBezTo>
                  <a:pt x="994" y="1167"/>
                  <a:pt x="1023" y="1167"/>
                  <a:pt x="1044" y="1181"/>
                </a:cubicBezTo>
                <a:cubicBezTo>
                  <a:pt x="1079" y="1177"/>
                  <a:pt x="1112" y="1172"/>
                  <a:pt x="1148" y="1169"/>
                </a:cubicBezTo>
                <a:cubicBezTo>
                  <a:pt x="1156" y="1145"/>
                  <a:pt x="1172" y="1134"/>
                  <a:pt x="1192" y="1121"/>
                </a:cubicBezTo>
                <a:cubicBezTo>
                  <a:pt x="1233" y="1135"/>
                  <a:pt x="1179" y="1141"/>
                  <a:pt x="1236" y="1133"/>
                </a:cubicBezTo>
                <a:cubicBezTo>
                  <a:pt x="1237" y="1126"/>
                  <a:pt x="1242" y="1120"/>
                  <a:pt x="1240" y="1113"/>
                </a:cubicBezTo>
                <a:cubicBezTo>
                  <a:pt x="1239" y="1108"/>
                  <a:pt x="1232" y="1108"/>
                  <a:pt x="1228" y="1105"/>
                </a:cubicBezTo>
                <a:cubicBezTo>
                  <a:pt x="1205" y="1086"/>
                  <a:pt x="1186" y="1078"/>
                  <a:pt x="1156" y="1073"/>
                </a:cubicBezTo>
                <a:cubicBezTo>
                  <a:pt x="1124" y="1057"/>
                  <a:pt x="1152" y="1056"/>
                  <a:pt x="1112" y="1049"/>
                </a:cubicBezTo>
                <a:cubicBezTo>
                  <a:pt x="1081" y="1028"/>
                  <a:pt x="1052" y="1005"/>
                  <a:pt x="1016" y="993"/>
                </a:cubicBezTo>
                <a:cubicBezTo>
                  <a:pt x="993" y="970"/>
                  <a:pt x="965" y="953"/>
                  <a:pt x="940" y="933"/>
                </a:cubicBezTo>
                <a:cubicBezTo>
                  <a:pt x="948" y="910"/>
                  <a:pt x="933" y="910"/>
                  <a:pt x="916" y="897"/>
                </a:cubicBezTo>
                <a:cubicBezTo>
                  <a:pt x="905" y="888"/>
                  <a:pt x="900" y="873"/>
                  <a:pt x="888" y="865"/>
                </a:cubicBezTo>
                <a:cubicBezTo>
                  <a:pt x="884" y="862"/>
                  <a:pt x="877" y="863"/>
                  <a:pt x="872" y="861"/>
                </a:cubicBezTo>
                <a:cubicBezTo>
                  <a:pt x="853" y="854"/>
                  <a:pt x="839" y="839"/>
                  <a:pt x="820" y="833"/>
                </a:cubicBezTo>
                <a:cubicBezTo>
                  <a:pt x="805" y="811"/>
                  <a:pt x="815" y="825"/>
                  <a:pt x="792" y="789"/>
                </a:cubicBezTo>
                <a:cubicBezTo>
                  <a:pt x="785" y="779"/>
                  <a:pt x="772" y="775"/>
                  <a:pt x="764" y="765"/>
                </a:cubicBezTo>
                <a:cubicBezTo>
                  <a:pt x="758" y="757"/>
                  <a:pt x="748" y="741"/>
                  <a:pt x="748" y="741"/>
                </a:cubicBezTo>
                <a:cubicBezTo>
                  <a:pt x="743" y="721"/>
                  <a:pt x="745" y="710"/>
                  <a:pt x="756" y="693"/>
                </a:cubicBezTo>
                <a:cubicBezTo>
                  <a:pt x="752" y="672"/>
                  <a:pt x="750" y="665"/>
                  <a:pt x="732" y="653"/>
                </a:cubicBezTo>
                <a:cubicBezTo>
                  <a:pt x="715" y="627"/>
                  <a:pt x="736" y="653"/>
                  <a:pt x="708" y="637"/>
                </a:cubicBezTo>
                <a:cubicBezTo>
                  <a:pt x="663" y="611"/>
                  <a:pt x="732" y="638"/>
                  <a:pt x="680" y="617"/>
                </a:cubicBezTo>
                <a:cubicBezTo>
                  <a:pt x="668" y="612"/>
                  <a:pt x="644" y="609"/>
                  <a:pt x="632" y="601"/>
                </a:cubicBezTo>
                <a:cubicBezTo>
                  <a:pt x="616" y="590"/>
                  <a:pt x="604" y="576"/>
                  <a:pt x="588" y="565"/>
                </a:cubicBezTo>
                <a:cubicBezTo>
                  <a:pt x="576" y="541"/>
                  <a:pt x="555" y="524"/>
                  <a:pt x="544" y="501"/>
                </a:cubicBezTo>
                <a:cubicBezTo>
                  <a:pt x="539" y="491"/>
                  <a:pt x="538" y="479"/>
                  <a:pt x="532" y="469"/>
                </a:cubicBezTo>
                <a:cubicBezTo>
                  <a:pt x="522" y="451"/>
                  <a:pt x="510" y="440"/>
                  <a:pt x="504" y="421"/>
                </a:cubicBezTo>
                <a:cubicBezTo>
                  <a:pt x="537" y="410"/>
                  <a:pt x="530" y="394"/>
                  <a:pt x="544" y="369"/>
                </a:cubicBezTo>
                <a:cubicBezTo>
                  <a:pt x="549" y="360"/>
                  <a:pt x="558" y="354"/>
                  <a:pt x="564" y="345"/>
                </a:cubicBezTo>
                <a:cubicBezTo>
                  <a:pt x="557" y="323"/>
                  <a:pt x="562" y="305"/>
                  <a:pt x="572" y="285"/>
                </a:cubicBezTo>
                <a:cubicBezTo>
                  <a:pt x="566" y="261"/>
                  <a:pt x="560" y="262"/>
                  <a:pt x="576" y="241"/>
                </a:cubicBezTo>
                <a:cubicBezTo>
                  <a:pt x="583" y="220"/>
                  <a:pt x="604" y="205"/>
                  <a:pt x="620" y="189"/>
                </a:cubicBezTo>
                <a:cubicBezTo>
                  <a:pt x="625" y="184"/>
                  <a:pt x="626" y="175"/>
                  <a:pt x="632" y="173"/>
                </a:cubicBezTo>
                <a:cubicBezTo>
                  <a:pt x="636" y="172"/>
                  <a:pt x="632" y="181"/>
                  <a:pt x="632" y="185"/>
                </a:cubicBezTo>
                <a:close/>
              </a:path>
            </a:pathLst>
          </a:custGeom>
          <a:gradFill rotWithShape="1">
            <a:gsLst>
              <a:gs pos="0">
                <a:srgbClr val="E8F4AA"/>
              </a:gs>
              <a:gs pos="100000">
                <a:schemeClr val="accent1"/>
              </a:gs>
            </a:gsLst>
            <a:lin ang="18900000" scaled="1"/>
          </a:gradFill>
          <a:ln w="9525">
            <a:solidFill>
              <a:srgbClr val="FF0066"/>
            </a:solidFill>
            <a:round/>
            <a:headEnd/>
            <a:tailEnd/>
          </a:ln>
        </p:spPr>
        <p:txBody>
          <a:bodyPr/>
          <a:lstStyle/>
          <a:p>
            <a:endParaRPr lang="en-US"/>
          </a:p>
        </p:txBody>
      </p:sp>
      <p:sp>
        <p:nvSpPr>
          <p:cNvPr id="6" name="AutoShape 4"/>
          <p:cNvSpPr>
            <a:spLocks noChangeArrowheads="1"/>
          </p:cNvSpPr>
          <p:nvPr/>
        </p:nvSpPr>
        <p:spPr bwMode="auto">
          <a:xfrm>
            <a:off x="7130390" y="1077402"/>
            <a:ext cx="1232584" cy="567241"/>
          </a:xfrm>
          <a:prstGeom prst="wedgeRectCallout">
            <a:avLst>
              <a:gd name="adj1" fmla="val -73199"/>
              <a:gd name="adj2" fmla="val 137500"/>
            </a:avLst>
          </a:prstGeom>
          <a:gradFill rotWithShape="1">
            <a:gsLst>
              <a:gs pos="0">
                <a:srgbClr val="FF0000"/>
              </a:gs>
              <a:gs pos="50000">
                <a:srgbClr val="FFFF00"/>
              </a:gs>
              <a:gs pos="100000">
                <a:srgbClr val="FF0000"/>
              </a:gs>
            </a:gsLst>
            <a:lin ang="5400000" scaled="1"/>
          </a:gradFill>
          <a:ln w="9525">
            <a:solidFill>
              <a:schemeClr val="tx1"/>
            </a:solidFill>
            <a:miter lim="800000"/>
            <a:headEnd/>
            <a:tailEnd/>
          </a:ln>
        </p:spPr>
        <p:txBody>
          <a:bodyPr/>
          <a:lstStyle/>
          <a:p>
            <a:pPr algn="ctr"/>
            <a:r>
              <a:rPr lang="en-US" altLang="en-US" sz="2000" b="1"/>
              <a:t>Vùng Bắc Trung Bộ</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14349"/>
            <a:ext cx="3810000" cy="329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13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par>
                                <p:cTn id="8" presetID="8" presetClass="entr" presetSubtype="16" repeatCount="1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2056</TotalTime>
  <Words>1812</Words>
  <Application>Microsoft Office PowerPoint</Application>
  <PresentationFormat>On-screen Show (16:9)</PresentationFormat>
  <Paragraphs>181</Paragraphs>
  <Slides>32</Slides>
  <Notes>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Alako-Bold</vt:lpstr>
      <vt:lpstr>Arial</vt:lpstr>
      <vt:lpstr>Calibri</vt:lpstr>
      <vt:lpstr>Calibri Light</vt:lpstr>
      <vt:lpstr>Tahoma</vt:lpstr>
      <vt:lpstr>Times New Roman</vt:lpstr>
      <vt:lpstr>Tw Cen MT</vt:lpstr>
      <vt:lpstr>VNI-Times</vt:lpstr>
      <vt:lpstr>Wingdings</vt:lpstr>
      <vt:lpstr>Custom Design</vt:lpstr>
      <vt:lpstr>2_Office Theme</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HAI</cp:lastModifiedBy>
  <cp:revision>311</cp:revision>
  <dcterms:created xsi:type="dcterms:W3CDTF">2021-07-22T17:31:00Z</dcterms:created>
  <dcterms:modified xsi:type="dcterms:W3CDTF">2025-01-13T01:20:44Z</dcterms:modified>
</cp:coreProperties>
</file>