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48"/>
  </p:notesMasterIdLst>
  <p:sldIdLst>
    <p:sldId id="284" r:id="rId3"/>
    <p:sldId id="286" r:id="rId4"/>
    <p:sldId id="289" r:id="rId5"/>
    <p:sldId id="285" r:id="rId6"/>
    <p:sldId id="290" r:id="rId7"/>
    <p:sldId id="291" r:id="rId8"/>
    <p:sldId id="293" r:id="rId9"/>
    <p:sldId id="292"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287" r:id="rId31"/>
    <p:sldId id="267" r:id="rId32"/>
    <p:sldId id="257" r:id="rId33"/>
    <p:sldId id="256" r:id="rId34"/>
    <p:sldId id="314" r:id="rId35"/>
    <p:sldId id="315" r:id="rId36"/>
    <p:sldId id="316" r:id="rId37"/>
    <p:sldId id="317" r:id="rId38"/>
    <p:sldId id="318" r:id="rId39"/>
    <p:sldId id="319" r:id="rId40"/>
    <p:sldId id="321" r:id="rId41"/>
    <p:sldId id="320" r:id="rId42"/>
    <p:sldId id="322" r:id="rId43"/>
    <p:sldId id="288" r:id="rId44"/>
    <p:sldId id="323" r:id="rId45"/>
    <p:sldId id="324" r:id="rId46"/>
    <p:sldId id="32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52" d="100"/>
          <a:sy n="52" d="100"/>
        </p:scale>
        <p:origin x="116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3E096-6696-458F-93EF-CB96697DDE13}"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8F97D-024B-44F0-BA53-60EA79BA1CC6}" type="slidenum">
              <a:rPr lang="en-US" smtClean="0"/>
              <a:t>‹#›</a:t>
            </a:fld>
            <a:endParaRPr lang="en-US"/>
          </a:p>
        </p:txBody>
      </p:sp>
    </p:spTree>
    <p:extLst>
      <p:ext uri="{BB962C8B-B14F-4D97-AF65-F5344CB8AC3E}">
        <p14:creationId xmlns:p14="http://schemas.microsoft.com/office/powerpoint/2010/main" val="389411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8F97D-024B-44F0-BA53-60EA79BA1CC6}" type="slidenum">
              <a:rPr lang="en-US" smtClean="0"/>
              <a:t>38</a:t>
            </a:fld>
            <a:endParaRPr lang="en-US"/>
          </a:p>
        </p:txBody>
      </p:sp>
    </p:spTree>
    <p:extLst>
      <p:ext uri="{BB962C8B-B14F-4D97-AF65-F5344CB8AC3E}">
        <p14:creationId xmlns:p14="http://schemas.microsoft.com/office/powerpoint/2010/main" val="163246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867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ACDE9A-175D-A17E-5800-1B433DD15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074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D74ED-85B0-6CF0-5CE8-1AAC798541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55995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06EAE-49B5-D5C2-B324-FFC43E6F74C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3421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DA714E-7CFB-6D2F-5F87-54D618786B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81380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913B30-E536-D07B-4625-DE1DED909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65411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1C7F5-5E35-F14C-E714-DCF82EE7B7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06849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5D2E1F-000C-1950-35EE-AFB29DCBD1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4" name="TextBox 4">
            <a:extLst>
              <a:ext uri="{FF2B5EF4-FFF2-40B4-BE49-F238E27FC236}">
                <a16:creationId xmlns:a16="http://schemas.microsoft.com/office/drawing/2014/main" id="{941E46B5-6C66-BBED-C94E-8977516338A5}"/>
              </a:ext>
            </a:extLst>
          </p:cNvPr>
          <p:cNvSpPr txBox="1"/>
          <p:nvPr userDrawn="1"/>
        </p:nvSpPr>
        <p:spPr>
          <a:xfrm>
            <a:off x="523405" y="6492875"/>
            <a:ext cx="540060" cy="118430"/>
          </a:xfrm>
          <a:prstGeom prst="rect">
            <a:avLst/>
          </a:prstGeom>
          <a:noFill/>
        </p:spPr>
        <p:txBody>
          <a:bodyPr wrap="square" rtlCol="0">
            <a:spAutoFit/>
          </a:bodyPr>
          <a:lstStyle/>
          <a:p>
            <a:pPr>
              <a:lnSpc>
                <a:spcPct val="200000"/>
              </a:lnSpc>
            </a:pPr>
            <a:r>
              <a:rPr lang="zh-CN" altLang="en-US" sz="100" dirty="0">
                <a:solidFill>
                  <a:prstClr val="black"/>
                </a:solidFill>
                <a:latin typeface="微软雅黑" panose="020B0503020204020204" pitchFamily="34" charset="-122"/>
                <a:ea typeface="微软雅黑" panose="020B0503020204020204" pitchFamily="34" charset="-122"/>
                <a:hlinkClick r:id="rId2"/>
              </a:rPr>
              <a:t>行业</a:t>
            </a: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en-US" altLang="zh-CN" sz="100" dirty="0">
                <a:solidFill>
                  <a:prstClr val="black"/>
                </a:solidFill>
                <a:latin typeface="微软雅黑" panose="020B0503020204020204" pitchFamily="34" charset="-122"/>
                <a:ea typeface="微软雅黑" panose="020B0503020204020204" pitchFamily="34" charset="-122"/>
              </a:rPr>
              <a:t>http://www.freeppt7.com/hangye/</a:t>
            </a:r>
          </a:p>
        </p:txBody>
      </p:sp>
    </p:spTree>
    <p:extLst>
      <p:ext uri="{BB962C8B-B14F-4D97-AF65-F5344CB8AC3E}">
        <p14:creationId xmlns:p14="http://schemas.microsoft.com/office/powerpoint/2010/main" val="1949354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6BBC2-4103-137A-A007-76141F82485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72137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E11ECF-D4C8-74D4-A731-3B62D4500845}"/>
              </a:ext>
            </a:extLst>
          </p:cNvPr>
          <p:cNvSpPr>
            <a:spLocks noGrp="1"/>
          </p:cNvSpPr>
          <p:nvPr>
            <p:ph type="dt" sz="half" idx="10"/>
          </p:nvPr>
        </p:nvSpPr>
        <p:spPr/>
        <p:txBody>
          <a:bodyPr/>
          <a:lstStyle/>
          <a:p>
            <a:fld id="{C1E9624D-FE2D-4597-B311-55080AF42397}" type="datetimeFigureOut">
              <a:rPr lang="en-US" smtClean="0"/>
              <a:t>4/11/2024</a:t>
            </a:fld>
            <a:endParaRPr lang="en-US"/>
          </a:p>
        </p:txBody>
      </p:sp>
      <p:sp>
        <p:nvSpPr>
          <p:cNvPr id="4" name="Footer Placeholder 3">
            <a:extLst>
              <a:ext uri="{FF2B5EF4-FFF2-40B4-BE49-F238E27FC236}">
                <a16:creationId xmlns:a16="http://schemas.microsoft.com/office/drawing/2014/main" id="{DB85B175-83FF-DAAA-E479-2028076C07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6CACBA-1D1C-50B8-579A-DFC0D210CF62}"/>
              </a:ext>
            </a:extLst>
          </p:cNvPr>
          <p:cNvSpPr>
            <a:spLocks noGrp="1"/>
          </p:cNvSpPr>
          <p:nvPr>
            <p:ph type="sldNum" sz="quarter" idx="12"/>
          </p:nvPr>
        </p:nvSpPr>
        <p:spPr/>
        <p:txBody>
          <a:bodyPr/>
          <a:lstStyle/>
          <a:p>
            <a:fld id="{ED4EED9A-F093-4465-B20F-8EFB89AAADCA}" type="slidenum">
              <a:rPr lang="en-US" smtClean="0"/>
              <a:t>‹#›</a:t>
            </a:fld>
            <a:endParaRPr lang="en-US"/>
          </a:p>
        </p:txBody>
      </p:sp>
    </p:spTree>
    <p:extLst>
      <p:ext uri="{BB962C8B-B14F-4D97-AF65-F5344CB8AC3E}">
        <p14:creationId xmlns:p14="http://schemas.microsoft.com/office/powerpoint/2010/main" val="51430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52762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flipH="1">
            <a:off x="0" y="0"/>
            <a:ext cx="121920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userDrawn="1"/>
        </p:nvSpPr>
        <p:spPr>
          <a:xfrm>
            <a:off x="-188686" y="-106134"/>
            <a:ext cx="12569372" cy="7070270"/>
          </a:xfrm>
          <a:custGeom>
            <a:avLst/>
            <a:gdLst>
              <a:gd name="connsiteX0" fmla="*/ 0 w 12192000"/>
              <a:gd name="connsiteY0" fmla="*/ 0 h 6857999"/>
              <a:gd name="connsiteX1" fmla="*/ 1 w 12192000"/>
              <a:gd name="connsiteY1" fmla="*/ 0 h 6857999"/>
              <a:gd name="connsiteX2" fmla="*/ 1 w 12192000"/>
              <a:gd name="connsiteY2" fmla="*/ 1652336 h 6857999"/>
              <a:gd name="connsiteX3" fmla="*/ 775962 w 12192000"/>
              <a:gd name="connsiteY3" fmla="*/ 689700 h 6857999"/>
              <a:gd name="connsiteX4" fmla="*/ 2085474 w 12192000"/>
              <a:gd name="connsiteY4" fmla="*/ 0 h 6857999"/>
              <a:gd name="connsiteX5" fmla="*/ 12192000 w 12192000"/>
              <a:gd name="connsiteY5" fmla="*/ 0 h 6857999"/>
              <a:gd name="connsiteX6" fmla="*/ 12192000 w 12192000"/>
              <a:gd name="connsiteY6" fmla="*/ 5205663 h 6857999"/>
              <a:gd name="connsiteX7" fmla="*/ 11416039 w 12192000"/>
              <a:gd name="connsiteY7" fmla="*/ 6168299 h 6857999"/>
              <a:gd name="connsiteX8" fmla="*/ 10106527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0" y="0"/>
                </a:moveTo>
                <a:lnTo>
                  <a:pt x="1" y="0"/>
                </a:lnTo>
                <a:lnTo>
                  <a:pt x="1" y="1652336"/>
                </a:lnTo>
                <a:cubicBezTo>
                  <a:pt x="813195" y="1389642"/>
                  <a:pt x="428383" y="965090"/>
                  <a:pt x="775962" y="689700"/>
                </a:cubicBezTo>
                <a:cubicBezTo>
                  <a:pt x="1123541" y="414311"/>
                  <a:pt x="1907625" y="845338"/>
                  <a:pt x="2085474" y="0"/>
                </a:cubicBezTo>
                <a:lnTo>
                  <a:pt x="12192000" y="0"/>
                </a:lnTo>
                <a:lnTo>
                  <a:pt x="12192000" y="5205663"/>
                </a:lnTo>
                <a:cubicBezTo>
                  <a:pt x="11378806" y="5468357"/>
                  <a:pt x="11763618" y="5892910"/>
                  <a:pt x="11416039" y="6168299"/>
                </a:cubicBezTo>
                <a:cubicBezTo>
                  <a:pt x="11068460" y="6443688"/>
                  <a:pt x="10284376" y="6012661"/>
                  <a:pt x="10106527" y="6857999"/>
                </a:cubicBezTo>
                <a:lnTo>
                  <a:pt x="0" y="6857999"/>
                </a:lnTo>
                <a:close/>
              </a:path>
            </a:pathLst>
          </a:custGeom>
          <a:solidFill>
            <a:srgbClr val="F7F6F1">
              <a:alpha val="59000"/>
            </a:srgbClr>
          </a:solidFill>
          <a:ln>
            <a:noFill/>
          </a:ln>
          <a:effectLst>
            <a:outerShdw blurRad="38100" sx="98000" sy="98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userDrawn="1"/>
        </p:nvSpPr>
        <p:spPr>
          <a:xfrm>
            <a:off x="0" y="0"/>
            <a:ext cx="12192000" cy="6857999"/>
          </a:xfrm>
          <a:custGeom>
            <a:avLst/>
            <a:gdLst>
              <a:gd name="connsiteX0" fmla="*/ 0 w 12192000"/>
              <a:gd name="connsiteY0" fmla="*/ 0 h 6857999"/>
              <a:gd name="connsiteX1" fmla="*/ 1 w 12192000"/>
              <a:gd name="connsiteY1" fmla="*/ 0 h 6857999"/>
              <a:gd name="connsiteX2" fmla="*/ 1 w 12192000"/>
              <a:gd name="connsiteY2" fmla="*/ 1652336 h 6857999"/>
              <a:gd name="connsiteX3" fmla="*/ 775962 w 12192000"/>
              <a:gd name="connsiteY3" fmla="*/ 689700 h 6857999"/>
              <a:gd name="connsiteX4" fmla="*/ 2085474 w 12192000"/>
              <a:gd name="connsiteY4" fmla="*/ 0 h 6857999"/>
              <a:gd name="connsiteX5" fmla="*/ 12192000 w 12192000"/>
              <a:gd name="connsiteY5" fmla="*/ 0 h 6857999"/>
              <a:gd name="connsiteX6" fmla="*/ 12192000 w 12192000"/>
              <a:gd name="connsiteY6" fmla="*/ 5205663 h 6857999"/>
              <a:gd name="connsiteX7" fmla="*/ 11416039 w 12192000"/>
              <a:gd name="connsiteY7" fmla="*/ 6168299 h 6857999"/>
              <a:gd name="connsiteX8" fmla="*/ 10106527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0" y="0"/>
                </a:moveTo>
                <a:lnTo>
                  <a:pt x="1" y="0"/>
                </a:lnTo>
                <a:lnTo>
                  <a:pt x="1" y="1652336"/>
                </a:lnTo>
                <a:cubicBezTo>
                  <a:pt x="813195" y="1389642"/>
                  <a:pt x="428383" y="965090"/>
                  <a:pt x="775962" y="689700"/>
                </a:cubicBezTo>
                <a:cubicBezTo>
                  <a:pt x="1123541" y="414311"/>
                  <a:pt x="1907625" y="845338"/>
                  <a:pt x="2085474" y="0"/>
                </a:cubicBezTo>
                <a:lnTo>
                  <a:pt x="12192000" y="0"/>
                </a:lnTo>
                <a:lnTo>
                  <a:pt x="12192000" y="5205663"/>
                </a:lnTo>
                <a:cubicBezTo>
                  <a:pt x="11378806" y="5468357"/>
                  <a:pt x="11763618" y="5892910"/>
                  <a:pt x="11416039" y="6168299"/>
                </a:cubicBezTo>
                <a:cubicBezTo>
                  <a:pt x="11068460" y="6443688"/>
                  <a:pt x="10284376" y="6012661"/>
                  <a:pt x="10106527" y="6857999"/>
                </a:cubicBezTo>
                <a:lnTo>
                  <a:pt x="0" y="6857999"/>
                </a:lnTo>
                <a:close/>
              </a:path>
            </a:pathLst>
          </a:custGeom>
          <a:solidFill>
            <a:srgbClr val="F7F6F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userDrawn="1"/>
        </p:nvSpPr>
        <p:spPr>
          <a:xfrm>
            <a:off x="-72571" y="-130629"/>
            <a:ext cx="2394857" cy="2002972"/>
          </a:xfrm>
          <a:custGeom>
            <a:avLst/>
            <a:gdLst>
              <a:gd name="connsiteX0" fmla="*/ 2394857 w 2394857"/>
              <a:gd name="connsiteY0" fmla="*/ 0 h 2002972"/>
              <a:gd name="connsiteX1" fmla="*/ 2061028 w 2394857"/>
              <a:gd name="connsiteY1" fmla="*/ 798286 h 2002972"/>
              <a:gd name="connsiteX2" fmla="*/ 1074057 w 2394857"/>
              <a:gd name="connsiteY2" fmla="*/ 928915 h 2002972"/>
              <a:gd name="connsiteX3" fmla="*/ 696685 w 2394857"/>
              <a:gd name="connsiteY3" fmla="*/ 1654629 h 2002972"/>
              <a:gd name="connsiteX4" fmla="*/ 0 w 2394857"/>
              <a:gd name="connsiteY4" fmla="*/ 2002972 h 200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857" h="2002972">
                <a:moveTo>
                  <a:pt x="2394857" y="0"/>
                </a:moveTo>
                <a:cubicBezTo>
                  <a:pt x="2338009" y="321733"/>
                  <a:pt x="2281161" y="643467"/>
                  <a:pt x="2061028" y="798286"/>
                </a:cubicBezTo>
                <a:cubicBezTo>
                  <a:pt x="1840895" y="953105"/>
                  <a:pt x="1301447" y="786191"/>
                  <a:pt x="1074057" y="928915"/>
                </a:cubicBezTo>
                <a:cubicBezTo>
                  <a:pt x="846667" y="1071639"/>
                  <a:pt x="875694" y="1475620"/>
                  <a:pt x="696685" y="1654629"/>
                </a:cubicBezTo>
                <a:cubicBezTo>
                  <a:pt x="517676" y="1833638"/>
                  <a:pt x="258838" y="1918305"/>
                  <a:pt x="0" y="2002972"/>
                </a:cubicBezTo>
              </a:path>
            </a:pathLst>
          </a:custGeom>
          <a:noFill/>
          <a:ln>
            <a:solidFill>
              <a:schemeClr val="bg1">
                <a:lumMod val="85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userDrawn="1"/>
        </p:nvSpPr>
        <p:spPr>
          <a:xfrm flipH="1" flipV="1">
            <a:off x="9898745" y="4917619"/>
            <a:ext cx="2394857" cy="2002972"/>
          </a:xfrm>
          <a:custGeom>
            <a:avLst/>
            <a:gdLst>
              <a:gd name="connsiteX0" fmla="*/ 2394857 w 2394857"/>
              <a:gd name="connsiteY0" fmla="*/ 0 h 2002972"/>
              <a:gd name="connsiteX1" fmla="*/ 2061028 w 2394857"/>
              <a:gd name="connsiteY1" fmla="*/ 798286 h 2002972"/>
              <a:gd name="connsiteX2" fmla="*/ 1074057 w 2394857"/>
              <a:gd name="connsiteY2" fmla="*/ 928915 h 2002972"/>
              <a:gd name="connsiteX3" fmla="*/ 696685 w 2394857"/>
              <a:gd name="connsiteY3" fmla="*/ 1654629 h 2002972"/>
              <a:gd name="connsiteX4" fmla="*/ 0 w 2394857"/>
              <a:gd name="connsiteY4" fmla="*/ 2002972 h 200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857" h="2002972">
                <a:moveTo>
                  <a:pt x="2394857" y="0"/>
                </a:moveTo>
                <a:cubicBezTo>
                  <a:pt x="2338009" y="321733"/>
                  <a:pt x="2281161" y="643467"/>
                  <a:pt x="2061028" y="798286"/>
                </a:cubicBezTo>
                <a:cubicBezTo>
                  <a:pt x="1840895" y="953105"/>
                  <a:pt x="1301447" y="786191"/>
                  <a:pt x="1074057" y="928915"/>
                </a:cubicBezTo>
                <a:cubicBezTo>
                  <a:pt x="846667" y="1071639"/>
                  <a:pt x="875694" y="1475620"/>
                  <a:pt x="696685" y="1654629"/>
                </a:cubicBezTo>
                <a:cubicBezTo>
                  <a:pt x="517676" y="1833638"/>
                  <a:pt x="258838" y="1918305"/>
                  <a:pt x="0" y="2002972"/>
                </a:cubicBezTo>
              </a:path>
            </a:pathLst>
          </a:custGeom>
          <a:noFill/>
          <a:ln>
            <a:solidFill>
              <a:schemeClr val="bg1">
                <a:lumMod val="85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5988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09741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30140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481995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70311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892702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21995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51378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506734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39988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4/11/2024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4304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矩形 4"/>
          <p:cNvSpPr/>
          <p:nvPr userDrawn="1"/>
        </p:nvSpPr>
        <p:spPr>
          <a:xfrm flipH="1">
            <a:off x="0" y="0"/>
            <a:ext cx="121920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userDrawn="1"/>
        </p:nvSpPr>
        <p:spPr>
          <a:xfrm>
            <a:off x="-188686" y="-106134"/>
            <a:ext cx="12569372" cy="7070270"/>
          </a:xfrm>
          <a:custGeom>
            <a:avLst/>
            <a:gdLst>
              <a:gd name="connsiteX0" fmla="*/ 0 w 12192000"/>
              <a:gd name="connsiteY0" fmla="*/ 0 h 6857999"/>
              <a:gd name="connsiteX1" fmla="*/ 1 w 12192000"/>
              <a:gd name="connsiteY1" fmla="*/ 0 h 6857999"/>
              <a:gd name="connsiteX2" fmla="*/ 1 w 12192000"/>
              <a:gd name="connsiteY2" fmla="*/ 1652336 h 6857999"/>
              <a:gd name="connsiteX3" fmla="*/ 775962 w 12192000"/>
              <a:gd name="connsiteY3" fmla="*/ 689700 h 6857999"/>
              <a:gd name="connsiteX4" fmla="*/ 2085474 w 12192000"/>
              <a:gd name="connsiteY4" fmla="*/ 0 h 6857999"/>
              <a:gd name="connsiteX5" fmla="*/ 12192000 w 12192000"/>
              <a:gd name="connsiteY5" fmla="*/ 0 h 6857999"/>
              <a:gd name="connsiteX6" fmla="*/ 12192000 w 12192000"/>
              <a:gd name="connsiteY6" fmla="*/ 5205663 h 6857999"/>
              <a:gd name="connsiteX7" fmla="*/ 11416039 w 12192000"/>
              <a:gd name="connsiteY7" fmla="*/ 6168299 h 6857999"/>
              <a:gd name="connsiteX8" fmla="*/ 10106527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0" y="0"/>
                </a:moveTo>
                <a:lnTo>
                  <a:pt x="1" y="0"/>
                </a:lnTo>
                <a:lnTo>
                  <a:pt x="1" y="1652336"/>
                </a:lnTo>
                <a:cubicBezTo>
                  <a:pt x="813195" y="1389642"/>
                  <a:pt x="428383" y="965090"/>
                  <a:pt x="775962" y="689700"/>
                </a:cubicBezTo>
                <a:cubicBezTo>
                  <a:pt x="1123541" y="414311"/>
                  <a:pt x="1907625" y="845338"/>
                  <a:pt x="2085474" y="0"/>
                </a:cubicBezTo>
                <a:lnTo>
                  <a:pt x="12192000" y="0"/>
                </a:lnTo>
                <a:lnTo>
                  <a:pt x="12192000" y="5205663"/>
                </a:lnTo>
                <a:cubicBezTo>
                  <a:pt x="11378806" y="5468357"/>
                  <a:pt x="11763618" y="5892910"/>
                  <a:pt x="11416039" y="6168299"/>
                </a:cubicBezTo>
                <a:cubicBezTo>
                  <a:pt x="11068460" y="6443688"/>
                  <a:pt x="10284376" y="6012661"/>
                  <a:pt x="10106527" y="6857999"/>
                </a:cubicBezTo>
                <a:lnTo>
                  <a:pt x="0" y="6857999"/>
                </a:lnTo>
                <a:close/>
              </a:path>
            </a:pathLst>
          </a:custGeom>
          <a:solidFill>
            <a:srgbClr val="F7F6F1">
              <a:alpha val="59000"/>
            </a:srgbClr>
          </a:solidFill>
          <a:ln>
            <a:noFill/>
          </a:ln>
          <a:effectLst>
            <a:outerShdw blurRad="38100" sx="98000" sy="98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userDrawn="1"/>
        </p:nvSpPr>
        <p:spPr>
          <a:xfrm>
            <a:off x="0" y="0"/>
            <a:ext cx="12192000" cy="6857999"/>
          </a:xfrm>
          <a:custGeom>
            <a:avLst/>
            <a:gdLst>
              <a:gd name="connsiteX0" fmla="*/ 0 w 12192000"/>
              <a:gd name="connsiteY0" fmla="*/ 0 h 6857999"/>
              <a:gd name="connsiteX1" fmla="*/ 1 w 12192000"/>
              <a:gd name="connsiteY1" fmla="*/ 0 h 6857999"/>
              <a:gd name="connsiteX2" fmla="*/ 1 w 12192000"/>
              <a:gd name="connsiteY2" fmla="*/ 1652336 h 6857999"/>
              <a:gd name="connsiteX3" fmla="*/ 775962 w 12192000"/>
              <a:gd name="connsiteY3" fmla="*/ 689700 h 6857999"/>
              <a:gd name="connsiteX4" fmla="*/ 2085474 w 12192000"/>
              <a:gd name="connsiteY4" fmla="*/ 0 h 6857999"/>
              <a:gd name="connsiteX5" fmla="*/ 12192000 w 12192000"/>
              <a:gd name="connsiteY5" fmla="*/ 0 h 6857999"/>
              <a:gd name="connsiteX6" fmla="*/ 12192000 w 12192000"/>
              <a:gd name="connsiteY6" fmla="*/ 5205663 h 6857999"/>
              <a:gd name="connsiteX7" fmla="*/ 11416039 w 12192000"/>
              <a:gd name="connsiteY7" fmla="*/ 6168299 h 6857999"/>
              <a:gd name="connsiteX8" fmla="*/ 10106527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0" y="0"/>
                </a:moveTo>
                <a:lnTo>
                  <a:pt x="1" y="0"/>
                </a:lnTo>
                <a:lnTo>
                  <a:pt x="1" y="1652336"/>
                </a:lnTo>
                <a:cubicBezTo>
                  <a:pt x="813195" y="1389642"/>
                  <a:pt x="428383" y="965090"/>
                  <a:pt x="775962" y="689700"/>
                </a:cubicBezTo>
                <a:cubicBezTo>
                  <a:pt x="1123541" y="414311"/>
                  <a:pt x="1907625" y="845338"/>
                  <a:pt x="2085474" y="0"/>
                </a:cubicBezTo>
                <a:lnTo>
                  <a:pt x="12192000" y="0"/>
                </a:lnTo>
                <a:lnTo>
                  <a:pt x="12192000" y="5205663"/>
                </a:lnTo>
                <a:cubicBezTo>
                  <a:pt x="11378806" y="5468357"/>
                  <a:pt x="11763618" y="5892910"/>
                  <a:pt x="11416039" y="6168299"/>
                </a:cubicBezTo>
                <a:cubicBezTo>
                  <a:pt x="11068460" y="6443688"/>
                  <a:pt x="10284376" y="6012661"/>
                  <a:pt x="10106527" y="6857999"/>
                </a:cubicBezTo>
                <a:lnTo>
                  <a:pt x="0" y="6857999"/>
                </a:lnTo>
                <a:close/>
              </a:path>
            </a:pathLst>
          </a:custGeom>
          <a:solidFill>
            <a:srgbClr val="F7F6F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userDrawn="1"/>
        </p:nvSpPr>
        <p:spPr>
          <a:xfrm>
            <a:off x="-72571" y="-130629"/>
            <a:ext cx="2394857" cy="2002972"/>
          </a:xfrm>
          <a:custGeom>
            <a:avLst/>
            <a:gdLst>
              <a:gd name="connsiteX0" fmla="*/ 2394857 w 2394857"/>
              <a:gd name="connsiteY0" fmla="*/ 0 h 2002972"/>
              <a:gd name="connsiteX1" fmla="*/ 2061028 w 2394857"/>
              <a:gd name="connsiteY1" fmla="*/ 798286 h 2002972"/>
              <a:gd name="connsiteX2" fmla="*/ 1074057 w 2394857"/>
              <a:gd name="connsiteY2" fmla="*/ 928915 h 2002972"/>
              <a:gd name="connsiteX3" fmla="*/ 696685 w 2394857"/>
              <a:gd name="connsiteY3" fmla="*/ 1654629 h 2002972"/>
              <a:gd name="connsiteX4" fmla="*/ 0 w 2394857"/>
              <a:gd name="connsiteY4" fmla="*/ 2002972 h 200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857" h="2002972">
                <a:moveTo>
                  <a:pt x="2394857" y="0"/>
                </a:moveTo>
                <a:cubicBezTo>
                  <a:pt x="2338009" y="321733"/>
                  <a:pt x="2281161" y="643467"/>
                  <a:pt x="2061028" y="798286"/>
                </a:cubicBezTo>
                <a:cubicBezTo>
                  <a:pt x="1840895" y="953105"/>
                  <a:pt x="1301447" y="786191"/>
                  <a:pt x="1074057" y="928915"/>
                </a:cubicBezTo>
                <a:cubicBezTo>
                  <a:pt x="846667" y="1071639"/>
                  <a:pt x="875694" y="1475620"/>
                  <a:pt x="696685" y="1654629"/>
                </a:cubicBezTo>
                <a:cubicBezTo>
                  <a:pt x="517676" y="1833638"/>
                  <a:pt x="258838" y="1918305"/>
                  <a:pt x="0" y="2002972"/>
                </a:cubicBezTo>
              </a:path>
            </a:pathLst>
          </a:custGeom>
          <a:noFill/>
          <a:ln>
            <a:solidFill>
              <a:schemeClr val="bg1">
                <a:lumMod val="85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userDrawn="1"/>
        </p:nvSpPr>
        <p:spPr>
          <a:xfrm flipH="1" flipV="1">
            <a:off x="9898745" y="4917619"/>
            <a:ext cx="2394857" cy="2002972"/>
          </a:xfrm>
          <a:custGeom>
            <a:avLst/>
            <a:gdLst>
              <a:gd name="connsiteX0" fmla="*/ 2394857 w 2394857"/>
              <a:gd name="connsiteY0" fmla="*/ 0 h 2002972"/>
              <a:gd name="connsiteX1" fmla="*/ 2061028 w 2394857"/>
              <a:gd name="connsiteY1" fmla="*/ 798286 h 2002972"/>
              <a:gd name="connsiteX2" fmla="*/ 1074057 w 2394857"/>
              <a:gd name="connsiteY2" fmla="*/ 928915 h 2002972"/>
              <a:gd name="connsiteX3" fmla="*/ 696685 w 2394857"/>
              <a:gd name="connsiteY3" fmla="*/ 1654629 h 2002972"/>
              <a:gd name="connsiteX4" fmla="*/ 0 w 2394857"/>
              <a:gd name="connsiteY4" fmla="*/ 2002972 h 200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857" h="2002972">
                <a:moveTo>
                  <a:pt x="2394857" y="0"/>
                </a:moveTo>
                <a:cubicBezTo>
                  <a:pt x="2338009" y="321733"/>
                  <a:pt x="2281161" y="643467"/>
                  <a:pt x="2061028" y="798286"/>
                </a:cubicBezTo>
                <a:cubicBezTo>
                  <a:pt x="1840895" y="953105"/>
                  <a:pt x="1301447" y="786191"/>
                  <a:pt x="1074057" y="928915"/>
                </a:cubicBezTo>
                <a:cubicBezTo>
                  <a:pt x="846667" y="1071639"/>
                  <a:pt x="875694" y="1475620"/>
                  <a:pt x="696685" y="1654629"/>
                </a:cubicBezTo>
                <a:cubicBezTo>
                  <a:pt x="517676" y="1833638"/>
                  <a:pt x="258838" y="1918305"/>
                  <a:pt x="0" y="2002972"/>
                </a:cubicBezTo>
              </a:path>
            </a:pathLst>
          </a:custGeom>
          <a:noFill/>
          <a:ln>
            <a:solidFill>
              <a:schemeClr val="bg1">
                <a:lumMod val="85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42699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bstract placeholder 06">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401469"/>
            <a:ext cx="12192000" cy="5456531"/>
          </a:xfrm>
          <a:custGeom>
            <a:avLst/>
            <a:gdLst>
              <a:gd name="connsiteX0" fmla="*/ 3567972 w 4600575"/>
              <a:gd name="connsiteY0" fmla="*/ 0 h 2058988"/>
              <a:gd name="connsiteX1" fmla="*/ 4600575 w 4600575"/>
              <a:gd name="connsiteY1" fmla="*/ 295401 h 2058988"/>
              <a:gd name="connsiteX2" fmla="*/ 4600575 w 4600575"/>
              <a:gd name="connsiteY2" fmla="*/ 2058988 h 2058988"/>
              <a:gd name="connsiteX3" fmla="*/ 0 w 4600575"/>
              <a:gd name="connsiteY3" fmla="*/ 2058988 h 2058988"/>
              <a:gd name="connsiteX4" fmla="*/ 0 w 4600575"/>
              <a:gd name="connsiteY4" fmla="*/ 295401 h 2058988"/>
              <a:gd name="connsiteX5" fmla="*/ 997450 w 4600575"/>
              <a:gd name="connsiteY5" fmla="*/ 665754 h 2058988"/>
              <a:gd name="connsiteX6" fmla="*/ 3567972 w 4600575"/>
              <a:gd name="connsiteY6" fmla="*/ 0 h 20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75" h="2058988">
                <a:moveTo>
                  <a:pt x="3567972" y="0"/>
                </a:moveTo>
                <a:cubicBezTo>
                  <a:pt x="4336932" y="0"/>
                  <a:pt x="4600575" y="295401"/>
                  <a:pt x="4600575" y="295401"/>
                </a:cubicBezTo>
                <a:lnTo>
                  <a:pt x="4600575" y="2058988"/>
                </a:lnTo>
                <a:cubicBezTo>
                  <a:pt x="0" y="2058988"/>
                  <a:pt x="0" y="2058988"/>
                  <a:pt x="0" y="2058988"/>
                </a:cubicBezTo>
                <a:cubicBezTo>
                  <a:pt x="0" y="295401"/>
                  <a:pt x="0" y="295401"/>
                  <a:pt x="0" y="295401"/>
                </a:cubicBezTo>
                <a:cubicBezTo>
                  <a:pt x="0" y="295401"/>
                  <a:pt x="360312" y="665754"/>
                  <a:pt x="997450" y="665754"/>
                </a:cubicBezTo>
                <a:cubicBezTo>
                  <a:pt x="2144298" y="665754"/>
                  <a:pt x="2763860" y="0"/>
                  <a:pt x="356797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63251285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00" y="64085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274333237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ea typeface="思源黑体" panose="020B0500000000000000"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ea typeface="思源黑体" panose="020B0500000000000000"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ea typeface="思源黑体" panose="020B0500000000000000" pitchFamily="34" charset="-122"/>
              </a:defRPr>
            </a:lvl1pPr>
          </a:lstStyle>
          <a:p>
            <a:fld id="{82F288E0-7875-42C4-84C8-98DBBD3BF4D2}" type="datetimeFigureOut">
              <a:rPr lang="zh-CN" altLang="en-US" smtClean="0"/>
              <a:pPr/>
              <a:t>2024/11/4</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ea typeface="思源黑体" panose="020B0500000000000000" pitchFamily="34"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ea typeface="思源黑体" panose="020B0500000000000000" pitchFamily="34"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66122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17817783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16172985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075779-FD11-4544-DA3F-A96ECF132D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62972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1999" cy="6858000"/>
          </a:xfrm>
          <a:prstGeom prst="rect">
            <a:avLst/>
          </a:prstGeom>
          <a:solidFill>
            <a:srgbClr val="F7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6901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4/11/2024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4527171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34.xml"/><Relationship Id="rId18" Type="http://schemas.openxmlformats.org/officeDocument/2006/relationships/image" Target="../media/image24.png"/><Relationship Id="rId3" Type="http://schemas.openxmlformats.org/officeDocument/2006/relationships/image" Target="../media/image16.jpeg"/><Relationship Id="rId21" Type="http://schemas.openxmlformats.org/officeDocument/2006/relationships/slide" Target="slide36.xml"/><Relationship Id="rId7" Type="http://schemas.openxmlformats.org/officeDocument/2006/relationships/slide" Target="slide4.xml"/><Relationship Id="rId12" Type="http://schemas.openxmlformats.org/officeDocument/2006/relationships/image" Target="../media/image21.png"/><Relationship Id="rId17" Type="http://schemas.openxmlformats.org/officeDocument/2006/relationships/slide" Target="slide35.xml"/><Relationship Id="rId2" Type="http://schemas.openxmlformats.org/officeDocument/2006/relationships/image" Target="../media/image15.jpg"/><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slide" Target="slide5.xml"/><Relationship Id="rId24" Type="http://schemas.openxmlformats.org/officeDocument/2006/relationships/slide" Target="slide42.xml"/><Relationship Id="rId5" Type="http://schemas.openxmlformats.org/officeDocument/2006/relationships/image" Target="../media/image17.png"/><Relationship Id="rId15" Type="http://schemas.openxmlformats.org/officeDocument/2006/relationships/slide" Target="slide6.xml"/><Relationship Id="rId23" Type="http://schemas.openxmlformats.org/officeDocument/2006/relationships/image" Target="../media/image27.gif"/><Relationship Id="rId10" Type="http://schemas.openxmlformats.org/officeDocument/2006/relationships/image" Target="../media/image20.png"/><Relationship Id="rId19" Type="http://schemas.openxmlformats.org/officeDocument/2006/relationships/slide" Target="slide7.xml"/><Relationship Id="rId4" Type="http://schemas.openxmlformats.org/officeDocument/2006/relationships/slide" Target="slide32.xml"/><Relationship Id="rId9" Type="http://schemas.openxmlformats.org/officeDocument/2006/relationships/slide" Target="slide33.xml"/><Relationship Id="rId14" Type="http://schemas.openxmlformats.org/officeDocument/2006/relationships/image" Target="../media/image22.png"/><Relationship Id="rId22"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31.xml"/><Relationship Id="rId14" Type="http://schemas.openxmlformats.org/officeDocument/2006/relationships/image" Target="../media/image35.gif"/></Relationships>
</file>

<file path=ppt/slides/_rels/slide33.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31.xml"/><Relationship Id="rId14" Type="http://schemas.openxmlformats.org/officeDocument/2006/relationships/image" Target="../media/image35.gif"/></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31.xml"/><Relationship Id="rId14" Type="http://schemas.openxmlformats.org/officeDocument/2006/relationships/image" Target="../media/image35.gif"/></Relationships>
</file>

<file path=ppt/slides/_rels/slide3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31.xml"/><Relationship Id="rId14" Type="http://schemas.openxmlformats.org/officeDocument/2006/relationships/image" Target="../media/image35.gif"/></Relationships>
</file>

<file path=ppt/slides/_rels/slide3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31.xml"/><Relationship Id="rId14" Type="http://schemas.openxmlformats.org/officeDocument/2006/relationships/image" Target="../media/image35.gif"/></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65602" y="1954924"/>
            <a:ext cx="3860798" cy="3895478"/>
          </a:xfrm>
          <a:prstGeom prst="ellipse">
            <a:avLst/>
          </a:prstGeom>
        </p:spPr>
      </p:pic>
      <p:sp>
        <p:nvSpPr>
          <p:cNvPr id="5" name="Oval 3"/>
          <p:cNvSpPr/>
          <p:nvPr/>
        </p:nvSpPr>
        <p:spPr>
          <a:xfrm>
            <a:off x="3589020" y="1954924"/>
            <a:ext cx="5166359" cy="4532813"/>
          </a:xfrm>
          <a:prstGeom prst="ellipse">
            <a:avLst/>
          </a:prstGeom>
          <a:blipFill>
            <a:blip r:embed="rId3"/>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8C94B35-B919-76A8-A78B-AAF31BEE05D8}"/>
              </a:ext>
            </a:extLst>
          </p:cNvPr>
          <p:cNvSpPr txBox="1"/>
          <p:nvPr/>
        </p:nvSpPr>
        <p:spPr>
          <a:xfrm>
            <a:off x="1012017" y="219953"/>
            <a:ext cx="9466512" cy="2369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ea typeface="Times New Roman" panose="02020603050405020304" pitchFamily="18" charset="0"/>
                <a:cs typeface="+mn-cs"/>
              </a:rPr>
              <a:t>TIẾT …VĂN BẢN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31F20"/>
                </a:solidFill>
                <a:effectLst/>
                <a:uLnTx/>
                <a:uFillTx/>
                <a:ea typeface="Times New Roman" panose="02020603050405020304" pitchFamily="18" charset="0"/>
                <a:cs typeface="+mn-cs"/>
              </a:rPr>
              <a:t>NHẬT KÍ ĐÔ THỊ HOÁ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ea typeface="Times New Roman" panose="02020603050405020304" pitchFamily="18" charset="0"/>
                <a:cs typeface="+mn-cs"/>
              </a:rPr>
              <a:t> (Mai Văn </a:t>
            </a:r>
            <a:r>
              <a:rPr kumimoji="0" lang="en-US" sz="4400" b="1" i="0" u="none" strike="noStrike" kern="1200" cap="none" spc="0" normalizeH="0" baseline="0" noProof="0" dirty="0" err="1">
                <a:ln>
                  <a:noFill/>
                </a:ln>
                <a:solidFill>
                  <a:srgbClr val="FF0000"/>
                </a:solidFill>
                <a:effectLst/>
                <a:uLnTx/>
                <a:uFillTx/>
                <a:ea typeface="Times New Roman" panose="02020603050405020304" pitchFamily="18" charset="0"/>
                <a:cs typeface="+mn-cs"/>
              </a:rPr>
              <a:t>Phấn</a:t>
            </a:r>
            <a:r>
              <a:rPr kumimoji="0" lang="en-US" sz="4400" b="1" i="0" u="none" strike="noStrike" kern="1200" cap="none" spc="0" normalizeH="0" baseline="0" noProof="0" dirty="0">
                <a:ln>
                  <a:noFill/>
                </a:ln>
                <a:solidFill>
                  <a:srgbClr val="FF0000"/>
                </a:solidFill>
                <a:effectLst/>
                <a:uLnTx/>
                <a:uFillTx/>
                <a:ea typeface="Times New Roman" panose="02020603050405020304" pitchFamily="18" charset="0"/>
                <a:cs typeface="+mn-cs"/>
              </a:rPr>
              <a:t>)</a:t>
            </a:r>
            <a:endParaRPr kumimoji="0" lang="en-US" sz="6000" b="1" i="0" u="none" strike="noStrike" kern="1200" cap="none" spc="0" normalizeH="0" baseline="0" noProof="0" dirty="0">
              <a:ln>
                <a:noFill/>
              </a:ln>
              <a:solidFill>
                <a:srgbClr val="FF0000"/>
              </a:solidFill>
              <a:effectLst/>
              <a:uLnTx/>
              <a:uFillTx/>
              <a:cs typeface="+mn-cs"/>
            </a:endParaRPr>
          </a:p>
        </p:txBody>
      </p:sp>
    </p:spTree>
    <p:extLst>
      <p:ext uri="{BB962C8B-B14F-4D97-AF65-F5344CB8AC3E}">
        <p14:creationId xmlns:p14="http://schemas.microsoft.com/office/powerpoint/2010/main" val="25701499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53" presetClass="entr" presetSubtype="16" fill="hold" grpId="0" nodeType="withEffect">
                                  <p:stCondLst>
                                    <p:cond delay="75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AE4FD-270A-77B8-4C6F-CA9C24941651}"/>
            </a:ext>
          </a:extLst>
        </p:cNvPr>
        <p:cNvGrpSpPr/>
        <p:nvPr/>
      </p:nvGrpSpPr>
      <p:grpSpPr>
        <a:xfrm>
          <a:off x="0" y="0"/>
          <a:ext cx="0" cy="0"/>
          <a:chOff x="0" y="0"/>
          <a:chExt cx="0" cy="0"/>
        </a:xfrm>
      </p:grpSpPr>
      <p:pic>
        <p:nvPicPr>
          <p:cNvPr id="4" name="Picture Placeholder 3" descr="A building with gold bars&#10;&#10;Description automatically generated">
            <a:extLst>
              <a:ext uri="{FF2B5EF4-FFF2-40B4-BE49-F238E27FC236}">
                <a16:creationId xmlns:a16="http://schemas.microsoft.com/office/drawing/2014/main" id="{92631507-CD0F-5904-087E-9916F2483A4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645" b="23645"/>
          <a:stretch>
            <a:fillRect/>
          </a:stretch>
        </p:blipFill>
        <p:spPr/>
      </p:pic>
      <p:sp>
        <p:nvSpPr>
          <p:cNvPr id="6" name="TextBox 5">
            <a:extLst>
              <a:ext uri="{FF2B5EF4-FFF2-40B4-BE49-F238E27FC236}">
                <a16:creationId xmlns:a16="http://schemas.microsoft.com/office/drawing/2014/main" id="{CB9FA118-A159-1755-9382-9A1FE38223BF}"/>
              </a:ext>
            </a:extLst>
          </p:cNvPr>
          <p:cNvSpPr txBox="1"/>
          <p:nvPr/>
        </p:nvSpPr>
        <p:spPr>
          <a:xfrm>
            <a:off x="1473541" y="4141756"/>
            <a:ext cx="9091485" cy="884794"/>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tab pos="1386840"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Times New Roman" panose="02020603050405020304" pitchFamily="18" charset="0"/>
              </a:rPr>
              <a:t>II. ĐỌC- HIỂU VĂN BẢN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367333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00">
        <p15:prstTrans prst="peelOff"/>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FFCED-9216-F043-F997-CC950452AE5D}"/>
              </a:ext>
            </a:extLst>
          </p:cNvPr>
          <p:cNvSpPr txBox="1"/>
          <p:nvPr/>
        </p:nvSpPr>
        <p:spPr>
          <a:xfrm>
            <a:off x="305830" y="101045"/>
            <a:ext cx="10086202" cy="668645"/>
          </a:xfrm>
          <a:prstGeom prst="rect">
            <a:avLst/>
          </a:prstGeom>
          <a:noFill/>
        </p:spPr>
        <p:txBody>
          <a:bodyPr wrap="square">
            <a:spAutoFit/>
          </a:bodyPr>
          <a:lstStyle/>
          <a:p>
            <a:pPr>
              <a:lnSpc>
                <a:spcPct val="130000"/>
              </a:lnSpc>
            </a:pP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Bố cục bài thơ và cảm hứng chủ đạo của tác giả</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4" name="Picture 3" descr="A multicolored buildings in a city&#10;&#10;Description automatically generated">
            <a:extLst>
              <a:ext uri="{FF2B5EF4-FFF2-40B4-BE49-F238E27FC236}">
                <a16:creationId xmlns:a16="http://schemas.microsoft.com/office/drawing/2014/main" id="{3FAE52F7-118D-85B3-65D8-BC6B0524E539}"/>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8439664" y="898785"/>
            <a:ext cx="3629541" cy="5060429"/>
          </a:xfrm>
          <a:prstGeom prst="rect">
            <a:avLst/>
          </a:prstGeom>
        </p:spPr>
      </p:pic>
      <p:sp>
        <p:nvSpPr>
          <p:cNvPr id="6" name="TextBox 5">
            <a:extLst>
              <a:ext uri="{FF2B5EF4-FFF2-40B4-BE49-F238E27FC236}">
                <a16:creationId xmlns:a16="http://schemas.microsoft.com/office/drawing/2014/main" id="{2C5D3386-5811-4F43-F397-537C69CA4BF4}"/>
              </a:ext>
            </a:extLst>
          </p:cNvPr>
          <p:cNvSpPr txBox="1"/>
          <p:nvPr/>
        </p:nvSpPr>
        <p:spPr>
          <a:xfrm>
            <a:off x="543697" y="2452867"/>
            <a:ext cx="7475837" cy="2589170"/>
          </a:xfrm>
          <a:prstGeom prst="rect">
            <a:avLst/>
          </a:prstGeom>
          <a:noFill/>
        </p:spPr>
        <p:txBody>
          <a:bodyPr wrap="square">
            <a:spAutoFit/>
          </a:bodyPr>
          <a:lstStyle/>
          <a:p>
            <a:pPr algn="just">
              <a:lnSpc>
                <a:spcPct val="130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Chỉ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lnSpc>
                <a:spcPct val="130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Xác định </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cảm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30905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4A0CC-F98A-5F4A-0E80-14827DF2CC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EB8770-DAB1-9F39-F741-6F3A140A537E}"/>
              </a:ext>
            </a:extLst>
          </p:cNvPr>
          <p:cNvSpPr txBox="1"/>
          <p:nvPr/>
        </p:nvSpPr>
        <p:spPr>
          <a:xfrm>
            <a:off x="305830" y="101045"/>
            <a:ext cx="10086202" cy="668645"/>
          </a:xfrm>
          <a:prstGeom prst="rect">
            <a:avLst/>
          </a:prstGeom>
          <a:noFill/>
        </p:spPr>
        <p:txBody>
          <a:bodyPr wrap="square">
            <a:spAutoFit/>
          </a:bodyPr>
          <a:lstStyle/>
          <a:p>
            <a:pPr>
              <a:lnSpc>
                <a:spcPct val="130000"/>
              </a:lnSpc>
            </a:pP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Bố cục bài thơ và cảm hứng chủ đạo của tác giả</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4" name="Picture 3" descr="A multicolored buildings in a city&#10;&#10;Description automatically generated">
            <a:extLst>
              <a:ext uri="{FF2B5EF4-FFF2-40B4-BE49-F238E27FC236}">
                <a16:creationId xmlns:a16="http://schemas.microsoft.com/office/drawing/2014/main" id="{5F546757-DA91-9873-3E9D-0BD1AB825E7B}"/>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8439664" y="898785"/>
            <a:ext cx="3629541" cy="5060429"/>
          </a:xfrm>
          <a:prstGeom prst="rect">
            <a:avLst/>
          </a:prstGeom>
        </p:spPr>
      </p:pic>
      <p:sp>
        <p:nvSpPr>
          <p:cNvPr id="6" name="TextBox 5">
            <a:extLst>
              <a:ext uri="{FF2B5EF4-FFF2-40B4-BE49-F238E27FC236}">
                <a16:creationId xmlns:a16="http://schemas.microsoft.com/office/drawing/2014/main" id="{20108D94-857E-7CB1-869E-3ED125718E83}"/>
              </a:ext>
            </a:extLst>
          </p:cNvPr>
          <p:cNvSpPr txBox="1"/>
          <p:nvPr/>
        </p:nvSpPr>
        <p:spPr>
          <a:xfrm>
            <a:off x="305830" y="1119001"/>
            <a:ext cx="8133834" cy="5637954"/>
          </a:xfrm>
          <a:prstGeom prst="rect">
            <a:avLst/>
          </a:prstGeom>
          <a:noFill/>
        </p:spPr>
        <p:txBody>
          <a:bodyPr wrap="square">
            <a:spAutoFit/>
          </a:bodyPr>
          <a:lstStyle/>
          <a:p>
            <a:pPr>
              <a:lnSpc>
                <a:spcPct val="130000"/>
              </a:lnSpc>
            </a:pPr>
            <a:r>
              <a:rPr lang="vi-VN" sz="2800" b="1" dirty="0"/>
              <a:t> - Bố cục:</a:t>
            </a:r>
            <a:r>
              <a:rPr lang="vi-VN" sz="2800" dirty="0"/>
              <a:t> Bài thơ 5 khổ chia làm ba phần:</a:t>
            </a:r>
            <a:endParaRPr lang="en-US" sz="2800" dirty="0"/>
          </a:p>
          <a:p>
            <a:pPr>
              <a:lnSpc>
                <a:spcPct val="130000"/>
              </a:lnSpc>
            </a:pPr>
            <a:r>
              <a:rPr lang="vi-VN" sz="2800" dirty="0"/>
              <a:t>+ </a:t>
            </a:r>
            <a:r>
              <a:rPr lang="vi-VN" sz="2800" b="1" dirty="0"/>
              <a:t>Phần 1</a:t>
            </a:r>
            <a:r>
              <a:rPr lang="vi-VN" sz="2800" dirty="0"/>
              <a:t> (Khổ 1): Cảm nhận được “những bước chân đô thị”, người con trở về bên ngôi nhà của mẹ.</a:t>
            </a:r>
            <a:endParaRPr lang="en-US" sz="2800" dirty="0"/>
          </a:p>
          <a:p>
            <a:pPr>
              <a:lnSpc>
                <a:spcPct val="130000"/>
              </a:lnSpc>
            </a:pPr>
            <a:r>
              <a:rPr lang="vi-VN" sz="2800" dirty="0"/>
              <a:t>+ </a:t>
            </a:r>
            <a:r>
              <a:rPr lang="vi-VN" sz="2800" b="1" dirty="0"/>
              <a:t>Phần 2</a:t>
            </a:r>
            <a:r>
              <a:rPr lang="vi-VN" sz="2800" dirty="0"/>
              <a:t> (Khổ 2,3): Người con hồi tưởng những kỉ niệm thời thơ ấu khi làng quê chưa đô thị hóa.</a:t>
            </a:r>
            <a:endParaRPr lang="en-US" sz="2800" dirty="0"/>
          </a:p>
          <a:p>
            <a:pPr>
              <a:lnSpc>
                <a:spcPct val="130000"/>
              </a:lnSpc>
            </a:pPr>
            <a:r>
              <a:rPr lang="vi-VN" sz="2800" dirty="0"/>
              <a:t>+ </a:t>
            </a:r>
            <a:r>
              <a:rPr lang="vi-VN" sz="2800" b="1" dirty="0"/>
              <a:t>Phần 3</a:t>
            </a:r>
            <a:r>
              <a:rPr lang="vi-VN" sz="2800" dirty="0"/>
              <a:t> (Khổ 4,5): Những suy nghĩ của người con trước cảnh làng quê dần bị đô thị hóa.</a:t>
            </a:r>
            <a:endParaRPr lang="en-US" sz="2800" dirty="0"/>
          </a:p>
          <a:p>
            <a:pPr>
              <a:lnSpc>
                <a:spcPct val="130000"/>
              </a:lnSpc>
            </a:pPr>
            <a:r>
              <a:rPr lang="vi-VN" sz="2800" b="1" dirty="0"/>
              <a:t>- Cảm hứng chủ đạo</a:t>
            </a:r>
            <a:r>
              <a:rPr lang="vi-VN" sz="2800" dirty="0"/>
              <a:t>: Bài thơ thể hiện sự thảng thốt, lo âu, e dè của nhân vật trữ tình trước “những bước chân đô thị”</a:t>
            </a:r>
            <a:endParaRPr lang="en-US" sz="2800" dirty="0"/>
          </a:p>
        </p:txBody>
      </p:sp>
    </p:spTree>
    <p:extLst>
      <p:ext uri="{BB962C8B-B14F-4D97-AF65-F5344CB8AC3E}">
        <p14:creationId xmlns:p14="http://schemas.microsoft.com/office/powerpoint/2010/main" val="12040139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barn(inVertical)">
                                      <p:cBhvr>
                                        <p:cTn id="25" dur="500"/>
                                        <p:tgtEl>
                                          <p:spTgt spid="6">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arn(inVertical)">
                                      <p:cBhvr>
                                        <p:cTn id="28" dur="500"/>
                                        <p:tgtEl>
                                          <p:spTgt spid="6">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barn(inVertical)">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barn(inVertical)">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44B53C-5649-6D85-4B2B-B6A98D27463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a:solidFill>
                  <a:srgbClr val="FFFFFF"/>
                </a:solidFill>
                <a:effectLst/>
              </a:rPr>
              <a:t>2. Cảm xúc trữ tình của tác giả trước bước chân đô thị hóa</a:t>
            </a:r>
            <a:br>
              <a:rPr lang="en-US" sz="3600">
                <a:solidFill>
                  <a:srgbClr val="FFFFFF"/>
                </a:solidFill>
                <a:effectLst/>
              </a:rPr>
            </a:br>
            <a:endParaRPr lang="en-US" sz="3600">
              <a:solidFill>
                <a:srgbClr val="FFFFFF"/>
              </a:solidFill>
            </a:endParaRPr>
          </a:p>
        </p:txBody>
      </p:sp>
      <p:sp>
        <p:nvSpPr>
          <p:cNvPr id="1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ity with many tall buildings&#10;&#10;Description automatically generated">
            <a:extLst>
              <a:ext uri="{FF2B5EF4-FFF2-40B4-BE49-F238E27FC236}">
                <a16:creationId xmlns:a16="http://schemas.microsoft.com/office/drawing/2014/main" id="{AC9C44DE-7F98-89F7-6EF5-8A722025E188}"/>
              </a:ext>
            </a:extLst>
          </p:cNvPr>
          <p:cNvPicPr>
            <a:picLocks noChangeAspect="1"/>
          </p:cNvPicPr>
          <p:nvPr/>
        </p:nvPicPr>
        <p:blipFill>
          <a:blip r:embed="rId2">
            <a:extLst>
              <a:ext uri="{28A0092B-C50C-407E-A947-70E740481C1C}">
                <a14:useLocalDpi xmlns:a14="http://schemas.microsoft.com/office/drawing/2010/main" val="0"/>
              </a:ext>
            </a:extLst>
          </a:blip>
          <a:srcRect l="3457" r="7978" b="1"/>
          <a:stretch/>
        </p:blipFill>
        <p:spPr>
          <a:xfrm>
            <a:off x="976251" y="942538"/>
            <a:ext cx="7163222" cy="4808332"/>
          </a:xfrm>
          <a:prstGeom prst="rect">
            <a:avLst/>
          </a:prstGeom>
          <a:effectLst/>
        </p:spPr>
      </p:pic>
    </p:spTree>
    <p:extLst>
      <p:ext uri="{BB962C8B-B14F-4D97-AF65-F5344CB8AC3E}">
        <p14:creationId xmlns:p14="http://schemas.microsoft.com/office/powerpoint/2010/main" val="13693498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6000AC4-A30E-2805-B7A1-83B0E808B0F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EA7C84B-87E4-9511-34F5-994B3C1CD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EE8D3-DAA8-B4FD-5BAB-2E61FDA34DF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effectLst/>
              </a:rPr>
              <a:t>2. Cảm </a:t>
            </a:r>
            <a:r>
              <a:rPr lang="en-US" sz="3600" b="1" dirty="0" err="1">
                <a:solidFill>
                  <a:srgbClr val="FFFFFF"/>
                </a:solidFill>
                <a:effectLst/>
              </a:rPr>
              <a:t>xúc</a:t>
            </a:r>
            <a:r>
              <a:rPr lang="en-US" sz="3600" b="1" dirty="0">
                <a:solidFill>
                  <a:srgbClr val="FFFFFF"/>
                </a:solidFill>
                <a:effectLst/>
              </a:rPr>
              <a:t> </a:t>
            </a:r>
            <a:r>
              <a:rPr lang="en-US" sz="3600" b="1" dirty="0" err="1">
                <a:solidFill>
                  <a:srgbClr val="FFFFFF"/>
                </a:solidFill>
                <a:effectLst/>
              </a:rPr>
              <a:t>trữ</a:t>
            </a:r>
            <a:r>
              <a:rPr lang="en-US" sz="3600" b="1" dirty="0">
                <a:solidFill>
                  <a:srgbClr val="FFFFFF"/>
                </a:solidFill>
                <a:effectLst/>
              </a:rPr>
              <a:t> </a:t>
            </a:r>
            <a:r>
              <a:rPr lang="en-US" sz="3600" b="1" dirty="0" err="1">
                <a:solidFill>
                  <a:srgbClr val="FFFFFF"/>
                </a:solidFill>
                <a:effectLst/>
              </a:rPr>
              <a:t>tình</a:t>
            </a:r>
            <a:r>
              <a:rPr lang="en-US" sz="3600" b="1" dirty="0">
                <a:solidFill>
                  <a:srgbClr val="FFFFFF"/>
                </a:solidFill>
                <a:effectLst/>
              </a:rPr>
              <a:t> </a:t>
            </a:r>
            <a:r>
              <a:rPr lang="en-US" sz="3600" b="1" dirty="0" err="1">
                <a:solidFill>
                  <a:srgbClr val="FFFFFF"/>
                </a:solidFill>
                <a:effectLst/>
              </a:rPr>
              <a:t>của</a:t>
            </a:r>
            <a:r>
              <a:rPr lang="en-US" sz="3600" b="1" dirty="0">
                <a:solidFill>
                  <a:srgbClr val="FFFFFF"/>
                </a:solidFill>
                <a:effectLst/>
              </a:rPr>
              <a:t> </a:t>
            </a:r>
            <a:r>
              <a:rPr lang="en-US" sz="3600" b="1" dirty="0" err="1">
                <a:solidFill>
                  <a:srgbClr val="FFFFFF"/>
                </a:solidFill>
                <a:effectLst/>
              </a:rPr>
              <a:t>tác</a:t>
            </a:r>
            <a:r>
              <a:rPr lang="en-US" sz="3600" b="1" dirty="0">
                <a:solidFill>
                  <a:srgbClr val="FFFFFF"/>
                </a:solidFill>
                <a:effectLst/>
              </a:rPr>
              <a:t> </a:t>
            </a:r>
            <a:r>
              <a:rPr lang="en-US" sz="3600" b="1" dirty="0" err="1">
                <a:solidFill>
                  <a:srgbClr val="FFFFFF"/>
                </a:solidFill>
                <a:effectLst/>
              </a:rPr>
              <a:t>giả</a:t>
            </a:r>
            <a:r>
              <a:rPr lang="en-US" sz="3600" b="1" dirty="0">
                <a:solidFill>
                  <a:srgbClr val="FFFFFF"/>
                </a:solidFill>
                <a:effectLst/>
              </a:rPr>
              <a:t> </a:t>
            </a:r>
            <a:r>
              <a:rPr lang="en-US" sz="3600" b="1" dirty="0" err="1">
                <a:solidFill>
                  <a:srgbClr val="FFFFFF"/>
                </a:solidFill>
                <a:effectLst/>
              </a:rPr>
              <a:t>trước</a:t>
            </a:r>
            <a:r>
              <a:rPr lang="en-US" sz="3600" b="1" dirty="0">
                <a:solidFill>
                  <a:srgbClr val="FFFFFF"/>
                </a:solidFill>
                <a:effectLst/>
              </a:rPr>
              <a:t> </a:t>
            </a:r>
            <a:r>
              <a:rPr lang="en-US" sz="3600" b="1" dirty="0" err="1">
                <a:solidFill>
                  <a:srgbClr val="FFFFFF"/>
                </a:solidFill>
                <a:effectLst/>
              </a:rPr>
              <a:t>bước</a:t>
            </a:r>
            <a:r>
              <a:rPr lang="en-US" sz="3600" b="1" dirty="0">
                <a:solidFill>
                  <a:srgbClr val="FFFFFF"/>
                </a:solidFill>
                <a:effectLst/>
              </a:rPr>
              <a:t> </a:t>
            </a:r>
            <a:r>
              <a:rPr lang="en-US" sz="3600" b="1" dirty="0" err="1">
                <a:solidFill>
                  <a:srgbClr val="FFFFFF"/>
                </a:solidFill>
                <a:effectLst/>
              </a:rPr>
              <a:t>chân</a:t>
            </a:r>
            <a:r>
              <a:rPr lang="en-US" sz="3600" b="1" dirty="0">
                <a:solidFill>
                  <a:srgbClr val="FFFFFF"/>
                </a:solidFill>
                <a:effectLst/>
              </a:rPr>
              <a:t> </a:t>
            </a:r>
            <a:r>
              <a:rPr lang="en-US" sz="3600" b="1" dirty="0" err="1">
                <a:solidFill>
                  <a:srgbClr val="FFFFFF"/>
                </a:solidFill>
                <a:effectLst/>
              </a:rPr>
              <a:t>đô</a:t>
            </a:r>
            <a:r>
              <a:rPr lang="en-US" sz="3600" b="1" dirty="0">
                <a:solidFill>
                  <a:srgbClr val="FFFFFF"/>
                </a:solidFill>
                <a:effectLst/>
              </a:rPr>
              <a:t> </a:t>
            </a:r>
            <a:r>
              <a:rPr lang="en-US" sz="3600" b="1" dirty="0" err="1">
                <a:solidFill>
                  <a:srgbClr val="FFFFFF"/>
                </a:solidFill>
                <a:effectLst/>
              </a:rPr>
              <a:t>thị</a:t>
            </a:r>
            <a:r>
              <a:rPr lang="en-US" sz="3600" b="1" dirty="0">
                <a:solidFill>
                  <a:srgbClr val="FFFFFF"/>
                </a:solidFill>
                <a:effectLst/>
              </a:rPr>
              <a:t> </a:t>
            </a:r>
            <a:r>
              <a:rPr lang="en-US" sz="3600" b="1" dirty="0" err="1">
                <a:solidFill>
                  <a:srgbClr val="FFFFFF"/>
                </a:solidFill>
                <a:effectLst/>
              </a:rPr>
              <a:t>hóa</a:t>
            </a:r>
            <a:br>
              <a:rPr lang="en-US" sz="3600" dirty="0">
                <a:solidFill>
                  <a:srgbClr val="FFFFFF"/>
                </a:solidFill>
                <a:effectLst/>
              </a:rPr>
            </a:br>
            <a:endParaRPr lang="en-US" sz="3600" dirty="0">
              <a:solidFill>
                <a:srgbClr val="FFFFFF"/>
              </a:solidFill>
            </a:endParaRPr>
          </a:p>
        </p:txBody>
      </p:sp>
      <p:sp>
        <p:nvSpPr>
          <p:cNvPr id="10" name="Rounded Rectangle 9">
            <a:extLst>
              <a:ext uri="{FF2B5EF4-FFF2-40B4-BE49-F238E27FC236}">
                <a16:creationId xmlns:a16="http://schemas.microsoft.com/office/drawing/2014/main" id="{77F2213E-F133-D768-406A-668E745AA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18E54D-1DE6-8F0D-E272-CD4962B892D2}"/>
              </a:ext>
            </a:extLst>
          </p:cNvPr>
          <p:cNvSpPr txBox="1"/>
          <p:nvPr/>
        </p:nvSpPr>
        <p:spPr>
          <a:xfrm>
            <a:off x="800101" y="649224"/>
            <a:ext cx="7478926" cy="1156727"/>
          </a:xfrm>
          <a:prstGeom prst="rect">
            <a:avLst/>
          </a:prstGeom>
          <a:noFill/>
        </p:spPr>
        <p:txBody>
          <a:bodyPr wrap="square">
            <a:spAutoFit/>
          </a:bodyPr>
          <a:lstStyle/>
          <a:p>
            <a:pPr algn="ctr">
              <a:lnSpc>
                <a:spcPct val="130000"/>
              </a:lnSpc>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 Dòng hồi tưởng những kỉ niệm thời thơ ấu của người con khi làng quê chưa đô thị hóa</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88538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61F1-B820-82E1-349E-DD68BF8F82E8}"/>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1973BA5F-30E7-F647-9474-7BF393E2DCA9}"/>
              </a:ext>
            </a:extLst>
          </p:cNvPr>
          <p:cNvSpPr/>
          <p:nvPr/>
        </p:nvSpPr>
        <p:spPr>
          <a:xfrm>
            <a:off x="370703" y="210065"/>
            <a:ext cx="11516497" cy="64749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E41B03-9086-6CB1-24CB-22A495EB7EA8}"/>
              </a:ext>
            </a:extLst>
          </p:cNvPr>
          <p:cNvSpPr txBox="1"/>
          <p:nvPr/>
        </p:nvSpPr>
        <p:spPr>
          <a:xfrm>
            <a:off x="1022521" y="177529"/>
            <a:ext cx="10679327" cy="3079113"/>
          </a:xfrm>
          <a:prstGeom prst="rect">
            <a:avLst/>
          </a:prstGeom>
          <a:noFill/>
        </p:spPr>
        <p:txBody>
          <a:bodyPr wrap="square">
            <a:spAutoFit/>
          </a:bodyPr>
          <a:lstStyle/>
          <a:p>
            <a:pPr algn="ctr">
              <a:lnSpc>
                <a:spcPct val="130000"/>
              </a:lnSpc>
              <a:spcAft>
                <a:spcPts val="300"/>
              </a:spcAft>
            </a:pPr>
            <a:r>
              <a:rPr lang="vi-VN"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PHIẾU HT SỐ 02: </a:t>
            </a:r>
            <a:endParaRPr lang="en-US" sz="2400" dirty="0">
              <a:effectLst/>
              <a:latin typeface="Times New Roman" panose="02020603050405020304" pitchFamily="18" charset="0"/>
              <a:ea typeface="Times New Roman" panose="02020603050405020304" pitchFamily="18" charset="0"/>
            </a:endParaRPr>
          </a:p>
          <a:p>
            <a:pPr algn="ctr">
              <a:lnSpc>
                <a:spcPct val="130000"/>
              </a:lnSpc>
              <a:spcAft>
                <a:spcPts val="300"/>
              </a:spcAft>
            </a:pPr>
            <a:r>
              <a:rPr lang="vi-VN" sz="2400" b="1" dirty="0">
                <a:effectLst/>
                <a:latin typeface="Times New Roman" panose="02020603050405020304" pitchFamily="18" charset="0"/>
                <a:ea typeface="MS Mincho" panose="02020609040205080304" pitchFamily="49" charset="-128"/>
                <a:cs typeface="Times New Roman" panose="02020603050405020304" pitchFamily="18" charset="0"/>
              </a:rPr>
              <a:t>TÌM HIỂU KHỔ THƠ 1,2,3</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300"/>
              </a:spcAft>
            </a:pPr>
            <a:r>
              <a:rPr lang="vi-VN" sz="24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Yêu cầu:</a:t>
            </a:r>
            <a:r>
              <a:rPr lang="en-US" sz="2400" b="1" dirty="0">
                <a:latin typeface="Times New Roman" panose="02020603050405020304" pitchFamily="18" charset="0"/>
                <a:ea typeface="MS Mincho" panose="02020609040205080304" pitchFamily="49" charset="-128"/>
              </a:rPr>
              <a:t> </a:t>
            </a: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(1)</a:t>
            </a:r>
            <a:r>
              <a:rPr lang="vi-VN" sz="24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Đọc khổ 1,2,3</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300"/>
              </a:spcAft>
            </a:pPr>
            <a:r>
              <a:rPr lang="vi-VN"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ngôi</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nhà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chạm</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phải</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tay</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mình</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ngày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ấu</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đã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hồi</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tưởng</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về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kỉ</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niệm</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gì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có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cảm </a:t>
            </a:r>
            <a:r>
              <a:rPr lang="en-US" sz="24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xúc</a:t>
            </a:r>
            <a:r>
              <a:rPr lang="en-US" sz="24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nào?</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300"/>
              </a:spcAft>
            </a:pPr>
            <a:r>
              <a:rPr lang="vi-VN" sz="24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Trả lời</a:t>
            </a:r>
            <a:endParaRPr lang="en-US" sz="2400" dirty="0">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22EAE43C-6E59-8026-B25D-25522752F505}"/>
              </a:ext>
            </a:extLst>
          </p:cNvPr>
          <p:cNvGraphicFramePr>
            <a:graphicFrameLocks noGrp="1"/>
          </p:cNvGraphicFramePr>
          <p:nvPr>
            <p:extLst>
              <p:ext uri="{D42A27DB-BD31-4B8C-83A1-F6EECF244321}">
                <p14:modId xmlns:p14="http://schemas.microsoft.com/office/powerpoint/2010/main" val="849913916"/>
              </p:ext>
            </p:extLst>
          </p:nvPr>
        </p:nvGraphicFramePr>
        <p:xfrm>
          <a:off x="642551" y="3256642"/>
          <a:ext cx="10972799" cy="3200167"/>
        </p:xfrm>
        <a:graphic>
          <a:graphicData uri="http://schemas.openxmlformats.org/drawingml/2006/table">
            <a:tbl>
              <a:tblPr firstRow="1" firstCol="1" bandRow="1"/>
              <a:tblGrid>
                <a:gridCol w="3773755">
                  <a:extLst>
                    <a:ext uri="{9D8B030D-6E8A-4147-A177-3AD203B41FA5}">
                      <a16:colId xmlns:a16="http://schemas.microsoft.com/office/drawing/2014/main" val="2619195516"/>
                    </a:ext>
                  </a:extLst>
                </a:gridCol>
                <a:gridCol w="3583941">
                  <a:extLst>
                    <a:ext uri="{9D8B030D-6E8A-4147-A177-3AD203B41FA5}">
                      <a16:colId xmlns:a16="http://schemas.microsoft.com/office/drawing/2014/main" val="520585593"/>
                    </a:ext>
                  </a:extLst>
                </a:gridCol>
                <a:gridCol w="3615103">
                  <a:extLst>
                    <a:ext uri="{9D8B030D-6E8A-4147-A177-3AD203B41FA5}">
                      <a16:colId xmlns:a16="http://schemas.microsoft.com/office/drawing/2014/main" val="666892557"/>
                    </a:ext>
                  </a:extLst>
                </a:gridCol>
              </a:tblGrid>
              <a:tr h="466245">
                <a:tc>
                  <a:txBody>
                    <a:bodyPr/>
                    <a:lstStyle/>
                    <a:p>
                      <a:pPr algn="just">
                        <a:lnSpc>
                          <a:spcPct val="130000"/>
                        </a:lnSpc>
                        <a:spcAft>
                          <a:spcPts val="300"/>
                        </a:spcAft>
                      </a:pPr>
                      <a:r>
                        <a:rPr lang="en-US"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300"/>
                        </a:spcAft>
                      </a:pPr>
                      <a:r>
                        <a:rPr lang="vi-VN"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 ảnh/ câu thơ thể hiện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300"/>
                        </a:spcAft>
                      </a:pPr>
                      <a:r>
                        <a:rPr lang="vi-VN"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Nhận xét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6723666"/>
                  </a:ext>
                </a:extLst>
              </a:tr>
              <a:tr h="1024203">
                <a:tc>
                  <a:txBody>
                    <a:bodyPr/>
                    <a:lstStyle/>
                    <a:p>
                      <a:pPr algn="just">
                        <a:lnSpc>
                          <a:spcPct val="130000"/>
                        </a:lnSpc>
                        <a:spcAft>
                          <a:spcPts val="300"/>
                        </a:spcAft>
                      </a:pPr>
                      <a:r>
                        <a:rPr lang="vi-VN"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Hoàn cảnh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300"/>
                        </a:spcAft>
                      </a:pPr>
                      <a:r>
                        <a:rPr lang="vi-VN"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(không gian, lí do)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300"/>
                        </a:spcAft>
                      </a:pPr>
                      <a:r>
                        <a:rPr lang="vi-VN"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300"/>
                        </a:spcAft>
                      </a:pPr>
                      <a:r>
                        <a:rPr lang="vi-VN"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45076"/>
                  </a:ext>
                </a:extLst>
              </a:tr>
              <a:tr h="660465">
                <a:tc>
                  <a:txBody>
                    <a:bodyPr/>
                    <a:lstStyle/>
                    <a:p>
                      <a:pPr algn="just">
                        <a:lnSpc>
                          <a:spcPct val="130000"/>
                        </a:lnSpc>
                        <a:spcAft>
                          <a:spcPts val="300"/>
                        </a:spcAft>
                      </a:pPr>
                      <a:r>
                        <a:rPr lang="vi-VN"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 kỉ niệm gợi về</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300"/>
                        </a:spcAft>
                      </a:pPr>
                      <a:r>
                        <a:rPr lang="vi-VN"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300"/>
                        </a:spcAft>
                      </a:pPr>
                      <a:r>
                        <a:rPr lang="vi-VN"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9159241"/>
                  </a:ext>
                </a:extLst>
              </a:tr>
              <a:tr h="1049254">
                <a:tc gridSpan="3">
                  <a:txBody>
                    <a:bodyPr/>
                    <a:lstStyle/>
                    <a:p>
                      <a:pPr algn="just">
                        <a:lnSpc>
                          <a:spcPct val="130000"/>
                        </a:lnSpc>
                        <a:spcAft>
                          <a:spcPts val="300"/>
                        </a:spcAft>
                      </a:pPr>
                      <a:r>
                        <a:rPr lang="vi-VN" sz="2400" dirty="0">
                          <a:effectLst/>
                          <a:latin typeface="Times New Roman" panose="02020603050405020304" pitchFamily="18" charset="0"/>
                          <a:ea typeface="MS Mincho" panose="02020609040205080304" pitchFamily="49" charset="-128"/>
                          <a:cs typeface="Times New Roman" panose="02020603050405020304" pitchFamily="18" charset="0"/>
                        </a:rPr>
                        <a:t> Cảm xúc của người con: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59" marR="52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0946794"/>
                  </a:ext>
                </a:extLst>
              </a:tr>
            </a:tbl>
          </a:graphicData>
        </a:graphic>
      </p:graphicFrame>
    </p:spTree>
    <p:extLst>
      <p:ext uri="{BB962C8B-B14F-4D97-AF65-F5344CB8AC3E}">
        <p14:creationId xmlns:p14="http://schemas.microsoft.com/office/powerpoint/2010/main" val="563971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DB4564B-D277-AE6D-7C55-4088129309F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19F1D13-9C3D-647A-DB81-998240C07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E9A207-AD5E-243B-9768-11F202D7A728}"/>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effectLst/>
              </a:rPr>
              <a:t>2. Cảm </a:t>
            </a:r>
            <a:r>
              <a:rPr lang="en-US" sz="3600" b="1" dirty="0" err="1">
                <a:solidFill>
                  <a:srgbClr val="FFFFFF"/>
                </a:solidFill>
                <a:effectLst/>
              </a:rPr>
              <a:t>xúc</a:t>
            </a:r>
            <a:r>
              <a:rPr lang="en-US" sz="3600" b="1" dirty="0">
                <a:solidFill>
                  <a:srgbClr val="FFFFFF"/>
                </a:solidFill>
                <a:effectLst/>
              </a:rPr>
              <a:t> </a:t>
            </a:r>
            <a:r>
              <a:rPr lang="en-US" sz="3600" b="1" dirty="0" err="1">
                <a:solidFill>
                  <a:srgbClr val="FFFFFF"/>
                </a:solidFill>
                <a:effectLst/>
              </a:rPr>
              <a:t>trữ</a:t>
            </a:r>
            <a:r>
              <a:rPr lang="en-US" sz="3600" b="1" dirty="0">
                <a:solidFill>
                  <a:srgbClr val="FFFFFF"/>
                </a:solidFill>
                <a:effectLst/>
              </a:rPr>
              <a:t> </a:t>
            </a:r>
            <a:r>
              <a:rPr lang="en-US" sz="3600" b="1" dirty="0" err="1">
                <a:solidFill>
                  <a:srgbClr val="FFFFFF"/>
                </a:solidFill>
                <a:effectLst/>
              </a:rPr>
              <a:t>tình</a:t>
            </a:r>
            <a:r>
              <a:rPr lang="en-US" sz="3600" b="1" dirty="0">
                <a:solidFill>
                  <a:srgbClr val="FFFFFF"/>
                </a:solidFill>
                <a:effectLst/>
              </a:rPr>
              <a:t> </a:t>
            </a:r>
            <a:r>
              <a:rPr lang="en-US" sz="3600" b="1" dirty="0" err="1">
                <a:solidFill>
                  <a:srgbClr val="FFFFFF"/>
                </a:solidFill>
                <a:effectLst/>
              </a:rPr>
              <a:t>của</a:t>
            </a:r>
            <a:r>
              <a:rPr lang="en-US" sz="3600" b="1" dirty="0">
                <a:solidFill>
                  <a:srgbClr val="FFFFFF"/>
                </a:solidFill>
                <a:effectLst/>
              </a:rPr>
              <a:t> </a:t>
            </a:r>
            <a:r>
              <a:rPr lang="en-US" sz="3600" b="1" dirty="0" err="1">
                <a:solidFill>
                  <a:srgbClr val="FFFFFF"/>
                </a:solidFill>
                <a:effectLst/>
              </a:rPr>
              <a:t>tác</a:t>
            </a:r>
            <a:r>
              <a:rPr lang="en-US" sz="3600" b="1" dirty="0">
                <a:solidFill>
                  <a:srgbClr val="FFFFFF"/>
                </a:solidFill>
                <a:effectLst/>
              </a:rPr>
              <a:t> </a:t>
            </a:r>
            <a:r>
              <a:rPr lang="en-US" sz="3600" b="1" dirty="0" err="1">
                <a:solidFill>
                  <a:srgbClr val="FFFFFF"/>
                </a:solidFill>
                <a:effectLst/>
              </a:rPr>
              <a:t>giả</a:t>
            </a:r>
            <a:r>
              <a:rPr lang="en-US" sz="3600" b="1" dirty="0">
                <a:solidFill>
                  <a:srgbClr val="FFFFFF"/>
                </a:solidFill>
                <a:effectLst/>
              </a:rPr>
              <a:t> </a:t>
            </a:r>
            <a:r>
              <a:rPr lang="en-US" sz="3600" b="1" dirty="0" err="1">
                <a:solidFill>
                  <a:srgbClr val="FFFFFF"/>
                </a:solidFill>
                <a:effectLst/>
              </a:rPr>
              <a:t>trước</a:t>
            </a:r>
            <a:r>
              <a:rPr lang="en-US" sz="3600" b="1" dirty="0">
                <a:solidFill>
                  <a:srgbClr val="FFFFFF"/>
                </a:solidFill>
                <a:effectLst/>
              </a:rPr>
              <a:t> </a:t>
            </a:r>
            <a:r>
              <a:rPr lang="en-US" sz="3600" b="1" dirty="0" err="1">
                <a:solidFill>
                  <a:srgbClr val="FFFFFF"/>
                </a:solidFill>
                <a:effectLst/>
              </a:rPr>
              <a:t>bước</a:t>
            </a:r>
            <a:r>
              <a:rPr lang="en-US" sz="3600" b="1" dirty="0">
                <a:solidFill>
                  <a:srgbClr val="FFFFFF"/>
                </a:solidFill>
                <a:effectLst/>
              </a:rPr>
              <a:t> </a:t>
            </a:r>
            <a:r>
              <a:rPr lang="en-US" sz="3600" b="1" dirty="0" err="1">
                <a:solidFill>
                  <a:srgbClr val="FFFFFF"/>
                </a:solidFill>
                <a:effectLst/>
              </a:rPr>
              <a:t>chân</a:t>
            </a:r>
            <a:r>
              <a:rPr lang="en-US" sz="3600" b="1" dirty="0">
                <a:solidFill>
                  <a:srgbClr val="FFFFFF"/>
                </a:solidFill>
                <a:effectLst/>
              </a:rPr>
              <a:t> </a:t>
            </a:r>
            <a:r>
              <a:rPr lang="en-US" sz="3600" b="1" dirty="0" err="1">
                <a:solidFill>
                  <a:srgbClr val="FFFFFF"/>
                </a:solidFill>
                <a:effectLst/>
              </a:rPr>
              <a:t>đô</a:t>
            </a:r>
            <a:r>
              <a:rPr lang="en-US" sz="3600" b="1" dirty="0">
                <a:solidFill>
                  <a:srgbClr val="FFFFFF"/>
                </a:solidFill>
                <a:effectLst/>
              </a:rPr>
              <a:t> </a:t>
            </a:r>
            <a:r>
              <a:rPr lang="en-US" sz="3600" b="1" dirty="0" err="1">
                <a:solidFill>
                  <a:srgbClr val="FFFFFF"/>
                </a:solidFill>
                <a:effectLst/>
              </a:rPr>
              <a:t>thị</a:t>
            </a:r>
            <a:r>
              <a:rPr lang="en-US" sz="3600" b="1" dirty="0">
                <a:solidFill>
                  <a:srgbClr val="FFFFFF"/>
                </a:solidFill>
                <a:effectLst/>
              </a:rPr>
              <a:t> </a:t>
            </a:r>
            <a:r>
              <a:rPr lang="en-US" sz="3600" b="1" dirty="0" err="1">
                <a:solidFill>
                  <a:srgbClr val="FFFFFF"/>
                </a:solidFill>
                <a:effectLst/>
              </a:rPr>
              <a:t>hóa</a:t>
            </a:r>
            <a:br>
              <a:rPr lang="en-US" sz="3600" dirty="0">
                <a:solidFill>
                  <a:srgbClr val="FFFFFF"/>
                </a:solidFill>
                <a:effectLst/>
              </a:rPr>
            </a:br>
            <a:endParaRPr lang="en-US" sz="3600" dirty="0">
              <a:solidFill>
                <a:srgbClr val="FFFFFF"/>
              </a:solidFill>
            </a:endParaRPr>
          </a:p>
        </p:txBody>
      </p:sp>
      <p:sp>
        <p:nvSpPr>
          <p:cNvPr id="10" name="Rounded Rectangle 9">
            <a:extLst>
              <a:ext uri="{FF2B5EF4-FFF2-40B4-BE49-F238E27FC236}">
                <a16:creationId xmlns:a16="http://schemas.microsoft.com/office/drawing/2014/main" id="{2AF20BB4-5EC5-C844-344E-C129FC082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3CE5C8-02F5-B994-F463-6D80D9115DC9}"/>
              </a:ext>
            </a:extLst>
          </p:cNvPr>
          <p:cNvSpPr txBox="1"/>
          <p:nvPr/>
        </p:nvSpPr>
        <p:spPr>
          <a:xfrm>
            <a:off x="731295" y="484632"/>
            <a:ext cx="7478926" cy="1156727"/>
          </a:xfrm>
          <a:prstGeom prst="rect">
            <a:avLst/>
          </a:prstGeom>
          <a:noFill/>
        </p:spPr>
        <p:txBody>
          <a:bodyPr wrap="square">
            <a:spAutoFit/>
          </a:bodyPr>
          <a:lstStyle/>
          <a:p>
            <a:pPr algn="ctr">
              <a:lnSpc>
                <a:spcPct val="130000"/>
              </a:lnSpc>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 Dòng hồi tưởng những kỉ niệm thời thơ ấu của người con khi làng quê chưa đô thị hóa</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7EA04E78-348B-94F0-8D22-366A8ABFF2A4}"/>
              </a:ext>
            </a:extLst>
          </p:cNvPr>
          <p:cNvSpPr txBox="1"/>
          <p:nvPr/>
        </p:nvSpPr>
        <p:spPr>
          <a:xfrm>
            <a:off x="590036" y="1641359"/>
            <a:ext cx="8018828" cy="4517647"/>
          </a:xfrm>
          <a:prstGeom prst="rect">
            <a:avLst/>
          </a:prstGeom>
          <a:noFill/>
        </p:spPr>
        <p:txBody>
          <a:bodyPr wrap="square">
            <a:spAutoFit/>
          </a:bodyPr>
          <a:lstStyle/>
          <a:p>
            <a:pPr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Hoàn cảnh: </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gian: ngôi nhà của mẹ.</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Lí do: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nhặt được đồng xu cùn gỉ cuối sân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kỉ niệm tuổi thơ ấu ùa về. Điều đó cho thấy, những kỉ niệm thời thơ ấu của người con có sức ám ảnh rất lớn, đến nỗi chỉ nhìn thấy đồng xu cùn gỉ sót lại từ những năm tháng xa xưa, mà cả quá khứ vui buồn ùa về, sống dậy trong tâm trí người con.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95238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203B29F-5664-AC4A-2879-C4F14E4C115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45C104B-6E2C-4448-F424-06A1C0897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0DA43-AE7F-2C56-14F1-66F58746A6D8}"/>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effectLst/>
              </a:rPr>
              <a:t>2. Cảm </a:t>
            </a:r>
            <a:r>
              <a:rPr lang="en-US" sz="3600" b="1" dirty="0" err="1">
                <a:solidFill>
                  <a:srgbClr val="FFFFFF"/>
                </a:solidFill>
                <a:effectLst/>
              </a:rPr>
              <a:t>xúc</a:t>
            </a:r>
            <a:r>
              <a:rPr lang="en-US" sz="3600" b="1" dirty="0">
                <a:solidFill>
                  <a:srgbClr val="FFFFFF"/>
                </a:solidFill>
                <a:effectLst/>
              </a:rPr>
              <a:t> </a:t>
            </a:r>
            <a:r>
              <a:rPr lang="en-US" sz="3600" b="1" dirty="0" err="1">
                <a:solidFill>
                  <a:srgbClr val="FFFFFF"/>
                </a:solidFill>
                <a:effectLst/>
              </a:rPr>
              <a:t>trữ</a:t>
            </a:r>
            <a:r>
              <a:rPr lang="en-US" sz="3600" b="1" dirty="0">
                <a:solidFill>
                  <a:srgbClr val="FFFFFF"/>
                </a:solidFill>
                <a:effectLst/>
              </a:rPr>
              <a:t> </a:t>
            </a:r>
            <a:r>
              <a:rPr lang="en-US" sz="3600" b="1" dirty="0" err="1">
                <a:solidFill>
                  <a:srgbClr val="FFFFFF"/>
                </a:solidFill>
                <a:effectLst/>
              </a:rPr>
              <a:t>tình</a:t>
            </a:r>
            <a:r>
              <a:rPr lang="en-US" sz="3600" b="1" dirty="0">
                <a:solidFill>
                  <a:srgbClr val="FFFFFF"/>
                </a:solidFill>
                <a:effectLst/>
              </a:rPr>
              <a:t> </a:t>
            </a:r>
            <a:r>
              <a:rPr lang="en-US" sz="3600" b="1" dirty="0" err="1">
                <a:solidFill>
                  <a:srgbClr val="FFFFFF"/>
                </a:solidFill>
                <a:effectLst/>
              </a:rPr>
              <a:t>của</a:t>
            </a:r>
            <a:r>
              <a:rPr lang="en-US" sz="3600" b="1" dirty="0">
                <a:solidFill>
                  <a:srgbClr val="FFFFFF"/>
                </a:solidFill>
                <a:effectLst/>
              </a:rPr>
              <a:t> </a:t>
            </a:r>
            <a:r>
              <a:rPr lang="en-US" sz="3600" b="1" dirty="0" err="1">
                <a:solidFill>
                  <a:srgbClr val="FFFFFF"/>
                </a:solidFill>
                <a:effectLst/>
              </a:rPr>
              <a:t>tác</a:t>
            </a:r>
            <a:r>
              <a:rPr lang="en-US" sz="3600" b="1" dirty="0">
                <a:solidFill>
                  <a:srgbClr val="FFFFFF"/>
                </a:solidFill>
                <a:effectLst/>
              </a:rPr>
              <a:t> </a:t>
            </a:r>
            <a:r>
              <a:rPr lang="en-US" sz="3600" b="1" dirty="0" err="1">
                <a:solidFill>
                  <a:srgbClr val="FFFFFF"/>
                </a:solidFill>
                <a:effectLst/>
              </a:rPr>
              <a:t>giả</a:t>
            </a:r>
            <a:r>
              <a:rPr lang="en-US" sz="3600" b="1" dirty="0">
                <a:solidFill>
                  <a:srgbClr val="FFFFFF"/>
                </a:solidFill>
                <a:effectLst/>
              </a:rPr>
              <a:t> </a:t>
            </a:r>
            <a:r>
              <a:rPr lang="en-US" sz="3600" b="1" dirty="0" err="1">
                <a:solidFill>
                  <a:srgbClr val="FFFFFF"/>
                </a:solidFill>
                <a:effectLst/>
              </a:rPr>
              <a:t>trước</a:t>
            </a:r>
            <a:r>
              <a:rPr lang="en-US" sz="3600" b="1" dirty="0">
                <a:solidFill>
                  <a:srgbClr val="FFFFFF"/>
                </a:solidFill>
                <a:effectLst/>
              </a:rPr>
              <a:t> </a:t>
            </a:r>
            <a:r>
              <a:rPr lang="en-US" sz="3600" b="1" dirty="0" err="1">
                <a:solidFill>
                  <a:srgbClr val="FFFFFF"/>
                </a:solidFill>
                <a:effectLst/>
              </a:rPr>
              <a:t>bước</a:t>
            </a:r>
            <a:r>
              <a:rPr lang="en-US" sz="3600" b="1" dirty="0">
                <a:solidFill>
                  <a:srgbClr val="FFFFFF"/>
                </a:solidFill>
                <a:effectLst/>
              </a:rPr>
              <a:t> </a:t>
            </a:r>
            <a:r>
              <a:rPr lang="en-US" sz="3600" b="1" dirty="0" err="1">
                <a:solidFill>
                  <a:srgbClr val="FFFFFF"/>
                </a:solidFill>
                <a:effectLst/>
              </a:rPr>
              <a:t>chân</a:t>
            </a:r>
            <a:r>
              <a:rPr lang="en-US" sz="3600" b="1" dirty="0">
                <a:solidFill>
                  <a:srgbClr val="FFFFFF"/>
                </a:solidFill>
                <a:effectLst/>
              </a:rPr>
              <a:t> </a:t>
            </a:r>
            <a:r>
              <a:rPr lang="en-US" sz="3600" b="1" dirty="0" err="1">
                <a:solidFill>
                  <a:srgbClr val="FFFFFF"/>
                </a:solidFill>
                <a:effectLst/>
              </a:rPr>
              <a:t>đô</a:t>
            </a:r>
            <a:r>
              <a:rPr lang="en-US" sz="3600" b="1" dirty="0">
                <a:solidFill>
                  <a:srgbClr val="FFFFFF"/>
                </a:solidFill>
                <a:effectLst/>
              </a:rPr>
              <a:t> </a:t>
            </a:r>
            <a:r>
              <a:rPr lang="en-US" sz="3600" b="1" dirty="0" err="1">
                <a:solidFill>
                  <a:srgbClr val="FFFFFF"/>
                </a:solidFill>
                <a:effectLst/>
              </a:rPr>
              <a:t>thị</a:t>
            </a:r>
            <a:r>
              <a:rPr lang="en-US" sz="3600" b="1" dirty="0">
                <a:solidFill>
                  <a:srgbClr val="FFFFFF"/>
                </a:solidFill>
                <a:effectLst/>
              </a:rPr>
              <a:t> </a:t>
            </a:r>
            <a:r>
              <a:rPr lang="en-US" sz="3600" b="1" dirty="0" err="1">
                <a:solidFill>
                  <a:srgbClr val="FFFFFF"/>
                </a:solidFill>
                <a:effectLst/>
              </a:rPr>
              <a:t>hóa</a:t>
            </a:r>
            <a:br>
              <a:rPr lang="en-US" sz="3600" dirty="0">
                <a:solidFill>
                  <a:srgbClr val="FFFFFF"/>
                </a:solidFill>
                <a:effectLst/>
              </a:rPr>
            </a:br>
            <a:endParaRPr lang="en-US" sz="3600" dirty="0">
              <a:solidFill>
                <a:srgbClr val="FFFFFF"/>
              </a:solidFill>
            </a:endParaRPr>
          </a:p>
        </p:txBody>
      </p:sp>
      <p:sp>
        <p:nvSpPr>
          <p:cNvPr id="10" name="Rounded Rectangle 9">
            <a:extLst>
              <a:ext uri="{FF2B5EF4-FFF2-40B4-BE49-F238E27FC236}">
                <a16:creationId xmlns:a16="http://schemas.microsoft.com/office/drawing/2014/main" id="{97329FA6-A1FE-ADF2-802A-198ADA428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C9C415-A1B2-C56B-137C-7BD2C41467C3}"/>
              </a:ext>
            </a:extLst>
          </p:cNvPr>
          <p:cNvSpPr txBox="1"/>
          <p:nvPr/>
        </p:nvSpPr>
        <p:spPr>
          <a:xfrm>
            <a:off x="731295" y="484632"/>
            <a:ext cx="7478926" cy="1156727"/>
          </a:xfrm>
          <a:prstGeom prst="rect">
            <a:avLst/>
          </a:prstGeom>
          <a:noFill/>
        </p:spPr>
        <p:txBody>
          <a:bodyPr wrap="square">
            <a:spAutoFit/>
          </a:bodyPr>
          <a:lstStyle/>
          <a:p>
            <a:pPr algn="ctr">
              <a:lnSpc>
                <a:spcPct val="130000"/>
              </a:lnSpc>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 Dòng hồi tưởng những kỉ niệm thời thơ ấu của người con khi làng quê chưa đô thị hóa</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E1E27CF9-C550-0C73-E9CF-B027F8A88423}"/>
              </a:ext>
            </a:extLst>
          </p:cNvPr>
          <p:cNvSpPr txBox="1"/>
          <p:nvPr/>
        </p:nvSpPr>
        <p:spPr>
          <a:xfrm>
            <a:off x="590036" y="1641359"/>
            <a:ext cx="8018828" cy="3892861"/>
          </a:xfrm>
          <a:prstGeom prst="rect">
            <a:avLst/>
          </a:prstGeom>
          <a:noFill/>
        </p:spPr>
        <p:txBody>
          <a:bodyPr wrap="square">
            <a:spAutoFit/>
          </a:bodyPr>
          <a:lstStyle/>
          <a:p>
            <a:pPr algn="just">
              <a:lnSpc>
                <a:spcPct val="150000"/>
              </a:lnSpc>
            </a:pPr>
            <a:r>
              <a:rPr lang="vi-VN" sz="2800" dirty="0"/>
              <a:t>- Kỉ niệm về thời thơ ấu của người con sống dậy:</a:t>
            </a:r>
            <a:endParaRPr lang="en-US" sz="2800" dirty="0"/>
          </a:p>
          <a:p>
            <a:pPr algn="just">
              <a:lnSpc>
                <a:spcPct val="150000"/>
              </a:lnSpc>
            </a:pPr>
            <a:r>
              <a:rPr lang="vi-VN" sz="2800" dirty="0"/>
              <a:t>+ Hình ảnh “</a:t>
            </a:r>
            <a:r>
              <a:rPr lang="vi-VN" sz="2800" i="1" dirty="0"/>
              <a:t>những kiếp người... thấy đôi chân cò lặn lội”</a:t>
            </a:r>
            <a:r>
              <a:rPr lang="vi-VN" sz="2800" dirty="0"/>
              <a:t>gợi lại kí ức về người lao động ở làng quê với cuộc sống nhọc nhằn, lam lũ. Họ là người nông dân gắn bó với động ruộng, suốt ngày dầm mưa dãi nắng, như thân lò lặn lội sớm hôm. Đó là kí ức buồn.</a:t>
            </a:r>
            <a:endParaRPr lang="en-US" sz="2800" dirty="0"/>
          </a:p>
        </p:txBody>
      </p:sp>
    </p:spTree>
    <p:extLst>
      <p:ext uri="{BB962C8B-B14F-4D97-AF65-F5344CB8AC3E}">
        <p14:creationId xmlns:p14="http://schemas.microsoft.com/office/powerpoint/2010/main" val="1503736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D1EC2D7-A0BB-B249-8A10-6C4357A4E0E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7E7DABA-3F7A-5081-FDE2-E28532EF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D5059-B33B-758A-D487-23951BBE45A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effectLst/>
              </a:rPr>
              <a:t>2. Cảm </a:t>
            </a:r>
            <a:r>
              <a:rPr lang="en-US" sz="3600" b="1" dirty="0" err="1">
                <a:solidFill>
                  <a:srgbClr val="FFFFFF"/>
                </a:solidFill>
                <a:effectLst/>
              </a:rPr>
              <a:t>xúc</a:t>
            </a:r>
            <a:r>
              <a:rPr lang="en-US" sz="3600" b="1" dirty="0">
                <a:solidFill>
                  <a:srgbClr val="FFFFFF"/>
                </a:solidFill>
                <a:effectLst/>
              </a:rPr>
              <a:t> </a:t>
            </a:r>
            <a:r>
              <a:rPr lang="en-US" sz="3600" b="1" dirty="0" err="1">
                <a:solidFill>
                  <a:srgbClr val="FFFFFF"/>
                </a:solidFill>
                <a:effectLst/>
              </a:rPr>
              <a:t>trữ</a:t>
            </a:r>
            <a:r>
              <a:rPr lang="en-US" sz="3600" b="1" dirty="0">
                <a:solidFill>
                  <a:srgbClr val="FFFFFF"/>
                </a:solidFill>
                <a:effectLst/>
              </a:rPr>
              <a:t> </a:t>
            </a:r>
            <a:r>
              <a:rPr lang="en-US" sz="3600" b="1" dirty="0" err="1">
                <a:solidFill>
                  <a:srgbClr val="FFFFFF"/>
                </a:solidFill>
                <a:effectLst/>
              </a:rPr>
              <a:t>tình</a:t>
            </a:r>
            <a:r>
              <a:rPr lang="en-US" sz="3600" b="1" dirty="0">
                <a:solidFill>
                  <a:srgbClr val="FFFFFF"/>
                </a:solidFill>
                <a:effectLst/>
              </a:rPr>
              <a:t> </a:t>
            </a:r>
            <a:r>
              <a:rPr lang="en-US" sz="3600" b="1" dirty="0" err="1">
                <a:solidFill>
                  <a:srgbClr val="FFFFFF"/>
                </a:solidFill>
                <a:effectLst/>
              </a:rPr>
              <a:t>của</a:t>
            </a:r>
            <a:r>
              <a:rPr lang="en-US" sz="3600" b="1" dirty="0">
                <a:solidFill>
                  <a:srgbClr val="FFFFFF"/>
                </a:solidFill>
                <a:effectLst/>
              </a:rPr>
              <a:t> </a:t>
            </a:r>
            <a:r>
              <a:rPr lang="en-US" sz="3600" b="1" dirty="0" err="1">
                <a:solidFill>
                  <a:srgbClr val="FFFFFF"/>
                </a:solidFill>
                <a:effectLst/>
              </a:rPr>
              <a:t>tác</a:t>
            </a:r>
            <a:r>
              <a:rPr lang="en-US" sz="3600" b="1" dirty="0">
                <a:solidFill>
                  <a:srgbClr val="FFFFFF"/>
                </a:solidFill>
                <a:effectLst/>
              </a:rPr>
              <a:t> </a:t>
            </a:r>
            <a:r>
              <a:rPr lang="en-US" sz="3600" b="1" dirty="0" err="1">
                <a:solidFill>
                  <a:srgbClr val="FFFFFF"/>
                </a:solidFill>
                <a:effectLst/>
              </a:rPr>
              <a:t>giả</a:t>
            </a:r>
            <a:r>
              <a:rPr lang="en-US" sz="3600" b="1" dirty="0">
                <a:solidFill>
                  <a:srgbClr val="FFFFFF"/>
                </a:solidFill>
                <a:effectLst/>
              </a:rPr>
              <a:t> </a:t>
            </a:r>
            <a:r>
              <a:rPr lang="en-US" sz="3600" b="1" dirty="0" err="1">
                <a:solidFill>
                  <a:srgbClr val="FFFFFF"/>
                </a:solidFill>
                <a:effectLst/>
              </a:rPr>
              <a:t>trước</a:t>
            </a:r>
            <a:r>
              <a:rPr lang="en-US" sz="3600" b="1" dirty="0">
                <a:solidFill>
                  <a:srgbClr val="FFFFFF"/>
                </a:solidFill>
                <a:effectLst/>
              </a:rPr>
              <a:t> </a:t>
            </a:r>
            <a:r>
              <a:rPr lang="en-US" sz="3600" b="1" dirty="0" err="1">
                <a:solidFill>
                  <a:srgbClr val="FFFFFF"/>
                </a:solidFill>
                <a:effectLst/>
              </a:rPr>
              <a:t>bước</a:t>
            </a:r>
            <a:r>
              <a:rPr lang="en-US" sz="3600" b="1" dirty="0">
                <a:solidFill>
                  <a:srgbClr val="FFFFFF"/>
                </a:solidFill>
                <a:effectLst/>
              </a:rPr>
              <a:t> </a:t>
            </a:r>
            <a:r>
              <a:rPr lang="en-US" sz="3600" b="1" dirty="0" err="1">
                <a:solidFill>
                  <a:srgbClr val="FFFFFF"/>
                </a:solidFill>
                <a:effectLst/>
              </a:rPr>
              <a:t>chân</a:t>
            </a:r>
            <a:r>
              <a:rPr lang="en-US" sz="3600" b="1" dirty="0">
                <a:solidFill>
                  <a:srgbClr val="FFFFFF"/>
                </a:solidFill>
                <a:effectLst/>
              </a:rPr>
              <a:t> </a:t>
            </a:r>
            <a:r>
              <a:rPr lang="en-US" sz="3600" b="1" dirty="0" err="1">
                <a:solidFill>
                  <a:srgbClr val="FFFFFF"/>
                </a:solidFill>
                <a:effectLst/>
              </a:rPr>
              <a:t>đô</a:t>
            </a:r>
            <a:r>
              <a:rPr lang="en-US" sz="3600" b="1" dirty="0">
                <a:solidFill>
                  <a:srgbClr val="FFFFFF"/>
                </a:solidFill>
                <a:effectLst/>
              </a:rPr>
              <a:t> </a:t>
            </a:r>
            <a:r>
              <a:rPr lang="en-US" sz="3600" b="1" dirty="0" err="1">
                <a:solidFill>
                  <a:srgbClr val="FFFFFF"/>
                </a:solidFill>
                <a:effectLst/>
              </a:rPr>
              <a:t>thị</a:t>
            </a:r>
            <a:r>
              <a:rPr lang="en-US" sz="3600" b="1" dirty="0">
                <a:solidFill>
                  <a:srgbClr val="FFFFFF"/>
                </a:solidFill>
                <a:effectLst/>
              </a:rPr>
              <a:t> </a:t>
            </a:r>
            <a:r>
              <a:rPr lang="en-US" sz="3600" b="1" dirty="0" err="1">
                <a:solidFill>
                  <a:srgbClr val="FFFFFF"/>
                </a:solidFill>
                <a:effectLst/>
              </a:rPr>
              <a:t>hóa</a:t>
            </a:r>
            <a:br>
              <a:rPr lang="en-US" sz="3600" dirty="0">
                <a:solidFill>
                  <a:srgbClr val="FFFFFF"/>
                </a:solidFill>
                <a:effectLst/>
              </a:rPr>
            </a:br>
            <a:endParaRPr lang="en-US" sz="3600" dirty="0">
              <a:solidFill>
                <a:srgbClr val="FFFFFF"/>
              </a:solidFill>
            </a:endParaRPr>
          </a:p>
        </p:txBody>
      </p:sp>
      <p:sp>
        <p:nvSpPr>
          <p:cNvPr id="10" name="Rounded Rectangle 9">
            <a:extLst>
              <a:ext uri="{FF2B5EF4-FFF2-40B4-BE49-F238E27FC236}">
                <a16:creationId xmlns:a16="http://schemas.microsoft.com/office/drawing/2014/main" id="{F39F590C-C492-E561-6AA2-FB131AF0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8F1313-6513-FB1D-337E-32C47763E5B6}"/>
              </a:ext>
            </a:extLst>
          </p:cNvPr>
          <p:cNvSpPr txBox="1"/>
          <p:nvPr/>
        </p:nvSpPr>
        <p:spPr>
          <a:xfrm>
            <a:off x="731295" y="484632"/>
            <a:ext cx="7478926" cy="1156727"/>
          </a:xfrm>
          <a:prstGeom prst="rect">
            <a:avLst/>
          </a:prstGeom>
          <a:noFill/>
        </p:spPr>
        <p:txBody>
          <a:bodyPr wrap="square">
            <a:spAutoFit/>
          </a:bodyPr>
          <a:lstStyle/>
          <a:p>
            <a:pPr algn="ctr">
              <a:lnSpc>
                <a:spcPct val="130000"/>
              </a:lnSpc>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 Dòng hồi tưởng những kỉ niệm thời thơ ấu của người con khi làng quê chưa đô thị hóa</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AB7DB802-D32F-320D-AB65-569A404C9305}"/>
              </a:ext>
            </a:extLst>
          </p:cNvPr>
          <p:cNvSpPr txBox="1"/>
          <p:nvPr/>
        </p:nvSpPr>
        <p:spPr>
          <a:xfrm>
            <a:off x="590036" y="1641359"/>
            <a:ext cx="8018828" cy="3892861"/>
          </a:xfrm>
          <a:prstGeom prst="rect">
            <a:avLst/>
          </a:prstGeom>
          <a:noFill/>
        </p:spPr>
        <p:txBody>
          <a:bodyPr wrap="square">
            <a:spAutoFit/>
          </a:bodyPr>
          <a:lstStyle/>
          <a:p>
            <a:pPr algn="just">
              <a:lnSpc>
                <a:spcPct val="150000"/>
              </a:lnSpc>
            </a:pPr>
            <a:r>
              <a:rPr lang="vi-VN" sz="2800" dirty="0"/>
              <a:t> + Đó là kỉ niệm cùng bạn bè vui chơi đánh đáo;</a:t>
            </a:r>
            <a:endParaRPr lang="en-US" sz="2800" dirty="0"/>
          </a:p>
          <a:p>
            <a:pPr algn="just">
              <a:lnSpc>
                <a:spcPct val="150000"/>
              </a:lnSpc>
            </a:pPr>
            <a:r>
              <a:rPr lang="vi-VN" sz="2800" dirty="0"/>
              <a:t>+ Hình ảnh thân thuộc nơi quê nhà: cánh đồng những ngày ngập lụt </a:t>
            </a:r>
            <a:r>
              <a:rPr lang="vi-VN" sz="2800" i="1" dirty="0"/>
              <a:t>“nước trắng mênh mông”, </a:t>
            </a:r>
            <a:r>
              <a:rPr lang="vi-VN" sz="2800" dirty="0"/>
              <a:t>con chó đá đầu làng sủa trong những đêm trăng, có âm thanh </a:t>
            </a:r>
            <a:r>
              <a:rPr lang="vi-VN" sz="2800" i="1" dirty="0"/>
              <a:t>“tiếng gọi nghe buồn như củi ướt</a:t>
            </a:r>
            <a:r>
              <a:rPr lang="vi-VN" sz="2800" dirty="0"/>
              <a:t>”, mẹ “</a:t>
            </a:r>
            <a:r>
              <a:rPr lang="vi-VN" sz="2800" i="1" dirty="0"/>
              <a:t>ra bến sông vớt những câu ca tan vào nước”</a:t>
            </a:r>
            <a:r>
              <a:rPr lang="vi-VN" sz="2800" dirty="0"/>
              <a:t>, ....</a:t>
            </a:r>
            <a:endParaRPr lang="en-US" sz="2800" dirty="0"/>
          </a:p>
        </p:txBody>
      </p:sp>
    </p:spTree>
    <p:extLst>
      <p:ext uri="{BB962C8B-B14F-4D97-AF65-F5344CB8AC3E}">
        <p14:creationId xmlns:p14="http://schemas.microsoft.com/office/powerpoint/2010/main" val="28584101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2FDFF0C-F1BD-6026-AED4-EDBD7024F2E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15919CB-9583-0971-984C-F158546AA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D802B-56BF-C87C-2E96-E3A1B163F20E}"/>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effectLst/>
              </a:rPr>
              <a:t>2. Cảm </a:t>
            </a:r>
            <a:r>
              <a:rPr lang="en-US" sz="3600" b="1" dirty="0" err="1">
                <a:solidFill>
                  <a:srgbClr val="FFFFFF"/>
                </a:solidFill>
                <a:effectLst/>
              </a:rPr>
              <a:t>xúc</a:t>
            </a:r>
            <a:r>
              <a:rPr lang="en-US" sz="3600" b="1" dirty="0">
                <a:solidFill>
                  <a:srgbClr val="FFFFFF"/>
                </a:solidFill>
                <a:effectLst/>
              </a:rPr>
              <a:t> </a:t>
            </a:r>
            <a:r>
              <a:rPr lang="en-US" sz="3600" b="1" dirty="0" err="1">
                <a:solidFill>
                  <a:srgbClr val="FFFFFF"/>
                </a:solidFill>
                <a:effectLst/>
              </a:rPr>
              <a:t>trữ</a:t>
            </a:r>
            <a:r>
              <a:rPr lang="en-US" sz="3600" b="1" dirty="0">
                <a:solidFill>
                  <a:srgbClr val="FFFFFF"/>
                </a:solidFill>
                <a:effectLst/>
              </a:rPr>
              <a:t> </a:t>
            </a:r>
            <a:r>
              <a:rPr lang="en-US" sz="3600" b="1" dirty="0" err="1">
                <a:solidFill>
                  <a:srgbClr val="FFFFFF"/>
                </a:solidFill>
                <a:effectLst/>
              </a:rPr>
              <a:t>tình</a:t>
            </a:r>
            <a:r>
              <a:rPr lang="en-US" sz="3600" b="1" dirty="0">
                <a:solidFill>
                  <a:srgbClr val="FFFFFF"/>
                </a:solidFill>
                <a:effectLst/>
              </a:rPr>
              <a:t> </a:t>
            </a:r>
            <a:r>
              <a:rPr lang="en-US" sz="3600" b="1" dirty="0" err="1">
                <a:solidFill>
                  <a:srgbClr val="FFFFFF"/>
                </a:solidFill>
                <a:effectLst/>
              </a:rPr>
              <a:t>của</a:t>
            </a:r>
            <a:r>
              <a:rPr lang="en-US" sz="3600" b="1" dirty="0">
                <a:solidFill>
                  <a:srgbClr val="FFFFFF"/>
                </a:solidFill>
                <a:effectLst/>
              </a:rPr>
              <a:t> </a:t>
            </a:r>
            <a:r>
              <a:rPr lang="en-US" sz="3600" b="1" dirty="0" err="1">
                <a:solidFill>
                  <a:srgbClr val="FFFFFF"/>
                </a:solidFill>
                <a:effectLst/>
              </a:rPr>
              <a:t>tác</a:t>
            </a:r>
            <a:r>
              <a:rPr lang="en-US" sz="3600" b="1" dirty="0">
                <a:solidFill>
                  <a:srgbClr val="FFFFFF"/>
                </a:solidFill>
                <a:effectLst/>
              </a:rPr>
              <a:t> </a:t>
            </a:r>
            <a:r>
              <a:rPr lang="en-US" sz="3600" b="1" dirty="0" err="1">
                <a:solidFill>
                  <a:srgbClr val="FFFFFF"/>
                </a:solidFill>
                <a:effectLst/>
              </a:rPr>
              <a:t>giả</a:t>
            </a:r>
            <a:r>
              <a:rPr lang="en-US" sz="3600" b="1" dirty="0">
                <a:solidFill>
                  <a:srgbClr val="FFFFFF"/>
                </a:solidFill>
                <a:effectLst/>
              </a:rPr>
              <a:t> </a:t>
            </a:r>
            <a:r>
              <a:rPr lang="en-US" sz="3600" b="1" dirty="0" err="1">
                <a:solidFill>
                  <a:srgbClr val="FFFFFF"/>
                </a:solidFill>
                <a:effectLst/>
              </a:rPr>
              <a:t>trước</a:t>
            </a:r>
            <a:r>
              <a:rPr lang="en-US" sz="3600" b="1" dirty="0">
                <a:solidFill>
                  <a:srgbClr val="FFFFFF"/>
                </a:solidFill>
                <a:effectLst/>
              </a:rPr>
              <a:t> </a:t>
            </a:r>
            <a:r>
              <a:rPr lang="en-US" sz="3600" b="1" dirty="0" err="1">
                <a:solidFill>
                  <a:srgbClr val="FFFFFF"/>
                </a:solidFill>
                <a:effectLst/>
              </a:rPr>
              <a:t>bước</a:t>
            </a:r>
            <a:r>
              <a:rPr lang="en-US" sz="3600" b="1" dirty="0">
                <a:solidFill>
                  <a:srgbClr val="FFFFFF"/>
                </a:solidFill>
                <a:effectLst/>
              </a:rPr>
              <a:t> </a:t>
            </a:r>
            <a:r>
              <a:rPr lang="en-US" sz="3600" b="1" dirty="0" err="1">
                <a:solidFill>
                  <a:srgbClr val="FFFFFF"/>
                </a:solidFill>
                <a:effectLst/>
              </a:rPr>
              <a:t>chân</a:t>
            </a:r>
            <a:r>
              <a:rPr lang="en-US" sz="3600" b="1" dirty="0">
                <a:solidFill>
                  <a:srgbClr val="FFFFFF"/>
                </a:solidFill>
                <a:effectLst/>
              </a:rPr>
              <a:t> </a:t>
            </a:r>
            <a:r>
              <a:rPr lang="en-US" sz="3600" b="1" dirty="0" err="1">
                <a:solidFill>
                  <a:srgbClr val="FFFFFF"/>
                </a:solidFill>
                <a:effectLst/>
              </a:rPr>
              <a:t>đô</a:t>
            </a:r>
            <a:r>
              <a:rPr lang="en-US" sz="3600" b="1" dirty="0">
                <a:solidFill>
                  <a:srgbClr val="FFFFFF"/>
                </a:solidFill>
                <a:effectLst/>
              </a:rPr>
              <a:t> </a:t>
            </a:r>
            <a:r>
              <a:rPr lang="en-US" sz="3600" b="1" dirty="0" err="1">
                <a:solidFill>
                  <a:srgbClr val="FFFFFF"/>
                </a:solidFill>
                <a:effectLst/>
              </a:rPr>
              <a:t>thị</a:t>
            </a:r>
            <a:r>
              <a:rPr lang="en-US" sz="3600" b="1" dirty="0">
                <a:solidFill>
                  <a:srgbClr val="FFFFFF"/>
                </a:solidFill>
                <a:effectLst/>
              </a:rPr>
              <a:t> </a:t>
            </a:r>
            <a:r>
              <a:rPr lang="en-US" sz="3600" b="1" dirty="0" err="1">
                <a:solidFill>
                  <a:srgbClr val="FFFFFF"/>
                </a:solidFill>
                <a:effectLst/>
              </a:rPr>
              <a:t>hóa</a:t>
            </a:r>
            <a:br>
              <a:rPr lang="en-US" sz="3600" dirty="0">
                <a:solidFill>
                  <a:srgbClr val="FFFFFF"/>
                </a:solidFill>
                <a:effectLst/>
              </a:rPr>
            </a:br>
            <a:endParaRPr lang="en-US" sz="3600" dirty="0">
              <a:solidFill>
                <a:srgbClr val="FFFFFF"/>
              </a:solidFill>
            </a:endParaRPr>
          </a:p>
        </p:txBody>
      </p:sp>
      <p:sp>
        <p:nvSpPr>
          <p:cNvPr id="10" name="Rounded Rectangle 9">
            <a:extLst>
              <a:ext uri="{FF2B5EF4-FFF2-40B4-BE49-F238E27FC236}">
                <a16:creationId xmlns:a16="http://schemas.microsoft.com/office/drawing/2014/main" id="{146BF135-A6A2-5A3E-CD38-99BD57BB1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AA1346-4A63-D7AC-F012-075185F6796F}"/>
              </a:ext>
            </a:extLst>
          </p:cNvPr>
          <p:cNvSpPr txBox="1"/>
          <p:nvPr/>
        </p:nvSpPr>
        <p:spPr>
          <a:xfrm>
            <a:off x="590036" y="395512"/>
            <a:ext cx="7478926" cy="1156727"/>
          </a:xfrm>
          <a:prstGeom prst="rect">
            <a:avLst/>
          </a:prstGeom>
          <a:noFill/>
        </p:spPr>
        <p:txBody>
          <a:bodyPr wrap="square">
            <a:spAutoFit/>
          </a:bodyPr>
          <a:lstStyle/>
          <a:p>
            <a:pPr algn="ctr">
              <a:lnSpc>
                <a:spcPct val="130000"/>
              </a:lnSpc>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 Dòng hồi tưởng những kỉ niệm thời thơ ấu của người con khi làng quê chưa đô thị hóa</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60FDA76F-F64A-37DC-08F6-187D20922750}"/>
              </a:ext>
            </a:extLst>
          </p:cNvPr>
          <p:cNvSpPr txBox="1"/>
          <p:nvPr/>
        </p:nvSpPr>
        <p:spPr>
          <a:xfrm>
            <a:off x="590036" y="1641359"/>
            <a:ext cx="8018828" cy="3724096"/>
          </a:xfrm>
          <a:prstGeom prst="rect">
            <a:avLst/>
          </a:prstGeom>
          <a:noFill/>
        </p:spPr>
        <p:txBody>
          <a:bodyPr wrap="square">
            <a:spAutoFit/>
          </a:bodyPr>
          <a:lstStyle/>
          <a:p>
            <a:pPr algn="just"/>
            <a:r>
              <a:rPr lang="vi-VN" sz="4000" dirty="0"/>
              <a:t> </a:t>
            </a:r>
            <a:r>
              <a:rPr lang="vi-VN" sz="2800" dirty="0"/>
              <a:t> - Những cung bậc cảm xúc khác nhau của người con khi hồi tưởng lại kỉ niệm tuổi thơ:</a:t>
            </a:r>
            <a:endParaRPr lang="en-US" sz="2800" dirty="0"/>
          </a:p>
          <a:p>
            <a:pPr algn="just"/>
            <a:r>
              <a:rPr lang="vi-VN" sz="2800" dirty="0"/>
              <a:t>+ Niềm vui tươi hồn nhiên trong trẻo khi được sống trong kí ức tuổi thơ bên bạn bè với những trò chơi con trẻ.</a:t>
            </a:r>
            <a:endParaRPr lang="en-US" sz="2800" dirty="0"/>
          </a:p>
          <a:p>
            <a:pPr algn="just"/>
            <a:r>
              <a:rPr lang="en-US" sz="2800" dirty="0"/>
              <a:t>+ </a:t>
            </a:r>
            <a:r>
              <a:rPr lang="en-US" sz="2800" dirty="0" err="1"/>
              <a:t>Nặng</a:t>
            </a:r>
            <a:r>
              <a:rPr lang="en-US" sz="2800" dirty="0"/>
              <a:t> </a:t>
            </a:r>
            <a:r>
              <a:rPr lang="en-US" sz="2800" dirty="0" err="1"/>
              <a:t>trĩu</a:t>
            </a:r>
            <a:r>
              <a:rPr lang="en-US" sz="2800" dirty="0"/>
              <a:t> </a:t>
            </a:r>
            <a:r>
              <a:rPr lang="en-US" sz="2800" dirty="0" err="1"/>
              <a:t>nỗi</a:t>
            </a:r>
            <a:r>
              <a:rPr lang="en-US" sz="2800" dirty="0"/>
              <a:t> </a:t>
            </a:r>
            <a:r>
              <a:rPr lang="en-US" sz="2800" dirty="0" err="1"/>
              <a:t>buồn</a:t>
            </a:r>
            <a:r>
              <a:rPr lang="en-US" sz="2800" dirty="0"/>
              <a:t>, </a:t>
            </a:r>
            <a:r>
              <a:rPr lang="en-US" sz="2800" dirty="0" err="1"/>
              <a:t>tình</a:t>
            </a:r>
            <a:r>
              <a:rPr lang="en-US" sz="2800" dirty="0"/>
              <a:t> thương khi nhớ lại </a:t>
            </a:r>
            <a:r>
              <a:rPr lang="en-US" sz="2800" dirty="0" err="1"/>
              <a:t>những</a:t>
            </a:r>
            <a:r>
              <a:rPr lang="en-US" sz="2800" dirty="0"/>
              <a:t> ngày tháng </a:t>
            </a:r>
            <a:r>
              <a:rPr lang="en-US" sz="2800" dirty="0" err="1"/>
              <a:t>đói</a:t>
            </a:r>
            <a:r>
              <a:rPr lang="en-US" sz="2800" dirty="0"/>
              <a:t> </a:t>
            </a:r>
            <a:r>
              <a:rPr lang="en-US" sz="2800" dirty="0" err="1"/>
              <a:t>nghèo</a:t>
            </a:r>
            <a:r>
              <a:rPr lang="en-US" sz="2800" dirty="0"/>
              <a:t>, </a:t>
            </a:r>
            <a:r>
              <a:rPr lang="en-US" sz="2800" dirty="0" err="1"/>
              <a:t>buồn</a:t>
            </a:r>
            <a:r>
              <a:rPr lang="en-US" sz="2800" dirty="0"/>
              <a:t> </a:t>
            </a:r>
            <a:r>
              <a:rPr lang="en-US" sz="2800" dirty="0" err="1"/>
              <a:t>tủi</a:t>
            </a:r>
            <a:r>
              <a:rPr lang="en-US" sz="2800" dirty="0"/>
              <a:t>, </a:t>
            </a:r>
            <a:r>
              <a:rPr lang="en-US" sz="2800" dirty="0" err="1"/>
              <a:t>và</a:t>
            </a:r>
            <a:r>
              <a:rPr lang="en-US" sz="2800" dirty="0"/>
              <a:t> hình ảnh </a:t>
            </a:r>
            <a:r>
              <a:rPr lang="en-US" sz="2800" dirty="0" err="1"/>
              <a:t>người</a:t>
            </a:r>
            <a:r>
              <a:rPr lang="en-US" sz="2800" dirty="0"/>
              <a:t> </a:t>
            </a:r>
            <a:r>
              <a:rPr lang="en-US" sz="2800" dirty="0" err="1"/>
              <a:t>mẹ</a:t>
            </a:r>
            <a:r>
              <a:rPr lang="en-US" sz="2800" dirty="0"/>
              <a:t> </a:t>
            </a:r>
            <a:r>
              <a:rPr lang="en-US" sz="2800" dirty="0" err="1"/>
              <a:t>tần</a:t>
            </a:r>
            <a:r>
              <a:rPr lang="en-US" sz="2800" dirty="0"/>
              <a:t> </a:t>
            </a:r>
            <a:r>
              <a:rPr lang="en-US" sz="2800" dirty="0" err="1"/>
              <a:t>tảo</a:t>
            </a:r>
            <a:r>
              <a:rPr lang="en-US" sz="2800" dirty="0"/>
              <a:t>, lam </a:t>
            </a:r>
            <a:r>
              <a:rPr lang="en-US" sz="2800" dirty="0" err="1"/>
              <a:t>lũ</a:t>
            </a:r>
            <a:r>
              <a:rPr lang="en-US" sz="2800" dirty="0"/>
              <a:t>, </a:t>
            </a:r>
            <a:r>
              <a:rPr lang="en-US" sz="2800" dirty="0" err="1"/>
              <a:t>nhọc</a:t>
            </a:r>
            <a:r>
              <a:rPr lang="en-US" sz="2800" dirty="0"/>
              <a:t> </a:t>
            </a:r>
            <a:r>
              <a:rPr lang="en-US" sz="2800" dirty="0" err="1"/>
              <a:t>nhằn</a:t>
            </a:r>
            <a:r>
              <a:rPr lang="vi-VN" sz="2800" dirty="0"/>
              <a:t>.</a:t>
            </a:r>
            <a:endParaRPr lang="en-US" sz="2800" dirty="0"/>
          </a:p>
        </p:txBody>
      </p:sp>
    </p:spTree>
    <p:extLst>
      <p:ext uri="{BB962C8B-B14F-4D97-AF65-F5344CB8AC3E}">
        <p14:creationId xmlns:p14="http://schemas.microsoft.com/office/powerpoint/2010/main" val="6760973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188ED6-A942-34D8-B9F7-A9FCB7439A91}"/>
              </a:ext>
            </a:extLst>
          </p:cNvPr>
          <p:cNvSpPr txBox="1"/>
          <p:nvPr/>
        </p:nvSpPr>
        <p:spPr>
          <a:xfrm>
            <a:off x="659253" y="1553658"/>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6600" b="1" u="none" strike="noStrike" kern="1200" cap="none" spc="0" normalizeH="0" baseline="0" noProof="0" dirty="0">
                <a:ln>
                  <a:noFill/>
                </a:ln>
                <a:effectLst/>
                <a:uLnTx/>
                <a:uFillTx/>
                <a:latin typeface="+mj-lt"/>
                <a:ea typeface="+mj-ea"/>
                <a:cs typeface="+mj-cs"/>
              </a:rPr>
              <a:t>HOẠT ĐỘNG 2</a:t>
            </a:r>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ulticolored buildings in a city&#10;&#10;Description automatically generated">
            <a:extLst>
              <a:ext uri="{FF2B5EF4-FFF2-40B4-BE49-F238E27FC236}">
                <a16:creationId xmlns:a16="http://schemas.microsoft.com/office/drawing/2014/main" id="{BB561385-2FC7-A160-BD71-A12F88971B88}"/>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7114162" y="471748"/>
            <a:ext cx="4324849" cy="2552007"/>
          </a:xfrm>
          <a:prstGeom prst="rect">
            <a:avLst/>
          </a:prstGeom>
        </p:spPr>
      </p:pic>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tall buildings&#10;&#10;Description automatically generated">
            <a:extLst>
              <a:ext uri="{FF2B5EF4-FFF2-40B4-BE49-F238E27FC236}">
                <a16:creationId xmlns:a16="http://schemas.microsoft.com/office/drawing/2014/main" id="{642048C3-EA96-6108-4DC9-5C8A12857D50}"/>
              </a:ext>
            </a:extLst>
          </p:cNvPr>
          <p:cNvPicPr>
            <a:picLocks noChangeAspect="1"/>
          </p:cNvPicPr>
          <p:nvPr/>
        </p:nvPicPr>
        <p:blipFill>
          <a:blip r:embed="rId3">
            <a:extLst>
              <a:ext uri="{28A0092B-C50C-407E-A947-70E740481C1C}">
                <a14:useLocalDpi xmlns:a14="http://schemas.microsoft.com/office/drawing/2010/main" val="0"/>
              </a:ext>
            </a:extLst>
          </a:blip>
          <a:srcRect t="744"/>
          <a:stretch/>
        </p:blipFill>
        <p:spPr>
          <a:xfrm>
            <a:off x="7114162" y="3676230"/>
            <a:ext cx="4324849" cy="2552007"/>
          </a:xfrm>
          <a:prstGeom prst="rect">
            <a:avLst/>
          </a:prstGeom>
        </p:spPr>
      </p:pic>
      <p:sp>
        <p:nvSpPr>
          <p:cNvPr id="7" name="TextBox 6">
            <a:extLst>
              <a:ext uri="{FF2B5EF4-FFF2-40B4-BE49-F238E27FC236}">
                <a16:creationId xmlns:a16="http://schemas.microsoft.com/office/drawing/2014/main" id="{E473A4D6-B3BB-5A15-2EBF-104ACD3A69BE}"/>
              </a:ext>
            </a:extLst>
          </p:cNvPr>
          <p:cNvSpPr txBox="1"/>
          <p:nvPr/>
        </p:nvSpPr>
        <p:spPr>
          <a:xfrm>
            <a:off x="332466" y="2353008"/>
            <a:ext cx="6852932" cy="2736965"/>
          </a:xfrm>
          <a:prstGeom prst="rect">
            <a:avLst/>
          </a:prstGeom>
        </p:spPr>
        <p:txBody>
          <a:bodyPr vert="horz" lIns="91440" tIns="45720" rIns="91440" bIns="45720" rtlCol="0" anchor="t">
            <a:noAutofit/>
          </a:bodyPr>
          <a:lstStyle/>
          <a:p>
            <a:pPr marL="0" marR="0" lvl="0" indent="0" algn="ctr" fontAlgn="auto">
              <a:lnSpc>
                <a:spcPct val="150000"/>
              </a:lnSpc>
              <a:spcBef>
                <a:spcPct val="0"/>
              </a:spcBef>
              <a:spcAft>
                <a:spcPts val="600"/>
              </a:spcAft>
              <a:buClrTx/>
              <a:buSzTx/>
              <a:tabLst/>
              <a:defRPr/>
            </a:pPr>
            <a:r>
              <a:rPr kumimoji="0" lang="en-US" sz="8000" b="1" u="none" strike="noStrike" kern="1200" cap="none" spc="0" normalizeH="0" baseline="0" noProof="0" dirty="0">
                <a:ln>
                  <a:noFill/>
                </a:ln>
                <a:solidFill>
                  <a:srgbClr val="FF0000"/>
                </a:solidFill>
                <a:effectLst/>
                <a:uLnTx/>
                <a:uFillTx/>
                <a:latin typeface="+mj-lt"/>
                <a:ea typeface="+mj-ea"/>
                <a:cs typeface="+mj-cs"/>
              </a:rPr>
              <a:t>KHỞI ĐỘNG</a:t>
            </a:r>
          </a:p>
        </p:txBody>
      </p:sp>
    </p:spTree>
    <p:extLst>
      <p:ext uri="{BB962C8B-B14F-4D97-AF65-F5344CB8AC3E}">
        <p14:creationId xmlns:p14="http://schemas.microsoft.com/office/powerpoint/2010/main" val="22970225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68D55D-710B-DE35-556D-222CCF3436CC}"/>
              </a:ext>
            </a:extLst>
          </p:cNvPr>
          <p:cNvSpPr/>
          <p:nvPr/>
        </p:nvSpPr>
        <p:spPr>
          <a:xfrm>
            <a:off x="214184" y="267601"/>
            <a:ext cx="11763632" cy="6417404"/>
          </a:xfrm>
          <a:prstGeom prst="rect">
            <a:avLst/>
          </a:prstGeom>
          <a:solidFill>
            <a:schemeClr val="bg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30000"/>
              </a:lnSpc>
              <a:spcBef>
                <a:spcPts val="0"/>
              </a:spcBef>
              <a:spcAft>
                <a:spcPts val="300"/>
              </a:spcAft>
              <a:buClrTx/>
              <a:buSzTx/>
              <a:buFontTx/>
              <a:buNone/>
              <a:tabLst/>
              <a:defRPr/>
            </a:pP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ctr" defTabSz="914400" eaLnBrk="1" fontAlgn="auto" latinLnBrk="0" hangingPunct="1">
              <a:lnSpc>
                <a:spcPct val="130000"/>
              </a:lnSpc>
              <a:spcBef>
                <a:spcPts val="0"/>
              </a:spcBef>
              <a:spcAft>
                <a:spcPts val="300"/>
              </a:spcAft>
              <a:buClrTx/>
              <a:buSzTx/>
              <a:buFontTx/>
              <a:buNone/>
              <a:tabLst/>
              <a:defRPr/>
            </a:pPr>
            <a:endParaRPr lang="en-US" sz="2800"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ctr" defTabSz="914400" eaLnBrk="1" fontAlgn="auto" latinLnBrk="0" hangingPunct="1">
              <a:lnSpc>
                <a:spcPct val="130000"/>
              </a:lnSpc>
              <a:spcBef>
                <a:spcPts val="0"/>
              </a:spcBef>
              <a:spcAft>
                <a:spcPts val="300"/>
              </a:spcAft>
              <a:buClrTx/>
              <a:buSzTx/>
              <a:buFontTx/>
              <a:buNone/>
              <a:tabLst/>
              <a:defRPr/>
            </a:pPr>
            <a:endParaRPr lang="en-US" sz="2800"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ctr" defTabSz="914400" eaLnBrk="1" fontAlgn="auto" latinLnBrk="0" hangingPunct="1">
              <a:lnSpc>
                <a:spcPct val="130000"/>
              </a:lnSpc>
              <a:spcBef>
                <a:spcPts val="0"/>
              </a:spcBef>
              <a:spcAft>
                <a:spcPts val="30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PHIẾU HT SỐ 03: </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30000"/>
              </a:lnSpc>
              <a:spcBef>
                <a:spcPts val="0"/>
              </a:spcBef>
              <a:spcAft>
                <a:spcPts val="300"/>
              </a:spcAft>
              <a:buClrTx/>
              <a:buSzTx/>
              <a:buFontTx/>
              <a:buNone/>
              <a:tabLst/>
              <a:defRPr/>
            </a:pPr>
            <a:r>
              <a:rPr kumimoji="0" lang="vi-VN" sz="28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Times New Roman" panose="02020603050405020304" pitchFamily="18" charset="0"/>
                <a:ea typeface="MS Mincho" panose="02020609040205080304" pitchFamily="49" charset="-128"/>
                <a:cs typeface="Times New Roman" panose="02020603050405020304" pitchFamily="18" charset="0"/>
              </a:rPr>
              <a:t>TÌM HIỂU KHỔ THƠ 4,5</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1"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Yêu cầu:</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0"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a:t>
            </a:r>
            <a:r>
              <a:rPr kumimoji="0" lang="vi-VN" sz="2800" b="1"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vi-VN" sz="2800" b="0" i="1"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 khổ 4,5</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0" i="1"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vi-VN" sz="2800" b="0"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(2). </a:t>
            </a:r>
            <a:r>
              <a:rPr kumimoji="0" lang="vi-VN" sz="2800" b="0" i="1"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Trước “những bước chân đô thị hóa”, người con có suy nghĩ gì?</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1"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Trả lời</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0"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Từ ngữ/ câu thơ thể hiện</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0"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Suy nghĩ, nhân thức  của người con</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0"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0"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Lí giải vì sao con có suy nghĩ đó</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0"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30000"/>
              </a:lnSpc>
              <a:spcBef>
                <a:spcPts val="0"/>
              </a:spcBef>
              <a:spcAft>
                <a:spcPts val="300"/>
              </a:spcAft>
              <a:buClrTx/>
              <a:buSzTx/>
              <a:buFontTx/>
              <a:buNone/>
              <a:tabLst/>
              <a:defRPr/>
            </a:pPr>
            <a:r>
              <a:rPr kumimoji="0" lang="vi-VN" sz="2800" b="0" i="0" u="none" strike="noStrike" kern="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30000"/>
              </a:lnSpc>
              <a:spcBef>
                <a:spcPts val="0"/>
              </a:spcBef>
              <a:spcAft>
                <a:spcPts val="300"/>
              </a:spcAft>
              <a:buClrTx/>
              <a:buSzTx/>
              <a:buFontTx/>
              <a:buNone/>
              <a:tabLst/>
              <a:defRPr/>
            </a:pPr>
            <a:r>
              <a:rPr kumimoji="0" lang="vi-VN" sz="28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Times New Roman" panose="02020603050405020304" pitchFamily="18" charset="0"/>
                <a:ea typeface="MS Mincho" panose="02020609040205080304" pitchFamily="49" charset="-128"/>
                <a:cs typeface="Times New Roman" panose="02020603050405020304" pitchFamily="18" charset="0"/>
              </a:rPr>
              <a:t> </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Tree>
    <p:extLst>
      <p:ext uri="{BB962C8B-B14F-4D97-AF65-F5344CB8AC3E}">
        <p14:creationId xmlns:p14="http://schemas.microsoft.com/office/powerpoint/2010/main" val="10202394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0F62E8-1ED7-2182-D16A-2D34EAFEF129}"/>
              </a:ext>
            </a:extLst>
          </p:cNvPr>
          <p:cNvSpPr txBox="1"/>
          <p:nvPr/>
        </p:nvSpPr>
        <p:spPr>
          <a:xfrm>
            <a:off x="197708" y="124539"/>
            <a:ext cx="11664778" cy="3957494"/>
          </a:xfrm>
          <a:prstGeom prst="rect">
            <a:avLst/>
          </a:prstGeom>
          <a:noFill/>
        </p:spPr>
        <p:txBody>
          <a:bodyPr wrap="square">
            <a:spAutoFit/>
          </a:bodyPr>
          <a:lstStyle/>
          <a:p>
            <a:pPr>
              <a:lnSpc>
                <a:spcPct val="130000"/>
              </a:lnSpc>
            </a:pPr>
            <a:r>
              <a:rPr lang="vi-VN"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 Những suy nghĩ của người con trước cảnh làng quê dần bị đô thị hóa.</a:t>
            </a:r>
            <a:endParaRPr lang="en-US" sz="2400" dirty="0">
              <a:effectLst/>
              <a:latin typeface="Times New Roman" panose="02020603050405020304" pitchFamily="18" charset="0"/>
              <a:ea typeface="Times New Roman" panose="02020603050405020304" pitchFamily="18" charset="0"/>
            </a:endParaRPr>
          </a:p>
          <a:p>
            <a:pPr>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bước chân đô thị” đã khiến làng quê có những thay đổi- mặc dù quang cảnh thành thị mới được “thai nghén”.</a:t>
            </a:r>
            <a:endParaRPr lang="en-US" sz="2400" dirty="0">
              <a:effectLst/>
              <a:latin typeface="Times New Roman" panose="02020603050405020304" pitchFamily="18" charset="0"/>
              <a:ea typeface="Times New Roman" panose="02020603050405020304" pitchFamily="18" charset="0"/>
            </a:endParaRPr>
          </a:p>
          <a:p>
            <a:pPr>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 cảnh tượng này, con nhận thấy mọi người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ngơ ngác” (“Đêm thai nghén những thành thị trứng nước/ Ai ấy còn ngơ ngác trước văn minh.”);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còn bản thân mình thì còn “e dè”</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(Với nỗi e dè từ cái thời Văn Lang lúa nước/ Nỗi e dè tự thắp mình lên làm ngọn nến mùa thu đi rước đuốc)</a:t>
            </a:r>
            <a:endParaRPr lang="en-US" sz="2400" dirty="0">
              <a:effectLst/>
              <a:latin typeface="Times New Roman" panose="02020603050405020304" pitchFamily="18" charset="0"/>
              <a:ea typeface="Times New Roman" panose="02020603050405020304" pitchFamily="18" charset="0"/>
            </a:endParaRPr>
          </a:p>
        </p:txBody>
      </p:sp>
      <p:pic>
        <p:nvPicPr>
          <p:cNvPr id="5" name="Graphic 4" descr="Laptop with phone and calculator">
            <a:extLst>
              <a:ext uri="{FF2B5EF4-FFF2-40B4-BE49-F238E27FC236}">
                <a16:creationId xmlns:a16="http://schemas.microsoft.com/office/drawing/2014/main" id="{40B5C5FA-A464-B265-B462-9F1B45B646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8428" y="3663778"/>
            <a:ext cx="5228968" cy="4096265"/>
          </a:xfrm>
          <a:prstGeom prst="rect">
            <a:avLst/>
          </a:prstGeom>
        </p:spPr>
      </p:pic>
      <p:sp>
        <p:nvSpPr>
          <p:cNvPr id="6" name="Plaque 5">
            <a:extLst>
              <a:ext uri="{FF2B5EF4-FFF2-40B4-BE49-F238E27FC236}">
                <a16:creationId xmlns:a16="http://schemas.microsoft.com/office/drawing/2014/main" id="{3C7099BB-B086-9BD0-86D0-D28C508B4890}"/>
              </a:ext>
            </a:extLst>
          </p:cNvPr>
          <p:cNvSpPr/>
          <p:nvPr/>
        </p:nvSpPr>
        <p:spPr>
          <a:xfrm>
            <a:off x="444843" y="4559643"/>
            <a:ext cx="6843585" cy="2075935"/>
          </a:xfrm>
          <a:prstGeom prst="plaqu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effectLst/>
                <a:latin typeface="Times New Roman" panose="02020603050405020304" pitchFamily="18" charset="0"/>
                <a:ea typeface="Times New Roman" panose="02020603050405020304" pitchFamily="18" charset="0"/>
              </a:rPr>
              <a:t>Vì con </a:t>
            </a:r>
            <a:r>
              <a:rPr lang="en-US" sz="2800" dirty="0" err="1">
                <a:solidFill>
                  <a:srgbClr val="FF0000"/>
                </a:solidFill>
                <a:effectLst/>
                <a:latin typeface="Times New Roman" panose="02020603050405020304" pitchFamily="18" charset="0"/>
                <a:ea typeface="Times New Roman" panose="02020603050405020304" pitchFamily="18" charset="0"/>
              </a:rPr>
              <a:t>biết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rằng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đô</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thị</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hóa</a:t>
            </a:r>
            <a:r>
              <a:rPr lang="en-US" sz="2800" dirty="0">
                <a:solidFill>
                  <a:srgbClr val="FF0000"/>
                </a:solidFill>
                <a:effectLst/>
                <a:latin typeface="Times New Roman" panose="02020603050405020304" pitchFamily="18" charset="0"/>
                <a:ea typeface="Times New Roman" panose="02020603050405020304" pitchFamily="18" charset="0"/>
              </a:rPr>
              <a:t> là </a:t>
            </a:r>
            <a:r>
              <a:rPr lang="en-US" sz="2800" dirty="0" err="1">
                <a:solidFill>
                  <a:srgbClr val="FF0000"/>
                </a:solidFill>
                <a:effectLst/>
                <a:latin typeface="Times New Roman" panose="02020603050405020304" pitchFamily="18" charset="0"/>
                <a:ea typeface="Times New Roman" panose="02020603050405020304" pitchFamily="18" charset="0"/>
              </a:rPr>
              <a:t>quy</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luật</a:t>
            </a:r>
            <a:r>
              <a:rPr lang="en-US" sz="2800" dirty="0">
                <a:solidFill>
                  <a:srgbClr val="FF0000"/>
                </a:solidFill>
                <a:effectLst/>
                <a:latin typeface="Times New Roman" panose="02020603050405020304" pitchFamily="18" charset="0"/>
                <a:ea typeface="Times New Roman" panose="02020603050405020304" pitchFamily="18" charset="0"/>
              </a:rPr>
              <a:t>, là </a:t>
            </a:r>
            <a:r>
              <a:rPr lang="en-US" sz="2800" dirty="0" err="1">
                <a:solidFill>
                  <a:srgbClr val="FF0000"/>
                </a:solidFill>
                <a:effectLst/>
                <a:latin typeface="Times New Roman" panose="02020603050405020304" pitchFamily="18" charset="0"/>
                <a:ea typeface="Times New Roman" panose="02020603050405020304" pitchFamily="18" charset="0"/>
              </a:rPr>
              <a:t>điều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không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tránh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khỏi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nhưng</a:t>
            </a:r>
            <a:r>
              <a:rPr lang="en-US" sz="2800" dirty="0">
                <a:solidFill>
                  <a:srgbClr val="FF0000"/>
                </a:solidFill>
                <a:effectLst/>
                <a:latin typeface="Times New Roman" panose="02020603050405020304" pitchFamily="18" charset="0"/>
                <a:ea typeface="Times New Roman" panose="02020603050405020304" pitchFamily="18" charset="0"/>
              </a:rPr>
              <a:t> con vẫn muốn </a:t>
            </a:r>
            <a:r>
              <a:rPr lang="en-US" sz="2800" dirty="0" err="1">
                <a:solidFill>
                  <a:srgbClr val="FF0000"/>
                </a:solidFill>
                <a:effectLst/>
                <a:latin typeface="Times New Roman" panose="02020603050405020304" pitchFamily="18" charset="0"/>
                <a:ea typeface="Times New Roman" panose="02020603050405020304" pitchFamily="18" charset="0"/>
              </a:rPr>
              <a:t>làng</a:t>
            </a:r>
            <a:r>
              <a:rPr lang="en-US" sz="2800" dirty="0">
                <a:solidFill>
                  <a:srgbClr val="FF0000"/>
                </a:solidFill>
                <a:effectLst/>
                <a:latin typeface="Times New Roman" panose="02020603050405020304" pitchFamily="18" charset="0"/>
                <a:ea typeface="Times New Roman" panose="02020603050405020304" pitchFamily="18" charset="0"/>
              </a:rPr>
              <a:t> quê </a:t>
            </a:r>
            <a:r>
              <a:rPr lang="en-US" sz="2800" dirty="0" err="1">
                <a:solidFill>
                  <a:srgbClr val="FF0000"/>
                </a:solidFill>
                <a:effectLst/>
                <a:latin typeface="Times New Roman" panose="02020603050405020304" pitchFamily="18" charset="0"/>
                <a:ea typeface="Times New Roman" panose="02020603050405020304" pitchFamily="18" charset="0"/>
              </a:rPr>
              <a:t>giữ</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nét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bình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dị</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thân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thuộc</a:t>
            </a:r>
            <a:r>
              <a:rPr lang="en-US" sz="2800" dirty="0">
                <a:solidFill>
                  <a:srgbClr val="FF0000"/>
                </a:solidFill>
                <a:effectLst/>
                <a:latin typeface="Times New Roman" panose="02020603050405020304" pitchFamily="18" charset="0"/>
                <a:ea typeface="Times New Roman" panose="02020603050405020304" pitchFamily="18" charset="0"/>
              </a:rPr>
              <a:t> như </a:t>
            </a:r>
            <a:r>
              <a:rPr lang="en-US" sz="2800" dirty="0" err="1">
                <a:solidFill>
                  <a:srgbClr val="FF0000"/>
                </a:solidFill>
                <a:effectLst/>
                <a:latin typeface="Times New Roman" panose="02020603050405020304" pitchFamily="18" charset="0"/>
                <a:ea typeface="Times New Roman" panose="02020603050405020304" pitchFamily="18" charset="0"/>
              </a:rPr>
              <a:t>xưa</a:t>
            </a:r>
            <a:r>
              <a:rPr lang="en-US" sz="2800"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ndParaRPr>
          </a:p>
        </p:txBody>
      </p:sp>
    </p:spTree>
    <p:extLst>
      <p:ext uri="{BB962C8B-B14F-4D97-AF65-F5344CB8AC3E}">
        <p14:creationId xmlns:p14="http://schemas.microsoft.com/office/powerpoint/2010/main" val="16843194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E0A3E1-A0CE-2B7B-9D07-731003891B7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722146B-0E0A-CCA5-4742-8EC52CA6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E7B7B2-A855-E196-8BF2-2D966AD1CC88}"/>
              </a:ext>
            </a:extLst>
          </p:cNvPr>
          <p:cNvSpPr txBox="1"/>
          <p:nvPr/>
        </p:nvSpPr>
        <p:spPr>
          <a:xfrm>
            <a:off x="463688" y="155533"/>
            <a:ext cx="6240219" cy="2736965"/>
          </a:xfrm>
          <a:prstGeom prst="rect">
            <a:avLst/>
          </a:prstGeom>
        </p:spPr>
        <p:txBody>
          <a:bodyPr vert="horz" lIns="91440" tIns="45720" rIns="91440" bIns="45720" rtlCol="0" anchor="t">
            <a:normAutofit/>
          </a:bodyPr>
          <a:lstStyle/>
          <a:p>
            <a:pPr algn="ctr">
              <a:lnSpc>
                <a:spcPct val="130000"/>
              </a:lnSpc>
            </a:pP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Những </a:t>
            </a:r>
            <a:r>
              <a:rPr lang="vi-VN"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phép tu từ trong</a:t>
            </a: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bài thơ</a:t>
            </a:r>
            <a:endParaRPr lang="en-US" sz="4000" dirty="0">
              <a:solidFill>
                <a:srgbClr val="FF0000"/>
              </a:solidFill>
              <a:effectLst/>
              <a:latin typeface="Times New Roman" panose="02020603050405020304" pitchFamily="18" charset="0"/>
              <a:ea typeface="Times New Roman" panose="02020603050405020304" pitchFamily="18" charset="0"/>
            </a:endParaRPr>
          </a:p>
        </p:txBody>
      </p:sp>
      <p:grpSp>
        <p:nvGrpSpPr>
          <p:cNvPr id="23" name="Group 22">
            <a:extLst>
              <a:ext uri="{FF2B5EF4-FFF2-40B4-BE49-F238E27FC236}">
                <a16:creationId xmlns:a16="http://schemas.microsoft.com/office/drawing/2014/main" id="{D9C21F5B-2FA3-4751-EDCC-FE04A1A3A4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4BD5B747-7838-1CF6-3840-6D6B06B69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9173B7F-50D0-C424-018D-E140030D5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2E2B178-2640-6948-9B5D-1E24D84A4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D40B2E5F-6EAE-32BB-5E3A-236555F85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696934-8C30-4F95-ECBB-1933324CA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ulticolored buildings in a city&#10;&#10;Description automatically generated">
            <a:extLst>
              <a:ext uri="{FF2B5EF4-FFF2-40B4-BE49-F238E27FC236}">
                <a16:creationId xmlns:a16="http://schemas.microsoft.com/office/drawing/2014/main" id="{142AE81B-F076-7A69-D4D6-9A4E4FFCEFB7}"/>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7114162" y="471748"/>
            <a:ext cx="4324849" cy="2552007"/>
          </a:xfrm>
          <a:prstGeom prst="rect">
            <a:avLst/>
          </a:prstGeom>
        </p:spPr>
      </p:pic>
      <p:sp>
        <p:nvSpPr>
          <p:cNvPr id="32" name="Rectangle 31">
            <a:extLst>
              <a:ext uri="{FF2B5EF4-FFF2-40B4-BE49-F238E27FC236}">
                <a16:creationId xmlns:a16="http://schemas.microsoft.com/office/drawing/2014/main" id="{7C068997-A0E4-CFC2-557B-5C065F447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tall buildings&#10;&#10;Description automatically generated">
            <a:extLst>
              <a:ext uri="{FF2B5EF4-FFF2-40B4-BE49-F238E27FC236}">
                <a16:creationId xmlns:a16="http://schemas.microsoft.com/office/drawing/2014/main" id="{C1BC6952-E223-6B80-C8F7-F3D3C1C5A3E1}"/>
              </a:ext>
            </a:extLst>
          </p:cNvPr>
          <p:cNvPicPr>
            <a:picLocks noChangeAspect="1"/>
          </p:cNvPicPr>
          <p:nvPr/>
        </p:nvPicPr>
        <p:blipFill>
          <a:blip r:embed="rId3">
            <a:extLst>
              <a:ext uri="{28A0092B-C50C-407E-A947-70E740481C1C}">
                <a14:useLocalDpi xmlns:a14="http://schemas.microsoft.com/office/drawing/2010/main" val="0"/>
              </a:ext>
            </a:extLst>
          </a:blip>
          <a:srcRect t="744"/>
          <a:stretch/>
        </p:blipFill>
        <p:spPr>
          <a:xfrm>
            <a:off x="7114162" y="3676230"/>
            <a:ext cx="4324849" cy="2552007"/>
          </a:xfrm>
          <a:prstGeom prst="rect">
            <a:avLst/>
          </a:prstGeom>
        </p:spPr>
      </p:pic>
      <p:sp>
        <p:nvSpPr>
          <p:cNvPr id="7" name="TextBox 6">
            <a:extLst>
              <a:ext uri="{FF2B5EF4-FFF2-40B4-BE49-F238E27FC236}">
                <a16:creationId xmlns:a16="http://schemas.microsoft.com/office/drawing/2014/main" id="{D547549F-0B3E-248A-4A53-B26E9C3057E5}"/>
              </a:ext>
            </a:extLst>
          </p:cNvPr>
          <p:cNvSpPr txBox="1"/>
          <p:nvPr/>
        </p:nvSpPr>
        <p:spPr>
          <a:xfrm>
            <a:off x="617777" y="2215268"/>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8800" b="1" u="none" strike="noStrike" kern="1200" cap="none" spc="0" normalizeH="0" baseline="0" noProof="0" dirty="0">
                <a:ln>
                  <a:noFill/>
                </a:ln>
                <a:solidFill>
                  <a:srgbClr val="FF0000"/>
                </a:solidFill>
                <a:effectLst/>
                <a:uLnTx/>
                <a:uFillTx/>
                <a:latin typeface="+mj-lt"/>
                <a:ea typeface="+mj-ea"/>
                <a:cs typeface="+mj-cs"/>
              </a:rPr>
              <a:t> </a:t>
            </a:r>
          </a:p>
        </p:txBody>
      </p:sp>
      <p:sp>
        <p:nvSpPr>
          <p:cNvPr id="2" name="Rectangle 1">
            <a:extLst>
              <a:ext uri="{FF2B5EF4-FFF2-40B4-BE49-F238E27FC236}">
                <a16:creationId xmlns:a16="http://schemas.microsoft.com/office/drawing/2014/main" id="{91EA32BC-C8FA-9679-5BA8-4963158B16E1}"/>
              </a:ext>
            </a:extLst>
          </p:cNvPr>
          <p:cNvSpPr/>
          <p:nvPr/>
        </p:nvSpPr>
        <p:spPr>
          <a:xfrm>
            <a:off x="252726" y="1968818"/>
            <a:ext cx="6662141" cy="4448241"/>
          </a:xfrm>
          <a:prstGeom prst="rect">
            <a:avLst/>
          </a:prstGeom>
          <a:solidFill>
            <a:schemeClr val="accent4">
              <a:lumMod val="20000"/>
              <a:lumOff val="80000"/>
            </a:schemeClr>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0000"/>
              </a:lnSpc>
              <a:spcAft>
                <a:spcPts val="300"/>
              </a:spcAft>
            </a:pPr>
            <a:r>
              <a:rPr lang="en-US" sz="2400" b="1" dirty="0">
                <a:solidFill>
                  <a:srgbClr val="FF0000"/>
                </a:solidFill>
                <a:effectLst/>
                <a:latin typeface="Times New Roman" panose="02020603050405020304" pitchFamily="18" charset="0"/>
                <a:ea typeface="MS Mincho" panose="02020609040205080304" pitchFamily="49" charset="-128"/>
              </a:rPr>
              <a:t>HOẠT ĐỘNG NHÓM ĐÔI</a:t>
            </a:r>
          </a:p>
          <a:p>
            <a:pPr algn="ctr">
              <a:lnSpc>
                <a:spcPct val="130000"/>
              </a:lnSpc>
              <a:spcAft>
                <a:spcPts val="300"/>
              </a:spcAft>
            </a:pPr>
            <a:r>
              <a:rPr lang="vi-VN" sz="2400" b="1" dirty="0">
                <a:solidFill>
                  <a:srgbClr val="FF0000"/>
                </a:solidFill>
                <a:effectLst/>
                <a:latin typeface="Times New Roman" panose="02020603050405020304" pitchFamily="18" charset="0"/>
                <a:ea typeface="MS Mincho" panose="02020609040205080304" pitchFamily="49" charset="-128"/>
              </a:rPr>
              <a:t>PHIẾU HT SỐ 04</a:t>
            </a:r>
            <a:endParaRPr lang="en-US" sz="2400" dirty="0">
              <a:effectLst/>
              <a:latin typeface="Times New Roman" panose="02020603050405020304" pitchFamily="18" charset="0"/>
              <a:ea typeface="Times New Roman" panose="02020603050405020304" pitchFamily="18" charset="0"/>
            </a:endParaRPr>
          </a:p>
          <a:p>
            <a:pPr>
              <a:lnSpc>
                <a:spcPct val="107000"/>
              </a:lnSpc>
              <a:spcAft>
                <a:spcPts val="800"/>
              </a:spcAft>
              <a:tabLst>
                <a:tab pos="1386840" algn="l"/>
              </a:tabLst>
            </a:pP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 tích tác dụng của biện pháp tu từ được sử dụng trong bài thơ. </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300"/>
              </a:spcAf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Tên phép tu từ</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300"/>
              </a:spcAf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 ảnh/ câu thơ thể hiện</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300"/>
              </a:spcAf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Nhận xét về tác dụng</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300"/>
              </a:spcAf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07000"/>
              </a:lnSpc>
              <a:spcAft>
                <a:spcPts val="800"/>
              </a:spcAft>
              <a:tabLst>
                <a:tab pos="1386840" algn="l"/>
              </a:tabLst>
            </a:pPr>
            <a:r>
              <a:rPr lang="en-US" sz="24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9360346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61C1EF-8C63-B515-395C-BB7C3DF4D1C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1D100B2-303C-337A-7736-4757D48AA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24C889-F41D-21FF-E654-E342B3C69A35}"/>
              </a:ext>
            </a:extLst>
          </p:cNvPr>
          <p:cNvSpPr txBox="1"/>
          <p:nvPr/>
        </p:nvSpPr>
        <p:spPr>
          <a:xfrm>
            <a:off x="-210065" y="155533"/>
            <a:ext cx="7587049" cy="1413775"/>
          </a:xfrm>
          <a:prstGeom prst="rect">
            <a:avLst/>
          </a:prstGeom>
        </p:spPr>
        <p:txBody>
          <a:bodyPr vert="horz" lIns="91440" tIns="45720" rIns="91440" bIns="45720" rtlCol="0" anchor="t">
            <a:normAutofit/>
          </a:bodyPr>
          <a:lstStyle/>
          <a:p>
            <a:pPr algn="ctr">
              <a:lnSpc>
                <a:spcPct val="130000"/>
              </a:lnSpc>
            </a:pP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Những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phép tu từ trong</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bài thơ</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grpSp>
        <p:nvGrpSpPr>
          <p:cNvPr id="23" name="Group 22">
            <a:extLst>
              <a:ext uri="{FF2B5EF4-FFF2-40B4-BE49-F238E27FC236}">
                <a16:creationId xmlns:a16="http://schemas.microsoft.com/office/drawing/2014/main" id="{9BF587B0-B8AC-1E2C-D209-24714C7A37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C7D12610-0EF7-84A3-5D1B-2C1BE9CC1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F3B1BD5-D5D7-022D-4A77-AA986ADB87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512837-CB31-9CF1-D5FA-1B19962F2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08076BA5-FC89-C384-55FA-B9AA3174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9A9E33F-98D3-36DC-3C15-319A1767C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ulticolored buildings in a city&#10;&#10;Description automatically generated">
            <a:extLst>
              <a:ext uri="{FF2B5EF4-FFF2-40B4-BE49-F238E27FC236}">
                <a16:creationId xmlns:a16="http://schemas.microsoft.com/office/drawing/2014/main" id="{40DE2A3D-615B-47FA-CD2C-98C19EA7AA82}"/>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7114162" y="471748"/>
            <a:ext cx="4324849" cy="2552007"/>
          </a:xfrm>
          <a:prstGeom prst="rect">
            <a:avLst/>
          </a:prstGeom>
        </p:spPr>
      </p:pic>
      <p:sp>
        <p:nvSpPr>
          <p:cNvPr id="32" name="Rectangle 31">
            <a:extLst>
              <a:ext uri="{FF2B5EF4-FFF2-40B4-BE49-F238E27FC236}">
                <a16:creationId xmlns:a16="http://schemas.microsoft.com/office/drawing/2014/main" id="{F2DC999D-D2A6-54BE-D1AF-BA4FCE553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tall buildings&#10;&#10;Description automatically generated">
            <a:extLst>
              <a:ext uri="{FF2B5EF4-FFF2-40B4-BE49-F238E27FC236}">
                <a16:creationId xmlns:a16="http://schemas.microsoft.com/office/drawing/2014/main" id="{69CD32EC-8826-2576-B2C2-079E2B2F1EA2}"/>
              </a:ext>
            </a:extLst>
          </p:cNvPr>
          <p:cNvPicPr>
            <a:picLocks noChangeAspect="1"/>
          </p:cNvPicPr>
          <p:nvPr/>
        </p:nvPicPr>
        <p:blipFill>
          <a:blip r:embed="rId3">
            <a:extLst>
              <a:ext uri="{28A0092B-C50C-407E-A947-70E740481C1C}">
                <a14:useLocalDpi xmlns:a14="http://schemas.microsoft.com/office/drawing/2010/main" val="0"/>
              </a:ext>
            </a:extLst>
          </a:blip>
          <a:srcRect t="744"/>
          <a:stretch/>
        </p:blipFill>
        <p:spPr>
          <a:xfrm>
            <a:off x="7114162" y="3676230"/>
            <a:ext cx="4324849" cy="2552007"/>
          </a:xfrm>
          <a:prstGeom prst="rect">
            <a:avLst/>
          </a:prstGeom>
        </p:spPr>
      </p:pic>
      <p:sp>
        <p:nvSpPr>
          <p:cNvPr id="7" name="TextBox 6">
            <a:extLst>
              <a:ext uri="{FF2B5EF4-FFF2-40B4-BE49-F238E27FC236}">
                <a16:creationId xmlns:a16="http://schemas.microsoft.com/office/drawing/2014/main" id="{877E5C86-2449-655E-15CD-887F2EA5F4EC}"/>
              </a:ext>
            </a:extLst>
          </p:cNvPr>
          <p:cNvSpPr txBox="1"/>
          <p:nvPr/>
        </p:nvSpPr>
        <p:spPr>
          <a:xfrm>
            <a:off x="617777" y="2215268"/>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8800" b="1" u="none" strike="noStrike" kern="1200" cap="none" spc="0" normalizeH="0" baseline="0" noProof="0" dirty="0">
                <a:ln>
                  <a:noFill/>
                </a:ln>
                <a:solidFill>
                  <a:srgbClr val="FF0000"/>
                </a:solidFill>
                <a:effectLst/>
                <a:uLnTx/>
                <a:uFillTx/>
                <a:latin typeface="+mj-lt"/>
                <a:ea typeface="+mj-ea"/>
                <a:cs typeface="+mj-cs"/>
              </a:rPr>
              <a:t> </a:t>
            </a:r>
          </a:p>
        </p:txBody>
      </p:sp>
      <p:sp>
        <p:nvSpPr>
          <p:cNvPr id="10" name="TextBox 9">
            <a:extLst>
              <a:ext uri="{FF2B5EF4-FFF2-40B4-BE49-F238E27FC236}">
                <a16:creationId xmlns:a16="http://schemas.microsoft.com/office/drawing/2014/main" id="{80576508-274E-7773-A871-484C86BEDC29}"/>
              </a:ext>
            </a:extLst>
          </p:cNvPr>
          <p:cNvSpPr txBox="1"/>
          <p:nvPr/>
        </p:nvSpPr>
        <p:spPr>
          <a:xfrm>
            <a:off x="463688" y="1279767"/>
            <a:ext cx="6295766" cy="5077800"/>
          </a:xfrm>
          <a:prstGeom prst="rect">
            <a:avLst/>
          </a:prstGeom>
          <a:noFill/>
        </p:spPr>
        <p:txBody>
          <a:bodyPr wrap="square">
            <a:spAutoFit/>
          </a:bodyPr>
          <a:lstStyle/>
          <a:p>
            <a:pPr algn="just">
              <a:lnSpc>
                <a:spcPct val="13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Ẩn dụ</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a:p>
            <a:pPr algn="just">
              <a:lnSpc>
                <a:spcPct val="130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Úp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mặt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lùm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”:-&gt; kỉ niệm tuổi ấu thơ</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trên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thị</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-&gt; chỉ quá trình đô thị hóa đang diễn ra trước mắt.</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cò</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lội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mênh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mông</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-&gt; những người dân quê vất vả, lam lũ, chăm chỉ.</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45115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arn(inVertical)">
                                      <p:cBhvr>
                                        <p:cTn id="15" dur="500"/>
                                        <p:tgtEl>
                                          <p:spTgt spid="10">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barn(inVertical)">
                                      <p:cBhvr>
                                        <p:cTn id="1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CB3A1D-C005-5FFC-E55B-C96462E733D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1A5E5C3-1873-9CB1-C7E3-1B2E16A8B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F74C37-3107-E690-4117-899F1AD243C0}"/>
              </a:ext>
            </a:extLst>
          </p:cNvPr>
          <p:cNvSpPr txBox="1"/>
          <p:nvPr/>
        </p:nvSpPr>
        <p:spPr>
          <a:xfrm>
            <a:off x="-210065" y="155533"/>
            <a:ext cx="7587049" cy="1413775"/>
          </a:xfrm>
          <a:prstGeom prst="rect">
            <a:avLst/>
          </a:prstGeom>
        </p:spPr>
        <p:txBody>
          <a:bodyPr vert="horz" lIns="91440" tIns="45720" rIns="91440" bIns="45720" rtlCol="0" anchor="t">
            <a:normAutofit/>
          </a:bodyPr>
          <a:lstStyle/>
          <a:p>
            <a:pPr algn="ctr">
              <a:lnSpc>
                <a:spcPct val="130000"/>
              </a:lnSpc>
            </a:pP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Những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phép tu từ trong</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bài thơ</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grpSp>
        <p:nvGrpSpPr>
          <p:cNvPr id="23" name="Group 22">
            <a:extLst>
              <a:ext uri="{FF2B5EF4-FFF2-40B4-BE49-F238E27FC236}">
                <a16:creationId xmlns:a16="http://schemas.microsoft.com/office/drawing/2014/main" id="{CF16029B-E423-D54E-36E3-2232E1A00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5754C872-638A-0C68-CCF7-FCAC8AED3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D462E3-1261-712F-75B8-712F8030B8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D3B578-F55C-EA50-C4D6-D8D66EBA4A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103575E4-273D-666D-B222-DD6ED7A24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24EC593-BC09-69AE-0AB4-C3C211000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ulticolored buildings in a city&#10;&#10;Description automatically generated">
            <a:extLst>
              <a:ext uri="{FF2B5EF4-FFF2-40B4-BE49-F238E27FC236}">
                <a16:creationId xmlns:a16="http://schemas.microsoft.com/office/drawing/2014/main" id="{48DB42DA-FD98-CBD6-DA81-AE074E982FF5}"/>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7114162" y="471748"/>
            <a:ext cx="4324849" cy="2552007"/>
          </a:xfrm>
          <a:prstGeom prst="rect">
            <a:avLst/>
          </a:prstGeom>
        </p:spPr>
      </p:pic>
      <p:sp>
        <p:nvSpPr>
          <p:cNvPr id="32" name="Rectangle 31">
            <a:extLst>
              <a:ext uri="{FF2B5EF4-FFF2-40B4-BE49-F238E27FC236}">
                <a16:creationId xmlns:a16="http://schemas.microsoft.com/office/drawing/2014/main" id="{97158AD6-28ED-8185-830D-E3DBB8901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tall buildings&#10;&#10;Description automatically generated">
            <a:extLst>
              <a:ext uri="{FF2B5EF4-FFF2-40B4-BE49-F238E27FC236}">
                <a16:creationId xmlns:a16="http://schemas.microsoft.com/office/drawing/2014/main" id="{D775CA48-DDAC-D841-149E-2EFB7BED732D}"/>
              </a:ext>
            </a:extLst>
          </p:cNvPr>
          <p:cNvPicPr>
            <a:picLocks noChangeAspect="1"/>
          </p:cNvPicPr>
          <p:nvPr/>
        </p:nvPicPr>
        <p:blipFill>
          <a:blip r:embed="rId3">
            <a:extLst>
              <a:ext uri="{28A0092B-C50C-407E-A947-70E740481C1C}">
                <a14:useLocalDpi xmlns:a14="http://schemas.microsoft.com/office/drawing/2010/main" val="0"/>
              </a:ext>
            </a:extLst>
          </a:blip>
          <a:srcRect t="744"/>
          <a:stretch/>
        </p:blipFill>
        <p:spPr>
          <a:xfrm>
            <a:off x="7114162" y="3676230"/>
            <a:ext cx="4324849" cy="2552007"/>
          </a:xfrm>
          <a:prstGeom prst="rect">
            <a:avLst/>
          </a:prstGeom>
        </p:spPr>
      </p:pic>
      <p:sp>
        <p:nvSpPr>
          <p:cNvPr id="7" name="TextBox 6">
            <a:extLst>
              <a:ext uri="{FF2B5EF4-FFF2-40B4-BE49-F238E27FC236}">
                <a16:creationId xmlns:a16="http://schemas.microsoft.com/office/drawing/2014/main" id="{5A1D57B3-D3E4-43A1-53A6-688200FD98B3}"/>
              </a:ext>
            </a:extLst>
          </p:cNvPr>
          <p:cNvSpPr txBox="1"/>
          <p:nvPr/>
        </p:nvSpPr>
        <p:spPr>
          <a:xfrm>
            <a:off x="617777" y="2215268"/>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8800" b="1" u="none" strike="noStrike" kern="1200" cap="none" spc="0" normalizeH="0" baseline="0" noProof="0" dirty="0">
                <a:ln>
                  <a:noFill/>
                </a:ln>
                <a:solidFill>
                  <a:srgbClr val="FF0000"/>
                </a:solidFill>
                <a:effectLst/>
                <a:uLnTx/>
                <a:uFillTx/>
                <a:latin typeface="+mj-lt"/>
                <a:ea typeface="+mj-ea"/>
                <a:cs typeface="+mj-cs"/>
              </a:rPr>
              <a:t> </a:t>
            </a:r>
          </a:p>
        </p:txBody>
      </p:sp>
      <p:sp>
        <p:nvSpPr>
          <p:cNvPr id="10" name="TextBox 9">
            <a:extLst>
              <a:ext uri="{FF2B5EF4-FFF2-40B4-BE49-F238E27FC236}">
                <a16:creationId xmlns:a16="http://schemas.microsoft.com/office/drawing/2014/main" id="{60CC4ADC-93C0-46A2-7322-81BB848C94C1}"/>
              </a:ext>
            </a:extLst>
          </p:cNvPr>
          <p:cNvSpPr txBox="1"/>
          <p:nvPr/>
        </p:nvSpPr>
        <p:spPr>
          <a:xfrm>
            <a:off x="463688" y="1279767"/>
            <a:ext cx="6295766" cy="4530471"/>
          </a:xfrm>
          <a:prstGeom prst="rect">
            <a:avLst/>
          </a:prstGeom>
          <a:noFill/>
        </p:spPr>
        <p:txBody>
          <a:bodyPr wrap="square">
            <a:spAutoFit/>
          </a:bodyPr>
          <a:lstStyle/>
          <a:p>
            <a:pPr algn="just">
              <a:lnSpc>
                <a:spcPct val="13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Ẩn dụ</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a:p>
            <a:pPr algn="just"/>
            <a:r>
              <a:rPr lang="vi-VN" sz="2800" dirty="0"/>
              <a:t>++ “</a:t>
            </a:r>
            <a:r>
              <a:rPr lang="en-US" sz="2800" i="1" dirty="0" err="1"/>
              <a:t>Vớt</a:t>
            </a:r>
            <a:r>
              <a:rPr lang="en-US" sz="2800" i="1" dirty="0"/>
              <a:t> </a:t>
            </a:r>
            <a:r>
              <a:rPr lang="en-US" sz="2800" i="1" dirty="0" err="1"/>
              <a:t>những</a:t>
            </a:r>
            <a:r>
              <a:rPr lang="en-US" sz="2800" i="1" dirty="0"/>
              <a:t> </a:t>
            </a:r>
            <a:r>
              <a:rPr lang="en-US" sz="2800" i="1" dirty="0" err="1"/>
              <a:t>câu</a:t>
            </a:r>
            <a:r>
              <a:rPr lang="en-US" sz="2800" i="1" dirty="0"/>
              <a:t> ca chưa tan </a:t>
            </a:r>
            <a:r>
              <a:rPr lang="en-US" sz="2800" i="1" dirty="0" err="1"/>
              <a:t>vào</a:t>
            </a:r>
            <a:r>
              <a:rPr lang="en-US" sz="2800" i="1" dirty="0"/>
              <a:t> </a:t>
            </a:r>
            <a:r>
              <a:rPr lang="en-US" sz="2800" i="1" dirty="0" err="1"/>
              <a:t>nước</a:t>
            </a:r>
            <a:r>
              <a:rPr lang="vi-VN" sz="2800" dirty="0"/>
              <a:t>”: những kỉ niệm tuổi thơ gắn với tình yêu thương của mẹ</a:t>
            </a:r>
            <a:endParaRPr lang="en-US" sz="2800" dirty="0"/>
          </a:p>
          <a:p>
            <a:pPr algn="just"/>
            <a:r>
              <a:rPr lang="vi-VN" sz="2800" dirty="0"/>
              <a:t>+ + “</a:t>
            </a:r>
            <a:r>
              <a:rPr lang="en-US" sz="2800" i="1" dirty="0" err="1"/>
              <a:t>bóng</a:t>
            </a:r>
            <a:r>
              <a:rPr lang="en-US" sz="2800" i="1" dirty="0"/>
              <a:t> </a:t>
            </a:r>
            <a:r>
              <a:rPr lang="en-US" sz="2800" i="1" dirty="0" err="1"/>
              <a:t>râm</a:t>
            </a:r>
            <a:r>
              <a:rPr lang="en-US" sz="2800" i="1" dirty="0"/>
              <a:t> </a:t>
            </a:r>
            <a:r>
              <a:rPr lang="en-US" sz="2800" i="1" dirty="0" err="1"/>
              <a:t>từ</a:t>
            </a:r>
            <a:r>
              <a:rPr lang="en-US" sz="2800" i="1" dirty="0"/>
              <a:t> </a:t>
            </a:r>
            <a:r>
              <a:rPr lang="en-US" sz="2800" i="1" dirty="0" err="1"/>
              <a:t>bùn</a:t>
            </a:r>
            <a:r>
              <a:rPr lang="en-US" sz="2800" i="1" dirty="0"/>
              <a:t> </a:t>
            </a:r>
            <a:r>
              <a:rPr lang="en-US" sz="2800" i="1" dirty="0" err="1"/>
              <a:t>đất</a:t>
            </a:r>
            <a:r>
              <a:rPr lang="vi-VN" sz="2800" dirty="0"/>
              <a:t>”: vẻ đẹp thân thuộc, bình dị của đất đai, làng mạc của quê hương.</a:t>
            </a:r>
            <a:endParaRPr lang="en-US" sz="2800" dirty="0"/>
          </a:p>
          <a:p>
            <a:pPr algn="just"/>
            <a:r>
              <a:rPr lang="vi-VN" sz="2800" dirty="0"/>
              <a:t>+ + “</a:t>
            </a:r>
            <a:r>
              <a:rPr lang="en-US" sz="2800" i="1" dirty="0" err="1"/>
              <a:t>Đêm</a:t>
            </a:r>
            <a:r>
              <a:rPr lang="en-US" sz="2800" i="1" dirty="0"/>
              <a:t> </a:t>
            </a:r>
            <a:r>
              <a:rPr lang="en-US" sz="2800" i="1" dirty="0" err="1"/>
              <a:t>thai</a:t>
            </a:r>
            <a:r>
              <a:rPr lang="en-US" sz="2800" i="1" dirty="0"/>
              <a:t> </a:t>
            </a:r>
            <a:r>
              <a:rPr lang="en-US" sz="2800" i="1" dirty="0" err="1"/>
              <a:t>nghén</a:t>
            </a:r>
            <a:r>
              <a:rPr lang="en-US" sz="2800" i="1" dirty="0"/>
              <a:t> </a:t>
            </a:r>
            <a:r>
              <a:rPr lang="en-US" sz="2800" i="1" dirty="0" err="1"/>
              <a:t>những</a:t>
            </a:r>
            <a:r>
              <a:rPr lang="en-US" sz="2800" i="1" dirty="0"/>
              <a:t> </a:t>
            </a:r>
            <a:r>
              <a:rPr lang="en-US" sz="2800" i="1" dirty="0" err="1"/>
              <a:t>thị</a:t>
            </a:r>
            <a:r>
              <a:rPr lang="en-US" sz="2800" i="1" dirty="0"/>
              <a:t> </a:t>
            </a:r>
            <a:r>
              <a:rPr lang="en-US" sz="2800" i="1" dirty="0" err="1"/>
              <a:t>thành</a:t>
            </a:r>
            <a:r>
              <a:rPr lang="en-US" sz="2800" i="1" dirty="0"/>
              <a:t> </a:t>
            </a:r>
            <a:r>
              <a:rPr lang="en-US" sz="2800" i="1" dirty="0" err="1"/>
              <a:t>trứng</a:t>
            </a:r>
            <a:r>
              <a:rPr lang="en-US" sz="2800" i="1" dirty="0"/>
              <a:t> </a:t>
            </a:r>
            <a:r>
              <a:rPr lang="en-US" sz="2800" i="1" dirty="0" err="1"/>
              <a:t>nước</a:t>
            </a:r>
            <a:r>
              <a:rPr lang="vi-VN" sz="2800" dirty="0"/>
              <a:t>”: chỉ quang cảnh thành thị mới được đô thị hóa.</a:t>
            </a:r>
            <a:endParaRPr lang="en-US" sz="2800" dirty="0"/>
          </a:p>
        </p:txBody>
      </p:sp>
    </p:spTree>
    <p:extLst>
      <p:ext uri="{BB962C8B-B14F-4D97-AF65-F5344CB8AC3E}">
        <p14:creationId xmlns:p14="http://schemas.microsoft.com/office/powerpoint/2010/main" val="2769037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9CAF67-148E-61F5-EBA6-B3098A00181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4EB641E-6007-191D-4EB3-E12420725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D01CA9E-EF86-9C9C-E7A5-B7B12FFFBCEE}"/>
              </a:ext>
            </a:extLst>
          </p:cNvPr>
          <p:cNvSpPr txBox="1"/>
          <p:nvPr/>
        </p:nvSpPr>
        <p:spPr>
          <a:xfrm>
            <a:off x="58438" y="110240"/>
            <a:ext cx="7587049" cy="1413775"/>
          </a:xfrm>
          <a:prstGeom prst="rect">
            <a:avLst/>
          </a:prstGeom>
        </p:spPr>
        <p:txBody>
          <a:bodyPr vert="horz" lIns="91440" tIns="45720" rIns="91440" bIns="45720" rtlCol="0" anchor="t">
            <a:normAutofit/>
          </a:bodyPr>
          <a:lstStyle/>
          <a:p>
            <a:pPr algn="ctr">
              <a:lnSpc>
                <a:spcPct val="130000"/>
              </a:lnSpc>
            </a:pP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Những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phép tu từ trong</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bài thơ</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grpSp>
        <p:nvGrpSpPr>
          <p:cNvPr id="23" name="Group 22">
            <a:extLst>
              <a:ext uri="{FF2B5EF4-FFF2-40B4-BE49-F238E27FC236}">
                <a16:creationId xmlns:a16="http://schemas.microsoft.com/office/drawing/2014/main" id="{C2D215AE-0EF1-FFD1-EBEE-D5A12502CD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0AEDA586-8AC6-E25D-2640-409720A73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0624089-8FA9-C3AD-27DE-5C421F3F6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F501BD-454B-D7EA-E7FB-276543474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1F585D26-4FC1-E081-E8D1-E0DDEEADB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F735E4D-86DD-EE43-2B00-61E8BE2FB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ulticolored buildings in a city&#10;&#10;Description automatically generated">
            <a:extLst>
              <a:ext uri="{FF2B5EF4-FFF2-40B4-BE49-F238E27FC236}">
                <a16:creationId xmlns:a16="http://schemas.microsoft.com/office/drawing/2014/main" id="{5DEEB306-5FDB-B94E-615B-4E272F9F794F}"/>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7114162" y="471748"/>
            <a:ext cx="4324849" cy="2552007"/>
          </a:xfrm>
          <a:prstGeom prst="rect">
            <a:avLst/>
          </a:prstGeom>
        </p:spPr>
      </p:pic>
      <p:sp>
        <p:nvSpPr>
          <p:cNvPr id="32" name="Rectangle 31">
            <a:extLst>
              <a:ext uri="{FF2B5EF4-FFF2-40B4-BE49-F238E27FC236}">
                <a16:creationId xmlns:a16="http://schemas.microsoft.com/office/drawing/2014/main" id="{557EC619-0EC4-6A2B-4B87-6EF873844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tall buildings&#10;&#10;Description automatically generated">
            <a:extLst>
              <a:ext uri="{FF2B5EF4-FFF2-40B4-BE49-F238E27FC236}">
                <a16:creationId xmlns:a16="http://schemas.microsoft.com/office/drawing/2014/main" id="{E1E57908-16AB-DEFC-41C8-C2E597EA3F4E}"/>
              </a:ext>
            </a:extLst>
          </p:cNvPr>
          <p:cNvPicPr>
            <a:picLocks noChangeAspect="1"/>
          </p:cNvPicPr>
          <p:nvPr/>
        </p:nvPicPr>
        <p:blipFill>
          <a:blip r:embed="rId3">
            <a:extLst>
              <a:ext uri="{28A0092B-C50C-407E-A947-70E740481C1C}">
                <a14:useLocalDpi xmlns:a14="http://schemas.microsoft.com/office/drawing/2010/main" val="0"/>
              </a:ext>
            </a:extLst>
          </a:blip>
          <a:srcRect t="744"/>
          <a:stretch/>
        </p:blipFill>
        <p:spPr>
          <a:xfrm>
            <a:off x="7114162" y="3676230"/>
            <a:ext cx="4324849" cy="2552007"/>
          </a:xfrm>
          <a:prstGeom prst="rect">
            <a:avLst/>
          </a:prstGeom>
        </p:spPr>
      </p:pic>
      <p:sp>
        <p:nvSpPr>
          <p:cNvPr id="7" name="TextBox 6">
            <a:extLst>
              <a:ext uri="{FF2B5EF4-FFF2-40B4-BE49-F238E27FC236}">
                <a16:creationId xmlns:a16="http://schemas.microsoft.com/office/drawing/2014/main" id="{51821987-FD32-9B8A-B00E-E3FF2EC793D2}"/>
              </a:ext>
            </a:extLst>
          </p:cNvPr>
          <p:cNvSpPr txBox="1"/>
          <p:nvPr/>
        </p:nvSpPr>
        <p:spPr>
          <a:xfrm>
            <a:off x="617777" y="2215268"/>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8800" b="1" u="none" strike="noStrike" kern="1200" cap="none" spc="0" normalizeH="0" baseline="0" noProof="0" dirty="0">
                <a:ln>
                  <a:noFill/>
                </a:ln>
                <a:solidFill>
                  <a:srgbClr val="FF0000"/>
                </a:solidFill>
                <a:effectLst/>
                <a:uLnTx/>
                <a:uFillTx/>
                <a:latin typeface="+mj-lt"/>
                <a:ea typeface="+mj-ea"/>
                <a:cs typeface="+mj-cs"/>
              </a:rPr>
              <a:t> </a:t>
            </a:r>
          </a:p>
        </p:txBody>
      </p:sp>
      <p:sp>
        <p:nvSpPr>
          <p:cNvPr id="10" name="TextBox 9">
            <a:extLst>
              <a:ext uri="{FF2B5EF4-FFF2-40B4-BE49-F238E27FC236}">
                <a16:creationId xmlns:a16="http://schemas.microsoft.com/office/drawing/2014/main" id="{1A5166D3-8C27-6248-4519-19C007967394}"/>
              </a:ext>
            </a:extLst>
          </p:cNvPr>
          <p:cNvSpPr txBox="1"/>
          <p:nvPr/>
        </p:nvSpPr>
        <p:spPr>
          <a:xfrm>
            <a:off x="195855" y="733246"/>
            <a:ext cx="6744252" cy="2677656"/>
          </a:xfrm>
          <a:prstGeom prst="rect">
            <a:avLst/>
          </a:prstGeom>
          <a:noFill/>
        </p:spPr>
        <p:txBody>
          <a:bodyPr wrap="square">
            <a:spAutoFit/>
          </a:bodyPr>
          <a:lstStyle/>
          <a:p>
            <a:pPr algn="just"/>
            <a:r>
              <a:rPr lang="en-US" sz="2800" dirty="0"/>
              <a:t>- </a:t>
            </a:r>
            <a:r>
              <a:rPr lang="vi-VN" sz="2800" dirty="0"/>
              <a:t>So sánh</a:t>
            </a:r>
            <a:r>
              <a:rPr lang="en-US" sz="2800" dirty="0"/>
              <a:t>:</a:t>
            </a:r>
            <a:r>
              <a:rPr lang="vi-VN" sz="2800" dirty="0"/>
              <a:t> “</a:t>
            </a:r>
            <a:r>
              <a:rPr lang="en-US" sz="2800" i="1" dirty="0" err="1"/>
              <a:t>Ngôi</a:t>
            </a:r>
            <a:r>
              <a:rPr lang="en-US" sz="2800" i="1" dirty="0"/>
              <a:t> nhà như </a:t>
            </a:r>
            <a:r>
              <a:rPr lang="en-US" sz="2800" i="1" dirty="0" err="1"/>
              <a:t>chiếc</a:t>
            </a:r>
            <a:r>
              <a:rPr lang="en-US" sz="2800" i="1" dirty="0"/>
              <a:t> bánh </a:t>
            </a:r>
            <a:r>
              <a:rPr lang="en-US" sz="2800" i="1" dirty="0" err="1"/>
              <a:t>không</a:t>
            </a:r>
            <a:r>
              <a:rPr lang="en-US" sz="2800" i="1" dirty="0"/>
              <a:t> </a:t>
            </a:r>
            <a:r>
              <a:rPr lang="en-US" sz="2800" i="1" dirty="0" err="1"/>
              <a:t>nhân</a:t>
            </a:r>
            <a:r>
              <a:rPr lang="en-US" sz="2800" i="1" dirty="0"/>
              <a:t>”</a:t>
            </a:r>
            <a:r>
              <a:rPr lang="vi-VN" sz="2800" i="1" dirty="0"/>
              <a:t>; “</a:t>
            </a:r>
            <a:r>
              <a:rPr lang="en-US" sz="2800" i="1" dirty="0"/>
              <a:t>Có </a:t>
            </a:r>
            <a:r>
              <a:rPr lang="en-US" sz="2800" i="1" dirty="0" err="1"/>
              <a:t>tiếng</a:t>
            </a:r>
            <a:r>
              <a:rPr lang="en-US" sz="2800" i="1" dirty="0"/>
              <a:t> </a:t>
            </a:r>
            <a:r>
              <a:rPr lang="en-US" sz="2800" i="1" dirty="0" err="1"/>
              <a:t>gọi</a:t>
            </a:r>
            <a:r>
              <a:rPr lang="en-US" sz="2800" i="1" dirty="0"/>
              <a:t> nghe </a:t>
            </a:r>
            <a:r>
              <a:rPr lang="en-US" sz="2800" i="1" dirty="0" err="1"/>
              <a:t>buồn</a:t>
            </a:r>
            <a:r>
              <a:rPr lang="en-US" sz="2800" i="1" dirty="0"/>
              <a:t> như </a:t>
            </a:r>
            <a:r>
              <a:rPr lang="en-US" sz="2800" i="1" dirty="0" err="1"/>
              <a:t>củi</a:t>
            </a:r>
            <a:r>
              <a:rPr lang="en-US" sz="2800" i="1" dirty="0"/>
              <a:t> </a:t>
            </a:r>
            <a:r>
              <a:rPr lang="en-US" sz="2800" i="1" dirty="0" err="1"/>
              <a:t>ướt</a:t>
            </a:r>
            <a:r>
              <a:rPr lang="vi-VN" sz="2800" i="1" dirty="0"/>
              <a:t>”; “</a:t>
            </a:r>
            <a:r>
              <a:rPr lang="en-US" sz="2800" i="1" dirty="0" err="1"/>
              <a:t>Và</a:t>
            </a:r>
            <a:r>
              <a:rPr lang="en-US" sz="2800" i="1" dirty="0"/>
              <a:t> </a:t>
            </a:r>
            <a:r>
              <a:rPr lang="en-US" sz="2800" i="1" dirty="0" err="1"/>
              <a:t>ngôi</a:t>
            </a:r>
            <a:r>
              <a:rPr lang="en-US" sz="2800" i="1" dirty="0"/>
              <a:t> nhà </a:t>
            </a:r>
            <a:r>
              <a:rPr lang="en-US" sz="2800" i="1" dirty="0" err="1"/>
              <a:t>của</a:t>
            </a:r>
            <a:r>
              <a:rPr lang="en-US" sz="2800" i="1" dirty="0"/>
              <a:t> </a:t>
            </a:r>
            <a:r>
              <a:rPr lang="en-US" sz="2800" i="1" dirty="0" err="1"/>
              <a:t>mẹ</a:t>
            </a:r>
            <a:r>
              <a:rPr lang="en-US" sz="2800" i="1" dirty="0"/>
              <a:t> là </a:t>
            </a:r>
            <a:r>
              <a:rPr lang="en-US" sz="2800" i="1" dirty="0" err="1"/>
              <a:t>chiếc</a:t>
            </a:r>
            <a:r>
              <a:rPr lang="en-US" sz="2800" i="1" dirty="0"/>
              <a:t> </a:t>
            </a:r>
            <a:r>
              <a:rPr lang="en-US" sz="2800" i="1" dirty="0" err="1"/>
              <a:t>đèn</a:t>
            </a:r>
            <a:r>
              <a:rPr lang="en-US" sz="2800" i="1" dirty="0"/>
              <a:t> </a:t>
            </a:r>
            <a:r>
              <a:rPr lang="en-US" sz="2800" i="1" dirty="0" err="1"/>
              <a:t>lồng</a:t>
            </a:r>
            <a:r>
              <a:rPr lang="en-US" sz="2800" i="1" dirty="0"/>
              <a:t>…</a:t>
            </a:r>
            <a:endParaRPr lang="en-US" sz="2800" dirty="0"/>
          </a:p>
          <a:p>
            <a:pPr algn="just"/>
            <a:r>
              <a:rPr lang="vi-VN" sz="2800" dirty="0"/>
              <a:t>- Nhân hóa: “</a:t>
            </a:r>
            <a:r>
              <a:rPr lang="en-US" sz="2800" i="1" dirty="0" err="1"/>
              <a:t>Bóng</a:t>
            </a:r>
            <a:r>
              <a:rPr lang="en-US" sz="2800" i="1" dirty="0"/>
              <a:t> </a:t>
            </a:r>
            <a:r>
              <a:rPr lang="en-US" sz="2800" i="1" dirty="0" err="1"/>
              <a:t>tối</a:t>
            </a:r>
            <a:r>
              <a:rPr lang="en-US" sz="2800" i="1" dirty="0"/>
              <a:t> </a:t>
            </a:r>
            <a:r>
              <a:rPr lang="en-US" sz="2800" i="1" dirty="0" err="1"/>
              <a:t>dẫn</a:t>
            </a:r>
            <a:r>
              <a:rPr lang="en-US" sz="2800" i="1" dirty="0"/>
              <a:t> </a:t>
            </a:r>
            <a:r>
              <a:rPr lang="en-US" sz="2800" i="1" dirty="0" err="1"/>
              <a:t>tôi</a:t>
            </a:r>
            <a:r>
              <a:rPr lang="en-US" sz="2800" i="1" dirty="0"/>
              <a:t> về</a:t>
            </a:r>
            <a:r>
              <a:rPr lang="vi-VN" sz="2800" i="1" dirty="0"/>
              <a:t>”; “</a:t>
            </a:r>
            <a:r>
              <a:rPr lang="en-US" sz="2800" i="1" dirty="0" err="1"/>
              <a:t>Gió</a:t>
            </a:r>
            <a:r>
              <a:rPr lang="en-US" sz="2800" i="1" dirty="0"/>
              <a:t> </a:t>
            </a:r>
            <a:r>
              <a:rPr lang="en-US" sz="2800" i="1" dirty="0" err="1"/>
              <a:t>đang</a:t>
            </a:r>
            <a:r>
              <a:rPr lang="en-US" sz="2800" i="1" dirty="0"/>
              <a:t> </a:t>
            </a:r>
            <a:r>
              <a:rPr lang="en-US" sz="2800" i="1" dirty="0" err="1"/>
              <a:t>chạy</a:t>
            </a:r>
            <a:r>
              <a:rPr lang="vi-VN" sz="2800" i="1" dirty="0"/>
              <a:t>”</a:t>
            </a:r>
            <a:endParaRPr lang="en-US" sz="2800" dirty="0"/>
          </a:p>
        </p:txBody>
      </p:sp>
    </p:spTree>
    <p:extLst>
      <p:ext uri="{BB962C8B-B14F-4D97-AF65-F5344CB8AC3E}">
        <p14:creationId xmlns:p14="http://schemas.microsoft.com/office/powerpoint/2010/main" val="22774013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935588-8EBB-F584-7971-FEEA5886351F}"/>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23A3E-37BE-6897-EA51-029344071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12CE3D8-101C-20AC-B5D2-9692431B5B4B}"/>
              </a:ext>
            </a:extLst>
          </p:cNvPr>
          <p:cNvSpPr txBox="1"/>
          <p:nvPr/>
        </p:nvSpPr>
        <p:spPr>
          <a:xfrm>
            <a:off x="58438" y="110240"/>
            <a:ext cx="7587049" cy="1413775"/>
          </a:xfrm>
          <a:prstGeom prst="rect">
            <a:avLst/>
          </a:prstGeom>
        </p:spPr>
        <p:txBody>
          <a:bodyPr vert="horz" lIns="91440" tIns="45720" rIns="91440" bIns="45720" rtlCol="0" anchor="t">
            <a:normAutofit/>
          </a:bodyPr>
          <a:lstStyle/>
          <a:p>
            <a:pPr algn="ctr">
              <a:lnSpc>
                <a:spcPct val="130000"/>
              </a:lnSpc>
            </a:pP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Những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phép tu từ trong</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bài thơ</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grpSp>
        <p:nvGrpSpPr>
          <p:cNvPr id="23" name="Group 22">
            <a:extLst>
              <a:ext uri="{FF2B5EF4-FFF2-40B4-BE49-F238E27FC236}">
                <a16:creationId xmlns:a16="http://schemas.microsoft.com/office/drawing/2014/main" id="{8D91B0D7-4BAB-A9A3-F2F5-49FF7B72E2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06EC907A-B3C7-BF15-40EA-2ACD37E8F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B1A9F6D-D305-254F-2BA6-5C6FF51E6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C3626E-B01C-80BF-A3E7-36B74913F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70D27392-09B5-A49E-356C-61104E01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1F1EE87-B5DB-2522-4E64-1C01E6E46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ulticolored buildings in a city&#10;&#10;Description automatically generated">
            <a:extLst>
              <a:ext uri="{FF2B5EF4-FFF2-40B4-BE49-F238E27FC236}">
                <a16:creationId xmlns:a16="http://schemas.microsoft.com/office/drawing/2014/main" id="{BDF3856F-2A85-5357-3CE9-675502CE5ED0}"/>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7114162" y="471748"/>
            <a:ext cx="4324849" cy="2552007"/>
          </a:xfrm>
          <a:prstGeom prst="rect">
            <a:avLst/>
          </a:prstGeom>
        </p:spPr>
      </p:pic>
      <p:sp>
        <p:nvSpPr>
          <p:cNvPr id="32" name="Rectangle 31">
            <a:extLst>
              <a:ext uri="{FF2B5EF4-FFF2-40B4-BE49-F238E27FC236}">
                <a16:creationId xmlns:a16="http://schemas.microsoft.com/office/drawing/2014/main" id="{20698171-E39E-4C81-3CDA-6EA38564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tall buildings&#10;&#10;Description automatically generated">
            <a:extLst>
              <a:ext uri="{FF2B5EF4-FFF2-40B4-BE49-F238E27FC236}">
                <a16:creationId xmlns:a16="http://schemas.microsoft.com/office/drawing/2014/main" id="{98E5B3F6-9604-E339-D5BB-EDAD919CD760}"/>
              </a:ext>
            </a:extLst>
          </p:cNvPr>
          <p:cNvPicPr>
            <a:picLocks noChangeAspect="1"/>
          </p:cNvPicPr>
          <p:nvPr/>
        </p:nvPicPr>
        <p:blipFill>
          <a:blip r:embed="rId3">
            <a:extLst>
              <a:ext uri="{28A0092B-C50C-407E-A947-70E740481C1C}">
                <a14:useLocalDpi xmlns:a14="http://schemas.microsoft.com/office/drawing/2010/main" val="0"/>
              </a:ext>
            </a:extLst>
          </a:blip>
          <a:srcRect t="744"/>
          <a:stretch/>
        </p:blipFill>
        <p:spPr>
          <a:xfrm>
            <a:off x="7114162" y="3676230"/>
            <a:ext cx="4324849" cy="2552007"/>
          </a:xfrm>
          <a:prstGeom prst="rect">
            <a:avLst/>
          </a:prstGeom>
        </p:spPr>
      </p:pic>
      <p:sp>
        <p:nvSpPr>
          <p:cNvPr id="7" name="TextBox 6">
            <a:extLst>
              <a:ext uri="{FF2B5EF4-FFF2-40B4-BE49-F238E27FC236}">
                <a16:creationId xmlns:a16="http://schemas.microsoft.com/office/drawing/2014/main" id="{D7DF306F-E891-D074-0877-80D8FD11E78F}"/>
              </a:ext>
            </a:extLst>
          </p:cNvPr>
          <p:cNvSpPr txBox="1"/>
          <p:nvPr/>
        </p:nvSpPr>
        <p:spPr>
          <a:xfrm>
            <a:off x="617777" y="2215268"/>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8800" b="1" u="none" strike="noStrike" kern="1200" cap="none" spc="0" normalizeH="0" baseline="0" noProof="0" dirty="0">
                <a:ln>
                  <a:noFill/>
                </a:ln>
                <a:solidFill>
                  <a:srgbClr val="FF0000"/>
                </a:solidFill>
                <a:effectLst/>
                <a:uLnTx/>
                <a:uFillTx/>
                <a:latin typeface="+mj-lt"/>
                <a:ea typeface="+mj-ea"/>
                <a:cs typeface="+mj-cs"/>
              </a:rPr>
              <a:t> </a:t>
            </a:r>
          </a:p>
        </p:txBody>
      </p:sp>
      <p:sp>
        <p:nvSpPr>
          <p:cNvPr id="10" name="TextBox 9">
            <a:extLst>
              <a:ext uri="{FF2B5EF4-FFF2-40B4-BE49-F238E27FC236}">
                <a16:creationId xmlns:a16="http://schemas.microsoft.com/office/drawing/2014/main" id="{DDAAD471-AB86-0665-AD11-AA00BDFD0780}"/>
              </a:ext>
            </a:extLst>
          </p:cNvPr>
          <p:cNvSpPr txBox="1"/>
          <p:nvPr/>
        </p:nvSpPr>
        <p:spPr>
          <a:xfrm>
            <a:off x="195855" y="733246"/>
            <a:ext cx="6744252" cy="5693866"/>
          </a:xfrm>
          <a:prstGeom prst="rect">
            <a:avLst/>
          </a:prstGeom>
          <a:noFill/>
        </p:spPr>
        <p:txBody>
          <a:bodyPr wrap="square">
            <a:spAutoFit/>
          </a:bodyPr>
          <a:lstStyle/>
          <a:p>
            <a:pPr algn="just"/>
            <a:r>
              <a:rPr lang="en-US" sz="2800" dirty="0"/>
              <a:t>=&gt; </a:t>
            </a:r>
            <a:r>
              <a:rPr lang="vi-VN" sz="2800" dirty="0"/>
              <a:t>Tác dụng:</a:t>
            </a:r>
            <a:endParaRPr lang="en-US" sz="2800" dirty="0"/>
          </a:p>
          <a:p>
            <a:pPr algn="just"/>
            <a:r>
              <a:rPr lang="vi-VN" sz="2800" dirty="0"/>
              <a:t>+ Làm nổi bật tâm trạng thảng thốt, lo âu, e dè của người con khi hồi tưởng lại những kỉ niệm thời thơ ấu; </a:t>
            </a:r>
            <a:endParaRPr lang="en-US" sz="2800" dirty="0"/>
          </a:p>
          <a:p>
            <a:pPr algn="just"/>
            <a:r>
              <a:rPr lang="vi-VN" sz="2800" dirty="0"/>
              <a:t>+ Thể hiện những suy nghĩ của người con trước “</a:t>
            </a:r>
            <a:r>
              <a:rPr lang="vi-VN" sz="2800" i="1" dirty="0"/>
              <a:t>những bước chân của đô thị</a:t>
            </a:r>
            <a:r>
              <a:rPr lang="vi-VN" sz="2800" dirty="0"/>
              <a:t>”: muốn giữ lại vẻ đẹp bình dị, thân thuộc của làng quê.</a:t>
            </a:r>
            <a:endParaRPr lang="en-US" sz="2800" dirty="0"/>
          </a:p>
          <a:p>
            <a:pPr algn="just"/>
            <a:r>
              <a:rPr lang="vi-VN" sz="2800" dirty="0"/>
              <a:t>+ Thể hiện tình yêu quê hương, sự gắn bó của nhà thơ với cuộc sống thôn quê.</a:t>
            </a:r>
            <a:endParaRPr lang="en-US" sz="2800" dirty="0"/>
          </a:p>
          <a:p>
            <a:pPr algn="just"/>
            <a:r>
              <a:rPr lang="vi-VN" sz="2800" dirty="0"/>
              <a:t>+ Làm cho bài thơ sinh động, gợi hình, gợi cảm, hấp dẫn.</a:t>
            </a:r>
            <a:endParaRPr lang="en-US" sz="2800" dirty="0"/>
          </a:p>
          <a:p>
            <a:pPr algn="just"/>
            <a:endParaRPr lang="en-US" sz="2800" dirty="0"/>
          </a:p>
        </p:txBody>
      </p:sp>
    </p:spTree>
    <p:extLst>
      <p:ext uri="{BB962C8B-B14F-4D97-AF65-F5344CB8AC3E}">
        <p14:creationId xmlns:p14="http://schemas.microsoft.com/office/powerpoint/2010/main" val="25826909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giving a person a flower basket to a person&#10;&#10;Description automatically generated">
            <a:extLst>
              <a:ext uri="{FF2B5EF4-FFF2-40B4-BE49-F238E27FC236}">
                <a16:creationId xmlns:a16="http://schemas.microsoft.com/office/drawing/2014/main" id="{F724B5F2-7ACC-A2DC-9593-85626A2556D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624" b="27624"/>
          <a:stretch>
            <a:fillRect/>
          </a:stretch>
        </p:blipFill>
        <p:spPr/>
      </p:pic>
      <p:sp>
        <p:nvSpPr>
          <p:cNvPr id="6" name="TextBox 5">
            <a:extLst>
              <a:ext uri="{FF2B5EF4-FFF2-40B4-BE49-F238E27FC236}">
                <a16:creationId xmlns:a16="http://schemas.microsoft.com/office/drawing/2014/main" id="{4FB1BF0A-6CFD-65F5-6A91-2A27E445615A}"/>
              </a:ext>
            </a:extLst>
          </p:cNvPr>
          <p:cNvSpPr txBox="1"/>
          <p:nvPr/>
        </p:nvSpPr>
        <p:spPr>
          <a:xfrm>
            <a:off x="3419732" y="167552"/>
            <a:ext cx="6098058" cy="668645"/>
          </a:xfrm>
          <a:prstGeom prst="rect">
            <a:avLst/>
          </a:prstGeom>
          <a:noFill/>
        </p:spPr>
        <p:txBody>
          <a:bodyPr wrap="square">
            <a:spAutoFit/>
          </a:bodyPr>
          <a:lstStyle/>
          <a:p>
            <a:pPr indent="-1905" algn="just">
              <a:lnSpc>
                <a:spcPct val="130000"/>
              </a:lnSpc>
            </a:pPr>
            <a:r>
              <a:rPr lang="en-US" sz="3200" b="1" dirty="0">
                <a:solidFill>
                  <a:srgbClr val="FF0000"/>
                </a:solidFill>
                <a:effectLst/>
                <a:latin typeface="Times New Roman" panose="02020603050405020304" pitchFamily="18" charset="0"/>
                <a:ea typeface="Times New Roman" panose="02020603050405020304" pitchFamily="18" charset="0"/>
              </a:rPr>
              <a:t>III. TỔNG KẾT</a:t>
            </a:r>
            <a:endParaRPr lang="en-US"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31CD5C6B-DC83-9AB2-ADFA-2E4CCB1AFE45}"/>
              </a:ext>
            </a:extLst>
          </p:cNvPr>
          <p:cNvSpPr txBox="1"/>
          <p:nvPr/>
        </p:nvSpPr>
        <p:spPr>
          <a:xfrm>
            <a:off x="466468" y="1113035"/>
            <a:ext cx="6098058" cy="1308820"/>
          </a:xfrm>
          <a:prstGeom prst="rect">
            <a:avLst/>
          </a:prstGeom>
          <a:noFill/>
        </p:spPr>
        <p:txBody>
          <a:bodyPr wrap="square">
            <a:spAutoFit/>
          </a:bodyPr>
          <a:lstStyle/>
          <a:p>
            <a:pPr indent="-1905" algn="just">
              <a:lnSpc>
                <a:spcPct val="130000"/>
              </a:lnSpc>
            </a:pPr>
            <a:r>
              <a:rPr lang="en-US" sz="3200" dirty="0">
                <a:effectLst/>
                <a:latin typeface="Times New Roman" panose="02020603050405020304" pitchFamily="18" charset="0"/>
                <a:ea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rPr>
              <a:t>Nêu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những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nét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đặc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sắc</a:t>
            </a:r>
            <a:r>
              <a:rPr lang="en-US" sz="3200" i="1" dirty="0">
                <a:effectLst/>
                <a:latin typeface="Times New Roman" panose="02020603050405020304" pitchFamily="18" charset="0"/>
                <a:ea typeface="Times New Roman" panose="02020603050405020304" pitchFamily="18" charset="0"/>
              </a:rPr>
              <a:t> về </a:t>
            </a:r>
            <a:r>
              <a:rPr lang="en-US" sz="3200" i="1" dirty="0" err="1">
                <a:effectLst/>
                <a:latin typeface="Times New Roman" panose="02020603050405020304" pitchFamily="18" charset="0"/>
                <a:ea typeface="Times New Roman" panose="02020603050405020304" pitchFamily="18" charset="0"/>
              </a:rPr>
              <a:t>nội</a:t>
            </a:r>
            <a:r>
              <a:rPr lang="en-US" sz="3200" i="1" dirty="0">
                <a:effectLst/>
                <a:latin typeface="Times New Roman" panose="02020603050405020304" pitchFamily="18" charset="0"/>
                <a:ea typeface="Times New Roman" panose="02020603050405020304" pitchFamily="18" charset="0"/>
              </a:rPr>
              <a:t> dung </a:t>
            </a:r>
            <a:r>
              <a:rPr lang="en-US" sz="3200" i="1" dirty="0" err="1">
                <a:effectLst/>
                <a:latin typeface="Times New Roman" panose="02020603050405020304" pitchFamily="18" charset="0"/>
                <a:ea typeface="Times New Roman" panose="02020603050405020304" pitchFamily="18" charset="0"/>
              </a:rPr>
              <a:t>và</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nghệ</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thuật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của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văn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bản</a:t>
            </a:r>
            <a:r>
              <a:rPr lang="en-US" sz="32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02733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00">
        <p15:prstTrans prst="peelOff"/>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6DCA7-1980-CDC9-DCE4-380ED587C6B6}"/>
              </a:ext>
            </a:extLst>
          </p:cNvPr>
          <p:cNvSpPr txBox="1"/>
          <p:nvPr/>
        </p:nvSpPr>
        <p:spPr>
          <a:xfrm>
            <a:off x="432487" y="427778"/>
            <a:ext cx="11541211" cy="6430222"/>
          </a:xfrm>
          <a:prstGeom prst="rect">
            <a:avLst/>
          </a:prstGeom>
          <a:noFill/>
        </p:spPr>
        <p:txBody>
          <a:bodyPr wrap="square">
            <a:spAutoFit/>
          </a:bodyPr>
          <a:lstStyle/>
          <a:p>
            <a:pPr algn="just">
              <a:lnSpc>
                <a:spcPct val="130000"/>
              </a:lnSpc>
            </a:pPr>
            <a:r>
              <a:rPr lang="en-US" sz="3200" b="1" dirty="0">
                <a:solidFill>
                  <a:srgbClr val="00B050"/>
                </a:solidFill>
                <a:effectLst/>
                <a:latin typeface="Times New Roman" panose="02020603050405020304" pitchFamily="18" charset="0"/>
                <a:ea typeface="Times New Roman" panose="02020603050405020304" pitchFamily="18" charset="0"/>
              </a:rPr>
              <a:t>1. </a:t>
            </a:r>
            <a:r>
              <a:rPr lang="en-US" sz="3200" b="1" dirty="0" err="1">
                <a:solidFill>
                  <a:srgbClr val="00B050"/>
                </a:solidFill>
                <a:effectLst/>
                <a:latin typeface="Times New Roman" panose="02020603050405020304" pitchFamily="18" charset="0"/>
                <a:ea typeface="Times New Roman" panose="02020603050405020304" pitchFamily="18" charset="0"/>
              </a:rPr>
              <a:t>Đặc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sắc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nội</a:t>
            </a:r>
            <a:r>
              <a:rPr lang="en-US" sz="3200" b="1" dirty="0">
                <a:solidFill>
                  <a:srgbClr val="00B050"/>
                </a:solidFill>
                <a:effectLst/>
                <a:latin typeface="Times New Roman" panose="02020603050405020304" pitchFamily="18" charset="0"/>
                <a:ea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endParaRPr>
          </a:p>
          <a:p>
            <a:pPr indent="-1905" algn="just">
              <a:lnSpc>
                <a:spcPct val="130000"/>
              </a:lnSpc>
            </a:pPr>
            <a:r>
              <a:rPr lang="en-US" sz="3200" dirty="0">
                <a:solidFill>
                  <a:srgbClr val="444444"/>
                </a:solidFill>
                <a:effectLst/>
                <a:latin typeface="Times New Roman" panose="02020603050405020304" pitchFamily="18" charset="0"/>
                <a:ea typeface="Roboto" panose="02000000000000000000" pitchFamily="2" charset="0"/>
              </a:rPr>
              <a:t>- </a:t>
            </a:r>
            <a:r>
              <a:rPr lang="vi-VN" sz="3200" dirty="0">
                <a:effectLst/>
                <a:latin typeface="Times New Roman" panose="02020603050405020304" pitchFamily="18" charset="0"/>
                <a:ea typeface="Times New Roman" panose="02020603050405020304" pitchFamily="18" charset="0"/>
              </a:rPr>
              <a:t>Bài thơ thể hiện tình yêu đối với làng quê, sự gắn bó với những điều bình dị của đất đai, của làng mạc;</a:t>
            </a:r>
            <a:endParaRPr lang="en-US" sz="2800" dirty="0">
              <a:effectLst/>
              <a:latin typeface="Times New Roman" panose="02020603050405020304" pitchFamily="18" charset="0"/>
              <a:ea typeface="Times New Roman" panose="02020603050405020304" pitchFamily="18" charset="0"/>
            </a:endParaRPr>
          </a:p>
          <a:p>
            <a:pPr indent="-1905" algn="just">
              <a:lnSpc>
                <a:spcPct val="130000"/>
              </a:lnSpc>
            </a:pPr>
            <a:r>
              <a:rPr lang="vi-VN" sz="3200" dirty="0">
                <a:solidFill>
                  <a:srgbClr val="444444"/>
                </a:solidFill>
                <a:effectLst/>
                <a:latin typeface="Times New Roman" panose="02020603050405020304" pitchFamily="18" charset="0"/>
                <a:ea typeface="Roboto" panose="02000000000000000000" pitchFamily="2" charset="0"/>
              </a:rPr>
              <a:t>-</a:t>
            </a:r>
            <a:r>
              <a:rPr lang="vi-VN" sz="3200" dirty="0">
                <a:effectLst/>
                <a:latin typeface="Times New Roman" panose="02020603050405020304" pitchFamily="18" charset="0"/>
                <a:ea typeface="Times New Roman" panose="02020603050405020304" pitchFamily="18" charset="0"/>
              </a:rPr>
              <a:t> Tác giả gửi gắm tâm trạng lo ngại, e dè trước cảnh tượng làng quê đang dần đô thị hóa.</a:t>
            </a:r>
            <a:endParaRPr lang="en-US" sz="2800" dirty="0">
              <a:effectLst/>
              <a:latin typeface="Times New Roman" panose="02020603050405020304" pitchFamily="18" charset="0"/>
              <a:ea typeface="Times New Roman" panose="02020603050405020304" pitchFamily="18" charset="0"/>
            </a:endParaRPr>
          </a:p>
          <a:p>
            <a:pPr algn="just">
              <a:lnSpc>
                <a:spcPct val="130000"/>
              </a:lnSpc>
            </a:pPr>
            <a:r>
              <a:rPr lang="en-US" sz="3200" b="1" dirty="0">
                <a:solidFill>
                  <a:srgbClr val="00B050"/>
                </a:solidFill>
                <a:effectLst/>
                <a:latin typeface="Times New Roman" panose="02020603050405020304" pitchFamily="18" charset="0"/>
                <a:ea typeface="Times New Roman" panose="02020603050405020304" pitchFamily="18" charset="0"/>
              </a:rPr>
              <a:t>2. </a:t>
            </a:r>
            <a:r>
              <a:rPr lang="en-US" sz="3200" b="1" dirty="0" err="1">
                <a:solidFill>
                  <a:srgbClr val="00B050"/>
                </a:solidFill>
                <a:effectLst/>
                <a:latin typeface="Times New Roman" panose="02020603050405020304" pitchFamily="18" charset="0"/>
                <a:ea typeface="Times New Roman" panose="02020603050405020304" pitchFamily="18" charset="0"/>
              </a:rPr>
              <a:t>Đặc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sắc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nghệ</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thuật</a:t>
            </a:r>
            <a:endParaRPr lang="en-US" sz="2800" dirty="0">
              <a:effectLst/>
              <a:latin typeface="Times New Roman" panose="02020603050405020304" pitchFamily="18" charset="0"/>
              <a:ea typeface="Times New Roman" panose="02020603050405020304" pitchFamily="18" charset="0"/>
            </a:endParaRPr>
          </a:p>
          <a:p>
            <a:pPr indent="-1905" algn="just">
              <a:lnSpc>
                <a:spcPct val="130000"/>
              </a:lnSpc>
            </a:pPr>
            <a:r>
              <a:rPr lang="en-US" sz="3200" dirty="0">
                <a:effectLst/>
                <a:latin typeface="Times New Roman" panose="02020603050405020304" pitchFamily="18" charset="0"/>
                <a:ea typeface="Times New Roman" panose="02020603050405020304" pitchFamily="18" charset="0"/>
              </a:rPr>
              <a:t> </a:t>
            </a:r>
            <a:r>
              <a:rPr lang="en-US" sz="3200" dirty="0">
                <a:solidFill>
                  <a:srgbClr val="444444"/>
                </a:solidFill>
                <a:effectLst/>
                <a:latin typeface="Times New Roman" panose="02020603050405020304" pitchFamily="18" charset="0"/>
                <a:ea typeface="Times New Roman" panose="02020603050405020304" pitchFamily="18" charset="0"/>
              </a:rPr>
              <a:t>-</a:t>
            </a:r>
            <a:r>
              <a:rPr lang="vi-VN" sz="3200" dirty="0">
                <a:effectLst/>
                <a:latin typeface="Times New Roman" panose="02020603050405020304" pitchFamily="18" charset="0"/>
                <a:ea typeface="Times New Roman" panose="02020603050405020304" pitchFamily="18" charset="0"/>
              </a:rPr>
              <a:t>Thể thơ tự do, giọng thơ trầm lắng, suy tư, tâm tình, xúc động. </a:t>
            </a:r>
            <a:endParaRPr lang="en-US" sz="2800" dirty="0">
              <a:effectLst/>
              <a:latin typeface="Times New Roman" panose="02020603050405020304" pitchFamily="18" charset="0"/>
              <a:ea typeface="Times New Roman" panose="02020603050405020304" pitchFamily="18" charset="0"/>
            </a:endParaRPr>
          </a:p>
          <a:p>
            <a:pPr indent="-1905" algn="just">
              <a:lnSpc>
                <a:spcPct val="130000"/>
              </a:lnSpc>
            </a:pPr>
            <a:r>
              <a:rPr lang="vi-VN" sz="3200" dirty="0">
                <a:solidFill>
                  <a:srgbClr val="444444"/>
                </a:solidFill>
                <a:effectLst/>
                <a:latin typeface="Times New Roman" panose="02020603050405020304" pitchFamily="18" charset="0"/>
                <a:ea typeface="Times New Roman" panose="02020603050405020304" pitchFamily="18" charset="0"/>
              </a:rPr>
              <a:t>-</a:t>
            </a:r>
            <a:r>
              <a:rPr lang="vi-VN" sz="3200" dirty="0">
                <a:effectLst/>
                <a:latin typeface="Times New Roman" panose="02020603050405020304" pitchFamily="18" charset="0"/>
                <a:ea typeface="Times New Roman" panose="02020603050405020304" pitchFamily="18" charset="0"/>
              </a:rPr>
              <a:t> Ngôn ngữ thơ giàu mới lạ, điêu luyện, giàu tính trí tuệ</a:t>
            </a:r>
            <a:endParaRPr lang="en-US" sz="2800" dirty="0">
              <a:effectLst/>
              <a:latin typeface="Times New Roman" panose="02020603050405020304" pitchFamily="18" charset="0"/>
              <a:ea typeface="Times New Roman" panose="02020603050405020304" pitchFamily="18" charset="0"/>
            </a:endParaRPr>
          </a:p>
          <a:p>
            <a:pPr indent="-1905" algn="just">
              <a:lnSpc>
                <a:spcPct val="130000"/>
              </a:lnSpc>
            </a:pPr>
            <a:r>
              <a:rPr lang="vi-VN" sz="3200" dirty="0">
                <a:solidFill>
                  <a:srgbClr val="444444"/>
                </a:solidFill>
                <a:effectLst/>
                <a:latin typeface="Times New Roman" panose="02020603050405020304" pitchFamily="18" charset="0"/>
                <a:ea typeface="Times New Roman" panose="02020603050405020304" pitchFamily="18" charset="0"/>
              </a:rPr>
              <a:t>-</a:t>
            </a:r>
            <a:r>
              <a:rPr lang="vi-VN" sz="3200" dirty="0">
                <a:effectLst/>
                <a:latin typeface="Times New Roman" panose="02020603050405020304" pitchFamily="18" charset="0"/>
                <a:ea typeface="Times New Roman" panose="02020603050405020304" pitchFamily="18" charset="0"/>
              </a:rPr>
              <a:t> Sử dụng nhiều biện pháp tu từ gợi hình gợi cảm</a:t>
            </a:r>
            <a:endParaRPr lang="en-US" sz="2800" dirty="0">
              <a:effectLst/>
              <a:latin typeface="Times New Roman" panose="02020603050405020304" pitchFamily="18" charset="0"/>
              <a:ea typeface="Times New Roman" panose="02020603050405020304" pitchFamily="18" charset="0"/>
            </a:endParaRPr>
          </a:p>
          <a:p>
            <a:pPr indent="-1905" algn="just">
              <a:lnSpc>
                <a:spcPct val="130000"/>
              </a:lnSpc>
            </a:pPr>
            <a:r>
              <a:rPr lang="en-US" sz="32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31466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188ED6-A942-34D8-B9F7-A9FCB7439A91}"/>
              </a:ext>
            </a:extLst>
          </p:cNvPr>
          <p:cNvSpPr txBox="1"/>
          <p:nvPr/>
        </p:nvSpPr>
        <p:spPr>
          <a:xfrm>
            <a:off x="617777" y="984843"/>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6600" b="1" u="none" strike="noStrike" kern="1200" cap="none" spc="0" normalizeH="0" baseline="0" noProof="0" dirty="0">
                <a:ln>
                  <a:noFill/>
                </a:ln>
                <a:effectLst/>
                <a:uLnTx/>
                <a:uFillTx/>
                <a:latin typeface="+mj-lt"/>
                <a:ea typeface="+mj-ea"/>
                <a:cs typeface="+mj-cs"/>
              </a:rPr>
              <a:t>HOẠT ĐỘNG 3</a:t>
            </a:r>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ulticolored buildings in a city&#10;&#10;Description automatically generated">
            <a:extLst>
              <a:ext uri="{FF2B5EF4-FFF2-40B4-BE49-F238E27FC236}">
                <a16:creationId xmlns:a16="http://schemas.microsoft.com/office/drawing/2014/main" id="{BB561385-2FC7-A160-BD71-A12F88971B88}"/>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7114162" y="471748"/>
            <a:ext cx="4324849" cy="2552007"/>
          </a:xfrm>
          <a:prstGeom prst="rect">
            <a:avLst/>
          </a:prstGeom>
        </p:spPr>
      </p:pic>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tall buildings&#10;&#10;Description automatically generated">
            <a:extLst>
              <a:ext uri="{FF2B5EF4-FFF2-40B4-BE49-F238E27FC236}">
                <a16:creationId xmlns:a16="http://schemas.microsoft.com/office/drawing/2014/main" id="{642048C3-EA96-6108-4DC9-5C8A12857D50}"/>
              </a:ext>
            </a:extLst>
          </p:cNvPr>
          <p:cNvPicPr>
            <a:picLocks noChangeAspect="1"/>
          </p:cNvPicPr>
          <p:nvPr/>
        </p:nvPicPr>
        <p:blipFill>
          <a:blip r:embed="rId3">
            <a:extLst>
              <a:ext uri="{28A0092B-C50C-407E-A947-70E740481C1C}">
                <a14:useLocalDpi xmlns:a14="http://schemas.microsoft.com/office/drawing/2010/main" val="0"/>
              </a:ext>
            </a:extLst>
          </a:blip>
          <a:srcRect t="744"/>
          <a:stretch/>
        </p:blipFill>
        <p:spPr>
          <a:xfrm>
            <a:off x="7114162" y="3676230"/>
            <a:ext cx="4324849" cy="2552007"/>
          </a:xfrm>
          <a:prstGeom prst="rect">
            <a:avLst/>
          </a:prstGeom>
        </p:spPr>
      </p:pic>
      <p:sp>
        <p:nvSpPr>
          <p:cNvPr id="7" name="TextBox 6">
            <a:extLst>
              <a:ext uri="{FF2B5EF4-FFF2-40B4-BE49-F238E27FC236}">
                <a16:creationId xmlns:a16="http://schemas.microsoft.com/office/drawing/2014/main" id="{E473A4D6-B3BB-5A15-2EBF-104ACD3A69BE}"/>
              </a:ext>
            </a:extLst>
          </p:cNvPr>
          <p:cNvSpPr txBox="1"/>
          <p:nvPr/>
        </p:nvSpPr>
        <p:spPr>
          <a:xfrm>
            <a:off x="617777" y="2215268"/>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8800" b="1" u="none" strike="noStrike" kern="1200" cap="none" spc="0" normalizeH="0" baseline="0" noProof="0" dirty="0">
                <a:ln>
                  <a:noFill/>
                </a:ln>
                <a:solidFill>
                  <a:srgbClr val="FF0000"/>
                </a:solidFill>
                <a:effectLst/>
                <a:uLnTx/>
                <a:uFillTx/>
                <a:latin typeface="+mj-lt"/>
                <a:ea typeface="+mj-ea"/>
                <a:cs typeface="+mj-cs"/>
              </a:rPr>
              <a:t>LUYỆN TẬP</a:t>
            </a:r>
          </a:p>
        </p:txBody>
      </p:sp>
    </p:spTree>
    <p:extLst>
      <p:ext uri="{BB962C8B-B14F-4D97-AF65-F5344CB8AC3E}">
        <p14:creationId xmlns:p14="http://schemas.microsoft.com/office/powerpoint/2010/main" val="29939843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86E1E1-ADEB-66E1-433B-C2D4EE5BCBE9}"/>
              </a:ext>
            </a:extLst>
          </p:cNvPr>
          <p:cNvSpPr txBox="1"/>
          <p:nvPr/>
        </p:nvSpPr>
        <p:spPr>
          <a:xfrm>
            <a:off x="1103871" y="0"/>
            <a:ext cx="10313772" cy="1953868"/>
          </a:xfrm>
          <a:prstGeom prst="rect">
            <a:avLst/>
          </a:prstGeom>
          <a:noFill/>
        </p:spPr>
        <p:txBody>
          <a:bodyPr wrap="square">
            <a:spAutoFit/>
          </a:bodyPr>
          <a:lstStyle/>
          <a:p>
            <a:pPr>
              <a:lnSpc>
                <a:spcPct val="150000"/>
              </a:lnSpc>
            </a:pPr>
            <a:r>
              <a:rPr lang="vi-VN"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 hiểu đô thị hóa là gì? Tìm những thông tin về quá trình đô thị hóa ở địa phương em (nếu có). Em thấy việc đô thị hóa đã đem lại những mặt tích cực và hạn chế gì?</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BE07019-F0D8-C368-1E46-93B5BC92641D}"/>
              </a:ext>
            </a:extLst>
          </p:cNvPr>
          <p:cNvSpPr txBox="1"/>
          <p:nvPr/>
        </p:nvSpPr>
        <p:spPr>
          <a:xfrm>
            <a:off x="237866" y="1835969"/>
            <a:ext cx="11439267" cy="4845750"/>
          </a:xfrm>
          <a:prstGeom prst="rect">
            <a:avLst/>
          </a:prstGeom>
          <a:noFill/>
        </p:spPr>
        <p:txBody>
          <a:bodyPr wrap="square">
            <a:spAutoFit/>
          </a:bodyPr>
          <a:lstStyle/>
          <a:p>
            <a:pPr>
              <a:lnSpc>
                <a:spcPct val="130000"/>
              </a:lnSpc>
            </a:pPr>
            <a:r>
              <a:rPr lang="en-US" sz="2400" b="1" dirty="0">
                <a:solidFill>
                  <a:srgbClr val="0D0D0D"/>
                </a:solidFill>
                <a:effectLst/>
                <a:latin typeface="Times New Roman" panose="02020603050405020304" pitchFamily="18" charset="0"/>
                <a:ea typeface="Times New Roman" panose="02020603050405020304" pitchFamily="18" charset="0"/>
              </a:rPr>
              <a:t>Ảnh </a:t>
            </a:r>
            <a:r>
              <a:rPr lang="en-US" sz="2400" b="1" dirty="0" err="1">
                <a:solidFill>
                  <a:srgbClr val="0D0D0D"/>
                </a:solidFill>
                <a:effectLst/>
                <a:latin typeface="Times New Roman" panose="02020603050405020304" pitchFamily="18" charset="0"/>
                <a:ea typeface="Times New Roman" panose="02020603050405020304" pitchFamily="18" charset="0"/>
              </a:rPr>
              <a:t>hưởng</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của</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đô</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thị</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hoá</a:t>
            </a:r>
            <a:r>
              <a:rPr lang="en-US"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nSpc>
                <a:spcPct val="130000"/>
              </a:lnSpc>
            </a:pPr>
            <a:r>
              <a:rPr lang="vi-VN" sz="2400" b="1" dirty="0">
                <a:solidFill>
                  <a:srgbClr val="0D0D0D"/>
                </a:solidFill>
                <a:effectLst/>
                <a:latin typeface="Times New Roman" panose="02020603050405020304" pitchFamily="18" charset="0"/>
                <a:ea typeface="Times New Roman" panose="02020603050405020304" pitchFamily="18" charset="0"/>
              </a:rPr>
              <a:t>+ </a:t>
            </a:r>
            <a:r>
              <a:rPr lang="en-US" sz="2400" b="1" dirty="0">
                <a:solidFill>
                  <a:srgbClr val="0D0D0D"/>
                </a:solidFill>
                <a:effectLst/>
                <a:latin typeface="Times New Roman" panose="02020603050405020304" pitchFamily="18" charset="0"/>
                <a:ea typeface="Times New Roman" panose="02020603050405020304" pitchFamily="18" charset="0"/>
              </a:rPr>
              <a:t>Ảnh </a:t>
            </a:r>
            <a:r>
              <a:rPr lang="en-US" sz="2400" b="1" dirty="0" err="1">
                <a:solidFill>
                  <a:srgbClr val="0D0D0D"/>
                </a:solidFill>
                <a:effectLst/>
                <a:latin typeface="Times New Roman" panose="02020603050405020304" pitchFamily="18" charset="0"/>
                <a:ea typeface="Times New Roman" panose="02020603050405020304" pitchFamily="18" charset="0"/>
              </a:rPr>
              <a:t>hưởng</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tích</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cực</a:t>
            </a:r>
            <a:r>
              <a:rPr lang="vi-VN"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nSpc>
                <a:spcPct val="130000"/>
              </a:lnSpc>
            </a:pPr>
            <a:r>
              <a:rPr lang="vi-VN" sz="2400" dirty="0">
                <a:solidFill>
                  <a:srgbClr val="0D0D0D"/>
                </a:solidFill>
                <a:effectLst/>
                <a:latin typeface="Times New Roman" panose="02020603050405020304" pitchFamily="18" charset="0"/>
                <a:ea typeface="Times New Roman" panose="02020603050405020304" pitchFamily="18" charset="0"/>
              </a:rPr>
              <a:t>+ + </a:t>
            </a:r>
            <a:r>
              <a:rPr lang="en-US" sz="2400" dirty="0" err="1">
                <a:solidFill>
                  <a:srgbClr val="0D0D0D"/>
                </a:solidFill>
                <a:effectLst/>
                <a:latin typeface="Times New Roman" panose="02020603050405020304" pitchFamily="18" charset="0"/>
                <a:ea typeface="Times New Roman" panose="02020603050405020304" pitchFamily="18" charset="0"/>
              </a:rPr>
              <a:t>đẩy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nhanh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tốc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độ</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tăng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trưởng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kinh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tế</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chuyển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dịch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cơ</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cấu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lao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cơ</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cấu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kinh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tế</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thay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đổi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phân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bố</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dân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cư</a:t>
            </a:r>
            <a:r>
              <a:rPr lang="en-US" sz="2400" dirty="0">
                <a:solidFill>
                  <a:srgbClr val="0D0D0D"/>
                </a:solidFill>
                <a:effectLst/>
                <a:latin typeface="Times New Roman" panose="02020603050405020304" pitchFamily="18" charset="0"/>
                <a:ea typeface="Times New Roman" panose="02020603050405020304" pitchFamily="18" charset="0"/>
              </a:rPr>
              <a:t>. </a:t>
            </a:r>
            <a:r>
              <a:rPr lang="vi-VN" sz="2400" dirty="0">
                <a:solidFill>
                  <a:srgbClr val="0D0D0D"/>
                </a:solidFill>
                <a:effectLst/>
                <a:latin typeface="Times New Roman" panose="02020603050405020304" pitchFamily="18" charset="0"/>
                <a:ea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rPr>
              <a:t> việc làm, </a:t>
            </a:r>
            <a:r>
              <a:rPr lang="en-US" sz="2400" dirty="0" err="1">
                <a:solidFill>
                  <a:srgbClr val="0D0D0D"/>
                </a:solidFill>
                <a:effectLst/>
                <a:latin typeface="Times New Roman" panose="02020603050405020304" pitchFamily="18" charset="0"/>
                <a:ea typeface="Times New Roman" panose="02020603050405020304" pitchFamily="18" charset="0"/>
              </a:rPr>
              <a:t>thu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nhập</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lao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rPr>
              <a:t>. </a:t>
            </a:r>
            <a:r>
              <a:rPr lang="vi-VN"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30000"/>
              </a:lnSpc>
            </a:pPr>
            <a:r>
              <a:rPr lang="vi-VN" sz="2400" b="1" dirty="0">
                <a:solidFill>
                  <a:srgbClr val="0D0D0D"/>
                </a:solidFill>
                <a:effectLst/>
                <a:latin typeface="Times New Roman" panose="02020603050405020304" pitchFamily="18" charset="0"/>
                <a:ea typeface="Times New Roman" panose="02020603050405020304" pitchFamily="18" charset="0"/>
              </a:rPr>
              <a:t>+ </a:t>
            </a:r>
            <a:r>
              <a:rPr lang="en-US" sz="2400" b="1" dirty="0">
                <a:solidFill>
                  <a:srgbClr val="0D0D0D"/>
                </a:solidFill>
                <a:effectLst/>
                <a:latin typeface="Times New Roman" panose="02020603050405020304" pitchFamily="18" charset="0"/>
                <a:ea typeface="Times New Roman" panose="02020603050405020304" pitchFamily="18" charset="0"/>
              </a:rPr>
              <a:t>Ảnh </a:t>
            </a:r>
            <a:r>
              <a:rPr lang="en-US" sz="2400" b="1" dirty="0" err="1">
                <a:solidFill>
                  <a:srgbClr val="0D0D0D"/>
                </a:solidFill>
                <a:effectLst/>
                <a:latin typeface="Times New Roman" panose="02020603050405020304" pitchFamily="18" charset="0"/>
                <a:ea typeface="Times New Roman" panose="02020603050405020304" pitchFamily="18" charset="0"/>
              </a:rPr>
              <a:t>hưởng</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tiêu</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cực</a:t>
            </a:r>
            <a:endParaRPr lang="en-US" sz="2400" dirty="0">
              <a:effectLst/>
              <a:latin typeface="Times New Roman" panose="02020603050405020304" pitchFamily="18" charset="0"/>
              <a:ea typeface="Times New Roman" panose="02020603050405020304" pitchFamily="18" charset="0"/>
            </a:endParaRPr>
          </a:p>
          <a:p>
            <a:pPr>
              <a:lnSpc>
                <a:spcPct val="130000"/>
              </a:lnSpc>
              <a:tabLst>
                <a:tab pos="457200" algn="l"/>
              </a:tabLst>
            </a:pPr>
            <a:r>
              <a:rPr lang="vi-VN" sz="2400" dirty="0">
                <a:solidFill>
                  <a:srgbClr val="0D0D0D"/>
                </a:solidFill>
                <a:effectLst/>
                <a:latin typeface="Times New Roman" panose="02020603050405020304" pitchFamily="18" charset="0"/>
                <a:ea typeface="Times New Roman" panose="02020603050405020304" pitchFamily="18" charset="0"/>
              </a:rPr>
              <a:t>+ + </a:t>
            </a:r>
            <a:r>
              <a:rPr lang="en-US" sz="2400" dirty="0" err="1">
                <a:solidFill>
                  <a:srgbClr val="0D0D0D"/>
                </a:solidFill>
                <a:effectLst/>
                <a:latin typeface="Times New Roman" panose="02020603050405020304" pitchFamily="18" charset="0"/>
                <a:ea typeface="Times New Roman" panose="02020603050405020304" pitchFamily="18" charset="0"/>
              </a:rPr>
              <a:t>Đô</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thị</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hóa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diễn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tự</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phát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rPr>
              <a:t> có </a:t>
            </a:r>
            <a:r>
              <a:rPr lang="en-US" sz="2400" dirty="0" err="1">
                <a:solidFill>
                  <a:srgbClr val="0D0D0D"/>
                </a:solidFill>
                <a:effectLst/>
                <a:latin typeface="Times New Roman" panose="02020603050405020304" pitchFamily="18" charset="0"/>
                <a:ea typeface="Times New Roman" panose="02020603050405020304" pitchFamily="18" charset="0"/>
              </a:rPr>
              <a:t>quy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hoạch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dẫn</a:t>
            </a:r>
            <a:r>
              <a:rPr lang="en-US" sz="2400" dirty="0">
                <a:solidFill>
                  <a:srgbClr val="0D0D0D"/>
                </a:solidFill>
                <a:effectLst/>
                <a:latin typeface="Times New Roman" panose="02020603050405020304" pitchFamily="18" charset="0"/>
                <a:ea typeface="Times New Roman" panose="02020603050405020304" pitchFamily="18" charset="0"/>
              </a:rPr>
              <a:t> đến </a:t>
            </a:r>
            <a:r>
              <a:rPr lang="en-US" sz="2400" dirty="0" err="1">
                <a:solidFill>
                  <a:srgbClr val="0D0D0D"/>
                </a:solidFill>
                <a:effectLst/>
                <a:latin typeface="Times New Roman" panose="02020603050405020304" pitchFamily="18" charset="0"/>
                <a:ea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đô</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thị</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thiếu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hạ</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tầng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kỹ</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thuật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xã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hội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cảnh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quan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đô</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thị</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suy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thoái</a:t>
            </a:r>
            <a:r>
              <a:rPr lang="en-US" sz="2400" dirty="0">
                <a:solidFill>
                  <a:srgbClr val="0D0D0D"/>
                </a:solidFill>
                <a:effectLst/>
                <a:latin typeface="Times New Roman" panose="02020603050405020304" pitchFamily="18" charset="0"/>
                <a:ea typeface="Times New Roman" panose="02020603050405020304" pitchFamily="18" charset="0"/>
              </a:rPr>
              <a:t>, ô </a:t>
            </a:r>
            <a:r>
              <a:rPr lang="en-US" sz="2400" dirty="0" err="1">
                <a:solidFill>
                  <a:srgbClr val="0D0D0D"/>
                </a:solidFill>
                <a:effectLst/>
                <a:latin typeface="Times New Roman" panose="02020603050405020304" pitchFamily="18" charset="0"/>
                <a:ea typeface="Times New Roman" panose="02020603050405020304" pitchFamily="18" charset="0"/>
              </a:rPr>
              <a:t>nhiễm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môi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trường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trầm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trọng</a:t>
            </a:r>
            <a:endParaRPr lang="en-US" sz="2400" dirty="0">
              <a:effectLst/>
              <a:latin typeface="Times New Roman" panose="02020603050405020304" pitchFamily="18" charset="0"/>
              <a:ea typeface="Times New Roman" panose="02020603050405020304" pitchFamily="18" charset="0"/>
            </a:endParaRPr>
          </a:p>
          <a:p>
            <a:pPr>
              <a:lnSpc>
                <a:spcPct val="130000"/>
              </a:lnSpc>
              <a:tabLst>
                <a:tab pos="457200" algn="l"/>
              </a:tabLst>
            </a:pPr>
            <a:r>
              <a:rPr lang="vi-VN" sz="2400" dirty="0">
                <a:solidFill>
                  <a:srgbClr val="0D0D0D"/>
                </a:solidFill>
                <a:effectLst/>
                <a:latin typeface="Times New Roman" panose="02020603050405020304" pitchFamily="18" charset="0"/>
                <a:ea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đang</a:t>
            </a:r>
            <a:r>
              <a:rPr lang="en-US" sz="2400" dirty="0">
                <a:solidFill>
                  <a:srgbClr val="0D0D0D"/>
                </a:solidFill>
                <a:effectLst/>
                <a:latin typeface="Times New Roman" panose="02020603050405020304" pitchFamily="18" charset="0"/>
                <a:ea typeface="Times New Roman" panose="02020603050405020304" pitchFamily="18" charset="0"/>
              </a:rPr>
              <a:t> mất </a:t>
            </a:r>
            <a:r>
              <a:rPr lang="en-US" sz="2400" dirty="0" err="1">
                <a:solidFill>
                  <a:srgbClr val="0D0D0D"/>
                </a:solidFill>
                <a:effectLst/>
                <a:latin typeface="Times New Roman" panose="02020603050405020304" pitchFamily="18" charset="0"/>
                <a:ea typeface="Times New Roman" panose="02020603050405020304" pitchFamily="18" charset="0"/>
              </a:rPr>
              <a:t>cân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đối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giữa</a:t>
            </a:r>
            <a:r>
              <a:rPr lang="en-US" sz="2400" dirty="0">
                <a:solidFill>
                  <a:srgbClr val="0D0D0D"/>
                </a:solidFill>
                <a:effectLst/>
                <a:latin typeface="Times New Roman" panose="02020603050405020304" pitchFamily="18" charset="0"/>
                <a:ea typeface="Times New Roman" panose="02020603050405020304" pitchFamily="18" charset="0"/>
              </a:rPr>
              <a:t> các </a:t>
            </a:r>
            <a:r>
              <a:rPr lang="en-US" sz="2400" dirty="0" err="1">
                <a:solidFill>
                  <a:srgbClr val="0D0D0D"/>
                </a:solidFill>
                <a:effectLst/>
                <a:latin typeface="Times New Roman" panose="02020603050405020304" pitchFamily="18" charset="0"/>
                <a:ea typeface="Times New Roman" panose="02020603050405020304" pitchFamily="18" charset="0"/>
              </a:rPr>
              <a:t>vùng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kinh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tế</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rPr>
              <a:t> các </a:t>
            </a:r>
            <a:r>
              <a:rPr lang="en-US" sz="2400" dirty="0" err="1">
                <a:solidFill>
                  <a:srgbClr val="0D0D0D"/>
                </a:solidFill>
                <a:effectLst/>
                <a:latin typeface="Times New Roman" panose="02020603050405020304" pitchFamily="18" charset="0"/>
                <a:ea typeface="Times New Roman" panose="02020603050405020304" pitchFamily="18" charset="0"/>
              </a:rPr>
              <a:t>vùng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dân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cư</a:t>
            </a:r>
            <a:r>
              <a:rPr lang="en-US" sz="2400"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nSpc>
                <a:spcPct val="130000"/>
              </a:lnSpc>
            </a:pPr>
            <a:r>
              <a:rPr lang="vi-VN" sz="2400" dirty="0">
                <a:solidFill>
                  <a:srgbClr val="0D0D0D"/>
                </a:solidFill>
                <a:effectLst/>
                <a:latin typeface="Times New Roman" panose="02020603050405020304" pitchFamily="18" charset="0"/>
                <a:ea typeface="Times New Roman" panose="02020603050405020304" pitchFamily="18" charset="0"/>
              </a:rPr>
              <a:t>+ + xuất hiện các hiện tượng </a:t>
            </a:r>
            <a:r>
              <a:rPr lang="en-US" sz="2400" dirty="0" err="1">
                <a:solidFill>
                  <a:srgbClr val="0D0D0D"/>
                </a:solidFill>
                <a:effectLst/>
                <a:latin typeface="Times New Roman" panose="02020603050405020304" pitchFamily="18" charset="0"/>
                <a:ea typeface="Times New Roman" panose="02020603050405020304" pitchFamily="18" charset="0"/>
              </a:rPr>
              <a:t>thiếu</a:t>
            </a:r>
            <a:r>
              <a:rPr lang="en-US" sz="2400" dirty="0">
                <a:solidFill>
                  <a:srgbClr val="0D0D0D"/>
                </a:solidFill>
                <a:effectLst/>
                <a:latin typeface="Times New Roman" panose="02020603050405020304" pitchFamily="18" charset="0"/>
                <a:ea typeface="Times New Roman" panose="02020603050405020304" pitchFamily="18" charset="0"/>
              </a:rPr>
              <a:t> việc làm, </a:t>
            </a:r>
            <a:r>
              <a:rPr lang="en-US" sz="2400" dirty="0" err="1">
                <a:solidFill>
                  <a:srgbClr val="0D0D0D"/>
                </a:solidFill>
                <a:effectLst/>
                <a:latin typeface="Times New Roman" panose="02020603050405020304" pitchFamily="18" charset="0"/>
                <a:ea typeface="Times New Roman" panose="02020603050405020304" pitchFamily="18" charset="0"/>
              </a:rPr>
              <a:t>tệ</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nạn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xã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hội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diễn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tràn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lan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ùn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tắc</a:t>
            </a:r>
            <a:r>
              <a:rPr lang="en-US" sz="2400" dirty="0">
                <a:solidFill>
                  <a:srgbClr val="0D0D0D"/>
                </a:solidFill>
                <a:effectLst/>
                <a:latin typeface="Times New Roman" panose="02020603050405020304" pitchFamily="18" charset="0"/>
                <a:ea typeface="Times New Roman" panose="02020603050405020304" pitchFamily="18" charset="0"/>
              </a:rPr>
              <a:t> giao </a:t>
            </a:r>
            <a:r>
              <a:rPr lang="en-US" sz="2400" dirty="0" err="1">
                <a:solidFill>
                  <a:srgbClr val="0D0D0D"/>
                </a:solidFill>
                <a:effectLst/>
                <a:latin typeface="Times New Roman" panose="02020603050405020304" pitchFamily="18" charset="0"/>
                <a:ea typeface="Times New Roman" panose="02020603050405020304" pitchFamily="18" charset="0"/>
              </a:rPr>
              <a:t>thông</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42172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
        <p:nvSpPr>
          <p:cNvPr id="3" name="TextBox 2">
            <a:extLst>
              <a:ext uri="{FF2B5EF4-FFF2-40B4-BE49-F238E27FC236}">
                <a16:creationId xmlns:a16="http://schemas.microsoft.com/office/drawing/2014/main" id="{F2E9586C-F68C-13FF-2726-1D20B036409A}"/>
              </a:ext>
            </a:extLst>
          </p:cNvPr>
          <p:cNvSpPr txBox="1"/>
          <p:nvPr/>
        </p:nvSpPr>
        <p:spPr>
          <a:xfrm>
            <a:off x="2407507" y="5128054"/>
            <a:ext cx="737698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TRÒ CHƠI CÓ HIỆU ỨNG NÊN KHÔNG XOÁ SLIDE NẾU KHÔNG BIẾT CHỈNH</a:t>
            </a:r>
          </a:p>
        </p:txBody>
      </p:sp>
    </p:spTree>
    <p:extLst>
      <p:ext uri="{BB962C8B-B14F-4D97-AF65-F5344CB8AC3E}">
        <p14:creationId xmlns:p14="http://schemas.microsoft.com/office/powerpoint/2010/main" val="26025529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hlinkClick r:id="rId4"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hlinkClick r:id="rId9"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1"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hlinkClick r:id="rId13"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5"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hlinkClick r:id="rId17"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9"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hlinkClick r:id="rId21" action="ppaction://hlinksldjump"/>
            <a:extLst>
              <a:ext uri="{FF2B5EF4-FFF2-40B4-BE49-F238E27FC236}">
                <a16:creationId xmlns:a16="http://schemas.microsoft.com/office/drawing/2014/main" id="{769360CF-BDF1-45A9-8C3E-6AEF4338A2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sp>
        <p:nvSpPr>
          <p:cNvPr id="2" name="Arrow: Right 1">
            <a:hlinkClick r:id="rId24" action="ppaction://hlinksldjump"/>
            <a:extLst>
              <a:ext uri="{FF2B5EF4-FFF2-40B4-BE49-F238E27FC236}">
                <a16:creationId xmlns:a16="http://schemas.microsoft.com/office/drawing/2014/main" id="{8D02B245-5602-35B5-A130-3977C8B777C4}"/>
              </a:ext>
            </a:extLst>
          </p:cNvPr>
          <p:cNvSpPr/>
          <p:nvPr/>
        </p:nvSpPr>
        <p:spPr>
          <a:xfrm>
            <a:off x="9351508" y="5301049"/>
            <a:ext cx="1435941" cy="101535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Câu 1</a:t>
            </a:r>
            <a:r>
              <a:rPr lang="vi-VN" sz="2800" dirty="0">
                <a:solidFill>
                  <a:srgbClr val="FF0000"/>
                </a:solidFill>
                <a:latin typeface="+mj-lt"/>
              </a:rPr>
              <a:t>: </a:t>
            </a:r>
            <a:r>
              <a:rPr lang="pt-BR" sz="3600" b="1" dirty="0">
                <a:solidFill>
                  <a:srgbClr val="FF0000"/>
                </a:solidFill>
                <a:latin typeface="Times New Roman" panose="02020603050405020304" pitchFamily="18" charset="0"/>
                <a:cs typeface="Times New Roman" panose="02020603050405020304" pitchFamily="18" charset="0"/>
              </a:rPr>
              <a:t>Bài </a:t>
            </a:r>
            <a:r>
              <a:rPr lang="vi-VN" sz="3600" b="1" i="1" dirty="0">
                <a:solidFill>
                  <a:srgbClr val="FF0000"/>
                </a:solidFill>
                <a:latin typeface="Times New Roman" panose="02020603050405020304" pitchFamily="18" charset="0"/>
                <a:cs typeface="Times New Roman" panose="02020603050405020304" pitchFamily="18" charset="0"/>
              </a:rPr>
              <a:t>Nhật kí đô thị  </a:t>
            </a:r>
            <a:r>
              <a:rPr lang="pt-BR" sz="3600" b="1" dirty="0">
                <a:solidFill>
                  <a:srgbClr val="FF0000"/>
                </a:solidFill>
                <a:latin typeface="Times New Roman" panose="02020603050405020304" pitchFamily="18" charset="0"/>
                <a:cs typeface="Times New Roman" panose="02020603050405020304" pitchFamily="18" charset="0"/>
              </a:rPr>
              <a:t>thuộc thể thơ nào? Do ai sáng tác?</a:t>
            </a:r>
            <a:endParaRPr lang="en-US" sz="3600" b="1"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mj-lt"/>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82028" y="2353558"/>
            <a:ext cx="1046846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solidFill>
                  <a:srgbClr val="FF0000"/>
                </a:solidFill>
                <a:latin typeface="Times New Roman" panose="02020603050405020304" pitchFamily="18" charset="0"/>
                <a:cs typeface="Times New Roman" panose="02020603050405020304" pitchFamily="18" charset="0"/>
              </a:rPr>
              <a:t>Trả lời: Thể thơ </a:t>
            </a:r>
            <a:r>
              <a:rPr lang="vi-VN" sz="3200" dirty="0">
                <a:solidFill>
                  <a:srgbClr val="FF0000"/>
                </a:solidFill>
                <a:latin typeface="Times New Roman" panose="02020603050405020304" pitchFamily="18" charset="0"/>
                <a:cs typeface="Times New Roman" panose="02020603050405020304" pitchFamily="18" charset="0"/>
              </a:rPr>
              <a:t>tự do</a:t>
            </a:r>
            <a:r>
              <a:rPr lang="pt-BR"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do nhà thơ Mai Văn Phấn</a:t>
            </a:r>
            <a:r>
              <a:rPr lang="pt-BR" sz="3200" dirty="0">
                <a:solidFill>
                  <a:srgbClr val="FF0000"/>
                </a:solidFill>
                <a:latin typeface="Times New Roman" panose="02020603050405020304" pitchFamily="18" charset="0"/>
                <a:cs typeface="Times New Roman" panose="02020603050405020304" pitchFamily="18" charset="0"/>
              </a:rPr>
              <a:t> sáng tác.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9" action="ppaction://hlinksldjump"/>
              </a:rPr>
              <a:t>HOME</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2A1606F-2069-A58B-77C6-82C6996B03FC}"/>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AF378723-2841-7C2E-E355-CC2CF5600F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C0D08A7B-7BFC-B67A-2AAE-501EBCF81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37D40D9E-005F-8F55-F23A-9D9A849BCF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C5D9E0BF-889F-8D6B-B2F0-0AB6A59AF07C}"/>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87EBA55A-8D85-0605-D337-4D0F437BD95E}"/>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vi-VN" sz="2400" b="1" dirty="0">
                <a:solidFill>
                  <a:srgbClr val="FF0000"/>
                </a:solidFill>
                <a:latin typeface="Times New Roman" panose="02020603050405020304" pitchFamily="18" charset="0"/>
                <a:cs typeface="Times New Roman" panose="02020603050405020304" pitchFamily="18" charset="0"/>
              </a:rPr>
              <a:t>Câu 2:</a:t>
            </a:r>
            <a:r>
              <a:rPr lang="vi-VN" sz="2400" dirty="0">
                <a:solidFill>
                  <a:srgbClr val="FF0000"/>
                </a:solidFill>
                <a:latin typeface="Times New Roman" panose="02020603050405020304" pitchFamily="18" charset="0"/>
                <a:cs typeface="Times New Roman" panose="02020603050405020304" pitchFamily="18" charset="0"/>
              </a:rPr>
              <a:t> </a:t>
            </a:r>
            <a:r>
              <a:rPr lang="pt-BR" sz="2400" dirty="0">
                <a:solidFill>
                  <a:srgbClr val="FF0000"/>
                </a:solidFill>
                <a:latin typeface="Times New Roman" panose="02020603050405020304" pitchFamily="18" charset="0"/>
                <a:cs typeface="Times New Roman" panose="02020603050405020304" pitchFamily="18" charset="0"/>
              </a:rPr>
              <a:t>Hãy chỉ ra biện pháp tu từ được sử dụng trong </a:t>
            </a:r>
            <a:r>
              <a:rPr lang="vi-VN" sz="2400" dirty="0">
                <a:solidFill>
                  <a:srgbClr val="FF0000"/>
                </a:solidFill>
                <a:latin typeface="Times New Roman" panose="02020603050405020304" pitchFamily="18" charset="0"/>
                <a:cs typeface="Times New Roman" panose="02020603050405020304" pitchFamily="18" charset="0"/>
              </a:rPr>
              <a:t>hai câu thơ:</a:t>
            </a: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2400" i="1" dirty="0" err="1">
                <a:solidFill>
                  <a:srgbClr val="FF0000"/>
                </a:solidFill>
                <a:latin typeface="Times New Roman" panose="02020603050405020304" pitchFamily="18" charset="0"/>
                <a:cs typeface="Times New Roman" panose="02020603050405020304" pitchFamily="18" charset="0"/>
              </a:rPr>
              <a:t>Đêm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nghén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thị</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thành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trứng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nước</a:t>
            </a:r>
            <a:br>
              <a:rPr lang="en-US" sz="2400" i="1" dirty="0">
                <a:solidFill>
                  <a:srgbClr val="FF0000"/>
                </a:solidFill>
                <a:latin typeface="Times New Roman" panose="02020603050405020304" pitchFamily="18" charset="0"/>
                <a:cs typeface="Times New Roman" panose="02020603050405020304" pitchFamily="18" charset="0"/>
              </a:rPr>
            </a:br>
            <a:r>
              <a:rPr lang="en-US" sz="2400" i="1" dirty="0">
                <a:solidFill>
                  <a:srgbClr val="FF0000"/>
                </a:solidFill>
                <a:latin typeface="Times New Roman" panose="02020603050405020304" pitchFamily="18" charset="0"/>
                <a:cs typeface="Times New Roman" panose="02020603050405020304" pitchFamily="18" charset="0"/>
              </a:rPr>
              <a:t>Ai ấy còn </a:t>
            </a:r>
            <a:r>
              <a:rPr lang="en-US" sz="2400" i="1" dirty="0" err="1">
                <a:solidFill>
                  <a:srgbClr val="FF0000"/>
                </a:solidFill>
                <a:latin typeface="Times New Roman" panose="02020603050405020304" pitchFamily="18" charset="0"/>
                <a:cs typeface="Times New Roman" panose="02020603050405020304" pitchFamily="18" charset="0"/>
              </a:rPr>
              <a:t>ngơ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trước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minh</a:t>
            </a:r>
            <a:r>
              <a:rPr lang="en-US" sz="2400" i="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3600" dirty="0">
                <a:solidFill>
                  <a:srgbClr val="FF0000"/>
                </a:solidFill>
                <a:latin typeface="Times New Roman" panose="02020603050405020304" pitchFamily="18"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B97E763E-3D19-A344-937E-E4D41D3C84B4}"/>
              </a:ext>
            </a:extLst>
          </p:cNvPr>
          <p:cNvSpPr/>
          <p:nvPr/>
        </p:nvSpPr>
        <p:spPr>
          <a:xfrm>
            <a:off x="582028" y="2353558"/>
            <a:ext cx="1046846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pt-BR" sz="2800" dirty="0">
                <a:solidFill>
                  <a:srgbClr val="FF0000"/>
                </a:solidFill>
                <a:latin typeface="Times New Roman" panose="02020603050405020304" pitchFamily="18" charset="0"/>
                <a:cs typeface="Times New Roman" panose="02020603050405020304" pitchFamily="18" charset="0"/>
              </a:rPr>
              <a:t>    - Ẩn dụ: </a:t>
            </a:r>
            <a:r>
              <a:rPr lang="en-US" sz="2800" dirty="0">
                <a:solidFill>
                  <a:srgbClr val="FF0000"/>
                </a:solidFill>
                <a:latin typeface="Times New Roman" panose="02020603050405020304" pitchFamily="18" charset="0"/>
                <a:cs typeface="Times New Roman" panose="02020603050405020304" pitchFamily="18" charset="0"/>
              </a:rPr>
              <a:t>“</a:t>
            </a:r>
            <a:r>
              <a:rPr lang="en-US" sz="2800" i="1" dirty="0" err="1">
                <a:solidFill>
                  <a:srgbClr val="FF0000"/>
                </a:solidFill>
                <a:latin typeface="Times New Roman" panose="02020603050405020304" pitchFamily="18" charset="0"/>
                <a:cs typeface="Times New Roman" panose="02020603050405020304" pitchFamily="18" charset="0"/>
              </a:rPr>
              <a:t>Đêm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thai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nghén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những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thị</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thành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trứng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chỉ </a:t>
            </a:r>
            <a:r>
              <a:rPr lang="en-US" sz="2800" dirty="0" err="1">
                <a:solidFill>
                  <a:srgbClr val="FF0000"/>
                </a:solidFill>
                <a:latin typeface="Times New Roman" panose="02020603050405020304" pitchFamily="18" charset="0"/>
                <a:cs typeface="Times New Roman" panose="02020603050405020304" pitchFamily="18" charset="0"/>
              </a:rPr>
              <a:t>quang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33" name="Rectangle 32">
            <a:extLst>
              <a:ext uri="{FF2B5EF4-FFF2-40B4-BE49-F238E27FC236}">
                <a16:creationId xmlns:a16="http://schemas.microsoft.com/office/drawing/2014/main" id="{FD69358E-2A71-AAD3-E395-F184B59045F8}"/>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58B3AF62-E3D3-FEBF-F1B6-98E271CA2B15}"/>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9" action="ppaction://hlinksldjump"/>
              </a:rPr>
              <a:t>HOME</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E186B58F-5545-955C-D12F-319BF20888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7B8D52E2-A941-CB3C-2068-201342D1414D}"/>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0BFFC8DC-46F9-22A5-7CCF-6FEBA40AD9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CB6B4951-7CB3-E60E-691C-5A07F7C722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F3CC9034-8BDC-6B2D-7EDA-235D6B7BDC9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134FCD00-5DAB-CE39-8A39-0D669B7D8AF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46056C2F-1476-1D84-41D8-B8428ECE42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63BCAFE5-F66C-2FDC-0412-533402F5F7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642318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E7E922D-68AA-AF54-2F30-D6DA470BEAAE}"/>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A6954E89-EE80-A26D-24AA-21866C7F7E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2906944E-F073-C0B9-FCE6-EF1F4D146B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EEE94EDD-F7A5-DA9C-E147-1ACB23C34B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0F009EA2-113C-A655-C5FD-032E1ED57372}"/>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B1AF717D-B9C6-643E-A04A-488AC93D2D22}"/>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vi-VN" sz="2800" b="1" dirty="0">
                <a:solidFill>
                  <a:srgbClr val="FF0000"/>
                </a:solidFill>
                <a:latin typeface="Times New Roman" panose="02020603050405020304" pitchFamily="18" charset="0"/>
                <a:cs typeface="Times New Roman" panose="02020603050405020304" pitchFamily="18" charset="0"/>
              </a:rPr>
              <a:t>Câu 3: Cảm hứng chủ đạo của tác giả thể hiện trong bài thơ là gì</a:t>
            </a:r>
            <a:r>
              <a:rPr lang="pt-BR"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313B5E93-2998-C95A-AFB5-0B677628004E}"/>
              </a:ext>
            </a:extLst>
          </p:cNvPr>
          <p:cNvSpPr/>
          <p:nvPr/>
        </p:nvSpPr>
        <p:spPr>
          <a:xfrm>
            <a:off x="582028" y="2330948"/>
            <a:ext cx="10468464" cy="138391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Cảm </a:t>
            </a:r>
            <a:r>
              <a:rPr lang="en-US" sz="2800" dirty="0" err="1">
                <a:solidFill>
                  <a:srgbClr val="FF0000"/>
                </a:solidFill>
                <a:latin typeface="Times New Roman" panose="02020603050405020304" pitchFamily="18" charset="0"/>
                <a:cs typeface="Times New Roman" panose="02020603050405020304" pitchFamily="18" charset="0"/>
              </a:rPr>
              <a:t>hứng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thốt</a:t>
            </a:r>
            <a:r>
              <a:rPr lang="en-US" sz="2800" dirty="0">
                <a:solidFill>
                  <a:srgbClr val="FF0000"/>
                </a:solidFill>
                <a:latin typeface="Times New Roman" panose="02020603050405020304" pitchFamily="18" charset="0"/>
                <a:cs typeface="Times New Roman" panose="02020603050405020304" pitchFamily="18" charset="0"/>
              </a:rPr>
              <a:t>, lo </a:t>
            </a:r>
            <a:r>
              <a:rPr lang="en-US" sz="2800" dirty="0" err="1">
                <a:solidFill>
                  <a:srgbClr val="FF0000"/>
                </a:solidFill>
                <a:latin typeface="Times New Roman" panose="02020603050405020304" pitchFamily="18" charset="0"/>
                <a:cs typeface="Times New Roman" panose="02020603050405020304" pitchFamily="18" charset="0"/>
              </a:rPr>
              <a:t>âu</a:t>
            </a:r>
            <a:r>
              <a:rPr lang="en-US" sz="2800" dirty="0">
                <a:solidFill>
                  <a:srgbClr val="FF0000"/>
                </a:solidFill>
                <a:latin typeface="Times New Roman" panose="02020603050405020304" pitchFamily="18" charset="0"/>
                <a:cs typeface="Times New Roman" panose="02020603050405020304" pitchFamily="18" charset="0"/>
              </a:rPr>
              <a:t>, e </a:t>
            </a:r>
            <a:r>
              <a:rPr lang="en-US" sz="2800" dirty="0" err="1">
                <a:solidFill>
                  <a:srgbClr val="FF0000"/>
                </a:solidFill>
                <a:latin typeface="Times New Roman" panose="02020603050405020304" pitchFamily="18" charset="0"/>
                <a:cs typeface="Times New Roman" panose="02020603050405020304" pitchFamily="18" charset="0"/>
              </a:rPr>
              <a:t>dè</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những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bước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chân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đô</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thị</a:t>
            </a:r>
            <a:r>
              <a:rPr lang="en-US" sz="2800" i="1" dirty="0">
                <a:solidFill>
                  <a:srgbClr val="FF0000"/>
                </a:solidFill>
                <a:latin typeface="Times New Roman" panose="02020603050405020304" pitchFamily="18" charset="0"/>
                <a:cs typeface="Times New Roman" panose="02020603050405020304" pitchFamily="18" charset="0"/>
              </a:rPr>
              <a:t>”</a:t>
            </a:r>
            <a:r>
              <a:rPr lang="pt-BR" sz="4400" dirty="0">
                <a:solidFill>
                  <a:srgbClr val="FF0000"/>
                </a:solidFill>
                <a:latin typeface="Times New Roman" panose="02020603050405020304" pitchFamily="18"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425E1A8-560F-E2E0-2A0E-E4CC4F2325CB}"/>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58559F7F-852B-6ACA-BC92-D00B47110F6E}"/>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9" action="ppaction://hlinksldjump"/>
              </a:rPr>
              <a:t>HOME</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97204CA0-FAE1-C73A-B082-DE30A155DB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586D8709-D9A1-9246-7847-3CBABDE5CBDB}"/>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9398BF1A-2370-5786-BA07-607CC0B57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56BF32E8-B0F8-0116-A2D2-5CD272423A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E809094E-8A1D-14C8-1229-654F5631414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DDAE34E8-E15D-8E34-CD18-A684E746300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C5489FB8-A1B6-82BE-EAA0-DF82E78443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52B2C7C6-35AF-DCAB-46E7-BC17CF01C4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6501290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E5D6AA3D-BF2F-03CC-7C9E-A7D3C7A65893}"/>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157E50DD-2396-7CFD-221C-68C5BA9010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476963BB-4F47-A6F8-3157-7F4FE316D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5C4BF4BB-6551-4CAA-A8CC-CF50AA65F1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0FFF786-37FB-5E30-B5F9-5E571E2A4EEC}"/>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3DB2D480-1D6E-F342-7FC6-A055891DF5EF}"/>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Câu </a:t>
            </a:r>
            <a:r>
              <a:rPr lang="en-US" sz="3200" b="1" dirty="0">
                <a:solidFill>
                  <a:srgbClr val="FF0000"/>
                </a:solidFill>
              </a:rPr>
              <a:t>4: HỘP QUÀ MAY MẮN</a:t>
            </a:r>
            <a:r>
              <a:rPr lang="en-US" sz="3200" dirty="0">
                <a:solidFill>
                  <a:srgbClr val="FF0000"/>
                </a:solidFill>
              </a:rPr>
              <a:t> </a:t>
            </a:r>
          </a:p>
          <a:p>
            <a:pPr algn="ctr"/>
            <a:r>
              <a:rPr lang="en-US" sz="4400" dirty="0">
                <a:solidFill>
                  <a:srgbClr val="FF0000"/>
                </a:solidFill>
                <a:latin typeface="+mj-lt"/>
              </a:rPr>
              <a:t> </a:t>
            </a:r>
          </a:p>
        </p:txBody>
      </p:sp>
      <p:sp>
        <p:nvSpPr>
          <p:cNvPr id="28" name="Rectangle: Folded Corner 27">
            <a:extLst>
              <a:ext uri="{FF2B5EF4-FFF2-40B4-BE49-F238E27FC236}">
                <a16:creationId xmlns:a16="http://schemas.microsoft.com/office/drawing/2014/main" id="{E903FFE5-B707-EDAA-0023-E7A83D71BBE0}"/>
              </a:ext>
            </a:extLst>
          </p:cNvPr>
          <p:cNvSpPr/>
          <p:nvPr/>
        </p:nvSpPr>
        <p:spPr>
          <a:xfrm>
            <a:off x="582028" y="2353558"/>
            <a:ext cx="1046846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F0000"/>
                </a:solidFill>
                <a:latin typeface="Times New Roman" panose="02020603050405020304" pitchFamily="18" charset="0"/>
                <a:cs typeface="Times New Roman" panose="02020603050405020304" pitchFamily="18" charset="0"/>
              </a:rPr>
              <a:t>…</a:t>
            </a:r>
            <a:r>
              <a:rPr lang="pt-BR"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24A4C50E-C276-764C-2B52-E307640ECAC3}"/>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0E176807-421B-96EB-4EA3-F2A7FB44CC51}"/>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9" action="ppaction://hlinksldjump"/>
              </a:rPr>
              <a:t>HOME</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F38FAC7B-9EED-5B56-15C5-0D8EAA65E2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191C3E62-4DC7-7DDD-0114-BB12F911214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A2D4D33-E43D-587E-1F87-707974444F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C1EA5FE-9828-EA0E-C89C-66DC1FC661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2E48A380-BCB1-489B-BC2E-87C782CD7F6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661DADE8-3B05-E9FD-D6F8-AEC6D9E7760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370B963F-C53F-7CC0-7E8F-98BA70EA5B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84E3BF30-AA82-D5DC-8DC0-D9A074663E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3967384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A5D9B114-DB7A-7269-0FD9-17E9F073E193}"/>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F8E1107D-B72A-7093-73D2-A6DC1180D7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860F0F93-D4DE-0BAA-BE85-D32A57FA9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BA7931A5-9D98-FC10-38A8-9FB4D0B518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C69779A5-5A83-1D2D-2929-10BB725E065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2358D578-BE05-5CF7-A5F7-3D114D4331E7}"/>
              </a:ext>
            </a:extLst>
          </p:cNvPr>
          <p:cNvSpPr/>
          <p:nvPr/>
        </p:nvSpPr>
        <p:spPr>
          <a:xfrm>
            <a:off x="508000" y="275771"/>
            <a:ext cx="9622971" cy="12059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5: </a:t>
            </a:r>
            <a:r>
              <a:rPr lang="vi-VN" sz="2800" dirty="0">
                <a:solidFill>
                  <a:srgbClr val="FF0000"/>
                </a:solidFill>
                <a:latin typeface="Times New Roman" panose="02020603050405020304" pitchFamily="18" charset="0"/>
                <a:cs typeface="Times New Roman" panose="02020603050405020304" pitchFamily="18" charset="0"/>
              </a:rPr>
              <a:t>Em hiểu nhan đề của bài thơ “</a:t>
            </a:r>
            <a:r>
              <a:rPr lang="vi-VN" sz="2800" i="1" dirty="0">
                <a:solidFill>
                  <a:srgbClr val="FF0000"/>
                </a:solidFill>
                <a:latin typeface="Times New Roman" panose="02020603050405020304" pitchFamily="18" charset="0"/>
                <a:cs typeface="Times New Roman" panose="02020603050405020304" pitchFamily="18" charset="0"/>
              </a:rPr>
              <a:t>Nhật kí đô thị” </a:t>
            </a:r>
            <a:r>
              <a:rPr lang="vi-VN" sz="2800" dirty="0">
                <a:solidFill>
                  <a:srgbClr val="FF0000"/>
                </a:solidFill>
                <a:latin typeface="Times New Roman" panose="02020603050405020304" pitchFamily="18" charset="0"/>
                <a:cs typeface="Times New Roman" panose="02020603050405020304" pitchFamily="18" charset="0"/>
              </a:rPr>
              <a:t>như thế nào?</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4000" dirty="0">
                <a:solidFill>
                  <a:srgbClr val="FF0000"/>
                </a:solidFill>
                <a:latin typeface="Times New Roman" panose="02020603050405020304" pitchFamily="18"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61EF7506-91D8-D3B5-E3B1-C0960527DB16}"/>
              </a:ext>
            </a:extLst>
          </p:cNvPr>
          <p:cNvSpPr/>
          <p:nvPr/>
        </p:nvSpPr>
        <p:spPr>
          <a:xfrm>
            <a:off x="582027" y="1822134"/>
            <a:ext cx="11478167" cy="192446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dirty="0">
              <a:solidFill>
                <a:schemeClr val="tx1"/>
              </a:solidFill>
              <a:latin typeface="Times New Roman" panose="02020603050405020304" pitchFamily="18" charset="0"/>
              <a:cs typeface="Times New Roman" panose="02020603050405020304" pitchFamily="18" charset="0"/>
            </a:endParaRPr>
          </a:p>
          <a:p>
            <a:pPr algn="just"/>
            <a:r>
              <a:rPr lang="vi-VN" sz="2200" dirty="0">
                <a:solidFill>
                  <a:schemeClr val="tx1"/>
                </a:solidFill>
                <a:latin typeface="Times New Roman" panose="02020603050405020304" pitchFamily="18" charset="0"/>
                <a:cs typeface="Times New Roman" panose="02020603050405020304" pitchFamily="18" charset="0"/>
              </a:rPr>
              <a:t>- Nhan đề làm nổi bật những thay đổi của làng quê đứng trước quá trình đô thị hóa.</a:t>
            </a:r>
            <a:endParaRPr lang="en-US" sz="2200" dirty="0">
              <a:solidFill>
                <a:schemeClr val="tx1"/>
              </a:solidFill>
              <a:latin typeface="Times New Roman" panose="02020603050405020304" pitchFamily="18" charset="0"/>
              <a:cs typeface="Times New Roman" panose="02020603050405020304" pitchFamily="18" charset="0"/>
            </a:endParaRPr>
          </a:p>
          <a:p>
            <a:pPr algn="just"/>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Từ đó, nhà thơ thể hiện cảm xúc, suy nghĩ của mình trước hoàn cảnh đó: Tác giả gửi gắm tâm trạng lo ngại, e dè trước cảnh tượng làng quê đang dần đô thị hóa; thể hiện tình yêu đối với làng quê, sự gắn bó với những điều bình dị của đất đai, của làng mạc;</a:t>
            </a:r>
            <a:endParaRPr lang="en-US" sz="2200" dirty="0">
              <a:solidFill>
                <a:schemeClr val="tx1"/>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0AD5C52E-464A-1C60-2DC1-75851F45C560}"/>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16D1F994-ABE0-AF7B-B828-8ECE80EB68FD}"/>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9" action="ppaction://hlinksldjump"/>
              </a:rPr>
              <a:t>HOME</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FAA41F7F-848D-26C3-38A6-6EC59FABE5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CE52A6C4-A1BC-865E-C8E1-CFD6AE2285CB}"/>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A68C4B8D-5E09-481B-A270-1C87094F81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32E2B74C-5060-BA9B-4833-4D4DD6F264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81072CAE-B09E-6AC3-9942-3D8D30FD144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32E01CA-A6E4-1394-CDCD-255DE4A7258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5C38719F-C104-2BFF-7348-591FABACA4D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963C1838-AC54-AB95-1667-9804641E8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5153831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Placeholder 3" descr="A person writing in a notebook&#10;&#10;Description automatically generated">
            <a:extLst>
              <a:ext uri="{FF2B5EF4-FFF2-40B4-BE49-F238E27FC236}">
                <a16:creationId xmlns:a16="http://schemas.microsoft.com/office/drawing/2014/main" id="{F5F069EA-E20D-DD0F-C983-F2DCE613A8D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1828" b="18382"/>
          <a:stretch/>
        </p:blipFill>
        <p:spPr>
          <a:xfrm flipH="1">
            <a:off x="20" y="2706130"/>
            <a:ext cx="12191980" cy="4151870"/>
          </a:xfrm>
          <a:prstGeom prst="rect">
            <a:avLst/>
          </a:prstGeom>
        </p:spPr>
      </p:pic>
      <p:sp>
        <p:nvSpPr>
          <p:cNvPr id="6" name="TextBox 5">
            <a:extLst>
              <a:ext uri="{FF2B5EF4-FFF2-40B4-BE49-F238E27FC236}">
                <a16:creationId xmlns:a16="http://schemas.microsoft.com/office/drawing/2014/main" id="{9911B545-1EB6-BB77-D8D6-3575ACC33A52}"/>
              </a:ext>
            </a:extLst>
          </p:cNvPr>
          <p:cNvSpPr txBox="1"/>
          <p:nvPr/>
        </p:nvSpPr>
        <p:spPr>
          <a:xfrm>
            <a:off x="1615646" y="210800"/>
            <a:ext cx="6221626" cy="668645"/>
          </a:xfrm>
          <a:prstGeom prst="rect">
            <a:avLst/>
          </a:prstGeom>
          <a:noFill/>
        </p:spPr>
        <p:txBody>
          <a:bodyPr wrap="square">
            <a:spAutoFit/>
          </a:bodyPr>
          <a:lstStyle/>
          <a:p>
            <a:pPr marR="30480" algn="just">
              <a:lnSpc>
                <a:spcPct val="130000"/>
              </a:lnSpc>
              <a:spcAft>
                <a:spcPts val="1200"/>
              </a:spcAft>
            </a:pPr>
            <a:r>
              <a:rPr lang="vi-VN" sz="3200" dirty="0">
                <a:solidFill>
                  <a:srgbClr val="0070C0"/>
                </a:solidFill>
                <a:effectLst/>
                <a:latin typeface="Times New Roman" panose="02020603050405020304" pitchFamily="18" charset="0"/>
                <a:ea typeface="Times New Roman" panose="02020603050405020304" pitchFamily="18" charset="0"/>
              </a:rPr>
              <a:t>*</a:t>
            </a:r>
            <a:r>
              <a:rPr lang="pt-BR" sz="3200" b="1" dirty="0">
                <a:solidFill>
                  <a:srgbClr val="0070C0"/>
                </a:solidFill>
                <a:effectLst/>
                <a:latin typeface="Times New Roman" panose="02020603050405020304" pitchFamily="18" charset="0"/>
                <a:ea typeface="Times New Roman" panose="02020603050405020304" pitchFamily="18" charset="0"/>
              </a:rPr>
              <a:t>Nhiệm vụ</a:t>
            </a:r>
            <a:r>
              <a:rPr lang="vi-VN" sz="3200" b="1" dirty="0">
                <a:solidFill>
                  <a:srgbClr val="0070C0"/>
                </a:solidFill>
                <a:effectLst/>
                <a:latin typeface="Times New Roman" panose="02020603050405020304" pitchFamily="18" charset="0"/>
                <a:ea typeface="Times New Roman" panose="02020603050405020304" pitchFamily="18" charset="0"/>
              </a:rPr>
              <a:t> 2: </a:t>
            </a:r>
            <a:r>
              <a:rPr lang="vi-VN" sz="3200" b="1" dirty="0">
                <a:effectLst/>
                <a:latin typeface="Times New Roman" panose="02020603050405020304" pitchFamily="18" charset="0"/>
                <a:ea typeface="Times New Roman" panose="02020603050405020304" pitchFamily="18" charset="0"/>
              </a:rPr>
              <a:t>Viết tích cực:</a:t>
            </a:r>
            <a:endParaRPr lang="en-US"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F02F5C7-DC50-EE78-EE13-B167C0AF009F}"/>
              </a:ext>
            </a:extLst>
          </p:cNvPr>
          <p:cNvSpPr txBox="1"/>
          <p:nvPr/>
        </p:nvSpPr>
        <p:spPr>
          <a:xfrm>
            <a:off x="540608" y="1331122"/>
            <a:ext cx="10864677" cy="1384995"/>
          </a:xfrm>
          <a:prstGeom prst="rect">
            <a:avLst/>
          </a:prstGeom>
          <a:noFill/>
        </p:spPr>
        <p:txBody>
          <a:bodyPr wrap="square">
            <a:spAutoFit/>
          </a:bodyPr>
          <a:lstStyle/>
          <a:p>
            <a:r>
              <a:rPr lang="en-US" sz="2800" u="none" strike="noStrike" dirty="0" err="1">
                <a:effectLst/>
                <a:latin typeface="Times New Roman" panose="02020603050405020304" pitchFamily="18" charset="0"/>
                <a:ea typeface="Times New Roman" panose="02020603050405020304" pitchFamily="18" charset="0"/>
              </a:rPr>
              <a:t>Từ</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bài</a:t>
            </a:r>
            <a:r>
              <a:rPr lang="en-US" sz="2800" u="none" strike="noStrike" dirty="0">
                <a:effectLst/>
                <a:latin typeface="Times New Roman" panose="02020603050405020304" pitchFamily="18" charset="0"/>
                <a:ea typeface="Times New Roman" panose="02020603050405020304" pitchFamily="18" charset="0"/>
              </a:rPr>
              <a:t> </a:t>
            </a:r>
            <a:r>
              <a:rPr lang="en-US" sz="2800" i="1" u="none" strike="noStrike" dirty="0" err="1">
                <a:effectLst/>
                <a:latin typeface="Times New Roman" panose="02020603050405020304" pitchFamily="18" charset="0"/>
                <a:ea typeface="Times New Roman" panose="02020603050405020304" pitchFamily="18" charset="0"/>
              </a:rPr>
              <a:t>Chiều</a:t>
            </a:r>
            <a:r>
              <a:rPr lang="en-US" sz="2800" i="1" u="none" strike="noStrike" dirty="0">
                <a:effectLst/>
                <a:latin typeface="Times New Roman" panose="02020603050405020304" pitchFamily="18" charset="0"/>
                <a:ea typeface="Times New Roman" panose="02020603050405020304" pitchFamily="18" charset="0"/>
              </a:rPr>
              <a:t> </a:t>
            </a:r>
            <a:r>
              <a:rPr lang="en-US" sz="2800" i="1" u="none" strike="noStrike" dirty="0" err="1">
                <a:effectLst/>
                <a:latin typeface="Times New Roman" panose="02020603050405020304" pitchFamily="18" charset="0"/>
                <a:ea typeface="Times New Roman" panose="02020603050405020304" pitchFamily="18" charset="0"/>
              </a:rPr>
              <a:t>xuân</a:t>
            </a:r>
            <a:r>
              <a:rPr lang="en-US" sz="2800" u="none" strike="noStrike" dirty="0">
                <a:effectLst/>
                <a:latin typeface="Times New Roman" panose="02020603050405020304" pitchFamily="18" charset="0"/>
                <a:ea typeface="Times New Roman" panose="02020603050405020304" pitchFamily="18" charset="0"/>
              </a:rPr>
              <a:t> (Anh </a:t>
            </a:r>
            <a:r>
              <a:rPr lang="en-US" sz="2800" u="none" strike="noStrike" dirty="0" err="1">
                <a:effectLst/>
                <a:latin typeface="Times New Roman" panose="02020603050405020304" pitchFamily="18" charset="0"/>
                <a:ea typeface="Times New Roman" panose="02020603050405020304" pitchFamily="18" charset="0"/>
              </a:rPr>
              <a:t>Thơ</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và</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bài</a:t>
            </a:r>
            <a:r>
              <a:rPr lang="en-US" sz="2800" u="none" strike="noStrike" dirty="0">
                <a:effectLst/>
                <a:latin typeface="Times New Roman" panose="02020603050405020304" pitchFamily="18" charset="0"/>
                <a:ea typeface="Times New Roman" panose="02020603050405020304" pitchFamily="18" charset="0"/>
              </a:rPr>
              <a:t> </a:t>
            </a:r>
            <a:r>
              <a:rPr lang="en-US" sz="2800" i="1" u="none" strike="noStrike" dirty="0" err="1">
                <a:effectLst/>
                <a:latin typeface="Times New Roman" panose="02020603050405020304" pitchFamily="18" charset="0"/>
                <a:ea typeface="Times New Roman" panose="02020603050405020304" pitchFamily="18" charset="0"/>
              </a:rPr>
              <a:t>Nhật</a:t>
            </a:r>
            <a:r>
              <a:rPr lang="en-US" sz="2800" i="1" u="none" strike="noStrike" dirty="0">
                <a:effectLst/>
                <a:latin typeface="Times New Roman" panose="02020603050405020304" pitchFamily="18" charset="0"/>
                <a:ea typeface="Times New Roman" panose="02020603050405020304" pitchFamily="18" charset="0"/>
              </a:rPr>
              <a:t> </a:t>
            </a:r>
            <a:r>
              <a:rPr lang="en-US" sz="2800" i="1" u="none" strike="noStrike" dirty="0" err="1">
                <a:effectLst/>
                <a:latin typeface="Times New Roman" panose="02020603050405020304" pitchFamily="18" charset="0"/>
                <a:ea typeface="Times New Roman" panose="02020603050405020304" pitchFamily="18" charset="0"/>
              </a:rPr>
              <a:t>kí</a:t>
            </a:r>
            <a:r>
              <a:rPr lang="en-US" sz="2800" i="1" u="none" strike="noStrike" dirty="0">
                <a:effectLst/>
                <a:latin typeface="Times New Roman" panose="02020603050405020304" pitchFamily="18" charset="0"/>
                <a:ea typeface="Times New Roman" panose="02020603050405020304" pitchFamily="18" charset="0"/>
              </a:rPr>
              <a:t> </a:t>
            </a:r>
            <a:r>
              <a:rPr lang="en-US" sz="2800" i="1" u="none" strike="noStrike" dirty="0" err="1">
                <a:effectLst/>
                <a:latin typeface="Times New Roman" panose="02020603050405020304" pitchFamily="18" charset="0"/>
                <a:ea typeface="Times New Roman" panose="02020603050405020304" pitchFamily="18" charset="0"/>
              </a:rPr>
              <a:t>đô</a:t>
            </a:r>
            <a:r>
              <a:rPr lang="en-US" sz="2800" i="1" u="none" strike="noStrike" dirty="0">
                <a:effectLst/>
                <a:latin typeface="Times New Roman" panose="02020603050405020304" pitchFamily="18" charset="0"/>
                <a:ea typeface="Times New Roman" panose="02020603050405020304" pitchFamily="18" charset="0"/>
              </a:rPr>
              <a:t> </a:t>
            </a:r>
            <a:r>
              <a:rPr lang="en-US" sz="2800" i="1" u="none" strike="noStrike" dirty="0" err="1">
                <a:effectLst/>
                <a:latin typeface="Times New Roman" panose="02020603050405020304" pitchFamily="18" charset="0"/>
                <a:ea typeface="Times New Roman" panose="02020603050405020304" pitchFamily="18" charset="0"/>
              </a:rPr>
              <a:t>thị</a:t>
            </a:r>
            <a:r>
              <a:rPr lang="en-US" sz="2800" i="1" u="none" strike="noStrike" dirty="0">
                <a:effectLst/>
                <a:latin typeface="Times New Roman" panose="02020603050405020304" pitchFamily="18" charset="0"/>
                <a:ea typeface="Times New Roman" panose="02020603050405020304" pitchFamily="18" charset="0"/>
              </a:rPr>
              <a:t> </a:t>
            </a:r>
            <a:r>
              <a:rPr lang="en-US" sz="2800" i="1" u="none" strike="noStrike" dirty="0" err="1">
                <a:effectLst/>
                <a:latin typeface="Times New Roman" panose="02020603050405020304" pitchFamily="18" charset="0"/>
                <a:ea typeface="Times New Roman" panose="02020603050405020304" pitchFamily="18" charset="0"/>
              </a:rPr>
              <a:t>hóa</a:t>
            </a:r>
            <a:r>
              <a:rPr lang="en-US" sz="2800" u="none" strike="noStrike" dirty="0">
                <a:effectLst/>
                <a:latin typeface="Times New Roman" panose="02020603050405020304" pitchFamily="18" charset="0"/>
                <a:ea typeface="Times New Roman" panose="02020603050405020304" pitchFamily="18" charset="0"/>
              </a:rPr>
              <a:t> (Mai Văn </a:t>
            </a:r>
            <a:r>
              <a:rPr lang="en-US" sz="2800" u="none" strike="noStrike" dirty="0" err="1">
                <a:effectLst/>
                <a:latin typeface="Times New Roman" panose="02020603050405020304" pitchFamily="18" charset="0"/>
                <a:ea typeface="Times New Roman" panose="02020603050405020304" pitchFamily="18" charset="0"/>
              </a:rPr>
              <a:t>Phấn</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hãy</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nêu</a:t>
            </a:r>
            <a:r>
              <a:rPr lang="en-US" sz="2800" u="none" strike="noStrike" dirty="0">
                <a:effectLst/>
                <a:latin typeface="Times New Roman" panose="02020603050405020304" pitchFamily="18" charset="0"/>
                <a:ea typeface="Times New Roman" panose="02020603050405020304" pitchFamily="18" charset="0"/>
              </a:rPr>
              <a:t> cảm </a:t>
            </a:r>
            <a:r>
              <a:rPr lang="en-US" sz="2800" u="none" strike="noStrike" dirty="0" err="1">
                <a:effectLst/>
                <a:latin typeface="Times New Roman" panose="02020603050405020304" pitchFamily="18" charset="0"/>
                <a:ea typeface="Times New Roman" panose="02020603050405020304" pitchFamily="18" charset="0"/>
              </a:rPr>
              <a:t>nghĩ</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của</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em</a:t>
            </a:r>
            <a:r>
              <a:rPr lang="en-US" sz="2800" u="none" strike="noStrike" dirty="0">
                <a:effectLst/>
                <a:latin typeface="Times New Roman" panose="02020603050405020304" pitchFamily="18" charset="0"/>
                <a:ea typeface="Times New Roman" panose="02020603050405020304" pitchFamily="18" charset="0"/>
              </a:rPr>
              <a:t> khi </a:t>
            </a:r>
            <a:r>
              <a:rPr lang="en-US" sz="2800" u="none" strike="noStrike" dirty="0" err="1">
                <a:effectLst/>
                <a:latin typeface="Times New Roman" panose="02020603050405020304" pitchFamily="18" charset="0"/>
                <a:ea typeface="Times New Roman" panose="02020603050405020304" pitchFamily="18" charset="0"/>
              </a:rPr>
              <a:t>được</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đứng</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trước</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một</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cảnh</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đồng</a:t>
            </a:r>
            <a:r>
              <a:rPr lang="en-US" sz="2800" u="none" strike="noStrike" dirty="0">
                <a:effectLst/>
                <a:latin typeface="Times New Roman" panose="02020603050405020304" pitchFamily="18" charset="0"/>
                <a:ea typeface="Times New Roman" panose="02020603050405020304" pitchFamily="18" charset="0"/>
              </a:rPr>
              <a:t> quê yên </a:t>
            </a:r>
            <a:r>
              <a:rPr lang="en-US" sz="2800" u="none" strike="noStrike" dirty="0" err="1">
                <a:effectLst/>
                <a:latin typeface="Times New Roman" panose="02020603050405020304" pitchFamily="18" charset="0"/>
                <a:ea typeface="Times New Roman" panose="02020603050405020304" pitchFamily="18" charset="0"/>
              </a:rPr>
              <a:t>bình</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bằng</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đoạn</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văn</a:t>
            </a:r>
            <a:r>
              <a:rPr lang="en-US" sz="2800" u="none" strike="noStrike" dirty="0">
                <a:effectLst/>
                <a:latin typeface="Times New Roman" panose="02020603050405020304" pitchFamily="18" charset="0"/>
                <a:ea typeface="Times New Roman" panose="02020603050405020304" pitchFamily="18" charset="0"/>
              </a:rPr>
              <a:t> </a:t>
            </a:r>
            <a:r>
              <a:rPr lang="en-US" sz="2800" u="none" strike="noStrike" dirty="0" err="1">
                <a:effectLst/>
                <a:latin typeface="Times New Roman" panose="02020603050405020304" pitchFamily="18" charset="0"/>
                <a:ea typeface="Times New Roman" panose="02020603050405020304" pitchFamily="18" charset="0"/>
              </a:rPr>
              <a:t>từ</a:t>
            </a:r>
            <a:r>
              <a:rPr lang="en-US" sz="2800" u="none" strike="noStrike" dirty="0">
                <a:effectLst/>
                <a:latin typeface="Times New Roman" panose="02020603050405020304" pitchFamily="18" charset="0"/>
                <a:ea typeface="Times New Roman" panose="02020603050405020304" pitchFamily="18" charset="0"/>
              </a:rPr>
              <a:t> 5-7 </a:t>
            </a:r>
            <a:r>
              <a:rPr lang="en-US" sz="2800" u="none" strike="noStrike" dirty="0" err="1">
                <a:effectLst/>
                <a:latin typeface="Times New Roman" panose="02020603050405020304" pitchFamily="18" charset="0"/>
                <a:ea typeface="Times New Roman" panose="02020603050405020304" pitchFamily="18" charset="0"/>
              </a:rPr>
              <a:t>câu</a:t>
            </a:r>
            <a:r>
              <a:rPr lang="en-US" sz="2800" u="none" strike="noStrike"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2146614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00">
        <p15:prstTrans prst="peelOff"/>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2BD62CD-1FD7-7364-631D-CA0E3AFD4C2E}"/>
              </a:ext>
            </a:extLst>
          </p:cNvPr>
          <p:cNvGraphicFramePr>
            <a:graphicFrameLocks noGrp="1"/>
          </p:cNvGraphicFramePr>
          <p:nvPr>
            <p:extLst>
              <p:ext uri="{D42A27DB-BD31-4B8C-83A1-F6EECF244321}">
                <p14:modId xmlns:p14="http://schemas.microsoft.com/office/powerpoint/2010/main" val="1895894233"/>
              </p:ext>
            </p:extLst>
          </p:nvPr>
        </p:nvGraphicFramePr>
        <p:xfrm>
          <a:off x="294502" y="995178"/>
          <a:ext cx="11602995" cy="5984692"/>
        </p:xfrm>
        <a:graphic>
          <a:graphicData uri="http://schemas.openxmlformats.org/drawingml/2006/table">
            <a:tbl>
              <a:tblPr firstRow="1" firstCol="1" lastRow="1" lastCol="1" bandRow="1" bandCol="1"/>
              <a:tblGrid>
                <a:gridCol w="1361303">
                  <a:extLst>
                    <a:ext uri="{9D8B030D-6E8A-4147-A177-3AD203B41FA5}">
                      <a16:colId xmlns:a16="http://schemas.microsoft.com/office/drawing/2014/main" val="3485013048"/>
                    </a:ext>
                  </a:extLst>
                </a:gridCol>
                <a:gridCol w="9495509">
                  <a:extLst>
                    <a:ext uri="{9D8B030D-6E8A-4147-A177-3AD203B41FA5}">
                      <a16:colId xmlns:a16="http://schemas.microsoft.com/office/drawing/2014/main" val="792761071"/>
                    </a:ext>
                  </a:extLst>
                </a:gridCol>
                <a:gridCol w="746183">
                  <a:extLst>
                    <a:ext uri="{9D8B030D-6E8A-4147-A177-3AD203B41FA5}">
                      <a16:colId xmlns:a16="http://schemas.microsoft.com/office/drawing/2014/main" val="1194251109"/>
                    </a:ext>
                  </a:extLst>
                </a:gridCol>
              </a:tblGrid>
              <a:tr h="982119">
                <a:tc>
                  <a:txBody>
                    <a:bodyPr/>
                    <a:lstStyle/>
                    <a:p>
                      <a:pPr algn="ctr">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0639639"/>
                  </a:ext>
                </a:extLst>
              </a:tr>
              <a:tr h="982119">
                <a:tc rowSpan="2">
                  <a:txBody>
                    <a:bodyPr/>
                    <a:lstStyle/>
                    <a:p>
                      <a:pPr algn="just">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Đảm bảo hình thức và dung lượng của đoạn văn (khoảng  5-7 câu)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078782"/>
                  </a:ext>
                </a:extLst>
              </a:tr>
              <a:tr h="1076781">
                <a:tc vMerge="1">
                  <a:txBody>
                    <a:bodyPr/>
                    <a:lstStyle/>
                    <a:p>
                      <a:endParaRPr lang="en-US"/>
                    </a:p>
                  </a:txBody>
                  <a:tcPr/>
                </a:tc>
                <a:tc>
                  <a:txBody>
                    <a:bodyPr/>
                    <a:lstStyle/>
                    <a:p>
                      <a:pPr algn="just">
                        <a:lnSpc>
                          <a:spcPct val="130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Không đảm bảo yêu cầu về hình thức và dung lượng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 đoạn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2629539"/>
                  </a:ext>
                </a:extLst>
              </a:tr>
              <a:tr h="982119">
                <a:tc rowSpan="2">
                  <a:txBody>
                    <a:bodyPr/>
                    <a:lstStyle/>
                    <a:p>
                      <a:pPr algn="just">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Nêu chủ đề đoạn văn: cảm nghĩ của em khi được đứng trước một cảnh đồng quê yên bình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4604812"/>
                  </a:ext>
                </a:extLst>
              </a:tr>
              <a:tr h="1666692">
                <a:tc vMerge="1">
                  <a:txBody>
                    <a:bodyPr/>
                    <a:lstStyle/>
                    <a:p>
                      <a:endParaRPr lang="en-US"/>
                    </a:p>
                  </a:txBody>
                  <a:tcPr/>
                </a:tc>
                <a:tc>
                  <a:txBody>
                    <a:bodyPr/>
                    <a:lstStyle/>
                    <a:p>
                      <a:pPr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Cảnh đồng quê yên bình là cảnh đẹp, quen thuộc, bình dị mà chúng ta dễ dàng bắt gặp, đôi lúc chúng ta vô tình, lãng quên.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662463"/>
                  </a:ext>
                </a:extLst>
              </a:tr>
            </a:tbl>
          </a:graphicData>
        </a:graphic>
      </p:graphicFrame>
      <p:sp>
        <p:nvSpPr>
          <p:cNvPr id="4" name="TextBox 3">
            <a:extLst>
              <a:ext uri="{FF2B5EF4-FFF2-40B4-BE49-F238E27FC236}">
                <a16:creationId xmlns:a16="http://schemas.microsoft.com/office/drawing/2014/main" id="{B887F078-0201-18B8-3B2F-25FABB543795}"/>
              </a:ext>
            </a:extLst>
          </p:cNvPr>
          <p:cNvSpPr txBox="1"/>
          <p:nvPr/>
        </p:nvSpPr>
        <p:spPr>
          <a:xfrm>
            <a:off x="1492079" y="266355"/>
            <a:ext cx="6098058" cy="523220"/>
          </a:xfrm>
          <a:prstGeom prst="rect">
            <a:avLst/>
          </a:prstGeom>
          <a:noFill/>
        </p:spPr>
        <p:txBody>
          <a:bodyPr wrap="square">
            <a:spAutoFit/>
          </a:bodyPr>
          <a:lstStyle/>
          <a:p>
            <a:r>
              <a:rPr lang="nl-NL" sz="2800" b="1" dirty="0">
                <a:solidFill>
                  <a:srgbClr val="003366"/>
                </a:solidFill>
                <a:effectLst/>
                <a:latin typeface="Times New Roman" panose="02020603050405020304" pitchFamily="18" charset="0"/>
                <a:ea typeface="Times New Roman" panose="02020603050405020304" pitchFamily="18" charset="0"/>
              </a:rPr>
              <a:t>Rubrics đánh giá đoạn văn:</a:t>
            </a:r>
            <a:endParaRPr lang="en-US" sz="2800" dirty="0"/>
          </a:p>
        </p:txBody>
      </p:sp>
    </p:spTree>
    <p:extLst>
      <p:ext uri="{BB962C8B-B14F-4D97-AF65-F5344CB8AC3E}">
        <p14:creationId xmlns:p14="http://schemas.microsoft.com/office/powerpoint/2010/main" val="19158852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C4ED6-0308-48BC-2341-3EBB72978BE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B0532A4-587D-9B52-2C83-1A110D3BAD28}"/>
              </a:ext>
            </a:extLst>
          </p:cNvPr>
          <p:cNvGraphicFramePr>
            <a:graphicFrameLocks noGrp="1"/>
          </p:cNvGraphicFramePr>
          <p:nvPr>
            <p:extLst>
              <p:ext uri="{D42A27DB-BD31-4B8C-83A1-F6EECF244321}">
                <p14:modId xmlns:p14="http://schemas.microsoft.com/office/powerpoint/2010/main" val="3901486612"/>
              </p:ext>
            </p:extLst>
          </p:nvPr>
        </p:nvGraphicFramePr>
        <p:xfrm>
          <a:off x="294502" y="995176"/>
          <a:ext cx="11602995" cy="5381244"/>
        </p:xfrm>
        <a:graphic>
          <a:graphicData uri="http://schemas.openxmlformats.org/drawingml/2006/table">
            <a:tbl>
              <a:tblPr firstRow="1" firstCol="1" lastRow="1" lastCol="1" bandRow="1" bandCol="1"/>
              <a:tblGrid>
                <a:gridCol w="1050325">
                  <a:extLst>
                    <a:ext uri="{9D8B030D-6E8A-4147-A177-3AD203B41FA5}">
                      <a16:colId xmlns:a16="http://schemas.microsoft.com/office/drawing/2014/main" val="3485013048"/>
                    </a:ext>
                  </a:extLst>
                </a:gridCol>
                <a:gridCol w="9806487">
                  <a:extLst>
                    <a:ext uri="{9D8B030D-6E8A-4147-A177-3AD203B41FA5}">
                      <a16:colId xmlns:a16="http://schemas.microsoft.com/office/drawing/2014/main" val="792761071"/>
                    </a:ext>
                  </a:extLst>
                </a:gridCol>
                <a:gridCol w="746183">
                  <a:extLst>
                    <a:ext uri="{9D8B030D-6E8A-4147-A177-3AD203B41FA5}">
                      <a16:colId xmlns:a16="http://schemas.microsoft.com/office/drawing/2014/main" val="1194251109"/>
                    </a:ext>
                  </a:extLst>
                </a:gridCol>
              </a:tblGrid>
              <a:tr h="260739">
                <a:tc>
                  <a:txBody>
                    <a:bodyPr/>
                    <a:lstStyle/>
                    <a:p>
                      <a:pPr algn="ctr">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0639639"/>
                  </a:ext>
                </a:extLst>
              </a:tr>
              <a:tr h="397941">
                <a:tc rowSpan="2">
                  <a:txBody>
                    <a:bodyPr/>
                    <a:lstStyle/>
                    <a:p>
                      <a:pPr algn="just">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4604812"/>
                  </a:ext>
                </a:extLst>
              </a:tr>
              <a:tr h="2318759">
                <a:tc vMerge="1">
                  <a:txBody>
                    <a:bodyPr/>
                    <a:lstStyle/>
                    <a:p>
                      <a:endParaRPr lang="en-US"/>
                    </a:p>
                  </a:txBody>
                  <a:tcPr/>
                </a:tc>
                <a:tc>
                  <a:txBody>
                    <a:bodyPr/>
                    <a:lstStyle/>
                    <a:p>
                      <a:pPr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có biết, khi đứng trước cánh đồng quê yên bình, tâm hồn con người vô cùng sảng khoái, nhẹ nhõm, thanh thản; xua tam đi mọi căng thẳng, mệt mỏi, buồn phiềncủa cuộc sống. Từ đó, chúng ta tìm được sự cân bằng trong tâm hồn, nuôi dưỡng tâm hồn.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Cảnh đẹp của cánh đồng quê còn là biểu tượng cho vẻ đẹp của quê hương, đất nước, khung cảnh gợi nhớ, gợi thương,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662463"/>
                  </a:ext>
                </a:extLst>
              </a:tr>
            </a:tbl>
          </a:graphicData>
        </a:graphic>
      </p:graphicFrame>
      <p:sp>
        <p:nvSpPr>
          <p:cNvPr id="4" name="TextBox 3">
            <a:extLst>
              <a:ext uri="{FF2B5EF4-FFF2-40B4-BE49-F238E27FC236}">
                <a16:creationId xmlns:a16="http://schemas.microsoft.com/office/drawing/2014/main" id="{C43327CA-6897-BD32-E2B2-DAA1775F0032}"/>
              </a:ext>
            </a:extLst>
          </p:cNvPr>
          <p:cNvSpPr txBox="1"/>
          <p:nvPr/>
        </p:nvSpPr>
        <p:spPr>
          <a:xfrm>
            <a:off x="1492079" y="266355"/>
            <a:ext cx="6098058" cy="523220"/>
          </a:xfrm>
          <a:prstGeom prst="rect">
            <a:avLst/>
          </a:prstGeom>
          <a:noFill/>
        </p:spPr>
        <p:txBody>
          <a:bodyPr wrap="square">
            <a:spAutoFit/>
          </a:bodyPr>
          <a:lstStyle/>
          <a:p>
            <a:r>
              <a:rPr lang="nl-NL" sz="2800" b="1" dirty="0">
                <a:solidFill>
                  <a:srgbClr val="003366"/>
                </a:solidFill>
                <a:effectLst/>
                <a:latin typeface="Times New Roman" panose="02020603050405020304" pitchFamily="18" charset="0"/>
                <a:ea typeface="Times New Roman" panose="02020603050405020304" pitchFamily="18" charset="0"/>
              </a:rPr>
              <a:t>Rubrics đánh giá đoạn văn:</a:t>
            </a:r>
            <a:endParaRPr lang="en-US" sz="2800" dirty="0"/>
          </a:p>
        </p:txBody>
      </p:sp>
    </p:spTree>
    <p:extLst>
      <p:ext uri="{BB962C8B-B14F-4D97-AF65-F5344CB8AC3E}">
        <p14:creationId xmlns:p14="http://schemas.microsoft.com/office/powerpoint/2010/main" val="37655755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188ED6-A942-34D8-B9F7-A9FCB7439A91}"/>
              </a:ext>
            </a:extLst>
          </p:cNvPr>
          <p:cNvSpPr txBox="1"/>
          <p:nvPr/>
        </p:nvSpPr>
        <p:spPr>
          <a:xfrm>
            <a:off x="617777" y="984843"/>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6000" b="1" u="none" strike="noStrike" kern="1200" cap="none" spc="0" normalizeH="0" baseline="0" noProof="0" dirty="0">
                <a:ln>
                  <a:noFill/>
                </a:ln>
                <a:effectLst/>
                <a:uLnTx/>
                <a:uFillTx/>
                <a:latin typeface="+mj-lt"/>
                <a:ea typeface="+mj-ea"/>
                <a:cs typeface="+mj-cs"/>
              </a:rPr>
              <a:t>HOẠT ĐỘNG 2</a:t>
            </a:r>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ulticolored buildings in a city&#10;&#10;Description automatically generated">
            <a:extLst>
              <a:ext uri="{FF2B5EF4-FFF2-40B4-BE49-F238E27FC236}">
                <a16:creationId xmlns:a16="http://schemas.microsoft.com/office/drawing/2014/main" id="{BB561385-2FC7-A160-BD71-A12F88971B88}"/>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7114162" y="471748"/>
            <a:ext cx="4324849" cy="2552007"/>
          </a:xfrm>
          <a:prstGeom prst="rect">
            <a:avLst/>
          </a:prstGeom>
        </p:spPr>
      </p:pic>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tall buildings&#10;&#10;Description automatically generated">
            <a:extLst>
              <a:ext uri="{FF2B5EF4-FFF2-40B4-BE49-F238E27FC236}">
                <a16:creationId xmlns:a16="http://schemas.microsoft.com/office/drawing/2014/main" id="{642048C3-EA96-6108-4DC9-5C8A12857D50}"/>
              </a:ext>
            </a:extLst>
          </p:cNvPr>
          <p:cNvPicPr>
            <a:picLocks noChangeAspect="1"/>
          </p:cNvPicPr>
          <p:nvPr/>
        </p:nvPicPr>
        <p:blipFill>
          <a:blip r:embed="rId3">
            <a:extLst>
              <a:ext uri="{28A0092B-C50C-407E-A947-70E740481C1C}">
                <a14:useLocalDpi xmlns:a14="http://schemas.microsoft.com/office/drawing/2010/main" val="0"/>
              </a:ext>
            </a:extLst>
          </a:blip>
          <a:srcRect t="744"/>
          <a:stretch/>
        </p:blipFill>
        <p:spPr>
          <a:xfrm>
            <a:off x="7114162" y="3676230"/>
            <a:ext cx="4324849" cy="2552007"/>
          </a:xfrm>
          <a:prstGeom prst="rect">
            <a:avLst/>
          </a:prstGeom>
        </p:spPr>
      </p:pic>
      <p:sp>
        <p:nvSpPr>
          <p:cNvPr id="7" name="TextBox 6">
            <a:extLst>
              <a:ext uri="{FF2B5EF4-FFF2-40B4-BE49-F238E27FC236}">
                <a16:creationId xmlns:a16="http://schemas.microsoft.com/office/drawing/2014/main" id="{E473A4D6-B3BB-5A15-2EBF-104ACD3A69BE}"/>
              </a:ext>
            </a:extLst>
          </p:cNvPr>
          <p:cNvSpPr txBox="1"/>
          <p:nvPr/>
        </p:nvSpPr>
        <p:spPr>
          <a:xfrm>
            <a:off x="545799" y="2215268"/>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6600" b="1" u="none" strike="noStrike" kern="1200" cap="none" spc="0" normalizeH="0" baseline="0" noProof="0" dirty="0">
                <a:ln>
                  <a:noFill/>
                </a:ln>
                <a:solidFill>
                  <a:srgbClr val="FF0000"/>
                </a:solidFill>
                <a:effectLst/>
                <a:uLnTx/>
                <a:uFillTx/>
                <a:latin typeface="+mj-lt"/>
                <a:ea typeface="+mj-ea"/>
                <a:cs typeface="+mj-cs"/>
              </a:rPr>
              <a:t>HÌNH THÀNH </a:t>
            </a:r>
          </a:p>
          <a:p>
            <a:pPr marL="0" marR="0" lvl="0" indent="0" algn="ctr" fontAlgn="auto">
              <a:lnSpc>
                <a:spcPct val="90000"/>
              </a:lnSpc>
              <a:spcBef>
                <a:spcPct val="0"/>
              </a:spcBef>
              <a:spcAft>
                <a:spcPts val="600"/>
              </a:spcAft>
              <a:buClrTx/>
              <a:buSzTx/>
              <a:tabLst/>
              <a:defRPr/>
            </a:pPr>
            <a:r>
              <a:rPr kumimoji="0" lang="en-US" sz="6600" b="1" u="none" strike="noStrike" kern="1200" cap="none" spc="0" normalizeH="0" baseline="0" noProof="0" dirty="0">
                <a:ln>
                  <a:noFill/>
                </a:ln>
                <a:solidFill>
                  <a:srgbClr val="FF0000"/>
                </a:solidFill>
                <a:effectLst/>
                <a:uLnTx/>
                <a:uFillTx/>
                <a:latin typeface="+mj-lt"/>
                <a:ea typeface="+mj-ea"/>
                <a:cs typeface="+mj-cs"/>
              </a:rPr>
              <a:t>KIẾN THỨC </a:t>
            </a:r>
          </a:p>
        </p:txBody>
      </p:sp>
    </p:spTree>
    <p:extLst>
      <p:ext uri="{BB962C8B-B14F-4D97-AF65-F5344CB8AC3E}">
        <p14:creationId xmlns:p14="http://schemas.microsoft.com/office/powerpoint/2010/main" val="27863541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B4AD4-2237-8924-BC08-93BB22D712B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3FA11EA-E0C6-162A-3D2B-8F445CC9F097}"/>
              </a:ext>
            </a:extLst>
          </p:cNvPr>
          <p:cNvGraphicFramePr>
            <a:graphicFrameLocks noGrp="1"/>
          </p:cNvGraphicFramePr>
          <p:nvPr>
            <p:extLst>
              <p:ext uri="{D42A27DB-BD31-4B8C-83A1-F6EECF244321}">
                <p14:modId xmlns:p14="http://schemas.microsoft.com/office/powerpoint/2010/main" val="653209212"/>
              </p:ext>
            </p:extLst>
          </p:nvPr>
        </p:nvGraphicFramePr>
        <p:xfrm>
          <a:off x="294502" y="995176"/>
          <a:ext cx="11602995" cy="3175000"/>
        </p:xfrm>
        <a:graphic>
          <a:graphicData uri="http://schemas.openxmlformats.org/drawingml/2006/table">
            <a:tbl>
              <a:tblPr firstRow="1" firstCol="1" lastRow="1" lastCol="1" bandRow="1" bandCol="1"/>
              <a:tblGrid>
                <a:gridCol w="1867930">
                  <a:extLst>
                    <a:ext uri="{9D8B030D-6E8A-4147-A177-3AD203B41FA5}">
                      <a16:colId xmlns:a16="http://schemas.microsoft.com/office/drawing/2014/main" val="3485013048"/>
                    </a:ext>
                  </a:extLst>
                </a:gridCol>
                <a:gridCol w="8988882">
                  <a:extLst>
                    <a:ext uri="{9D8B030D-6E8A-4147-A177-3AD203B41FA5}">
                      <a16:colId xmlns:a16="http://schemas.microsoft.com/office/drawing/2014/main" val="792761071"/>
                    </a:ext>
                  </a:extLst>
                </a:gridCol>
                <a:gridCol w="746183">
                  <a:extLst>
                    <a:ext uri="{9D8B030D-6E8A-4147-A177-3AD203B41FA5}">
                      <a16:colId xmlns:a16="http://schemas.microsoft.com/office/drawing/2014/main" val="1194251109"/>
                    </a:ext>
                  </a:extLst>
                </a:gridCol>
              </a:tblGrid>
              <a:tr h="260739">
                <a:tc>
                  <a:txBody>
                    <a:bodyPr/>
                    <a:lstStyle/>
                    <a:p>
                      <a:pPr algn="ctr">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0639639"/>
                  </a:ext>
                </a:extLst>
              </a:tr>
              <a:tr h="404223">
                <a:tc>
                  <a:txBody>
                    <a:bodyPr/>
                    <a:lstStyle/>
                    <a:p>
                      <a:pPr algn="just">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 tả, ngữ pháp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spcAft>
                          <a:spcPts val="100"/>
                        </a:spcAft>
                      </a:pPr>
                      <a:r>
                        <a:rPr lang="vi-VN"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Đảm bảo chuẩn chính tả, ngữ pháp tiếng Việt.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9865959"/>
                  </a:ext>
                </a:extLst>
              </a:tr>
              <a:tr h="260739">
                <a:tc>
                  <a:txBody>
                    <a:bodyPr/>
                    <a:lstStyle/>
                    <a:p>
                      <a:pPr algn="just">
                        <a:lnSpc>
                          <a:spcPct val="130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100"/>
                        </a:spcAft>
                      </a:pPr>
                      <a:r>
                        <a:rPr lang="vi-VN"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 hiện suy nghĩ sâu sắc về vấn đề biểu cảm; có cách diễn đạt mới mẻ.</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23" marR="33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6195341"/>
                  </a:ext>
                </a:extLst>
              </a:tr>
            </a:tbl>
          </a:graphicData>
        </a:graphic>
      </p:graphicFrame>
      <p:sp>
        <p:nvSpPr>
          <p:cNvPr id="4" name="TextBox 3">
            <a:extLst>
              <a:ext uri="{FF2B5EF4-FFF2-40B4-BE49-F238E27FC236}">
                <a16:creationId xmlns:a16="http://schemas.microsoft.com/office/drawing/2014/main" id="{C2A4B43A-65CE-240F-B8DD-1133F249C3AC}"/>
              </a:ext>
            </a:extLst>
          </p:cNvPr>
          <p:cNvSpPr txBox="1"/>
          <p:nvPr/>
        </p:nvSpPr>
        <p:spPr>
          <a:xfrm>
            <a:off x="1492079" y="266355"/>
            <a:ext cx="6098058" cy="523220"/>
          </a:xfrm>
          <a:prstGeom prst="rect">
            <a:avLst/>
          </a:prstGeom>
          <a:noFill/>
        </p:spPr>
        <p:txBody>
          <a:bodyPr wrap="square">
            <a:spAutoFit/>
          </a:bodyPr>
          <a:lstStyle/>
          <a:p>
            <a:r>
              <a:rPr lang="nl-NL" sz="2800" b="1" dirty="0">
                <a:solidFill>
                  <a:srgbClr val="003366"/>
                </a:solidFill>
                <a:effectLst/>
                <a:latin typeface="Times New Roman" panose="02020603050405020304" pitchFamily="18" charset="0"/>
                <a:ea typeface="Times New Roman" panose="02020603050405020304" pitchFamily="18" charset="0"/>
              </a:rPr>
              <a:t>Rubrics đánh giá đoạn văn:</a:t>
            </a:r>
            <a:endParaRPr lang="en-US" sz="2800" dirty="0"/>
          </a:p>
        </p:txBody>
      </p:sp>
    </p:spTree>
    <p:extLst>
      <p:ext uri="{BB962C8B-B14F-4D97-AF65-F5344CB8AC3E}">
        <p14:creationId xmlns:p14="http://schemas.microsoft.com/office/powerpoint/2010/main" val="14647195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CE8A1-0CD1-4113-5C3F-5280A29881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207377C-372C-8083-B22A-5691EA5BF5C3}"/>
              </a:ext>
            </a:extLst>
          </p:cNvPr>
          <p:cNvSpPr txBox="1"/>
          <p:nvPr/>
        </p:nvSpPr>
        <p:spPr>
          <a:xfrm>
            <a:off x="420130" y="699062"/>
            <a:ext cx="9537356" cy="5948295"/>
          </a:xfrm>
          <a:prstGeom prst="rect">
            <a:avLst/>
          </a:prstGeom>
          <a:solidFill>
            <a:schemeClr val="accent6">
              <a:lumMod val="20000"/>
              <a:lumOff val="80000"/>
            </a:schemeClr>
          </a:solidFill>
        </p:spPr>
        <p:txBody>
          <a:bodyPr wrap="square">
            <a:spAutoFit/>
          </a:bodyPr>
          <a:lstStyle/>
          <a:p>
            <a:pPr algn="ctr">
              <a:lnSpc>
                <a:spcPct val="130000"/>
              </a:lnSpc>
              <a:spcAft>
                <a:spcPts val="800"/>
              </a:spcAft>
              <a:tabLst>
                <a:tab pos="1386840" algn="l"/>
              </a:tabLst>
            </a:pPr>
            <a:r>
              <a:rPr lang="vi-VN" sz="2800" b="1" dirty="0">
                <a:solidFill>
                  <a:srgbClr val="FF0000"/>
                </a:solidFill>
                <a:effectLst/>
                <a:latin typeface="Times New Roman" panose="02020603050405020304" pitchFamily="18" charset="0"/>
                <a:ea typeface="MS Mincho" panose="02020609040205080304" pitchFamily="49" charset="-128"/>
              </a:rPr>
              <a:t>PHIẾU CHỈNH SỬA BÀI VIẾT</a:t>
            </a:r>
            <a:endParaRPr lang="en-US" sz="2400" dirty="0">
              <a:effectLst/>
              <a:latin typeface="Times New Roman" panose="02020603050405020304" pitchFamily="18" charset="0"/>
              <a:ea typeface="Times New Roman" panose="02020603050405020304" pitchFamily="18" charset="0"/>
            </a:endParaRPr>
          </a:p>
          <a:p>
            <a:pPr>
              <a:lnSpc>
                <a:spcPct val="130000"/>
              </a:lnSpc>
              <a:spcAft>
                <a:spcPts val="800"/>
              </a:spcAft>
              <a:tabLst>
                <a:tab pos="1386840" algn="l"/>
              </a:tabLst>
            </a:pPr>
            <a:r>
              <a:rPr lang="vi-VN" sz="2800" b="1" dirty="0">
                <a:solidFill>
                  <a:srgbClr val="003366"/>
                </a:solidFill>
                <a:effectLst/>
                <a:latin typeface="Times New Roman" panose="02020603050405020304" pitchFamily="18" charset="0"/>
                <a:ea typeface="MS Mincho" panose="02020609040205080304" pitchFamily="49" charset="-128"/>
              </a:rPr>
              <a:t>Nhiệm vụ:</a:t>
            </a:r>
            <a:r>
              <a:rPr lang="vi-VN" sz="2800" b="1" dirty="0">
                <a:solidFill>
                  <a:srgbClr val="0070C0"/>
                </a:solidFill>
                <a:effectLst/>
                <a:latin typeface="Times New Roman" panose="02020603050405020304" pitchFamily="18" charset="0"/>
                <a:ea typeface="MS Mincho" panose="02020609040205080304" pitchFamily="49" charset="-128"/>
              </a:rPr>
              <a:t> </a:t>
            </a:r>
            <a:r>
              <a:rPr lang="vi-VN" sz="2800" b="1" dirty="0">
                <a:effectLst/>
                <a:latin typeface="Times New Roman" panose="02020603050405020304" pitchFamily="18" charset="0"/>
                <a:ea typeface="MS Mincho" panose="02020609040205080304" pitchFamily="49" charset="-128"/>
              </a:rPr>
              <a:t>Hãy đọc bài viết của mình và hoàn chỉnh bài viết bằng cách trả lời các câu hỏi sau:</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80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1. Bài viết  đảm bảo hình thức đoạn văn chưa?</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80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2. Nội dung đã đảm bảo các ý chưa? Nếu chưa cần bổ sung những ý nào?</a:t>
            </a:r>
            <a:endParaRPr lang="en-US" sz="2400" dirty="0">
              <a:effectLst/>
              <a:latin typeface="Times New Roman" panose="02020603050405020304" pitchFamily="18" charset="0"/>
              <a:ea typeface="Times New Roman" panose="02020603050405020304" pitchFamily="18" charset="0"/>
            </a:endParaRPr>
          </a:p>
          <a:p>
            <a:pPr algn="just">
              <a:lnSpc>
                <a:spcPct val="130000"/>
              </a:lnSpc>
              <a:spcAft>
                <a:spcPts val="800"/>
              </a:spcAft>
              <a:tabLst>
                <a:tab pos="1386840" algn="l"/>
              </a:tabLst>
            </a:pPr>
            <a:r>
              <a:rPr lang="vi-VN" sz="2800" dirty="0">
                <a:effectLst/>
                <a:latin typeface="Times New Roman" panose="02020603050405020304" pitchFamily="18" charset="0"/>
                <a:ea typeface="MS Mincho" panose="02020609040205080304" pitchFamily="49" charset="-128"/>
              </a:rPr>
              <a:t>3. Đoạn văn có sai chính tả không? Nếu có em sửa chữa như thế nào?</a:t>
            </a:r>
            <a:endParaRPr lang="en-US" sz="2400" dirty="0">
              <a:effectLst/>
              <a:latin typeface="Times New Roman" panose="02020603050405020304" pitchFamily="18" charset="0"/>
              <a:ea typeface="Times New Roman" panose="02020603050405020304" pitchFamily="18" charset="0"/>
            </a:endParaRPr>
          </a:p>
          <a:p>
            <a:r>
              <a:rPr lang="vi-VN" sz="2800" dirty="0">
                <a:effectLst/>
                <a:latin typeface="Times New Roman" panose="02020603050405020304" pitchFamily="18" charset="0"/>
                <a:ea typeface="MS Mincho" panose="02020609040205080304" pitchFamily="49" charset="-128"/>
              </a:rPr>
              <a:t>4. Đoạn văn đã hấp dẫn được người đọc về vấn đề chưa? Nếu chưa, hãy khắc phục</a:t>
            </a:r>
            <a:endParaRPr lang="en-US" sz="2800" dirty="0"/>
          </a:p>
        </p:txBody>
      </p:sp>
      <p:pic>
        <p:nvPicPr>
          <p:cNvPr id="7" name="Graphic 6" descr="A flower bouquet">
            <a:extLst>
              <a:ext uri="{FF2B5EF4-FFF2-40B4-BE49-F238E27FC236}">
                <a16:creationId xmlns:a16="http://schemas.microsoft.com/office/drawing/2014/main" id="{784F47F0-4BBC-1A2D-5E24-34F02D6B76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27291" y="1668162"/>
            <a:ext cx="3299254" cy="3299254"/>
          </a:xfrm>
          <a:prstGeom prst="rect">
            <a:avLst/>
          </a:prstGeom>
        </p:spPr>
      </p:pic>
    </p:spTree>
    <p:extLst>
      <p:ext uri="{BB962C8B-B14F-4D97-AF65-F5344CB8AC3E}">
        <p14:creationId xmlns:p14="http://schemas.microsoft.com/office/powerpoint/2010/main" val="246062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188ED6-A942-34D8-B9F7-A9FCB7439A91}"/>
              </a:ext>
            </a:extLst>
          </p:cNvPr>
          <p:cNvSpPr txBox="1"/>
          <p:nvPr/>
        </p:nvSpPr>
        <p:spPr>
          <a:xfrm>
            <a:off x="617777" y="984843"/>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6000" b="1" u="none" strike="noStrike" kern="1200" cap="none" spc="0" normalizeH="0" baseline="0" noProof="0" dirty="0">
                <a:ln>
                  <a:noFill/>
                </a:ln>
                <a:effectLst/>
                <a:uLnTx/>
                <a:uFillTx/>
                <a:latin typeface="+mj-lt"/>
                <a:ea typeface="+mj-ea"/>
                <a:cs typeface="+mj-cs"/>
              </a:rPr>
              <a:t>HOẠT ĐỘNG 4</a:t>
            </a:r>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ulticolored buildings in a city&#10;&#10;Description automatically generated">
            <a:extLst>
              <a:ext uri="{FF2B5EF4-FFF2-40B4-BE49-F238E27FC236}">
                <a16:creationId xmlns:a16="http://schemas.microsoft.com/office/drawing/2014/main" id="{BB561385-2FC7-A160-BD71-A12F88971B88}"/>
              </a:ext>
            </a:extLst>
          </p:cNvPr>
          <p:cNvPicPr>
            <a:picLocks noChangeAspect="1"/>
          </p:cNvPicPr>
          <p:nvPr/>
        </p:nvPicPr>
        <p:blipFill>
          <a:blip r:embed="rId2">
            <a:extLst>
              <a:ext uri="{28A0092B-C50C-407E-A947-70E740481C1C}">
                <a14:useLocalDpi xmlns:a14="http://schemas.microsoft.com/office/drawing/2010/main" val="0"/>
              </a:ext>
            </a:extLst>
          </a:blip>
          <a:srcRect t="2869" r="2" b="8459"/>
          <a:stretch/>
        </p:blipFill>
        <p:spPr>
          <a:xfrm>
            <a:off x="7114162" y="471748"/>
            <a:ext cx="4324849" cy="2552007"/>
          </a:xfrm>
          <a:prstGeom prst="rect">
            <a:avLst/>
          </a:prstGeom>
        </p:spPr>
      </p:pic>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tall buildings&#10;&#10;Description automatically generated">
            <a:extLst>
              <a:ext uri="{FF2B5EF4-FFF2-40B4-BE49-F238E27FC236}">
                <a16:creationId xmlns:a16="http://schemas.microsoft.com/office/drawing/2014/main" id="{642048C3-EA96-6108-4DC9-5C8A12857D50}"/>
              </a:ext>
            </a:extLst>
          </p:cNvPr>
          <p:cNvPicPr>
            <a:picLocks noChangeAspect="1"/>
          </p:cNvPicPr>
          <p:nvPr/>
        </p:nvPicPr>
        <p:blipFill>
          <a:blip r:embed="rId3">
            <a:extLst>
              <a:ext uri="{28A0092B-C50C-407E-A947-70E740481C1C}">
                <a14:useLocalDpi xmlns:a14="http://schemas.microsoft.com/office/drawing/2010/main" val="0"/>
              </a:ext>
            </a:extLst>
          </a:blip>
          <a:srcRect t="744"/>
          <a:stretch/>
        </p:blipFill>
        <p:spPr>
          <a:xfrm>
            <a:off x="7114162" y="3676230"/>
            <a:ext cx="4324849" cy="2552007"/>
          </a:xfrm>
          <a:prstGeom prst="rect">
            <a:avLst/>
          </a:prstGeom>
        </p:spPr>
      </p:pic>
      <p:sp>
        <p:nvSpPr>
          <p:cNvPr id="7" name="TextBox 6">
            <a:extLst>
              <a:ext uri="{FF2B5EF4-FFF2-40B4-BE49-F238E27FC236}">
                <a16:creationId xmlns:a16="http://schemas.microsoft.com/office/drawing/2014/main" id="{E473A4D6-B3BB-5A15-2EBF-104ACD3A69BE}"/>
              </a:ext>
            </a:extLst>
          </p:cNvPr>
          <p:cNvSpPr txBox="1"/>
          <p:nvPr/>
        </p:nvSpPr>
        <p:spPr>
          <a:xfrm>
            <a:off x="617773" y="2093769"/>
            <a:ext cx="6240219" cy="2736965"/>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lang="en-US" sz="8000" b="1" dirty="0">
                <a:solidFill>
                  <a:srgbClr val="FF0000"/>
                </a:solidFill>
                <a:latin typeface="+mj-lt"/>
                <a:ea typeface="+mj-ea"/>
                <a:cs typeface="+mj-cs"/>
              </a:rPr>
              <a:t>V</a:t>
            </a:r>
            <a:r>
              <a:rPr kumimoji="0" lang="en-US" sz="8000" b="1" u="none" strike="noStrike" kern="1200" cap="none" spc="0" normalizeH="0" baseline="0" noProof="0" dirty="0">
                <a:ln>
                  <a:noFill/>
                </a:ln>
                <a:solidFill>
                  <a:srgbClr val="FF0000"/>
                </a:solidFill>
                <a:effectLst/>
                <a:uLnTx/>
                <a:uFillTx/>
                <a:latin typeface="+mj-lt"/>
                <a:ea typeface="+mj-ea"/>
                <a:cs typeface="+mj-cs"/>
              </a:rPr>
              <a:t>ẬN DỤNG </a:t>
            </a:r>
          </a:p>
        </p:txBody>
      </p:sp>
      <p:sp>
        <p:nvSpPr>
          <p:cNvPr id="4" name="TextBox 3">
            <a:extLst>
              <a:ext uri="{FF2B5EF4-FFF2-40B4-BE49-F238E27FC236}">
                <a16:creationId xmlns:a16="http://schemas.microsoft.com/office/drawing/2014/main" id="{C0ED2E39-F65A-DDB7-CC3B-783C909D18E1}"/>
              </a:ext>
            </a:extLst>
          </p:cNvPr>
          <p:cNvSpPr txBox="1"/>
          <p:nvPr/>
        </p:nvSpPr>
        <p:spPr>
          <a:xfrm>
            <a:off x="496824" y="3531132"/>
            <a:ext cx="6283410" cy="2837187"/>
          </a:xfrm>
          <a:prstGeom prst="rect">
            <a:avLst/>
          </a:prstGeom>
          <a:noFill/>
        </p:spPr>
        <p:txBody>
          <a:bodyPr wrap="square">
            <a:spAutoFit/>
          </a:bodyPr>
          <a:lstStyle/>
          <a:p>
            <a:pPr indent="-1905" algn="just">
              <a:lnSpc>
                <a:spcPct val="130000"/>
              </a:lnSpc>
            </a:pP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Nhóm</a:t>
            </a:r>
            <a:r>
              <a:rPr lang="en-US" sz="2800" b="1" dirty="0">
                <a:solidFill>
                  <a:srgbClr val="0070C0"/>
                </a:solidFill>
                <a:effectLst/>
                <a:latin typeface="Times New Roman" panose="02020603050405020304" pitchFamily="18" charset="0"/>
                <a:ea typeface="Times New Roman" panose="02020603050405020304" pitchFamily="18" charset="0"/>
              </a:rPr>
              <a:t> 1: </a:t>
            </a:r>
            <a:r>
              <a:rPr lang="en-US" sz="2800" b="1" dirty="0" err="1">
                <a:solidFill>
                  <a:srgbClr val="0070C0"/>
                </a:solidFill>
                <a:effectLst/>
                <a:latin typeface="Times New Roman" panose="02020603050405020304" pitchFamily="18" charset="0"/>
                <a:ea typeface="Times New Roman" panose="02020603050405020304" pitchFamily="18" charset="0"/>
              </a:rPr>
              <a:t>Tập</a:t>
            </a:r>
            <a:r>
              <a:rPr lang="en-US" sz="2800" b="1" dirty="0">
                <a:solidFill>
                  <a:srgbClr val="0070C0"/>
                </a:solidFill>
                <a:effectLst/>
                <a:latin typeface="Times New Roman" panose="02020603050405020304" pitchFamily="18" charset="0"/>
                <a:ea typeface="Times New Roman" panose="02020603050405020304" pitchFamily="18" charset="0"/>
              </a:rPr>
              <a:t> làm </a:t>
            </a:r>
            <a:r>
              <a:rPr lang="en-US" sz="2800" b="1" dirty="0" err="1">
                <a:solidFill>
                  <a:srgbClr val="0070C0"/>
                </a:solidFill>
                <a:effectLst/>
                <a:latin typeface="Times New Roman" panose="02020603050405020304" pitchFamily="18" charset="0"/>
                <a:ea typeface="Times New Roman" panose="02020603050405020304" pitchFamily="18" charset="0"/>
              </a:rPr>
              <a:t>hoạ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sĩ</a:t>
            </a:r>
            <a:r>
              <a:rPr lang="en-US" sz="2800" dirty="0">
                <a:solidFill>
                  <a:srgbClr val="0070C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indent="-1905" algn="just">
              <a:lnSpc>
                <a:spcPct val="130000"/>
              </a:lnSpc>
            </a:pPr>
            <a:r>
              <a:rPr lang="en-US" sz="2800" b="1" dirty="0" err="1">
                <a:solidFill>
                  <a:srgbClr val="0D0D0D"/>
                </a:solidFill>
                <a:effectLst/>
                <a:latin typeface="Times New Roman" panose="02020603050405020304" pitchFamily="18" charset="0"/>
                <a:ea typeface="Times New Roman" panose="02020603050405020304" pitchFamily="18" charset="0"/>
              </a:rPr>
              <a:t>Yêu</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cầu</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rPr>
              <a:t>HS </a:t>
            </a:r>
            <a:r>
              <a:rPr lang="en-US" sz="2800" dirty="0" err="1">
                <a:solidFill>
                  <a:srgbClr val="0D0D0D"/>
                </a:solidFill>
                <a:effectLst/>
                <a:latin typeface="Times New Roman" panose="02020603050405020304" pitchFamily="18" charset="0"/>
                <a:ea typeface="Times New Roman" panose="02020603050405020304" pitchFamily="18" charset="0"/>
              </a:rPr>
              <a:t>vẽ</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tranh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minh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hoạ</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thơ</a:t>
            </a:r>
            <a:r>
              <a:rPr lang="vi-VN" sz="28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30000"/>
              </a:lnSpc>
            </a:pP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Nhóm</a:t>
            </a:r>
            <a:r>
              <a:rPr lang="en-US" sz="2800" b="1" dirty="0">
                <a:solidFill>
                  <a:srgbClr val="0070C0"/>
                </a:solidFill>
                <a:effectLst/>
                <a:latin typeface="Times New Roman" panose="02020603050405020304" pitchFamily="18" charset="0"/>
                <a:ea typeface="Times New Roman" panose="02020603050405020304" pitchFamily="18" charset="0"/>
              </a:rPr>
              <a:t> 2: </a:t>
            </a:r>
            <a:r>
              <a:rPr lang="en-US" sz="2800" b="1" dirty="0" err="1">
                <a:solidFill>
                  <a:srgbClr val="0070C0"/>
                </a:solidFill>
                <a:effectLst/>
                <a:latin typeface="Times New Roman" panose="02020603050405020304" pitchFamily="18" charset="0"/>
                <a:ea typeface="Times New Roman" panose="02020603050405020304" pitchFamily="18" charset="0"/>
              </a:rPr>
              <a:t>Tập</a:t>
            </a:r>
            <a:r>
              <a:rPr lang="en-US" sz="2800" b="1" dirty="0">
                <a:solidFill>
                  <a:srgbClr val="0070C0"/>
                </a:solidFill>
                <a:effectLst/>
                <a:latin typeface="Times New Roman" panose="02020603050405020304" pitchFamily="18" charset="0"/>
                <a:ea typeface="Times New Roman" panose="02020603050405020304" pitchFamily="18" charset="0"/>
              </a:rPr>
              <a:t> làm</a:t>
            </a:r>
            <a:r>
              <a:rPr lang="vi-VN" sz="2800" b="1" dirty="0">
                <a:solidFill>
                  <a:srgbClr val="0070C0"/>
                </a:solidFill>
                <a:effectLst/>
                <a:latin typeface="Times New Roman" panose="02020603050405020304" pitchFamily="18" charset="0"/>
                <a:ea typeface="Times New Roman" panose="02020603050405020304" pitchFamily="18" charset="0"/>
              </a:rPr>
              <a:t> nhạc sĩ:</a:t>
            </a:r>
            <a:endParaRPr lang="en-US" sz="2400" dirty="0">
              <a:effectLst/>
              <a:latin typeface="Times New Roman" panose="02020603050405020304" pitchFamily="18" charset="0"/>
              <a:ea typeface="Times New Roman" panose="02020603050405020304" pitchFamily="18" charset="0"/>
            </a:endParaRPr>
          </a:p>
          <a:p>
            <a:pPr>
              <a:lnSpc>
                <a:spcPct val="130000"/>
              </a:lnSpc>
            </a:pPr>
            <a:r>
              <a:rPr lang="en-US" sz="2800" b="1" dirty="0" err="1">
                <a:effectLst/>
                <a:latin typeface="Times New Roman" panose="02020603050405020304" pitchFamily="18" charset="0"/>
                <a:ea typeface="Times New Roman" panose="02020603050405020304" pitchFamily="18" charset="0"/>
              </a:rPr>
              <a:t>Yêu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cầu</a:t>
            </a:r>
            <a:r>
              <a:rPr lang="en-US" sz="2800" b="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HS </a:t>
            </a:r>
            <a:r>
              <a:rPr lang="en-US" sz="2800" dirty="0" err="1">
                <a:effectLst/>
                <a:latin typeface="Times New Roman" panose="02020603050405020304" pitchFamily="18" charset="0"/>
                <a:ea typeface="Times New Roman" panose="02020603050405020304" pitchFamily="18" charset="0"/>
              </a:rPr>
              <a:t>phổ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3290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C5EA44D-D7B3-747C-4074-A830E2067BF6}"/>
              </a:ext>
            </a:extLst>
          </p:cNvPr>
          <p:cNvGraphicFramePr>
            <a:graphicFrameLocks noGrp="1"/>
          </p:cNvGraphicFramePr>
          <p:nvPr>
            <p:extLst>
              <p:ext uri="{D42A27DB-BD31-4B8C-83A1-F6EECF244321}">
                <p14:modId xmlns:p14="http://schemas.microsoft.com/office/powerpoint/2010/main" val="2686854560"/>
              </p:ext>
            </p:extLst>
          </p:nvPr>
        </p:nvGraphicFramePr>
        <p:xfrm>
          <a:off x="362979" y="1203232"/>
          <a:ext cx="11392931" cy="4723384"/>
        </p:xfrm>
        <a:graphic>
          <a:graphicData uri="http://schemas.openxmlformats.org/drawingml/2006/table">
            <a:tbl>
              <a:tblPr/>
              <a:tblGrid>
                <a:gridCol w="1861124">
                  <a:extLst>
                    <a:ext uri="{9D8B030D-6E8A-4147-A177-3AD203B41FA5}">
                      <a16:colId xmlns:a16="http://schemas.microsoft.com/office/drawing/2014/main" val="18995276"/>
                    </a:ext>
                  </a:extLst>
                </a:gridCol>
                <a:gridCol w="3184923">
                  <a:extLst>
                    <a:ext uri="{9D8B030D-6E8A-4147-A177-3AD203B41FA5}">
                      <a16:colId xmlns:a16="http://schemas.microsoft.com/office/drawing/2014/main" val="3034658289"/>
                    </a:ext>
                  </a:extLst>
                </a:gridCol>
                <a:gridCol w="3160813">
                  <a:extLst>
                    <a:ext uri="{9D8B030D-6E8A-4147-A177-3AD203B41FA5}">
                      <a16:colId xmlns:a16="http://schemas.microsoft.com/office/drawing/2014/main" val="232273512"/>
                    </a:ext>
                  </a:extLst>
                </a:gridCol>
                <a:gridCol w="3186071">
                  <a:extLst>
                    <a:ext uri="{9D8B030D-6E8A-4147-A177-3AD203B41FA5}">
                      <a16:colId xmlns:a16="http://schemas.microsoft.com/office/drawing/2014/main" val="1273686445"/>
                    </a:ext>
                  </a:extLst>
                </a:gridCol>
              </a:tblGrid>
              <a:tr h="1082336">
                <a:tc>
                  <a:txBody>
                    <a:bodyPr/>
                    <a:lstStyle/>
                    <a:p>
                      <a:pPr indent="-1905">
                        <a:lnSpc>
                          <a:spcPct val="130000"/>
                        </a:lnSpc>
                        <a:tabLst>
                          <a:tab pos="602615" algn="l"/>
                        </a:tabLst>
                      </a:pP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nSpc>
                          <a:spcPct val="130000"/>
                        </a:lnSpc>
                        <a:tabLst>
                          <a:tab pos="602615" algn="l"/>
                        </a:tabLs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ctr">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ctr">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ctr">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3750690"/>
                  </a:ext>
                </a:extLst>
              </a:tr>
              <a:tr h="1965800">
                <a:tc>
                  <a:txBody>
                    <a:bodyPr/>
                    <a:lstStyle/>
                    <a:p>
                      <a:pPr indent="-1905" algn="ctr">
                        <a:lnSpc>
                          <a:spcPct val="130000"/>
                        </a:lnSpc>
                        <a:tabLst>
                          <a:tab pos="602615" algn="l"/>
                        </a:tabLst>
                      </a:pPr>
                      <a:r>
                        <a:rPr lang="en-US"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Vẽ tranh minh hoạ về nội dung bài thơ</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gn="ctr">
                        <a:lnSpc>
                          <a:spcPct val="130000"/>
                        </a:lnSpc>
                        <a:tabLst>
                          <a:tab pos="602615" algn="l"/>
                        </a:tabLst>
                      </a:pPr>
                      <a:r>
                        <a:rPr lang="en-US"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just">
                        <a:lnSpc>
                          <a:spcPct val="130000"/>
                        </a:lnSpc>
                        <a:tabLst>
                          <a:tab pos="602615" algn="l"/>
                        </a:tabLst>
                      </a:pPr>
                      <a:r>
                        <a:rPr lang="en-US"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Các nét vẽ không đẹp và các bức tranh</a:t>
                      </a:r>
                      <a:r>
                        <a:rPr lang="vi-VN"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tiết tấu</a:t>
                      </a:r>
                      <a:r>
                        <a:rPr lang="en-US"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còn đơn điệu về hình ảnh, màu sắc/ âm thanh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gn="just">
                        <a:lnSpc>
                          <a:spcPct val="130000"/>
                        </a:lnSpc>
                        <a:tabLst>
                          <a:tab pos="602615" algn="l"/>
                        </a:tabLst>
                      </a:pPr>
                      <a:r>
                        <a:rPr lang="en-US"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(dưới 5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just">
                        <a:lnSpc>
                          <a:spcPct val="130000"/>
                        </a:lnSpc>
                        <a:tabLst>
                          <a:tab pos="602615" algn="l"/>
                        </a:tabLst>
                      </a:pPr>
                      <a:r>
                        <a:rPr lang="en-US"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Các nét vẽ đẹp nhưng các bức tranh chưa thật phong phú.</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gn="just">
                        <a:lnSpc>
                          <a:spcPct val="130000"/>
                        </a:lnSpc>
                        <a:tabLst>
                          <a:tab pos="602615" algn="l"/>
                        </a:tabLst>
                      </a:pPr>
                      <a:r>
                        <a:rPr lang="en-US"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(5-7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just">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nhiều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đẹp,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gn="just">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(8 -10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4668411"/>
                  </a:ext>
                </a:extLst>
              </a:tr>
            </a:tbl>
          </a:graphicData>
        </a:graphic>
      </p:graphicFrame>
      <p:sp>
        <p:nvSpPr>
          <p:cNvPr id="4" name="TextBox 3">
            <a:extLst>
              <a:ext uri="{FF2B5EF4-FFF2-40B4-BE49-F238E27FC236}">
                <a16:creationId xmlns:a16="http://schemas.microsoft.com/office/drawing/2014/main" id="{9B05F21E-48CA-80F2-A392-11297F739EAF}"/>
              </a:ext>
            </a:extLst>
          </p:cNvPr>
          <p:cNvSpPr txBox="1"/>
          <p:nvPr/>
        </p:nvSpPr>
        <p:spPr>
          <a:xfrm>
            <a:off x="1096663" y="124139"/>
            <a:ext cx="9925564" cy="523220"/>
          </a:xfrm>
          <a:prstGeom prst="rect">
            <a:avLst/>
          </a:prstGeom>
          <a:noFill/>
        </p:spPr>
        <p:txBody>
          <a:bodyPr wrap="square">
            <a:spAutoFit/>
          </a:bodyPr>
          <a:lstStyle/>
          <a:p>
            <a:r>
              <a:rPr lang="en-US" sz="2800" dirty="0">
                <a:solidFill>
                  <a:srgbClr val="FF0000"/>
                </a:solidFill>
                <a:effectLst/>
                <a:latin typeface="Times New Roman" panose="02020603050405020304" pitchFamily="18" charset="0"/>
                <a:ea typeface="Times New Roman" panose="02020603050405020304" pitchFamily="18" charset="0"/>
              </a:rPr>
              <a:t>*</a:t>
            </a:r>
            <a:r>
              <a:rPr lang="en-US" sz="2800" b="1" i="1" dirty="0">
                <a:solidFill>
                  <a:srgbClr val="FF0000"/>
                </a:solidFill>
                <a:effectLst/>
                <a:latin typeface="Times New Roman" panose="02020603050405020304" pitchFamily="18" charset="0"/>
                <a:ea typeface="Times New Roman" panose="02020603050405020304" pitchFamily="18" charset="0"/>
              </a:rPr>
              <a:t>Rubric </a:t>
            </a:r>
            <a:r>
              <a:rPr lang="en-US" sz="2800" b="1" i="1" dirty="0" err="1">
                <a:solidFill>
                  <a:srgbClr val="FF0000"/>
                </a:solidFill>
                <a:effectLst/>
                <a:latin typeface="Times New Roman" panose="02020603050405020304" pitchFamily="18" charset="0"/>
                <a:ea typeface="Times New Roman" panose="02020603050405020304" pitchFamily="18" charset="0"/>
              </a:rPr>
              <a:t>đánh</a:t>
            </a:r>
            <a:r>
              <a:rPr lang="en-US" sz="2800" b="1" i="1" dirty="0">
                <a:solidFill>
                  <a:srgbClr val="FF0000"/>
                </a:solidFill>
                <a:effectLst/>
                <a:latin typeface="Times New Roman" panose="02020603050405020304" pitchFamily="18" charset="0"/>
                <a:ea typeface="Times New Roman" panose="02020603050405020304" pitchFamily="18" charset="0"/>
              </a:rPr>
              <a:t> giá </a:t>
            </a:r>
            <a:r>
              <a:rPr lang="en-US" sz="2800" b="1" i="1" dirty="0" err="1">
                <a:solidFill>
                  <a:srgbClr val="FF0000"/>
                </a:solidFill>
                <a:effectLst/>
                <a:latin typeface="Times New Roman" panose="02020603050405020304" pitchFamily="18" charset="0"/>
                <a:ea typeface="Times New Roman" panose="02020603050405020304" pitchFamily="18" charset="0"/>
              </a:rPr>
              <a:t>sản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phẩm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hoạt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động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vận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dụng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liên</a:t>
            </a:r>
            <a:r>
              <a:rPr lang="en-US" sz="2800" b="1" i="1" dirty="0">
                <a:solidFill>
                  <a:srgbClr val="FF0000"/>
                </a:solidFill>
                <a:effectLst/>
                <a:latin typeface="Times New Roman" panose="02020603050405020304" pitchFamily="18" charset="0"/>
                <a:ea typeface="Times New Roman" panose="02020603050405020304" pitchFamily="18" charset="0"/>
              </a:rPr>
              <a:t> hệ</a:t>
            </a:r>
            <a:endParaRPr lang="en-US" sz="3600" dirty="0">
              <a:solidFill>
                <a:srgbClr val="FF0000"/>
              </a:solidFill>
            </a:endParaRPr>
          </a:p>
        </p:txBody>
      </p:sp>
      <p:cxnSp>
        <p:nvCxnSpPr>
          <p:cNvPr id="6" name="Straight Connector 5">
            <a:extLst>
              <a:ext uri="{FF2B5EF4-FFF2-40B4-BE49-F238E27FC236}">
                <a16:creationId xmlns:a16="http://schemas.microsoft.com/office/drawing/2014/main" id="{3807D5B4-436B-2437-0BD4-D02A513C5257}"/>
              </a:ext>
            </a:extLst>
          </p:cNvPr>
          <p:cNvCxnSpPr/>
          <p:nvPr/>
        </p:nvCxnSpPr>
        <p:spPr>
          <a:xfrm>
            <a:off x="370703" y="1235676"/>
            <a:ext cx="1804086" cy="134688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559660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DE660-71D2-2755-7CBC-24BF64BDDA3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7E7E5B7-1050-B2C9-1545-311BFAD0F905}"/>
              </a:ext>
            </a:extLst>
          </p:cNvPr>
          <p:cNvGraphicFramePr>
            <a:graphicFrameLocks noGrp="1"/>
          </p:cNvGraphicFramePr>
          <p:nvPr>
            <p:extLst>
              <p:ext uri="{D42A27DB-BD31-4B8C-83A1-F6EECF244321}">
                <p14:modId xmlns:p14="http://schemas.microsoft.com/office/powerpoint/2010/main" val="1965947203"/>
              </p:ext>
            </p:extLst>
          </p:nvPr>
        </p:nvGraphicFramePr>
        <p:xfrm>
          <a:off x="610115" y="1326981"/>
          <a:ext cx="10898659" cy="3613912"/>
        </p:xfrm>
        <a:graphic>
          <a:graphicData uri="http://schemas.openxmlformats.org/drawingml/2006/table">
            <a:tbl>
              <a:tblPr/>
              <a:tblGrid>
                <a:gridCol w="1780381">
                  <a:extLst>
                    <a:ext uri="{9D8B030D-6E8A-4147-A177-3AD203B41FA5}">
                      <a16:colId xmlns:a16="http://schemas.microsoft.com/office/drawing/2014/main" val="18995276"/>
                    </a:ext>
                  </a:extLst>
                </a:gridCol>
                <a:gridCol w="3046748">
                  <a:extLst>
                    <a:ext uri="{9D8B030D-6E8A-4147-A177-3AD203B41FA5}">
                      <a16:colId xmlns:a16="http://schemas.microsoft.com/office/drawing/2014/main" val="3034658289"/>
                    </a:ext>
                  </a:extLst>
                </a:gridCol>
                <a:gridCol w="3023684">
                  <a:extLst>
                    <a:ext uri="{9D8B030D-6E8A-4147-A177-3AD203B41FA5}">
                      <a16:colId xmlns:a16="http://schemas.microsoft.com/office/drawing/2014/main" val="232273512"/>
                    </a:ext>
                  </a:extLst>
                </a:gridCol>
                <a:gridCol w="3047846">
                  <a:extLst>
                    <a:ext uri="{9D8B030D-6E8A-4147-A177-3AD203B41FA5}">
                      <a16:colId xmlns:a16="http://schemas.microsoft.com/office/drawing/2014/main" val="1273686445"/>
                    </a:ext>
                  </a:extLst>
                </a:gridCol>
              </a:tblGrid>
              <a:tr h="1082336">
                <a:tc>
                  <a:txBody>
                    <a:bodyPr/>
                    <a:lstStyle/>
                    <a:p>
                      <a:pPr indent="-1905">
                        <a:lnSpc>
                          <a:spcPct val="130000"/>
                        </a:lnSpc>
                        <a:tabLst>
                          <a:tab pos="602615" algn="l"/>
                        </a:tabLst>
                      </a:pP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nSpc>
                          <a:spcPct val="130000"/>
                        </a:lnSpc>
                        <a:tabLst>
                          <a:tab pos="602615" algn="l"/>
                        </a:tabLs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ctr">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ctr">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ctr">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3750690"/>
                  </a:ext>
                </a:extLst>
              </a:tr>
              <a:tr h="1303202">
                <a:tc>
                  <a:txBody>
                    <a:bodyPr/>
                    <a:lstStyle/>
                    <a:p>
                      <a:pPr indent="-1905" algn="ctr">
                        <a:lnSpc>
                          <a:spcPct val="130000"/>
                        </a:lnSpc>
                        <a:tabLst>
                          <a:tab pos="602615" algn="l"/>
                        </a:tabLst>
                      </a:pPr>
                      <a:r>
                        <a:rPr lang="vi-VN"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Phổ nhạccho</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gn="ctr">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just">
                        <a:lnSpc>
                          <a:spcPct val="130000"/>
                        </a:lnSpc>
                        <a:tabLst>
                          <a:tab pos="602615" algn="l"/>
                        </a:tabLst>
                      </a:pPr>
                      <a:r>
                        <a:rPr lang="vi-VN"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Tiết tấu chưa hấp dẫn</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còn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về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thanh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gn="just">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just">
                        <a:lnSpc>
                          <a:spcPct val="130000"/>
                        </a:lnSpc>
                        <a:tabLst>
                          <a:tab pos="602615" algn="l"/>
                        </a:tabLst>
                      </a:pPr>
                      <a:r>
                        <a:rPr lang="vi-VN"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Tiết tấu bước đầu </a:t>
                      </a:r>
                      <a:r>
                        <a:rPr lang="en-US"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sinh động, phù hợp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gn="just">
                        <a:lnSpc>
                          <a:spcPct val="130000"/>
                        </a:lnSpc>
                        <a:tabLst>
                          <a:tab pos="602615" algn="l"/>
                        </a:tabLst>
                      </a:pPr>
                      <a:r>
                        <a:rPr lang="en-US" sz="28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(5-7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905" algn="just">
                        <a:lnSpc>
                          <a:spcPct val="130000"/>
                        </a:lnSpc>
                        <a:tabLst>
                          <a:tab pos="602615" algn="l"/>
                        </a:tabLst>
                      </a:pPr>
                      <a:r>
                        <a:rPr lang="vi-VN"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Tiết tấu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cuốn hút, </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905" algn="just">
                        <a:lnSpc>
                          <a:spcPct val="130000"/>
                        </a:lnSpc>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(8-10 </a:t>
                      </a:r>
                      <a:r>
                        <a:rPr lang="en-US" sz="28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10" marR="54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8346383"/>
                  </a:ext>
                </a:extLst>
              </a:tr>
            </a:tbl>
          </a:graphicData>
        </a:graphic>
      </p:graphicFrame>
      <p:sp>
        <p:nvSpPr>
          <p:cNvPr id="4" name="TextBox 3">
            <a:extLst>
              <a:ext uri="{FF2B5EF4-FFF2-40B4-BE49-F238E27FC236}">
                <a16:creationId xmlns:a16="http://schemas.microsoft.com/office/drawing/2014/main" id="{4BC547E5-6B45-2F72-6177-1A22153DA3AE}"/>
              </a:ext>
            </a:extLst>
          </p:cNvPr>
          <p:cNvSpPr txBox="1"/>
          <p:nvPr/>
        </p:nvSpPr>
        <p:spPr>
          <a:xfrm>
            <a:off x="1096663" y="124139"/>
            <a:ext cx="9925564" cy="523220"/>
          </a:xfrm>
          <a:prstGeom prst="rect">
            <a:avLst/>
          </a:prstGeom>
          <a:noFill/>
        </p:spPr>
        <p:txBody>
          <a:bodyPr wrap="square">
            <a:spAutoFit/>
          </a:bodyPr>
          <a:lstStyle/>
          <a:p>
            <a:r>
              <a:rPr lang="en-US" sz="2800" dirty="0">
                <a:solidFill>
                  <a:srgbClr val="FF0000"/>
                </a:solidFill>
                <a:effectLst/>
                <a:latin typeface="Times New Roman" panose="02020603050405020304" pitchFamily="18" charset="0"/>
                <a:ea typeface="Times New Roman" panose="02020603050405020304" pitchFamily="18" charset="0"/>
              </a:rPr>
              <a:t>*</a:t>
            </a:r>
            <a:r>
              <a:rPr lang="en-US" sz="2800" b="1" i="1" dirty="0">
                <a:solidFill>
                  <a:srgbClr val="FF0000"/>
                </a:solidFill>
                <a:effectLst/>
                <a:latin typeface="Times New Roman" panose="02020603050405020304" pitchFamily="18" charset="0"/>
                <a:ea typeface="Times New Roman" panose="02020603050405020304" pitchFamily="18" charset="0"/>
              </a:rPr>
              <a:t>Rubric </a:t>
            </a:r>
            <a:r>
              <a:rPr lang="en-US" sz="2800" b="1" i="1" dirty="0" err="1">
                <a:solidFill>
                  <a:srgbClr val="FF0000"/>
                </a:solidFill>
                <a:effectLst/>
                <a:latin typeface="Times New Roman" panose="02020603050405020304" pitchFamily="18" charset="0"/>
                <a:ea typeface="Times New Roman" panose="02020603050405020304" pitchFamily="18" charset="0"/>
              </a:rPr>
              <a:t>đánh</a:t>
            </a:r>
            <a:r>
              <a:rPr lang="en-US" sz="2800" b="1" i="1" dirty="0">
                <a:solidFill>
                  <a:srgbClr val="FF0000"/>
                </a:solidFill>
                <a:effectLst/>
                <a:latin typeface="Times New Roman" panose="02020603050405020304" pitchFamily="18" charset="0"/>
                <a:ea typeface="Times New Roman" panose="02020603050405020304" pitchFamily="18" charset="0"/>
              </a:rPr>
              <a:t> giá </a:t>
            </a:r>
            <a:r>
              <a:rPr lang="en-US" sz="2800" b="1" i="1" dirty="0" err="1">
                <a:solidFill>
                  <a:srgbClr val="FF0000"/>
                </a:solidFill>
                <a:effectLst/>
                <a:latin typeface="Times New Roman" panose="02020603050405020304" pitchFamily="18" charset="0"/>
                <a:ea typeface="Times New Roman" panose="02020603050405020304" pitchFamily="18" charset="0"/>
              </a:rPr>
              <a:t>sản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phẩm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hoạt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động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vận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dụng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liên</a:t>
            </a:r>
            <a:r>
              <a:rPr lang="en-US" sz="2800" b="1" i="1" dirty="0">
                <a:solidFill>
                  <a:srgbClr val="FF0000"/>
                </a:solidFill>
                <a:effectLst/>
                <a:latin typeface="Times New Roman" panose="02020603050405020304" pitchFamily="18" charset="0"/>
                <a:ea typeface="Times New Roman" panose="02020603050405020304" pitchFamily="18" charset="0"/>
              </a:rPr>
              <a:t> hệ</a:t>
            </a:r>
            <a:endParaRPr lang="en-US" sz="3600" dirty="0">
              <a:solidFill>
                <a:srgbClr val="FF0000"/>
              </a:solidFill>
            </a:endParaRPr>
          </a:p>
        </p:txBody>
      </p:sp>
      <p:cxnSp>
        <p:nvCxnSpPr>
          <p:cNvPr id="3" name="Straight Connector 2">
            <a:extLst>
              <a:ext uri="{FF2B5EF4-FFF2-40B4-BE49-F238E27FC236}">
                <a16:creationId xmlns:a16="http://schemas.microsoft.com/office/drawing/2014/main" id="{596756E2-8303-345C-1223-78873C9EDCE4}"/>
              </a:ext>
            </a:extLst>
          </p:cNvPr>
          <p:cNvCxnSpPr>
            <a:cxnSpLocks/>
          </p:cNvCxnSpPr>
          <p:nvPr/>
        </p:nvCxnSpPr>
        <p:spPr>
          <a:xfrm>
            <a:off x="610115" y="1326981"/>
            <a:ext cx="1787096" cy="141621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52103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holding a small tree&#10;&#10;Description automatically generated">
            <a:extLst>
              <a:ext uri="{FF2B5EF4-FFF2-40B4-BE49-F238E27FC236}">
                <a16:creationId xmlns:a16="http://schemas.microsoft.com/office/drawing/2014/main" id="{410E9F81-8013-9B07-C0DD-F4DBCCF6623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486" t="1551" r="6486" b="18911"/>
          <a:stretch/>
        </p:blipFill>
        <p:spPr>
          <a:xfrm>
            <a:off x="6096001" y="0"/>
            <a:ext cx="6096000" cy="6858000"/>
          </a:xfrm>
        </p:spPr>
      </p:pic>
      <p:sp>
        <p:nvSpPr>
          <p:cNvPr id="6" name="TextBox 5">
            <a:extLst>
              <a:ext uri="{FF2B5EF4-FFF2-40B4-BE49-F238E27FC236}">
                <a16:creationId xmlns:a16="http://schemas.microsoft.com/office/drawing/2014/main" id="{E387CEC3-412E-BE08-64E6-B64E7510404D}"/>
              </a:ext>
            </a:extLst>
          </p:cNvPr>
          <p:cNvSpPr txBox="1"/>
          <p:nvPr/>
        </p:nvSpPr>
        <p:spPr>
          <a:xfrm>
            <a:off x="219333" y="1197779"/>
            <a:ext cx="7009370" cy="3869521"/>
          </a:xfrm>
          <a:prstGeom prst="rect">
            <a:avLst/>
          </a:prstGeom>
          <a:noFill/>
        </p:spPr>
        <p:txBody>
          <a:bodyPr wrap="square">
            <a:spAutoFit/>
          </a:bodyPr>
          <a:lstStyle/>
          <a:p>
            <a:pPr algn="ctr">
              <a:lnSpc>
                <a:spcPct val="130000"/>
              </a:lnSpc>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effectLst/>
              <a:latin typeface="Times New Roman" panose="02020603050405020304" pitchFamily="18" charset="0"/>
              <a:ea typeface="Times New Roman" panose="02020603050405020304" pitchFamily="18" charset="0"/>
            </a:endParaRPr>
          </a:p>
          <a:p>
            <a:pPr>
              <a:lnSpc>
                <a:spcPct val="130000"/>
              </a:lnSpc>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 Hoàn thiện các nội dung đã học trong bài;</a:t>
            </a:r>
            <a:endParaRPr lang="en-US" sz="2800" dirty="0">
              <a:effectLst/>
              <a:latin typeface="Times New Roman" panose="02020603050405020304" pitchFamily="18" charset="0"/>
              <a:ea typeface="Times New Roman" panose="02020603050405020304" pitchFamily="18" charset="0"/>
            </a:endParaRPr>
          </a:p>
          <a:p>
            <a:pPr marR="125730">
              <a:lnSpc>
                <a:spcPct val="130000"/>
              </a:lnSpc>
              <a:tabLst>
                <a:tab pos="490855"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 Chuẩn bị: </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GV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HS về nhà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Tập làm thơ tám chữ.</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90848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00">
        <p15:prstTrans prst="peelOff"/>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uilding with gold bars&#10;&#10;Description automatically generated">
            <a:extLst>
              <a:ext uri="{FF2B5EF4-FFF2-40B4-BE49-F238E27FC236}">
                <a16:creationId xmlns:a16="http://schemas.microsoft.com/office/drawing/2014/main" id="{C4A484B2-DD5E-794D-2B09-1EAC382CFC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645" b="23645"/>
          <a:stretch>
            <a:fillRect/>
          </a:stretch>
        </p:blipFill>
        <p:spPr/>
      </p:pic>
      <p:sp>
        <p:nvSpPr>
          <p:cNvPr id="6" name="TextBox 5">
            <a:extLst>
              <a:ext uri="{FF2B5EF4-FFF2-40B4-BE49-F238E27FC236}">
                <a16:creationId xmlns:a16="http://schemas.microsoft.com/office/drawing/2014/main" id="{789E209C-A5BC-4F0D-19F0-BF2096BB0D21}"/>
              </a:ext>
            </a:extLst>
          </p:cNvPr>
          <p:cNvSpPr txBox="1"/>
          <p:nvPr/>
        </p:nvSpPr>
        <p:spPr>
          <a:xfrm>
            <a:off x="1473541" y="4141756"/>
            <a:ext cx="9091485" cy="884794"/>
          </a:xfrm>
          <a:prstGeom prst="rect">
            <a:avLst/>
          </a:prstGeom>
          <a:noFill/>
        </p:spPr>
        <p:txBody>
          <a:bodyPr wrap="square">
            <a:spAutoFit/>
          </a:bodyPr>
          <a:lstStyle/>
          <a:p>
            <a:pPr>
              <a:lnSpc>
                <a:spcPct val="130000"/>
              </a:lnSpc>
              <a:tabLst>
                <a:tab pos="1386840" algn="l"/>
              </a:tabLst>
            </a:pPr>
            <a:r>
              <a:rPr lang="en-US" sz="4400" b="1" dirty="0">
                <a:effectLst/>
                <a:latin typeface="Times New Roman" panose="02020603050405020304" pitchFamily="18" charset="0"/>
                <a:ea typeface="MS Mincho" panose="02020609040205080304" pitchFamily="49" charset="-128"/>
                <a:cs typeface="Times New Roman" panose="02020603050405020304" pitchFamily="18" charset="0"/>
              </a:rPr>
              <a:t>I. ĐỌC- TÌM HIỂU CHUNG</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87DF8CAA-BD52-B3AA-B08F-A99722A8A92C}"/>
              </a:ext>
            </a:extLst>
          </p:cNvPr>
          <p:cNvSpPr txBox="1"/>
          <p:nvPr/>
        </p:nvSpPr>
        <p:spPr>
          <a:xfrm>
            <a:off x="1473541" y="5537630"/>
            <a:ext cx="6209270" cy="740652"/>
          </a:xfrm>
          <a:prstGeom prst="rect">
            <a:avLst/>
          </a:prstGeom>
          <a:noFill/>
        </p:spPr>
        <p:txBody>
          <a:bodyPr wrap="square">
            <a:spAutoFit/>
          </a:bodyPr>
          <a:lstStyle/>
          <a:p>
            <a:pPr>
              <a:lnSpc>
                <a:spcPct val="130000"/>
              </a:lnSpc>
              <a:tabLst>
                <a:tab pos="1386840" algn="l"/>
              </a:tabLst>
            </a:pPr>
            <a:r>
              <a:rPr lang="en-US" sz="36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36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60026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00">
        <p15:prstTrans prst="peelOff"/>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96D4F1-124E-326C-2870-5DE79EFB9317}"/>
              </a:ext>
            </a:extLst>
          </p:cNvPr>
          <p:cNvSpPr txBox="1"/>
          <p:nvPr/>
        </p:nvSpPr>
        <p:spPr>
          <a:xfrm>
            <a:off x="2954295" y="234779"/>
            <a:ext cx="6283410" cy="668645"/>
          </a:xfrm>
          <a:prstGeom prst="rect">
            <a:avLst/>
          </a:prstGeom>
          <a:noFill/>
        </p:spPr>
        <p:txBody>
          <a:bodyPr wrap="square">
            <a:spAutoFit/>
          </a:bodyPr>
          <a:lstStyle/>
          <a:p>
            <a:pPr algn="just">
              <a:lnSpc>
                <a:spcPct val="130000"/>
              </a:lnSpc>
              <a:tabLst>
                <a:tab pos="1386840" algn="l"/>
              </a:tabLst>
            </a:pP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chung</a:t>
            </a:r>
            <a:endParaRPr lang="en-US"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90B4B191-2C36-2531-B672-F193328076A0}"/>
              </a:ext>
            </a:extLst>
          </p:cNvPr>
          <p:cNvSpPr txBox="1"/>
          <p:nvPr/>
        </p:nvSpPr>
        <p:spPr>
          <a:xfrm>
            <a:off x="5152768" y="1683538"/>
            <a:ext cx="6598508" cy="3246530"/>
          </a:xfrm>
          <a:prstGeom prst="rect">
            <a:avLst/>
          </a:prstGeom>
          <a:noFill/>
        </p:spPr>
        <p:txBody>
          <a:bodyPr wrap="square">
            <a:spAutoFit/>
          </a:bodyPr>
          <a:lstStyle/>
          <a:p>
            <a:pPr>
              <a:lnSpc>
                <a:spcPct val="150000"/>
              </a:lnSpc>
              <a:tabLst>
                <a:tab pos="1386840" algn="l"/>
              </a:tabLst>
            </a:pP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biết</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về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i="1" dirty="0">
                <a:effectLst/>
                <a:latin typeface="Times New Roman" panose="02020603050405020304" pitchFamily="18" charset="0"/>
                <a:ea typeface="MS Mincho" panose="02020609040205080304" pitchFamily="49" charset="-128"/>
                <a:cs typeface="Times New Roman" panose="02020603050405020304" pitchFamily="18" charset="0"/>
              </a:rPr>
              <a:t>Mai Văn Phấn</a:t>
            </a:r>
            <a:endParaRPr lang="en-US" sz="2800" dirty="0">
              <a:effectLst/>
              <a:latin typeface="Times New Roman" panose="02020603050405020304" pitchFamily="18" charset="0"/>
              <a:ea typeface="Times New Roman" panose="02020603050405020304" pitchFamily="18" charset="0"/>
            </a:endParaRPr>
          </a:p>
          <a:p>
            <a:pPr>
              <a:lnSpc>
                <a:spcPct val="150000"/>
              </a:lnSpc>
              <a:tabLst>
                <a:tab pos="1386840" algn="l"/>
              </a:tabLst>
            </a:pP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Nêu</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xuất</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xứ</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i="1" dirty="0">
                <a:effectLst/>
                <a:latin typeface="Times New Roman" panose="02020603050405020304" pitchFamily="18" charset="0"/>
                <a:ea typeface="MS Mincho" panose="02020609040205080304" pitchFamily="49" charset="-128"/>
                <a:cs typeface="Times New Roman" panose="02020603050405020304" pitchFamily="18" charset="0"/>
              </a:rPr>
              <a:t>thể thơ, các phương thức biểu đạt, nhân vật trữ tình xuất hiện trực tiếp hay gián tiếp?</a:t>
            </a:r>
            <a:endParaRPr lang="en-US" sz="2800" dirty="0">
              <a:effectLst/>
              <a:latin typeface="Times New Roman" panose="02020603050405020304" pitchFamily="18" charset="0"/>
              <a:ea typeface="Times New Roman" panose="02020603050405020304" pitchFamily="18" charset="0"/>
            </a:endParaRPr>
          </a:p>
        </p:txBody>
      </p:sp>
      <p:pic>
        <p:nvPicPr>
          <p:cNvPr id="7" name="Graphic 6" descr="Graph paper with calculator, ruler, highlighter, and pencils">
            <a:extLst>
              <a:ext uri="{FF2B5EF4-FFF2-40B4-BE49-F238E27FC236}">
                <a16:creationId xmlns:a16="http://schemas.microsoft.com/office/drawing/2014/main" id="{27AD983C-0CED-4298-8B53-A5CA261E28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837" y="1937951"/>
            <a:ext cx="5389605" cy="5389605"/>
          </a:xfrm>
          <a:prstGeom prst="rect">
            <a:avLst/>
          </a:prstGeom>
        </p:spPr>
      </p:pic>
    </p:spTree>
    <p:extLst>
      <p:ext uri="{BB962C8B-B14F-4D97-AF65-F5344CB8AC3E}">
        <p14:creationId xmlns:p14="http://schemas.microsoft.com/office/powerpoint/2010/main" val="21753272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39B3AA-0674-13B7-75DF-87B108C2125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B15F7C-F235-BFC8-64DD-603880B4A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702B78-88A6-B5F2-D7CF-72F78D09A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6461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6BEEA1-A1D4-C869-95C3-9EFEDCAEF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912" y="685800"/>
            <a:ext cx="6048935"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4024FB-CAB6-30B0-662E-91356A8A0DAE}"/>
              </a:ext>
            </a:extLst>
          </p:cNvPr>
          <p:cNvSpPr txBox="1"/>
          <p:nvPr/>
        </p:nvSpPr>
        <p:spPr>
          <a:xfrm>
            <a:off x="720912" y="173380"/>
            <a:ext cx="4773616" cy="1065313"/>
          </a:xfrm>
          <a:prstGeom prst="rect">
            <a:avLst/>
          </a:prstGeom>
        </p:spPr>
        <p:txBody>
          <a:bodyPr vert="horz" lIns="91440" tIns="45720" rIns="91440" bIns="45720" rtlCol="0" anchor="b">
            <a:normAutofit/>
          </a:bodyPr>
          <a:lstStyle/>
          <a:p>
            <a:pPr algn="ctr">
              <a:lnSpc>
                <a:spcPct val="90000"/>
              </a:lnSpc>
              <a:spcBef>
                <a:spcPct val="0"/>
              </a:spcBef>
              <a:spcAft>
                <a:spcPts val="600"/>
              </a:spcAft>
              <a:tabLst>
                <a:tab pos="1386840" algn="l"/>
              </a:tabLst>
            </a:pPr>
            <a:r>
              <a:rPr lang="en-US" sz="3200" b="1" kern="1200" dirty="0">
                <a:solidFill>
                  <a:srgbClr val="FF0000"/>
                </a:solidFill>
                <a:effectLst/>
                <a:latin typeface="+mj-lt"/>
                <a:ea typeface="+mj-ea"/>
                <a:cs typeface="+mj-cs"/>
              </a:rPr>
              <a:t>2. </a:t>
            </a:r>
            <a:r>
              <a:rPr lang="en-US" sz="3200" b="1" kern="1200" dirty="0" err="1">
                <a:solidFill>
                  <a:srgbClr val="FF0000"/>
                </a:solidFill>
                <a:effectLst/>
                <a:latin typeface="+mj-lt"/>
                <a:ea typeface="+mj-ea"/>
                <a:cs typeface="+mj-cs"/>
              </a:rPr>
              <a:t>Tìm</a:t>
            </a:r>
            <a:r>
              <a:rPr lang="en-US" sz="3200" b="1" kern="1200" dirty="0">
                <a:solidFill>
                  <a:srgbClr val="FF0000"/>
                </a:solidFill>
                <a:effectLst/>
                <a:latin typeface="+mj-lt"/>
                <a:ea typeface="+mj-ea"/>
                <a:cs typeface="+mj-cs"/>
              </a:rPr>
              <a:t> </a:t>
            </a:r>
            <a:r>
              <a:rPr lang="en-US" sz="3200" b="1" kern="1200" dirty="0" err="1">
                <a:solidFill>
                  <a:srgbClr val="FF0000"/>
                </a:solidFill>
                <a:effectLst/>
                <a:latin typeface="+mj-lt"/>
                <a:ea typeface="+mj-ea"/>
                <a:cs typeface="+mj-cs"/>
              </a:rPr>
              <a:t>hiểu</a:t>
            </a:r>
            <a:r>
              <a:rPr lang="en-US" sz="3200" b="1" kern="1200" dirty="0">
                <a:solidFill>
                  <a:srgbClr val="FF0000"/>
                </a:solidFill>
                <a:effectLst/>
                <a:latin typeface="+mj-lt"/>
                <a:ea typeface="+mj-ea"/>
                <a:cs typeface="+mj-cs"/>
              </a:rPr>
              <a:t> </a:t>
            </a:r>
            <a:r>
              <a:rPr lang="en-US" sz="3200" b="1" kern="1200" dirty="0" err="1">
                <a:solidFill>
                  <a:srgbClr val="FF0000"/>
                </a:solidFill>
                <a:effectLst/>
                <a:latin typeface="+mj-lt"/>
                <a:ea typeface="+mj-ea"/>
                <a:cs typeface="+mj-cs"/>
              </a:rPr>
              <a:t>chung</a:t>
            </a:r>
            <a:endParaRPr lang="en-US" sz="3200" kern="1200" dirty="0">
              <a:solidFill>
                <a:srgbClr val="FF0000"/>
              </a:solidFill>
              <a:effectLst/>
              <a:latin typeface="+mj-lt"/>
              <a:ea typeface="+mj-ea"/>
              <a:cs typeface="+mj-cs"/>
            </a:endParaRPr>
          </a:p>
        </p:txBody>
      </p:sp>
      <p:sp>
        <p:nvSpPr>
          <p:cNvPr id="5" name="TextBox 4">
            <a:extLst>
              <a:ext uri="{FF2B5EF4-FFF2-40B4-BE49-F238E27FC236}">
                <a16:creationId xmlns:a16="http://schemas.microsoft.com/office/drawing/2014/main" id="{BC160BC1-5766-516E-0222-F852A92BD465}"/>
              </a:ext>
            </a:extLst>
          </p:cNvPr>
          <p:cNvSpPr txBox="1"/>
          <p:nvPr/>
        </p:nvSpPr>
        <p:spPr>
          <a:xfrm>
            <a:off x="690342" y="1412073"/>
            <a:ext cx="6079505" cy="3171970"/>
          </a:xfrm>
          <a:prstGeom prst="rect">
            <a:avLst/>
          </a:prstGeom>
        </p:spPr>
        <p:txBody>
          <a:bodyPr vert="horz" lIns="91440" tIns="45720" rIns="91440" bIns="45720" rtlCol="0" anchor="t">
            <a:noAutofit/>
          </a:bodyPr>
          <a:lstStyle/>
          <a:p>
            <a:pPr algn="just">
              <a:lnSpc>
                <a:spcPct val="150000"/>
              </a:lnSpc>
              <a:spcAft>
                <a:spcPts val="600"/>
              </a:spcAft>
            </a:pPr>
            <a:r>
              <a:rPr lang="en-US" sz="2400" b="1" dirty="0"/>
              <a:t> a. </a:t>
            </a:r>
            <a:r>
              <a:rPr lang="en-US" sz="2400" b="1" dirty="0" err="1"/>
              <a:t>Tác</a:t>
            </a:r>
            <a:r>
              <a:rPr lang="en-US" sz="2400" b="1" dirty="0"/>
              <a:t> </a:t>
            </a:r>
            <a:r>
              <a:rPr lang="en-US" sz="2400" b="1" dirty="0" err="1"/>
              <a:t>giả</a:t>
            </a:r>
            <a:r>
              <a:rPr lang="en-US" sz="2400" b="1" dirty="0"/>
              <a:t>: </a:t>
            </a:r>
            <a:r>
              <a:rPr lang="en-US" sz="2400" dirty="0"/>
              <a:t>Nhà </a:t>
            </a:r>
            <a:r>
              <a:rPr lang="en-US" sz="2400" dirty="0" err="1"/>
              <a:t>thơ</a:t>
            </a:r>
            <a:r>
              <a:rPr lang="en-US" sz="2400" dirty="0"/>
              <a:t> Mai Văn </a:t>
            </a:r>
            <a:r>
              <a:rPr lang="en-US" sz="2400" dirty="0" err="1"/>
              <a:t>Phấn</a:t>
            </a:r>
            <a:r>
              <a:rPr lang="en-US" sz="2400" dirty="0"/>
              <a:t> </a:t>
            </a:r>
            <a:r>
              <a:rPr lang="en-US" sz="2400" dirty="0" err="1"/>
              <a:t>sinh</a:t>
            </a:r>
            <a:r>
              <a:rPr lang="en-US" sz="2400" dirty="0"/>
              <a:t> </a:t>
            </a:r>
            <a:r>
              <a:rPr lang="en-US" sz="2400" dirty="0" err="1"/>
              <a:t>năm</a:t>
            </a:r>
            <a:r>
              <a:rPr lang="en-US" sz="2400" dirty="0"/>
              <a:t> 1955 </a:t>
            </a:r>
            <a:r>
              <a:rPr lang="en-US" sz="2400" dirty="0" err="1"/>
              <a:t>tại</a:t>
            </a:r>
            <a:r>
              <a:rPr lang="en-US" sz="2400" dirty="0"/>
              <a:t> </a:t>
            </a:r>
            <a:r>
              <a:rPr lang="en-US" sz="2400" dirty="0" err="1"/>
              <a:t>huyện</a:t>
            </a:r>
            <a:r>
              <a:rPr lang="en-US" sz="2400" dirty="0"/>
              <a:t> Kim Sơn, </a:t>
            </a:r>
            <a:r>
              <a:rPr lang="en-US" sz="2400" dirty="0" err="1"/>
              <a:t>tỉnh</a:t>
            </a:r>
            <a:r>
              <a:rPr lang="en-US" sz="2400" dirty="0"/>
              <a:t> Ninh Bình.</a:t>
            </a:r>
          </a:p>
          <a:p>
            <a:pPr algn="just">
              <a:lnSpc>
                <a:spcPct val="150000"/>
              </a:lnSpc>
              <a:spcAft>
                <a:spcPts val="600"/>
              </a:spcAft>
            </a:pPr>
            <a:r>
              <a:rPr lang="en-US" sz="2400" dirty="0"/>
              <a:t>- </a:t>
            </a:r>
            <a:r>
              <a:rPr lang="en-US" sz="2400" dirty="0" err="1"/>
              <a:t>Ông</a:t>
            </a:r>
            <a:r>
              <a:rPr lang="en-US" sz="2400" dirty="0"/>
              <a:t> </a:t>
            </a:r>
            <a:r>
              <a:rPr lang="en-US" sz="2400" dirty="0" err="1"/>
              <a:t>được</a:t>
            </a:r>
            <a:r>
              <a:rPr lang="en-US" sz="2400" dirty="0"/>
              <a:t> </a:t>
            </a:r>
            <a:r>
              <a:rPr lang="en-US" sz="2400" dirty="0" err="1"/>
              <a:t>xem</a:t>
            </a:r>
            <a:r>
              <a:rPr lang="en-US" sz="2400" dirty="0"/>
              <a:t> là </a:t>
            </a:r>
            <a:r>
              <a:rPr lang="en-US" sz="2400" dirty="0" err="1"/>
              <a:t>gương</a:t>
            </a:r>
            <a:r>
              <a:rPr lang="en-US" sz="2400" dirty="0"/>
              <a:t> mặt </a:t>
            </a:r>
            <a:r>
              <a:rPr lang="en-US" sz="2400" dirty="0" err="1"/>
              <a:t>thơ</a:t>
            </a:r>
            <a:r>
              <a:rPr lang="en-US" sz="2400" dirty="0"/>
              <a:t> ca </a:t>
            </a:r>
            <a:r>
              <a:rPr lang="en-US" sz="2400" dirty="0" err="1"/>
              <a:t>tiêu</a:t>
            </a:r>
            <a:r>
              <a:rPr lang="en-US" sz="2400" dirty="0"/>
              <a:t> </a:t>
            </a:r>
            <a:r>
              <a:rPr lang="en-US" sz="2400" dirty="0" err="1"/>
              <a:t>biểu</a:t>
            </a:r>
            <a:r>
              <a:rPr lang="en-US" sz="2400" dirty="0"/>
              <a:t> </a:t>
            </a:r>
            <a:r>
              <a:rPr lang="en-US" sz="2400" dirty="0" err="1"/>
              <a:t>của</a:t>
            </a:r>
            <a:r>
              <a:rPr lang="en-US" sz="2400" dirty="0"/>
              <a:t> </a:t>
            </a:r>
            <a:r>
              <a:rPr lang="en-US" sz="2400" dirty="0" err="1"/>
              <a:t>Việt</a:t>
            </a:r>
            <a:r>
              <a:rPr lang="en-US" sz="2400" dirty="0"/>
              <a:t> Nam </a:t>
            </a:r>
            <a:r>
              <a:rPr lang="en-US" sz="2400" dirty="0" err="1"/>
              <a:t>trong</a:t>
            </a:r>
            <a:r>
              <a:rPr lang="en-US" sz="2400" dirty="0"/>
              <a:t> 20 </a:t>
            </a:r>
            <a:r>
              <a:rPr lang="en-US" sz="2400" dirty="0" err="1"/>
              <a:t>năm</a:t>
            </a:r>
            <a:r>
              <a:rPr lang="en-US" sz="2400" dirty="0"/>
              <a:t> qua. </a:t>
            </a:r>
            <a:r>
              <a:rPr lang="en-US" sz="2400" dirty="0" err="1"/>
              <a:t>Thơ</a:t>
            </a:r>
            <a:r>
              <a:rPr lang="en-US" sz="2400" dirty="0"/>
              <a:t> </a:t>
            </a:r>
            <a:r>
              <a:rPr lang="en-US" sz="2400" dirty="0" err="1"/>
              <a:t>ông</a:t>
            </a:r>
            <a:r>
              <a:rPr lang="en-US" sz="2400" dirty="0"/>
              <a:t> </a:t>
            </a:r>
            <a:r>
              <a:rPr lang="en-US" sz="2400" dirty="0" err="1"/>
              <a:t>nghiêng</a:t>
            </a:r>
            <a:r>
              <a:rPr lang="en-US" sz="2400" dirty="0"/>
              <a:t> về </a:t>
            </a:r>
            <a:r>
              <a:rPr lang="en-US" sz="2400" dirty="0" err="1"/>
              <a:t>lý</a:t>
            </a:r>
            <a:r>
              <a:rPr lang="en-US" sz="2400" dirty="0"/>
              <a:t> </a:t>
            </a:r>
            <a:r>
              <a:rPr lang="en-US" sz="2400" dirty="0" err="1"/>
              <a:t>trí</a:t>
            </a:r>
            <a:r>
              <a:rPr lang="en-US" sz="2400" dirty="0"/>
              <a:t>, </a:t>
            </a:r>
            <a:r>
              <a:rPr lang="en-US" sz="2400" dirty="0" err="1"/>
              <a:t>điêu</a:t>
            </a:r>
            <a:r>
              <a:rPr lang="en-US" sz="2400" dirty="0"/>
              <a:t> </a:t>
            </a:r>
            <a:r>
              <a:rPr lang="en-US" sz="2400" dirty="0" err="1"/>
              <a:t>luyện</a:t>
            </a:r>
            <a:r>
              <a:rPr lang="en-US" sz="2400" dirty="0"/>
              <a:t> về </a:t>
            </a:r>
            <a:r>
              <a:rPr lang="en-US" sz="2400" dirty="0" err="1"/>
              <a:t>dùng</a:t>
            </a:r>
            <a:r>
              <a:rPr lang="en-US" sz="2400" dirty="0"/>
              <a:t> </a:t>
            </a:r>
            <a:r>
              <a:rPr lang="en-US" sz="2400" dirty="0" err="1"/>
              <a:t>chữ</a:t>
            </a:r>
            <a:r>
              <a:rPr lang="en-US" sz="2400" dirty="0"/>
              <a:t>, </a:t>
            </a:r>
            <a:r>
              <a:rPr lang="en-US" sz="2400" dirty="0" err="1"/>
              <a:t>tân</a:t>
            </a:r>
            <a:r>
              <a:rPr lang="en-US" sz="2400" dirty="0"/>
              <a:t> </a:t>
            </a:r>
            <a:r>
              <a:rPr lang="en-US" sz="2400" dirty="0" err="1"/>
              <a:t>kỳ</a:t>
            </a:r>
            <a:r>
              <a:rPr lang="en-US" sz="2400" dirty="0"/>
              <a:t> </a:t>
            </a:r>
            <a:r>
              <a:rPr lang="en-US" sz="2400" dirty="0" err="1"/>
              <a:t>trong</a:t>
            </a:r>
            <a:r>
              <a:rPr lang="en-US" sz="2400" dirty="0"/>
              <a:t> </a:t>
            </a:r>
            <a:r>
              <a:rPr lang="en-US" sz="2400" dirty="0" err="1"/>
              <a:t>áp</a:t>
            </a:r>
            <a:r>
              <a:rPr lang="en-US" sz="2400" dirty="0"/>
              <a:t> </a:t>
            </a:r>
            <a:r>
              <a:rPr lang="en-US" sz="2400" dirty="0" err="1"/>
              <a:t>dụng</a:t>
            </a:r>
            <a:r>
              <a:rPr lang="en-US" sz="2400" dirty="0"/>
              <a:t> các </a:t>
            </a:r>
            <a:r>
              <a:rPr lang="en-US" sz="2400" dirty="0" err="1"/>
              <a:t>kỹ</a:t>
            </a:r>
            <a:r>
              <a:rPr lang="en-US" sz="2400" dirty="0"/>
              <a:t> </a:t>
            </a:r>
            <a:r>
              <a:rPr lang="en-US" sz="2400" dirty="0" err="1"/>
              <a:t>thuật</a:t>
            </a:r>
            <a:r>
              <a:rPr lang="en-US" sz="2400" dirty="0"/>
              <a:t> </a:t>
            </a:r>
            <a:r>
              <a:rPr lang="en-US" sz="2400" dirty="0" err="1"/>
              <a:t>trường</a:t>
            </a:r>
            <a:r>
              <a:rPr lang="en-US" sz="2400" dirty="0"/>
              <a:t> </a:t>
            </a:r>
            <a:r>
              <a:rPr lang="en-US" sz="2400" dirty="0" err="1"/>
              <a:t>phái</a:t>
            </a:r>
            <a:r>
              <a:rPr lang="en-US" sz="2400" dirty="0"/>
              <a:t> </a:t>
            </a:r>
            <a:r>
              <a:rPr lang="en-US" sz="2400" dirty="0" err="1"/>
              <a:t>thơ</a:t>
            </a:r>
            <a:r>
              <a:rPr lang="en-US" sz="2400" dirty="0"/>
              <a:t> ca </a:t>
            </a:r>
            <a:r>
              <a:rPr lang="en-US" sz="2400" dirty="0" err="1"/>
              <a:t>khác</a:t>
            </a:r>
            <a:r>
              <a:rPr lang="en-US" sz="2400" dirty="0"/>
              <a:t> </a:t>
            </a:r>
            <a:r>
              <a:rPr lang="en-US" sz="2400" dirty="0" err="1"/>
              <a:t>nhau</a:t>
            </a:r>
            <a:r>
              <a:rPr lang="en-US" sz="2400" dirty="0"/>
              <a:t>; </a:t>
            </a:r>
            <a:r>
              <a:rPr lang="en-US" sz="2400" dirty="0" err="1"/>
              <a:t>xử</a:t>
            </a:r>
            <a:r>
              <a:rPr lang="en-US" sz="2400" dirty="0"/>
              <a:t> </a:t>
            </a:r>
            <a:r>
              <a:rPr lang="en-US" sz="2400" dirty="0" err="1"/>
              <a:t>lý</a:t>
            </a:r>
            <a:r>
              <a:rPr lang="en-US" sz="2400" dirty="0"/>
              <a:t> </a:t>
            </a:r>
            <a:r>
              <a:rPr lang="en-US" sz="2400" dirty="0" err="1"/>
              <a:t>hài</a:t>
            </a:r>
            <a:r>
              <a:rPr lang="en-US" sz="2400" dirty="0"/>
              <a:t> </a:t>
            </a:r>
            <a:r>
              <a:rPr lang="en-US" sz="2400" dirty="0" err="1"/>
              <a:t>hòa</a:t>
            </a:r>
            <a:r>
              <a:rPr lang="en-US" sz="2400" dirty="0"/>
              <a:t> </a:t>
            </a:r>
            <a:r>
              <a:rPr lang="en-US" sz="2400" dirty="0" err="1"/>
              <a:t>giữa</a:t>
            </a:r>
            <a:r>
              <a:rPr lang="en-US" sz="2400" dirty="0"/>
              <a:t> </a:t>
            </a:r>
            <a:r>
              <a:rPr lang="en-US" sz="2400" dirty="0" err="1"/>
              <a:t>thành</a:t>
            </a:r>
            <a:r>
              <a:rPr lang="en-US" sz="2400" dirty="0"/>
              <a:t> </a:t>
            </a:r>
            <a:r>
              <a:rPr lang="en-US" sz="2400" dirty="0" err="1"/>
              <a:t>tựu</a:t>
            </a:r>
            <a:r>
              <a:rPr lang="en-US" sz="2400" dirty="0"/>
              <a:t> </a:t>
            </a:r>
            <a:r>
              <a:rPr lang="en-US" sz="2400" dirty="0" err="1"/>
              <a:t>thơ</a:t>
            </a:r>
            <a:r>
              <a:rPr lang="en-US" sz="2400" dirty="0"/>
              <a:t> ca </a:t>
            </a:r>
            <a:r>
              <a:rPr lang="en-US" sz="2400" dirty="0" err="1"/>
              <a:t>truyền</a:t>
            </a:r>
            <a:r>
              <a:rPr lang="en-US" sz="2400" dirty="0"/>
              <a:t> </a:t>
            </a:r>
            <a:r>
              <a:rPr lang="en-US" sz="2400" dirty="0" err="1"/>
              <a:t>thống</a:t>
            </a:r>
            <a:r>
              <a:rPr lang="en-US" sz="2400" dirty="0"/>
              <a:t> </a:t>
            </a:r>
            <a:r>
              <a:rPr lang="en-US" sz="2400" dirty="0" err="1"/>
              <a:t>và</a:t>
            </a:r>
            <a:r>
              <a:rPr lang="en-US" sz="2400" dirty="0"/>
              <a:t> </a:t>
            </a:r>
            <a:r>
              <a:rPr lang="en-US" sz="2400" dirty="0" err="1"/>
              <a:t>sự</a:t>
            </a:r>
            <a:r>
              <a:rPr lang="en-US" sz="2400" dirty="0"/>
              <a:t> </a:t>
            </a:r>
            <a:r>
              <a:rPr lang="en-US" sz="2400" dirty="0" err="1"/>
              <a:t>cách</a:t>
            </a:r>
            <a:r>
              <a:rPr lang="en-US" sz="2400" dirty="0"/>
              <a:t> </a:t>
            </a:r>
            <a:r>
              <a:rPr lang="en-US" sz="2400" dirty="0" err="1"/>
              <a:t>tân</a:t>
            </a:r>
            <a:r>
              <a:rPr lang="en-US" sz="2400" dirty="0"/>
              <a:t> </a:t>
            </a:r>
            <a:r>
              <a:rPr lang="en-US" sz="2400" dirty="0" err="1"/>
              <a:t>hiện</a:t>
            </a:r>
            <a:r>
              <a:rPr lang="en-US" sz="2400" dirty="0"/>
              <a:t> </a:t>
            </a:r>
            <a:r>
              <a:rPr lang="en-US" sz="2400" dirty="0" err="1"/>
              <a:t>đại</a:t>
            </a:r>
            <a:r>
              <a:rPr lang="en-US" sz="2400" dirty="0"/>
              <a:t>.</a:t>
            </a:r>
          </a:p>
        </p:txBody>
      </p:sp>
      <p:pic>
        <p:nvPicPr>
          <p:cNvPr id="2" name="Picture 1">
            <a:extLst>
              <a:ext uri="{FF2B5EF4-FFF2-40B4-BE49-F238E27FC236}">
                <a16:creationId xmlns:a16="http://schemas.microsoft.com/office/drawing/2014/main" id="{B842E82C-A518-9665-C831-7BD183E5040D}"/>
              </a:ext>
            </a:extLst>
          </p:cNvPr>
          <p:cNvPicPr>
            <a:picLocks noChangeAspect="1"/>
          </p:cNvPicPr>
          <p:nvPr/>
        </p:nvPicPr>
        <p:blipFill>
          <a:blip r:embed="rId2"/>
          <a:stretch>
            <a:fillRect/>
          </a:stretch>
        </p:blipFill>
        <p:spPr>
          <a:xfrm>
            <a:off x="8154954" y="685799"/>
            <a:ext cx="3346704" cy="5486400"/>
          </a:xfrm>
          <a:prstGeom prst="rect">
            <a:avLst/>
          </a:prstGeom>
        </p:spPr>
      </p:pic>
    </p:spTree>
    <p:extLst>
      <p:ext uri="{BB962C8B-B14F-4D97-AF65-F5344CB8AC3E}">
        <p14:creationId xmlns:p14="http://schemas.microsoft.com/office/powerpoint/2010/main" val="539702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138A2D-38D7-84E6-F090-9726992091E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532AE1-3E02-470C-B898-A0C62F2E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401DF7-4687-415B-A91D-DB43BEEBD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6461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FC09D2-72D2-4174-A2DF-1017D0FEB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912" y="685800"/>
            <a:ext cx="6048935"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5EA82D-E295-AF07-5844-A3E8B99C155F}"/>
              </a:ext>
            </a:extLst>
          </p:cNvPr>
          <p:cNvSpPr txBox="1"/>
          <p:nvPr/>
        </p:nvSpPr>
        <p:spPr>
          <a:xfrm>
            <a:off x="1345498" y="390816"/>
            <a:ext cx="4773616" cy="1065313"/>
          </a:xfrm>
          <a:prstGeom prst="rect">
            <a:avLst/>
          </a:prstGeom>
        </p:spPr>
        <p:txBody>
          <a:bodyPr vert="horz" lIns="91440" tIns="45720" rIns="91440" bIns="45720" rtlCol="0" anchor="b">
            <a:normAutofit/>
          </a:bodyPr>
          <a:lstStyle/>
          <a:p>
            <a:pPr algn="just">
              <a:lnSpc>
                <a:spcPct val="90000"/>
              </a:lnSpc>
              <a:spcBef>
                <a:spcPct val="0"/>
              </a:spcBef>
              <a:spcAft>
                <a:spcPts val="600"/>
              </a:spcAft>
              <a:tabLst>
                <a:tab pos="1386840" algn="l"/>
              </a:tabLst>
            </a:pPr>
            <a:r>
              <a:rPr lang="en-US" sz="3600" b="1" kern="1200" dirty="0">
                <a:solidFill>
                  <a:srgbClr val="FF0000"/>
                </a:solidFill>
                <a:effectLst/>
                <a:ea typeface="+mj-ea"/>
                <a:cs typeface="+mj-cs"/>
              </a:rPr>
              <a:t>2. </a:t>
            </a:r>
            <a:r>
              <a:rPr lang="en-US" sz="3600" b="1" kern="1200" dirty="0" err="1">
                <a:solidFill>
                  <a:srgbClr val="FF0000"/>
                </a:solidFill>
                <a:effectLst/>
                <a:ea typeface="+mj-ea"/>
                <a:cs typeface="+mj-cs"/>
              </a:rPr>
              <a:t>Tìm</a:t>
            </a:r>
            <a:r>
              <a:rPr lang="en-US" sz="3600" b="1" kern="1200" dirty="0">
                <a:solidFill>
                  <a:srgbClr val="FF0000"/>
                </a:solidFill>
                <a:effectLst/>
                <a:ea typeface="+mj-ea"/>
                <a:cs typeface="+mj-cs"/>
              </a:rPr>
              <a:t> </a:t>
            </a:r>
            <a:r>
              <a:rPr lang="en-US" sz="3600" b="1" kern="1200" dirty="0" err="1">
                <a:solidFill>
                  <a:srgbClr val="FF0000"/>
                </a:solidFill>
                <a:effectLst/>
                <a:ea typeface="+mj-ea"/>
                <a:cs typeface="+mj-cs"/>
              </a:rPr>
              <a:t>hiểu</a:t>
            </a:r>
            <a:r>
              <a:rPr lang="en-US" sz="3600" b="1" kern="1200" dirty="0">
                <a:solidFill>
                  <a:srgbClr val="FF0000"/>
                </a:solidFill>
                <a:effectLst/>
                <a:ea typeface="+mj-ea"/>
                <a:cs typeface="+mj-cs"/>
              </a:rPr>
              <a:t> </a:t>
            </a:r>
            <a:r>
              <a:rPr lang="en-US" sz="3600" b="1" kern="1200" dirty="0" err="1">
                <a:solidFill>
                  <a:srgbClr val="FF0000"/>
                </a:solidFill>
                <a:effectLst/>
                <a:ea typeface="+mj-ea"/>
                <a:cs typeface="+mj-cs"/>
              </a:rPr>
              <a:t>chung</a:t>
            </a:r>
            <a:endParaRPr lang="en-US" sz="3600" kern="1200" dirty="0">
              <a:solidFill>
                <a:srgbClr val="FF0000"/>
              </a:solidFill>
              <a:effectLst/>
              <a:ea typeface="+mj-ea"/>
              <a:cs typeface="+mj-cs"/>
            </a:endParaRPr>
          </a:p>
        </p:txBody>
      </p:sp>
      <p:sp>
        <p:nvSpPr>
          <p:cNvPr id="5" name="TextBox 4">
            <a:extLst>
              <a:ext uri="{FF2B5EF4-FFF2-40B4-BE49-F238E27FC236}">
                <a16:creationId xmlns:a16="http://schemas.microsoft.com/office/drawing/2014/main" id="{FED90CFC-E260-7A66-50DD-8925A31EC7B9}"/>
              </a:ext>
            </a:extLst>
          </p:cNvPr>
          <p:cNvSpPr txBox="1"/>
          <p:nvPr/>
        </p:nvSpPr>
        <p:spPr>
          <a:xfrm>
            <a:off x="518985" y="1273445"/>
            <a:ext cx="6250862" cy="3171970"/>
          </a:xfrm>
          <a:prstGeom prst="rect">
            <a:avLst/>
          </a:prstGeom>
        </p:spPr>
        <p:txBody>
          <a:bodyPr vert="horz" lIns="91440" tIns="45720" rIns="91440" bIns="45720" rtlCol="0" anchor="t">
            <a:noAutofit/>
          </a:bodyPr>
          <a:lstStyle/>
          <a:p>
            <a:pPr marL="457200" indent="-457200" algn="just">
              <a:lnSpc>
                <a:spcPct val="150000"/>
              </a:lnSpc>
              <a:spcAft>
                <a:spcPts val="600"/>
              </a:spcAft>
              <a:buFontTx/>
              <a:buChar char="-"/>
            </a:pPr>
            <a:r>
              <a:rPr lang="en-US" sz="2800" dirty="0"/>
              <a:t>Các </a:t>
            </a:r>
            <a:r>
              <a:rPr lang="en-US" sz="2800" dirty="0" err="1"/>
              <a:t>tác</a:t>
            </a:r>
            <a:r>
              <a:rPr lang="en-US" sz="2800" dirty="0"/>
              <a:t> </a:t>
            </a:r>
            <a:r>
              <a:rPr lang="en-US" sz="2800" dirty="0" err="1"/>
              <a:t>phẩm</a:t>
            </a:r>
            <a:r>
              <a:rPr lang="en-US" sz="2800" dirty="0"/>
              <a:t> </a:t>
            </a:r>
            <a:r>
              <a:rPr lang="en-US" sz="2800" dirty="0" err="1"/>
              <a:t>tiêu</a:t>
            </a:r>
            <a:r>
              <a:rPr lang="en-US" sz="2800" dirty="0"/>
              <a:t> </a:t>
            </a:r>
            <a:r>
              <a:rPr lang="en-US" sz="2800" dirty="0" err="1"/>
              <a:t>biểu</a:t>
            </a:r>
            <a:r>
              <a:rPr lang="en-US" sz="2800" dirty="0"/>
              <a:t>: </a:t>
            </a:r>
            <a:r>
              <a:rPr lang="en-US" sz="2800" dirty="0" err="1"/>
              <a:t>gần</a:t>
            </a:r>
            <a:r>
              <a:rPr lang="en-US" sz="2800" dirty="0"/>
              <a:t> 30 </a:t>
            </a:r>
            <a:r>
              <a:rPr lang="en-US" sz="2800" dirty="0" err="1"/>
              <a:t>tập</a:t>
            </a:r>
            <a:r>
              <a:rPr lang="en-US" sz="2800" dirty="0"/>
              <a:t> </a:t>
            </a:r>
            <a:r>
              <a:rPr lang="en-US" sz="2800" dirty="0" err="1"/>
              <a:t>thơ</a:t>
            </a:r>
            <a:r>
              <a:rPr lang="en-US" sz="2800" dirty="0"/>
              <a:t> </a:t>
            </a:r>
            <a:r>
              <a:rPr lang="en-US" sz="2800" dirty="0" err="1"/>
              <a:t>và</a:t>
            </a:r>
            <a:r>
              <a:rPr lang="en-US" sz="2800" dirty="0"/>
              <a:t> </a:t>
            </a:r>
            <a:r>
              <a:rPr lang="en-US" sz="2800" dirty="0" err="1"/>
              <a:t>tác</a:t>
            </a:r>
            <a:r>
              <a:rPr lang="en-US" sz="2800" dirty="0"/>
              <a:t> </a:t>
            </a:r>
            <a:r>
              <a:rPr lang="en-US" sz="2800" dirty="0" err="1"/>
              <a:t>phẩm</a:t>
            </a:r>
            <a:r>
              <a:rPr lang="en-US" sz="2800" dirty="0"/>
              <a:t> </a:t>
            </a:r>
            <a:r>
              <a:rPr lang="en-US" sz="2800" dirty="0" err="1"/>
              <a:t>dịch</a:t>
            </a:r>
            <a:r>
              <a:rPr lang="en-US" sz="2800" dirty="0"/>
              <a:t> ở </a:t>
            </a:r>
            <a:r>
              <a:rPr lang="en-US" sz="2800" dirty="0" err="1"/>
              <a:t>nước</a:t>
            </a:r>
            <a:r>
              <a:rPr lang="en-US" sz="2800" dirty="0"/>
              <a:t> </a:t>
            </a:r>
            <a:r>
              <a:rPr lang="en-US" sz="2800" dirty="0" err="1"/>
              <a:t>ngoài</a:t>
            </a:r>
            <a:r>
              <a:rPr lang="en-US" sz="2800" dirty="0"/>
              <a:t> </a:t>
            </a:r>
            <a:r>
              <a:rPr lang="en-US" sz="2800" dirty="0" err="1"/>
              <a:t>và</a:t>
            </a:r>
            <a:r>
              <a:rPr lang="en-US" sz="2800" dirty="0"/>
              <a:t> trên </a:t>
            </a:r>
            <a:r>
              <a:rPr lang="en-US" sz="2800" dirty="0" err="1"/>
              <a:t>mạng</a:t>
            </a:r>
            <a:r>
              <a:rPr lang="en-US" sz="2800" dirty="0"/>
              <a:t> </a:t>
            </a:r>
            <a:r>
              <a:rPr lang="en-US" sz="2800" dirty="0" err="1"/>
              <a:t>phát</a:t>
            </a:r>
            <a:r>
              <a:rPr lang="en-US" sz="2800" dirty="0"/>
              <a:t> </a:t>
            </a:r>
            <a:r>
              <a:rPr lang="en-US" sz="2800" dirty="0" err="1"/>
              <a:t>hành</a:t>
            </a:r>
            <a:r>
              <a:rPr lang="en-US" sz="2800" dirty="0"/>
              <a:t> </a:t>
            </a:r>
            <a:r>
              <a:rPr lang="en-US" sz="2800" dirty="0" err="1"/>
              <a:t>sách</a:t>
            </a:r>
            <a:r>
              <a:rPr lang="en-US" sz="2800" dirty="0"/>
              <a:t> </a:t>
            </a:r>
            <a:r>
              <a:rPr lang="en-US" sz="2800" dirty="0" err="1"/>
              <a:t>của</a:t>
            </a:r>
            <a:r>
              <a:rPr lang="en-US" sz="2800" dirty="0"/>
              <a:t> Amazon (</a:t>
            </a:r>
            <a:r>
              <a:rPr lang="en-US" sz="2800" i="1" dirty="0" err="1"/>
              <a:t>thơ</a:t>
            </a:r>
            <a:r>
              <a:rPr lang="en-US" sz="2800" i="1" dirty="0"/>
              <a:t> </a:t>
            </a:r>
            <a:r>
              <a:rPr lang="en-US" sz="2800" i="1" dirty="0" err="1"/>
              <a:t>ông</a:t>
            </a:r>
            <a:r>
              <a:rPr lang="en-US" sz="2800" i="1" dirty="0"/>
              <a:t> </a:t>
            </a:r>
            <a:r>
              <a:rPr lang="en-US" sz="2800" i="1" dirty="0" err="1"/>
              <a:t>dịch</a:t>
            </a:r>
            <a:r>
              <a:rPr lang="en-US" sz="2800" i="1" dirty="0"/>
              <a:t> </a:t>
            </a:r>
            <a:r>
              <a:rPr lang="en-US" sz="2800" i="1" dirty="0" err="1"/>
              <a:t>ra</a:t>
            </a:r>
            <a:r>
              <a:rPr lang="en-US" sz="2800" i="1" dirty="0"/>
              <a:t> </a:t>
            </a:r>
            <a:r>
              <a:rPr lang="en-US" sz="2800" i="1" dirty="0" err="1"/>
              <a:t>khoảng</a:t>
            </a:r>
            <a:r>
              <a:rPr lang="en-US" sz="2800" i="1" dirty="0"/>
              <a:t> 40 </a:t>
            </a:r>
            <a:r>
              <a:rPr lang="en-US" sz="2800" i="1" dirty="0" err="1"/>
              <a:t>ngôn</a:t>
            </a:r>
            <a:r>
              <a:rPr lang="en-US" sz="2800" i="1" dirty="0"/>
              <a:t> </a:t>
            </a:r>
            <a:r>
              <a:rPr lang="en-US" sz="2800" i="1" dirty="0" err="1"/>
              <a:t>ngữ</a:t>
            </a:r>
            <a:r>
              <a:rPr lang="en-US" sz="2800" dirty="0"/>
              <a:t>). </a:t>
            </a:r>
          </a:p>
          <a:p>
            <a:pPr marL="457200" indent="-457200" algn="just">
              <a:lnSpc>
                <a:spcPct val="150000"/>
              </a:lnSpc>
              <a:spcAft>
                <a:spcPts val="600"/>
              </a:spcAft>
              <a:buFontTx/>
              <a:buChar char="-"/>
            </a:pPr>
            <a:r>
              <a:rPr lang="vi-VN" sz="2800" dirty="0"/>
              <a:t>Tiêu biểu như các tập thơ: </a:t>
            </a:r>
            <a:r>
              <a:rPr lang="en-US" sz="2800" i="1" dirty="0" err="1"/>
              <a:t>Gọi</a:t>
            </a:r>
            <a:r>
              <a:rPr lang="en-US" sz="2800" i="1" dirty="0"/>
              <a:t> </a:t>
            </a:r>
            <a:r>
              <a:rPr lang="en-US" sz="2800" i="1" dirty="0" err="1"/>
              <a:t>xanh</a:t>
            </a:r>
            <a:r>
              <a:rPr lang="vi-VN" sz="2800" i="1" dirty="0"/>
              <a:t>, </a:t>
            </a:r>
            <a:r>
              <a:rPr lang="en-US" sz="2800" i="1" dirty="0" err="1"/>
              <a:t>Cầu</a:t>
            </a:r>
            <a:r>
              <a:rPr lang="en-US" sz="2800" i="1" dirty="0"/>
              <a:t> </a:t>
            </a:r>
            <a:r>
              <a:rPr lang="en-US" sz="2800" i="1" dirty="0" err="1"/>
              <a:t>nguyện</a:t>
            </a:r>
            <a:r>
              <a:rPr lang="en-US" sz="2800" i="1" dirty="0"/>
              <a:t> ban ma</a:t>
            </a:r>
            <a:r>
              <a:rPr lang="vi-VN" sz="2800" i="1" dirty="0"/>
              <a:t>i, </a:t>
            </a:r>
            <a:r>
              <a:rPr lang="en-US" sz="2800" i="1" dirty="0" err="1"/>
              <a:t>Bầu</a:t>
            </a:r>
            <a:r>
              <a:rPr lang="en-US" sz="2800" i="1" dirty="0"/>
              <a:t> </a:t>
            </a:r>
            <a:r>
              <a:rPr lang="en-US" sz="2800" i="1" dirty="0" err="1"/>
              <a:t>trời</a:t>
            </a:r>
            <a:r>
              <a:rPr lang="en-US" sz="2800" i="1" dirty="0"/>
              <a:t> </a:t>
            </a:r>
            <a:r>
              <a:rPr lang="en-US" sz="2800" i="1" dirty="0" err="1"/>
              <a:t>không</a:t>
            </a:r>
            <a:r>
              <a:rPr lang="en-US" sz="2800" i="1" dirty="0"/>
              <a:t> </a:t>
            </a:r>
            <a:r>
              <a:rPr lang="en-US" sz="2800" i="1" dirty="0" err="1"/>
              <a:t>mái</a:t>
            </a:r>
            <a:r>
              <a:rPr lang="en-US" sz="2800" i="1" dirty="0"/>
              <a:t> </a:t>
            </a:r>
            <a:r>
              <a:rPr lang="en-US" sz="2800" i="1" dirty="0" err="1"/>
              <a:t>che</a:t>
            </a:r>
            <a:r>
              <a:rPr lang="en-US" sz="2800" i="1" dirty="0"/>
              <a:t>, …</a:t>
            </a:r>
            <a:endParaRPr lang="en-US" sz="2800" dirty="0"/>
          </a:p>
          <a:p>
            <a:pPr marL="457200" indent="-457200" algn="just">
              <a:lnSpc>
                <a:spcPct val="150000"/>
              </a:lnSpc>
              <a:spcAft>
                <a:spcPts val="600"/>
              </a:spcAft>
              <a:buFontTx/>
              <a:buChar char="-"/>
            </a:pPr>
            <a:endParaRPr lang="en-US" sz="2800" dirty="0"/>
          </a:p>
        </p:txBody>
      </p:sp>
      <p:pic>
        <p:nvPicPr>
          <p:cNvPr id="2" name="Picture 1">
            <a:extLst>
              <a:ext uri="{FF2B5EF4-FFF2-40B4-BE49-F238E27FC236}">
                <a16:creationId xmlns:a16="http://schemas.microsoft.com/office/drawing/2014/main" id="{9CD0D2BD-56F2-9E57-43FC-4DDA44BCADA0}"/>
              </a:ext>
            </a:extLst>
          </p:cNvPr>
          <p:cNvPicPr>
            <a:picLocks noChangeAspect="1"/>
          </p:cNvPicPr>
          <p:nvPr/>
        </p:nvPicPr>
        <p:blipFill>
          <a:blip r:embed="rId2"/>
          <a:stretch>
            <a:fillRect/>
          </a:stretch>
        </p:blipFill>
        <p:spPr>
          <a:xfrm>
            <a:off x="8154954" y="685799"/>
            <a:ext cx="3346704" cy="5486400"/>
          </a:xfrm>
          <a:prstGeom prst="rect">
            <a:avLst/>
          </a:prstGeom>
        </p:spPr>
      </p:pic>
    </p:spTree>
    <p:extLst>
      <p:ext uri="{BB962C8B-B14F-4D97-AF65-F5344CB8AC3E}">
        <p14:creationId xmlns:p14="http://schemas.microsoft.com/office/powerpoint/2010/main" val="26390342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966307-5BE7-AB2A-702A-7F422672AD6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8EDE77-D553-90D1-0883-42310429A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20E8F-6DDC-EB5C-F1C0-855A86991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6461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378BA0-A925-8A93-B71B-BFFEF3CC9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912" y="685800"/>
            <a:ext cx="6048935"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FD0C8B4-C471-2E97-79F1-7A7DF9B76A39}"/>
              </a:ext>
            </a:extLst>
          </p:cNvPr>
          <p:cNvSpPr txBox="1"/>
          <p:nvPr/>
        </p:nvSpPr>
        <p:spPr>
          <a:xfrm>
            <a:off x="754904" y="482613"/>
            <a:ext cx="6251377" cy="3171970"/>
          </a:xfrm>
          <a:prstGeom prst="rect">
            <a:avLst/>
          </a:prstGeom>
        </p:spPr>
        <p:txBody>
          <a:bodyPr vert="horz" lIns="91440" tIns="45720" rIns="91440" bIns="45720" rtlCol="0" anchor="t">
            <a:noAutofit/>
          </a:bodyPr>
          <a:lstStyle/>
          <a:p>
            <a:pPr>
              <a:lnSpc>
                <a:spcPct val="150000"/>
              </a:lnSpc>
            </a:pPr>
            <a:r>
              <a:rPr lang="en-US" sz="2800" b="1" dirty="0"/>
              <a:t>b.</a:t>
            </a:r>
            <a:r>
              <a:rPr lang="vi-VN" sz="2800" b="1" dirty="0"/>
              <a:t> Văn bản:  </a:t>
            </a:r>
            <a:endParaRPr lang="en-US" sz="2800" dirty="0"/>
          </a:p>
          <a:p>
            <a:pPr>
              <a:lnSpc>
                <a:spcPct val="150000"/>
              </a:lnSpc>
            </a:pPr>
            <a:r>
              <a:rPr lang="en-US" sz="2800" i="1" dirty="0"/>
              <a:t> </a:t>
            </a:r>
            <a:r>
              <a:rPr lang="en-US" sz="2800" b="1" dirty="0"/>
              <a:t>- </a:t>
            </a:r>
            <a:r>
              <a:rPr lang="en-US" sz="2800" b="1" dirty="0" err="1"/>
              <a:t>Xuất</a:t>
            </a:r>
            <a:r>
              <a:rPr lang="en-US" sz="2800" b="1" dirty="0"/>
              <a:t> </a:t>
            </a:r>
            <a:r>
              <a:rPr lang="en-US" sz="2800" b="1" dirty="0" err="1"/>
              <a:t>xứ</a:t>
            </a:r>
            <a:r>
              <a:rPr lang="en-US" sz="2800" b="1" dirty="0"/>
              <a:t>:</a:t>
            </a:r>
            <a:r>
              <a:rPr lang="en-US" sz="2800" i="1" dirty="0"/>
              <a:t> </a:t>
            </a:r>
            <a:r>
              <a:rPr lang="en-US" sz="2800" dirty="0" err="1"/>
              <a:t>Bài</a:t>
            </a:r>
            <a:r>
              <a:rPr lang="en-US" sz="2800" dirty="0"/>
              <a:t> </a:t>
            </a:r>
            <a:r>
              <a:rPr lang="en-US" sz="2800" dirty="0" err="1"/>
              <a:t>thơ</a:t>
            </a:r>
            <a:r>
              <a:rPr lang="vi-VN" sz="2800" dirty="0"/>
              <a:t> được sáng tác năm 1995, in trong tập thơ “</a:t>
            </a:r>
            <a:r>
              <a:rPr lang="vi-VN" sz="2800" i="1" dirty="0"/>
              <a:t>Cầu nguyện không mái che</a:t>
            </a:r>
            <a:r>
              <a:rPr lang="vi-VN" sz="2800" dirty="0"/>
              <a:t>”, NXB Hải Phòng, 1997.</a:t>
            </a:r>
            <a:endParaRPr lang="en-US" sz="2800" dirty="0"/>
          </a:p>
          <a:p>
            <a:pPr>
              <a:lnSpc>
                <a:spcPct val="150000"/>
              </a:lnSpc>
            </a:pPr>
            <a:r>
              <a:rPr lang="en-US" sz="2800" b="1" dirty="0"/>
              <a:t>- </a:t>
            </a:r>
            <a:r>
              <a:rPr lang="en-US" sz="2800" b="1" dirty="0" err="1"/>
              <a:t>Thể</a:t>
            </a:r>
            <a:r>
              <a:rPr lang="en-US" sz="2800" b="1" dirty="0"/>
              <a:t> </a:t>
            </a:r>
            <a:r>
              <a:rPr lang="en-US" sz="2800" b="1" dirty="0" err="1"/>
              <a:t>loại</a:t>
            </a:r>
            <a:r>
              <a:rPr lang="en-US" sz="2800" b="1" dirty="0"/>
              <a:t>:</a:t>
            </a:r>
            <a:r>
              <a:rPr lang="en-US" sz="2800" dirty="0"/>
              <a:t> </a:t>
            </a:r>
            <a:r>
              <a:rPr lang="vi-VN" sz="2800" dirty="0"/>
              <a:t>thơ tự do</a:t>
            </a:r>
            <a:endParaRPr lang="en-US" sz="2800" dirty="0"/>
          </a:p>
          <a:p>
            <a:pPr>
              <a:lnSpc>
                <a:spcPct val="150000"/>
              </a:lnSpc>
            </a:pPr>
            <a:r>
              <a:rPr lang="en-US" sz="2800" b="1" dirty="0"/>
              <a:t> - </a:t>
            </a:r>
            <a:r>
              <a:rPr lang="en-US" sz="2800" b="1" dirty="0" err="1"/>
              <a:t>Phương</a:t>
            </a:r>
            <a:r>
              <a:rPr lang="en-US" sz="2800" b="1" dirty="0"/>
              <a:t> </a:t>
            </a:r>
            <a:r>
              <a:rPr lang="en-US" sz="2800" b="1" dirty="0" err="1"/>
              <a:t>thức</a:t>
            </a:r>
            <a:r>
              <a:rPr lang="en-US" sz="2800" b="1" dirty="0"/>
              <a:t> </a:t>
            </a:r>
            <a:r>
              <a:rPr lang="en-US" sz="2800" b="1" dirty="0" err="1"/>
              <a:t>biểu</a:t>
            </a:r>
            <a:r>
              <a:rPr lang="en-US" sz="2800" b="1" dirty="0"/>
              <a:t>:</a:t>
            </a:r>
            <a:r>
              <a:rPr lang="en-US" sz="2800" i="1" dirty="0"/>
              <a:t> </a:t>
            </a:r>
            <a:r>
              <a:rPr lang="vi-VN" sz="2800" dirty="0"/>
              <a:t>Biểu cảm, miêu tả, tự sự</a:t>
            </a:r>
            <a:endParaRPr lang="en-US" sz="2800" dirty="0"/>
          </a:p>
          <a:p>
            <a:pPr>
              <a:lnSpc>
                <a:spcPct val="150000"/>
              </a:lnSpc>
            </a:pPr>
            <a:r>
              <a:rPr lang="vi-VN" sz="2800" b="1" dirty="0"/>
              <a:t>- Nhân vật trữ tình</a:t>
            </a:r>
            <a:r>
              <a:rPr lang="vi-VN" sz="2800" dirty="0"/>
              <a:t>: nhân vật “tôi” (người con), xuất hiến trực tiếp.</a:t>
            </a:r>
            <a:endParaRPr lang="en-US" sz="2800" dirty="0"/>
          </a:p>
          <a:p>
            <a:pPr marL="457200" indent="-457200" algn="just">
              <a:lnSpc>
                <a:spcPct val="150000"/>
              </a:lnSpc>
              <a:spcAft>
                <a:spcPts val="600"/>
              </a:spcAft>
              <a:buFontTx/>
              <a:buChar char="-"/>
            </a:pPr>
            <a:endParaRPr lang="en-US" sz="4000" dirty="0"/>
          </a:p>
        </p:txBody>
      </p:sp>
      <p:pic>
        <p:nvPicPr>
          <p:cNvPr id="2" name="Picture 1">
            <a:extLst>
              <a:ext uri="{FF2B5EF4-FFF2-40B4-BE49-F238E27FC236}">
                <a16:creationId xmlns:a16="http://schemas.microsoft.com/office/drawing/2014/main" id="{1565DE09-8D8E-7792-3763-B58F15C7C479}"/>
              </a:ext>
            </a:extLst>
          </p:cNvPr>
          <p:cNvPicPr>
            <a:picLocks noChangeAspect="1"/>
          </p:cNvPicPr>
          <p:nvPr/>
        </p:nvPicPr>
        <p:blipFill>
          <a:blip r:embed="rId2"/>
          <a:stretch>
            <a:fillRect/>
          </a:stretch>
        </p:blipFill>
        <p:spPr>
          <a:xfrm>
            <a:off x="8154954" y="685799"/>
            <a:ext cx="3346704" cy="5486400"/>
          </a:xfrm>
          <a:prstGeom prst="rect">
            <a:avLst/>
          </a:prstGeom>
        </p:spPr>
      </p:pic>
    </p:spTree>
    <p:extLst>
      <p:ext uri="{BB962C8B-B14F-4D97-AF65-F5344CB8AC3E}">
        <p14:creationId xmlns:p14="http://schemas.microsoft.com/office/powerpoint/2010/main" val="20110287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TotalTime>
  <Words>3096</Words>
  <Application>Microsoft Office PowerPoint</Application>
  <PresentationFormat>Widescreen</PresentationFormat>
  <Paragraphs>265</Paragraphs>
  <Slides>45</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Microsoft YaHei</vt:lpstr>
      <vt:lpstr>Aptos</vt:lpstr>
      <vt:lpstr>Arial</vt:lpstr>
      <vt:lpstr>Calibri</vt:lpstr>
      <vt:lpstr>Calibri Light</vt:lpstr>
      <vt:lpstr>Tahoma</vt:lpstr>
      <vt:lpstr>Times New Roman</vt:lpstr>
      <vt:lpstr>Times New Roman</vt:lpstr>
      <vt:lpstr>思源黑体</vt:lpstr>
      <vt:lpstr>www.freeppt7.com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Cảm xúc trữ tình của tác giả trước bước chân đô thị hóa </vt:lpstr>
      <vt:lpstr>2. Cảm xúc trữ tình của tác giả trước bước chân đô thị hóa </vt:lpstr>
      <vt:lpstr>PowerPoint Presentation</vt:lpstr>
      <vt:lpstr>2. Cảm xúc trữ tình của tác giả trước bước chân đô thị hóa </vt:lpstr>
      <vt:lpstr>2. Cảm xúc trữ tình của tác giả trước bước chân đô thị hóa </vt:lpstr>
      <vt:lpstr>2. Cảm xúc trữ tình của tác giả trước bước chân đô thị hóa </vt:lpstr>
      <vt:lpstr>2. Cảm xúc trữ tình của tác giả trước bước chân đô thị hóa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kimhuong8784@gmail.com</dc:creator>
  <cp:lastModifiedBy>kimhuong8784@gmail.com</cp:lastModifiedBy>
  <cp:revision>8</cp:revision>
  <dcterms:created xsi:type="dcterms:W3CDTF">2024-10-03T03:47:09Z</dcterms:created>
  <dcterms:modified xsi:type="dcterms:W3CDTF">2024-11-04T13:55:55Z</dcterms:modified>
</cp:coreProperties>
</file>