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7" r:id="rId4"/>
    <p:sldId id="266" r:id="rId5"/>
    <p:sldId id="267" r:id="rId6"/>
    <p:sldId id="268" r:id="rId7"/>
    <p:sldId id="259" r:id="rId8"/>
    <p:sldId id="272" r:id="rId9"/>
    <p:sldId id="262" r:id="rId10"/>
    <p:sldId id="264" r:id="rId11"/>
    <p:sldId id="269" r:id="rId12"/>
    <p:sldId id="260" r:id="rId13"/>
    <p:sldId id="270" r:id="rId14"/>
    <p:sldId id="271" r:id="rId15"/>
    <p:sldId id="265" r:id="rId16"/>
  </p:sldIdLst>
  <p:sldSz cx="18288000" cy="10287000"/>
  <p:notesSz cx="6858000" cy="9144000"/>
  <p:embeddedFontLst>
    <p:embeddedFont>
      <p:font typeface="#9Slide03 BoosterNextFYBlack" panose="020B0604020202020204" charset="0"/>
      <p:regular r:id="rId18"/>
    </p:embeddedFont>
    <p:embeddedFont>
      <p:font typeface="#9Slide07 SVNNexa Rust Slab Bla" panose="020B0606040200020203" charset="0"/>
      <p:bold r:id="rId19"/>
    </p:embeddedFont>
    <p:embeddedFont>
      <p:font typeface="MS Mincho" panose="02020609040205080304" pitchFamily="49" charset="-128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#9Slide05 Edwardian" panose="020B0604020202020204" charset="0"/>
      <p:regular r:id="rId25"/>
    </p:embeddedFont>
    <p:embeddedFont>
      <p:font typeface="#9Slide04 Rokkitt Bold" panose="020B0604020202020204" charset="0"/>
      <p:bold r:id="rId26"/>
    </p:embeddedFont>
    <p:embeddedFont>
      <p:font typeface="#9Slide03 Arima Madurai Bold" panose="020B0604020202020204" charset="0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A2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42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667788-C8CB-4FBA-9872-5E882D30E711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CE551-30DB-4DE9-8E46-76C55DE8E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12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CE551-30DB-4DE9-8E46-76C55DE8E9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97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BCE551-30DB-4DE9-8E46-76C55DE8E9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05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B9.2.%20PHT%20Chi&#7873;u%20s&#226;u%20c&#7911;a%20truy&#7879;n%20L&#227;o%20H&#7841;c%20-%20Nh&#243;m%203H1K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351652" flipH="1">
            <a:off x="-757014" y="2552129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505627" flipH="1">
            <a:off x="8004704" y="3029096"/>
            <a:ext cx="13067093" cy="3795396"/>
          </a:xfrm>
          <a:custGeom>
            <a:avLst/>
            <a:gdLst/>
            <a:ahLst/>
            <a:cxnLst/>
            <a:rect l="l" t="t" r="r" b="b"/>
            <a:pathLst>
              <a:path w="13067093" h="3795396">
                <a:moveTo>
                  <a:pt x="13067093" y="0"/>
                </a:moveTo>
                <a:lnTo>
                  <a:pt x="0" y="0"/>
                </a:lnTo>
                <a:lnTo>
                  <a:pt x="0" y="3795396"/>
                </a:lnTo>
                <a:lnTo>
                  <a:pt x="13067093" y="3795396"/>
                </a:lnTo>
                <a:lnTo>
                  <a:pt x="13067093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351652" flipH="1">
            <a:off x="-1290545" y="713344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351652" flipH="1">
            <a:off x="7054681" y="150141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9"/>
                </a:lnTo>
                <a:lnTo>
                  <a:pt x="12145959" y="3527849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622815" flipH="1">
            <a:off x="-716405" y="6208862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9"/>
                </a:lnTo>
                <a:lnTo>
                  <a:pt x="12145959" y="3527849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622815" flipH="1">
            <a:off x="7270135" y="6300660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8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8" y="3527848"/>
                </a:lnTo>
                <a:lnTo>
                  <a:pt x="12145958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3422540" y="2256199"/>
            <a:ext cx="11442919" cy="5868918"/>
            <a:chOff x="0" y="0"/>
            <a:chExt cx="4842930" cy="248387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42930" cy="2483873"/>
            </a:xfrm>
            <a:custGeom>
              <a:avLst/>
              <a:gdLst/>
              <a:ahLst/>
              <a:cxnLst/>
              <a:rect l="l" t="t" r="r" b="b"/>
              <a:pathLst>
                <a:path w="4842930" h="2483873">
                  <a:moveTo>
                    <a:pt x="9472" y="0"/>
                  </a:moveTo>
                  <a:lnTo>
                    <a:pt x="4833458" y="0"/>
                  </a:lnTo>
                  <a:cubicBezTo>
                    <a:pt x="4835971" y="0"/>
                    <a:pt x="4838380" y="998"/>
                    <a:pt x="4840156" y="2774"/>
                  </a:cubicBezTo>
                  <a:cubicBezTo>
                    <a:pt x="4841932" y="4551"/>
                    <a:pt x="4842930" y="6960"/>
                    <a:pt x="4842930" y="9472"/>
                  </a:cubicBezTo>
                  <a:lnTo>
                    <a:pt x="4842930" y="2474401"/>
                  </a:lnTo>
                  <a:cubicBezTo>
                    <a:pt x="4842930" y="2476913"/>
                    <a:pt x="4841932" y="2479323"/>
                    <a:pt x="4840156" y="2481099"/>
                  </a:cubicBezTo>
                  <a:cubicBezTo>
                    <a:pt x="4838380" y="2482875"/>
                    <a:pt x="4835971" y="2483873"/>
                    <a:pt x="4833458" y="2483873"/>
                  </a:cubicBezTo>
                  <a:lnTo>
                    <a:pt x="9472" y="2483873"/>
                  </a:lnTo>
                  <a:cubicBezTo>
                    <a:pt x="6960" y="2483873"/>
                    <a:pt x="4551" y="2482875"/>
                    <a:pt x="2774" y="2481099"/>
                  </a:cubicBezTo>
                  <a:cubicBezTo>
                    <a:pt x="998" y="2479323"/>
                    <a:pt x="0" y="2476913"/>
                    <a:pt x="0" y="2474401"/>
                  </a:cubicBezTo>
                  <a:lnTo>
                    <a:pt x="0" y="9472"/>
                  </a:lnTo>
                  <a:cubicBezTo>
                    <a:pt x="0" y="6960"/>
                    <a:pt x="998" y="4551"/>
                    <a:pt x="2774" y="2774"/>
                  </a:cubicBezTo>
                  <a:cubicBezTo>
                    <a:pt x="4551" y="998"/>
                    <a:pt x="6960" y="0"/>
                    <a:pt x="9472" y="0"/>
                  </a:cubicBezTo>
                  <a:close/>
                </a:path>
              </a:pathLst>
            </a:custGeom>
            <a:solidFill>
              <a:srgbClr val="F5ED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4842930" cy="2560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2018197" flipH="1">
            <a:off x="7916882" y="-1906464"/>
            <a:ext cx="14100050" cy="4095423"/>
          </a:xfrm>
          <a:custGeom>
            <a:avLst/>
            <a:gdLst/>
            <a:ahLst/>
            <a:cxnLst/>
            <a:rect l="l" t="t" r="r" b="b"/>
            <a:pathLst>
              <a:path w="14100050" h="4095423">
                <a:moveTo>
                  <a:pt x="14100050" y="0"/>
                </a:moveTo>
                <a:lnTo>
                  <a:pt x="0" y="0"/>
                </a:lnTo>
                <a:lnTo>
                  <a:pt x="0" y="4095423"/>
                </a:lnTo>
                <a:lnTo>
                  <a:pt x="14100050" y="4095423"/>
                </a:lnTo>
                <a:lnTo>
                  <a:pt x="1410005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0356563">
            <a:off x="-5656478" y="7615286"/>
            <a:ext cx="15146343" cy="4399323"/>
          </a:xfrm>
          <a:custGeom>
            <a:avLst/>
            <a:gdLst/>
            <a:ahLst/>
            <a:cxnLst/>
            <a:rect l="l" t="t" r="r" b="b"/>
            <a:pathLst>
              <a:path w="15146343" h="4399323">
                <a:moveTo>
                  <a:pt x="0" y="0"/>
                </a:moveTo>
                <a:lnTo>
                  <a:pt x="15146343" y="0"/>
                </a:lnTo>
                <a:lnTo>
                  <a:pt x="15146343" y="4399323"/>
                </a:lnTo>
                <a:lnTo>
                  <a:pt x="0" y="43993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V="1">
            <a:off x="282104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 flipV="1">
            <a:off x="6029620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2"/>
                </a:moveTo>
                <a:lnTo>
                  <a:pt x="0" y="563202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2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 flipH="1" flipV="1">
            <a:off x="74621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4" y="0"/>
                </a:lnTo>
                <a:lnTo>
                  <a:pt x="5071054" y="563203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0800000" flipV="1">
            <a:off x="1039589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0800000" flipH="1" flipV="1">
            <a:off x="7187327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3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10800000" flipV="1">
            <a:off x="300013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5400000" flipV="1">
            <a:off x="74621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4" y="563203"/>
                </a:lnTo>
                <a:lnTo>
                  <a:pt x="5071054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flipV="1">
            <a:off x="1021680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5400000" flipH="1">
            <a:off x="1247073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0"/>
                </a:moveTo>
                <a:lnTo>
                  <a:pt x="0" y="0"/>
                </a:lnTo>
                <a:lnTo>
                  <a:pt x="0" y="563203"/>
                </a:lnTo>
                <a:lnTo>
                  <a:pt x="5071054" y="563203"/>
                </a:lnTo>
                <a:lnTo>
                  <a:pt x="5071054" y="0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-5400000">
            <a:off x="1247073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0"/>
                </a:moveTo>
                <a:lnTo>
                  <a:pt x="5071054" y="0"/>
                </a:lnTo>
                <a:lnTo>
                  <a:pt x="5071054" y="563203"/>
                </a:lnTo>
                <a:lnTo>
                  <a:pt x="0" y="5632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flipH="1">
            <a:off x="1028700" y="5751282"/>
            <a:ext cx="2379378" cy="2902297"/>
          </a:xfrm>
          <a:custGeom>
            <a:avLst/>
            <a:gdLst/>
            <a:ahLst/>
            <a:cxnLst/>
            <a:rect l="l" t="t" r="r" b="b"/>
            <a:pathLst>
              <a:path w="2379378" h="2902297">
                <a:moveTo>
                  <a:pt x="2379378" y="0"/>
                </a:moveTo>
                <a:lnTo>
                  <a:pt x="0" y="0"/>
                </a:lnTo>
                <a:lnTo>
                  <a:pt x="0" y="2902297"/>
                </a:lnTo>
                <a:lnTo>
                  <a:pt x="2379378" y="2902297"/>
                </a:lnTo>
                <a:lnTo>
                  <a:pt x="237937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577300" y="7718733"/>
            <a:ext cx="4175096" cy="1539567"/>
          </a:xfrm>
          <a:custGeom>
            <a:avLst/>
            <a:gdLst/>
            <a:ahLst/>
            <a:cxnLst/>
            <a:rect l="l" t="t" r="r" b="b"/>
            <a:pathLst>
              <a:path w="4175096" h="1539567">
                <a:moveTo>
                  <a:pt x="0" y="0"/>
                </a:moveTo>
                <a:lnTo>
                  <a:pt x="4175095" y="0"/>
                </a:lnTo>
                <a:lnTo>
                  <a:pt x="4175095" y="1539567"/>
                </a:lnTo>
                <a:lnTo>
                  <a:pt x="0" y="15395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-486232">
            <a:off x="12906895" y="652701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696389">
            <a:off x="14395488" y="1566566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4865460" y="472628"/>
            <a:ext cx="1674794" cy="1723039"/>
          </a:xfrm>
          <a:custGeom>
            <a:avLst/>
            <a:gdLst/>
            <a:ahLst/>
            <a:cxnLst/>
            <a:rect l="l" t="t" r="r" b="b"/>
            <a:pathLst>
              <a:path w="1674794" h="1723039">
                <a:moveTo>
                  <a:pt x="0" y="0"/>
                </a:moveTo>
                <a:lnTo>
                  <a:pt x="1674793" y="0"/>
                </a:lnTo>
                <a:lnTo>
                  <a:pt x="1674793" y="1723039"/>
                </a:lnTo>
                <a:lnTo>
                  <a:pt x="0" y="17230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/>
          <p:nvPr/>
        </p:nvSpPr>
        <p:spPr>
          <a:xfrm>
            <a:off x="4495457" y="3215685"/>
            <a:ext cx="9292097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8800" b="1" spc="622" dirty="0" err="1">
                <a:solidFill>
                  <a:srgbClr val="724919"/>
                </a:solidFill>
                <a:latin typeface="#9Slide05 Edwardian" panose="02040603050506020204" pitchFamily="18" charset="0"/>
              </a:rPr>
              <a:t>Chiều</a:t>
            </a:r>
            <a:r>
              <a:rPr lang="en-US" sz="8800" b="1" spc="622" dirty="0">
                <a:solidFill>
                  <a:srgbClr val="724919"/>
                </a:solidFill>
                <a:latin typeface="#9Slide05 Edwardian" panose="02040603050506020204" pitchFamily="18" charset="0"/>
              </a:rPr>
              <a:t> </a:t>
            </a:r>
            <a:r>
              <a:rPr lang="en-US" sz="8800" b="1" spc="622" dirty="0" err="1">
                <a:solidFill>
                  <a:srgbClr val="724919"/>
                </a:solidFill>
                <a:latin typeface="#9Slide05 Edwardian" panose="02040603050506020204" pitchFamily="18" charset="0"/>
              </a:rPr>
              <a:t>sâu</a:t>
            </a:r>
            <a:r>
              <a:rPr lang="en-US" sz="8800" b="1" spc="622" dirty="0">
                <a:solidFill>
                  <a:srgbClr val="724919"/>
                </a:solidFill>
                <a:latin typeface="#9Slide05 Edwardian" panose="02040603050506020204" pitchFamily="18" charset="0"/>
              </a:rPr>
              <a:t> </a:t>
            </a:r>
            <a:r>
              <a:rPr lang="en-US" sz="8800" b="1" spc="622" dirty="0" err="1">
                <a:solidFill>
                  <a:srgbClr val="724919"/>
                </a:solidFill>
                <a:latin typeface="#9Slide05 Edwardian" panose="02040603050506020204" pitchFamily="18" charset="0"/>
              </a:rPr>
              <a:t>của</a:t>
            </a:r>
            <a:r>
              <a:rPr lang="en-US" sz="8800" b="1" spc="622" dirty="0">
                <a:solidFill>
                  <a:srgbClr val="724919"/>
                </a:solidFill>
                <a:latin typeface="#9Slide05 Edwardian" panose="02040603050506020204" pitchFamily="18" charset="0"/>
              </a:rPr>
              <a:t> </a:t>
            </a:r>
            <a:r>
              <a:rPr lang="en-US" sz="8800" b="1" spc="622" dirty="0" err="1">
                <a:solidFill>
                  <a:srgbClr val="724919"/>
                </a:solidFill>
                <a:latin typeface="#9Slide05 Edwardian" panose="02040603050506020204" pitchFamily="18" charset="0"/>
              </a:rPr>
              <a:t>truyện</a:t>
            </a:r>
            <a:r>
              <a:rPr lang="en-US" sz="8800" b="1" spc="622" dirty="0">
                <a:solidFill>
                  <a:srgbClr val="724919"/>
                </a:solidFill>
                <a:latin typeface="#9Slide05 Edwardian" panose="02040603050506020204" pitchFamily="18" charset="0"/>
              </a:rPr>
              <a:t> “</a:t>
            </a:r>
            <a:r>
              <a:rPr lang="en-US" sz="8800" b="1" spc="622" dirty="0" err="1">
                <a:solidFill>
                  <a:srgbClr val="724919"/>
                </a:solidFill>
                <a:latin typeface="#9Slide05 Edwardian" panose="02040603050506020204" pitchFamily="18" charset="0"/>
              </a:rPr>
              <a:t>Lão</a:t>
            </a:r>
            <a:r>
              <a:rPr lang="en-US" sz="8800" b="1" spc="622" dirty="0">
                <a:solidFill>
                  <a:srgbClr val="724919"/>
                </a:solidFill>
                <a:latin typeface="#9Slide05 Edwardian" panose="02040603050506020204" pitchFamily="18" charset="0"/>
              </a:rPr>
              <a:t> </a:t>
            </a:r>
            <a:r>
              <a:rPr lang="en-US" sz="8800" b="1" spc="622" dirty="0" err="1">
                <a:solidFill>
                  <a:srgbClr val="724919"/>
                </a:solidFill>
                <a:latin typeface="#9Slide05 Edwardian" panose="02040603050506020204" pitchFamily="18" charset="0"/>
              </a:rPr>
              <a:t>Hạc</a:t>
            </a:r>
            <a:r>
              <a:rPr lang="en-US" sz="8800" b="1" spc="622" dirty="0">
                <a:solidFill>
                  <a:srgbClr val="724919"/>
                </a:solidFill>
                <a:latin typeface="#9Slide05 Edwardian" panose="02040603050506020204" pitchFamily="18" charset="0"/>
              </a:rPr>
              <a:t>”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357018" y="6768050"/>
            <a:ext cx="5481378" cy="390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7"/>
              </a:lnSpc>
            </a:pPr>
            <a:r>
              <a:rPr lang="en-US" sz="2799" dirty="0" err="1">
                <a:solidFill>
                  <a:srgbClr val="4D3527"/>
                </a:solidFill>
                <a:latin typeface="#9Slide04 Rokkitt Bold" panose="00000800000000000000" pitchFamily="2" charset="0"/>
              </a:rPr>
              <a:t>Giáo</a:t>
            </a:r>
            <a:r>
              <a:rPr lang="en-US" sz="2799" dirty="0">
                <a:solidFill>
                  <a:srgbClr val="4D3527"/>
                </a:solidFill>
                <a:latin typeface="#9Slide04 Rokkitt Bold" panose="00000800000000000000" pitchFamily="2" charset="0"/>
              </a:rPr>
              <a:t> </a:t>
            </a:r>
            <a:r>
              <a:rPr lang="en-US" sz="2799" dirty="0" err="1">
                <a:solidFill>
                  <a:srgbClr val="4D3527"/>
                </a:solidFill>
                <a:latin typeface="#9Slide04 Rokkitt Bold" panose="00000800000000000000" pitchFamily="2" charset="0"/>
              </a:rPr>
              <a:t>viên</a:t>
            </a:r>
            <a:r>
              <a:rPr lang="en-US" sz="2799" smtClean="0">
                <a:solidFill>
                  <a:srgbClr val="4D3527"/>
                </a:solidFill>
                <a:latin typeface="#9Slide04 Rokkitt Bold" panose="00000800000000000000" pitchFamily="2" charset="0"/>
              </a:rPr>
              <a:t>:</a:t>
            </a:r>
            <a:endParaRPr lang="en-US" sz="2799" dirty="0">
              <a:solidFill>
                <a:srgbClr val="4D3527"/>
              </a:solidFill>
              <a:latin typeface="#9Slide04 Rokkitt Bold" panose="000008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491015" flipH="1">
            <a:off x="-348146" y="-30601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0182178" flipH="1">
            <a:off x="6213538" y="-261309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0182178" flipH="1">
            <a:off x="7793156" y="-735224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48081">
            <a:off x="-325706" y="7069841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0" y="0"/>
                </a:moveTo>
                <a:lnTo>
                  <a:pt x="12145958" y="0"/>
                </a:lnTo>
                <a:lnTo>
                  <a:pt x="12145958" y="3527848"/>
                </a:lnTo>
                <a:lnTo>
                  <a:pt x="0" y="352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48081">
            <a:off x="7793156" y="8523076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0" y="0"/>
                </a:moveTo>
                <a:lnTo>
                  <a:pt x="12145959" y="0"/>
                </a:lnTo>
                <a:lnTo>
                  <a:pt x="12145959" y="3527848"/>
                </a:lnTo>
                <a:lnTo>
                  <a:pt x="0" y="352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0" y="889933"/>
            <a:ext cx="18288000" cy="8818969"/>
            <a:chOff x="0" y="0"/>
            <a:chExt cx="7301857" cy="27397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301857" cy="2739741"/>
            </a:xfrm>
            <a:custGeom>
              <a:avLst/>
              <a:gdLst/>
              <a:ahLst/>
              <a:cxnLst/>
              <a:rect l="l" t="t" r="r" b="b"/>
              <a:pathLst>
                <a:path w="7301857" h="2739741">
                  <a:moveTo>
                    <a:pt x="5927" y="0"/>
                  </a:moveTo>
                  <a:lnTo>
                    <a:pt x="7295931" y="0"/>
                  </a:lnTo>
                  <a:cubicBezTo>
                    <a:pt x="7297503" y="0"/>
                    <a:pt x="7299010" y="624"/>
                    <a:pt x="7300122" y="1736"/>
                  </a:cubicBezTo>
                  <a:cubicBezTo>
                    <a:pt x="7301233" y="2847"/>
                    <a:pt x="7301857" y="4355"/>
                    <a:pt x="7301857" y="5927"/>
                  </a:cubicBezTo>
                  <a:lnTo>
                    <a:pt x="7301857" y="2733815"/>
                  </a:lnTo>
                  <a:cubicBezTo>
                    <a:pt x="7301857" y="2737088"/>
                    <a:pt x="7299204" y="2739741"/>
                    <a:pt x="7295931" y="2739741"/>
                  </a:cubicBezTo>
                  <a:lnTo>
                    <a:pt x="5927" y="2739741"/>
                  </a:lnTo>
                  <a:cubicBezTo>
                    <a:pt x="2653" y="2739741"/>
                    <a:pt x="0" y="2737088"/>
                    <a:pt x="0" y="2733815"/>
                  </a:cubicBezTo>
                  <a:lnTo>
                    <a:pt x="0" y="5927"/>
                  </a:lnTo>
                  <a:cubicBezTo>
                    <a:pt x="0" y="2653"/>
                    <a:pt x="2653" y="0"/>
                    <a:pt x="5927" y="0"/>
                  </a:cubicBezTo>
                  <a:close/>
                </a:path>
              </a:pathLst>
            </a:custGeom>
            <a:solidFill>
              <a:srgbClr val="F5ED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7301857" cy="2815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11139" y="7369656"/>
            <a:ext cx="1016041" cy="1045310"/>
          </a:xfrm>
          <a:custGeom>
            <a:avLst/>
            <a:gdLst/>
            <a:ahLst/>
            <a:cxnLst/>
            <a:rect l="l" t="t" r="r" b="b"/>
            <a:pathLst>
              <a:path w="1016041" h="1045310">
                <a:moveTo>
                  <a:pt x="0" y="0"/>
                </a:moveTo>
                <a:lnTo>
                  <a:pt x="1016041" y="0"/>
                </a:lnTo>
                <a:lnTo>
                  <a:pt x="1016041" y="1045309"/>
                </a:lnTo>
                <a:lnTo>
                  <a:pt x="0" y="10453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872636">
            <a:off x="-291875" y="5911546"/>
            <a:ext cx="1206027" cy="3705293"/>
          </a:xfrm>
          <a:custGeom>
            <a:avLst/>
            <a:gdLst/>
            <a:ahLst/>
            <a:cxnLst/>
            <a:rect l="l" t="t" r="r" b="b"/>
            <a:pathLst>
              <a:path w="1206027" h="3705293">
                <a:moveTo>
                  <a:pt x="0" y="0"/>
                </a:moveTo>
                <a:lnTo>
                  <a:pt x="1206027" y="0"/>
                </a:lnTo>
                <a:lnTo>
                  <a:pt x="1206027" y="3705293"/>
                </a:lnTo>
                <a:lnTo>
                  <a:pt x="0" y="3705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6389">
            <a:off x="14861285" y="857188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013125">
            <a:off x="16635622" y="73032"/>
            <a:ext cx="2576792" cy="3610217"/>
          </a:xfrm>
          <a:custGeom>
            <a:avLst/>
            <a:gdLst/>
            <a:ahLst/>
            <a:cxnLst/>
            <a:rect l="l" t="t" r="r" b="b"/>
            <a:pathLst>
              <a:path w="2576792" h="3610217">
                <a:moveTo>
                  <a:pt x="0" y="0"/>
                </a:moveTo>
                <a:lnTo>
                  <a:pt x="2576792" y="0"/>
                </a:lnTo>
                <a:lnTo>
                  <a:pt x="2576792" y="3610217"/>
                </a:lnTo>
                <a:lnTo>
                  <a:pt x="0" y="36102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6873966" y="1381070"/>
            <a:ext cx="748798" cy="770369"/>
          </a:xfrm>
          <a:custGeom>
            <a:avLst/>
            <a:gdLst/>
            <a:ahLst/>
            <a:cxnLst/>
            <a:rect l="l" t="t" r="r" b="b"/>
            <a:pathLst>
              <a:path w="748798" h="770369">
                <a:moveTo>
                  <a:pt x="0" y="0"/>
                </a:moveTo>
                <a:lnTo>
                  <a:pt x="748798" y="0"/>
                </a:lnTo>
                <a:lnTo>
                  <a:pt x="748798" y="770369"/>
                </a:lnTo>
                <a:lnTo>
                  <a:pt x="0" y="770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498898" y="8270463"/>
            <a:ext cx="3055196" cy="1126604"/>
          </a:xfrm>
          <a:custGeom>
            <a:avLst/>
            <a:gdLst/>
            <a:ahLst/>
            <a:cxnLst/>
            <a:rect l="l" t="t" r="r" b="b"/>
            <a:pathLst>
              <a:path w="3055196" h="1126604">
                <a:moveTo>
                  <a:pt x="0" y="0"/>
                </a:moveTo>
                <a:lnTo>
                  <a:pt x="3055196" y="0"/>
                </a:lnTo>
                <a:lnTo>
                  <a:pt x="3055196" y="1126604"/>
                </a:lnTo>
                <a:lnTo>
                  <a:pt x="0" y="11266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4412584" y="1115673"/>
            <a:ext cx="87905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40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r>
              <a:rPr lang="en-US" sz="3200" dirty="0"/>
              <a:t>3. </a:t>
            </a:r>
            <a:r>
              <a:rPr lang="en-US" sz="3200" dirty="0" err="1"/>
              <a:t>Yếu</a:t>
            </a:r>
            <a:r>
              <a:rPr lang="en-US" sz="3200" dirty="0"/>
              <a:t> </a:t>
            </a:r>
            <a:r>
              <a:rPr lang="en-US" sz="3200" dirty="0" err="1"/>
              <a:t>tố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cảm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</a:t>
            </a:r>
            <a:r>
              <a:rPr lang="en-US" sz="3200" dirty="0" err="1"/>
              <a:t>bản</a:t>
            </a:r>
            <a:r>
              <a:rPr lang="en-US" sz="3200" dirty="0"/>
              <a:t> </a:t>
            </a:r>
            <a:r>
              <a:rPr lang="en-US" sz="3200" dirty="0" err="1"/>
              <a:t>nghị</a:t>
            </a:r>
            <a:r>
              <a:rPr lang="en-US" sz="3200" dirty="0"/>
              <a:t> </a:t>
            </a:r>
            <a:r>
              <a:rPr lang="en-US" sz="3200" dirty="0" err="1"/>
              <a:t>luận</a:t>
            </a:r>
            <a:r>
              <a:rPr lang="en-US" sz="3200" dirty="0"/>
              <a:t> “</a:t>
            </a:r>
            <a:r>
              <a:rPr lang="en-US" sz="3200" dirty="0" err="1"/>
              <a:t>Chiều</a:t>
            </a:r>
            <a:r>
              <a:rPr lang="en-US" sz="3200" dirty="0"/>
              <a:t> </a:t>
            </a:r>
            <a:r>
              <a:rPr lang="en-US" sz="3200" dirty="0" err="1"/>
              <a:t>sâu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truyện</a:t>
            </a:r>
            <a:r>
              <a:rPr lang="en-US" sz="3200" dirty="0"/>
              <a:t> </a:t>
            </a:r>
            <a:r>
              <a:rPr lang="en-US" sz="3200" dirty="0" err="1"/>
              <a:t>Lão</a:t>
            </a:r>
            <a:r>
              <a:rPr lang="en-US" sz="3200" dirty="0"/>
              <a:t> </a:t>
            </a:r>
            <a:r>
              <a:rPr lang="en-US" sz="3200" dirty="0" err="1"/>
              <a:t>Hạc</a:t>
            </a:r>
            <a:r>
              <a:rPr lang="en-US" sz="3200" dirty="0"/>
              <a:t>”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BBE1E9-9CA5-9907-8F3F-622D20920EBC}"/>
              </a:ext>
            </a:extLst>
          </p:cNvPr>
          <p:cNvSpPr txBox="1"/>
          <p:nvPr/>
        </p:nvSpPr>
        <p:spPr>
          <a:xfrm>
            <a:off x="1432503" y="2726490"/>
            <a:ext cx="15862722" cy="5893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Ở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chỗ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này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Nam Cao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thật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cao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tay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-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ông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đưa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ra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hiểu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lầm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bất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ngờ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để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rồi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cũng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bằng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cách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bất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ngờ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nhất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ông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“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lật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tẩy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”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việc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làm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cho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đọc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thoả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mãn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trong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hiểu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biết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trọn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vẹn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Giấu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đến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tận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cùng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số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phận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nhân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vật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thỉnh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thoảng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hé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mở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vài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cảnh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huống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gây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hiểu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lầm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rồi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cuối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cùng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giải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toả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hiểu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lầm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ấy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thành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công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đặc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sắc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nghệ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thuật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tự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Nam Cao ở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truyện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này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Đây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thủ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pháp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tự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đã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áp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dụng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cách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tinh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tế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xử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lí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thật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điệu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nghệ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cũng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thật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hiện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đại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so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với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truyền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i="1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thống</a:t>
            </a:r>
            <a:r>
              <a:rPr lang="en-US" sz="3200" i="1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algn="just"/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yếu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tố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thể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hiện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rõ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tình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trân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trọng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mến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phục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viết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dành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cho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tác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giả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Nam Cao.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Đó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kết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hợp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giữa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trí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tuệ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xúc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để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tạo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nên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thuyết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phục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nghị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32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461727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252631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043534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22540" y="2256199"/>
            <a:ext cx="11442919" cy="5868918"/>
            <a:chOff x="0" y="0"/>
            <a:chExt cx="4842930" cy="24838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42930" cy="2483873"/>
            </a:xfrm>
            <a:custGeom>
              <a:avLst/>
              <a:gdLst/>
              <a:ahLst/>
              <a:cxnLst/>
              <a:rect l="l" t="t" r="r" b="b"/>
              <a:pathLst>
                <a:path w="4842930" h="2483873">
                  <a:moveTo>
                    <a:pt x="9472" y="0"/>
                  </a:moveTo>
                  <a:lnTo>
                    <a:pt x="4833458" y="0"/>
                  </a:lnTo>
                  <a:cubicBezTo>
                    <a:pt x="4835971" y="0"/>
                    <a:pt x="4838380" y="998"/>
                    <a:pt x="4840156" y="2774"/>
                  </a:cubicBezTo>
                  <a:cubicBezTo>
                    <a:pt x="4841932" y="4551"/>
                    <a:pt x="4842930" y="6960"/>
                    <a:pt x="4842930" y="9472"/>
                  </a:cubicBezTo>
                  <a:lnTo>
                    <a:pt x="4842930" y="2474401"/>
                  </a:lnTo>
                  <a:cubicBezTo>
                    <a:pt x="4842930" y="2476913"/>
                    <a:pt x="4841932" y="2479323"/>
                    <a:pt x="4840156" y="2481099"/>
                  </a:cubicBezTo>
                  <a:cubicBezTo>
                    <a:pt x="4838380" y="2482875"/>
                    <a:pt x="4835971" y="2483873"/>
                    <a:pt x="4833458" y="2483873"/>
                  </a:cubicBezTo>
                  <a:lnTo>
                    <a:pt x="9472" y="2483873"/>
                  </a:lnTo>
                  <a:cubicBezTo>
                    <a:pt x="6960" y="2483873"/>
                    <a:pt x="4551" y="2482875"/>
                    <a:pt x="2774" y="2481099"/>
                  </a:cubicBezTo>
                  <a:cubicBezTo>
                    <a:pt x="998" y="2479323"/>
                    <a:pt x="0" y="2476913"/>
                    <a:pt x="0" y="2474401"/>
                  </a:cubicBezTo>
                  <a:lnTo>
                    <a:pt x="0" y="9472"/>
                  </a:lnTo>
                  <a:cubicBezTo>
                    <a:pt x="0" y="6960"/>
                    <a:pt x="998" y="4551"/>
                    <a:pt x="2774" y="2774"/>
                  </a:cubicBezTo>
                  <a:cubicBezTo>
                    <a:pt x="4551" y="998"/>
                    <a:pt x="6960" y="0"/>
                    <a:pt x="9472" y="0"/>
                  </a:cubicBezTo>
                  <a:close/>
                </a:path>
              </a:pathLst>
            </a:custGeom>
            <a:solidFill>
              <a:srgbClr val="F5EDD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4842930" cy="2560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2018197" flipH="1">
            <a:off x="7975160" y="-1996155"/>
            <a:ext cx="13745044" cy="3992310"/>
          </a:xfrm>
          <a:custGeom>
            <a:avLst/>
            <a:gdLst/>
            <a:ahLst/>
            <a:cxnLst/>
            <a:rect l="l" t="t" r="r" b="b"/>
            <a:pathLst>
              <a:path w="13745044" h="3992310">
                <a:moveTo>
                  <a:pt x="13745044" y="0"/>
                </a:moveTo>
                <a:lnTo>
                  <a:pt x="0" y="0"/>
                </a:lnTo>
                <a:lnTo>
                  <a:pt x="0" y="3992310"/>
                </a:lnTo>
                <a:lnTo>
                  <a:pt x="13745044" y="3992310"/>
                </a:lnTo>
                <a:lnTo>
                  <a:pt x="13745044" y="0"/>
                </a:lnTo>
                <a:close/>
              </a:path>
            </a:pathLst>
          </a:custGeom>
          <a:blipFill>
            <a:blip r:embed="rId4"/>
            <a:stretch>
              <a:fillRect t="-9667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flipV="1">
            <a:off x="282104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 flipV="1">
            <a:off x="6029620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2"/>
                </a:moveTo>
                <a:lnTo>
                  <a:pt x="0" y="563202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5400000" flipH="1" flipV="1">
            <a:off x="74621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4" y="0"/>
                </a:lnTo>
                <a:lnTo>
                  <a:pt x="5071054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10800000" flipV="1">
            <a:off x="1039589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10800000" flipH="1" flipV="1">
            <a:off x="7187327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10800000" flipV="1">
            <a:off x="300013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5400000" flipV="1">
            <a:off x="74621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4" y="563203"/>
                </a:lnTo>
                <a:lnTo>
                  <a:pt x="5071054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flipV="1">
            <a:off x="1021680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5400000" flipH="1">
            <a:off x="1247073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0"/>
                </a:moveTo>
                <a:lnTo>
                  <a:pt x="0" y="0"/>
                </a:lnTo>
                <a:lnTo>
                  <a:pt x="0" y="563203"/>
                </a:lnTo>
                <a:lnTo>
                  <a:pt x="5071054" y="563203"/>
                </a:lnTo>
                <a:lnTo>
                  <a:pt x="5071054" y="0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-5400000">
            <a:off x="1247073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0"/>
                </a:moveTo>
                <a:lnTo>
                  <a:pt x="5071054" y="0"/>
                </a:lnTo>
                <a:lnTo>
                  <a:pt x="5071054" y="563203"/>
                </a:lnTo>
                <a:lnTo>
                  <a:pt x="0" y="5632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flipH="1">
            <a:off x="1028700" y="5751282"/>
            <a:ext cx="2379378" cy="2902297"/>
          </a:xfrm>
          <a:custGeom>
            <a:avLst/>
            <a:gdLst/>
            <a:ahLst/>
            <a:cxnLst/>
            <a:rect l="l" t="t" r="r" b="b"/>
            <a:pathLst>
              <a:path w="2379378" h="2902297">
                <a:moveTo>
                  <a:pt x="2379378" y="0"/>
                </a:moveTo>
                <a:lnTo>
                  <a:pt x="0" y="0"/>
                </a:lnTo>
                <a:lnTo>
                  <a:pt x="0" y="2902297"/>
                </a:lnTo>
                <a:lnTo>
                  <a:pt x="2379378" y="2902297"/>
                </a:lnTo>
                <a:lnTo>
                  <a:pt x="237937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577300" y="7718733"/>
            <a:ext cx="4175096" cy="1539567"/>
          </a:xfrm>
          <a:custGeom>
            <a:avLst/>
            <a:gdLst/>
            <a:ahLst/>
            <a:cxnLst/>
            <a:rect l="l" t="t" r="r" b="b"/>
            <a:pathLst>
              <a:path w="4175096" h="1539567">
                <a:moveTo>
                  <a:pt x="0" y="0"/>
                </a:moveTo>
                <a:lnTo>
                  <a:pt x="4175095" y="0"/>
                </a:lnTo>
                <a:lnTo>
                  <a:pt x="4175095" y="1539567"/>
                </a:lnTo>
                <a:lnTo>
                  <a:pt x="0" y="15395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486232">
            <a:off x="13446310" y="1269739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1" y="0"/>
                </a:lnTo>
                <a:lnTo>
                  <a:pt x="2183881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696389">
            <a:off x="14934903" y="2183604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15045092" y="506855"/>
            <a:ext cx="1674794" cy="1723039"/>
          </a:xfrm>
          <a:custGeom>
            <a:avLst/>
            <a:gdLst/>
            <a:ahLst/>
            <a:cxnLst/>
            <a:rect l="l" t="t" r="r" b="b"/>
            <a:pathLst>
              <a:path w="1674794" h="1723039">
                <a:moveTo>
                  <a:pt x="0" y="0"/>
                </a:moveTo>
                <a:lnTo>
                  <a:pt x="1674793" y="0"/>
                </a:lnTo>
                <a:lnTo>
                  <a:pt x="1674793" y="1723038"/>
                </a:lnTo>
                <a:lnTo>
                  <a:pt x="0" y="17230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-196742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3910613" y="3648587"/>
            <a:ext cx="2605551" cy="2643654"/>
            <a:chOff x="0" y="0"/>
            <a:chExt cx="2952750" cy="2995930"/>
          </a:xfrm>
        </p:grpSpPr>
        <p:sp>
          <p:nvSpPr>
            <p:cNvPr id="27" name="Freeform 27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10"/>
              <a:stretch>
                <a:fillRect l="-26079" r="-26079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7017837" y="4532955"/>
            <a:ext cx="6526506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4400" spc="239">
                <a:solidFill>
                  <a:srgbClr val="44312B"/>
                </a:solidFill>
                <a:latin typeface="#9Slide07 SVNNexa Rust Slab Bla" panose="020B0606040200020203" pitchFamily="34" charset="0"/>
              </a:defRPr>
            </a:lvl1pPr>
          </a:lstStyle>
          <a:p>
            <a:r>
              <a:rPr lang="en-US" sz="5400" dirty="0"/>
              <a:t>III. </a:t>
            </a:r>
            <a:r>
              <a:rPr lang="en-US" sz="5400" dirty="0" err="1"/>
              <a:t>Tổng</a:t>
            </a:r>
            <a:r>
              <a:rPr lang="en-US" sz="5400" dirty="0"/>
              <a:t> </a:t>
            </a:r>
            <a:r>
              <a:rPr lang="en-US" sz="5400" dirty="0" err="1"/>
              <a:t>kết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033263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233247" flipH="1">
            <a:off x="-848303" y="7924164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8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8" y="3527848"/>
                </a:lnTo>
                <a:lnTo>
                  <a:pt x="12145958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11326" y="1267135"/>
            <a:ext cx="3992079" cy="1472079"/>
          </a:xfrm>
          <a:custGeom>
            <a:avLst/>
            <a:gdLst/>
            <a:ahLst/>
            <a:cxnLst/>
            <a:rect l="l" t="t" r="r" b="b"/>
            <a:pathLst>
              <a:path w="3992079" h="1472079">
                <a:moveTo>
                  <a:pt x="0" y="0"/>
                </a:moveTo>
                <a:lnTo>
                  <a:pt x="3992080" y="0"/>
                </a:lnTo>
                <a:lnTo>
                  <a:pt x="3992080" y="1472079"/>
                </a:lnTo>
                <a:lnTo>
                  <a:pt x="0" y="14720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90174" y="2923336"/>
            <a:ext cx="3092719" cy="5344364"/>
          </a:xfrm>
          <a:custGeom>
            <a:avLst/>
            <a:gdLst/>
            <a:ahLst/>
            <a:cxnLst/>
            <a:rect l="l" t="t" r="r" b="b"/>
            <a:pathLst>
              <a:path w="3092719" h="1735789">
                <a:moveTo>
                  <a:pt x="0" y="0"/>
                </a:moveTo>
                <a:lnTo>
                  <a:pt x="3092719" y="0"/>
                </a:lnTo>
                <a:lnTo>
                  <a:pt x="3092719" y="1735788"/>
                </a:lnTo>
                <a:lnTo>
                  <a:pt x="0" y="1735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15452" y="2906014"/>
            <a:ext cx="3092719" cy="5344364"/>
          </a:xfrm>
          <a:custGeom>
            <a:avLst/>
            <a:gdLst/>
            <a:ahLst/>
            <a:cxnLst/>
            <a:rect l="l" t="t" r="r" b="b"/>
            <a:pathLst>
              <a:path w="3092719" h="1735789">
                <a:moveTo>
                  <a:pt x="0" y="0"/>
                </a:moveTo>
                <a:lnTo>
                  <a:pt x="3092719" y="0"/>
                </a:lnTo>
                <a:lnTo>
                  <a:pt x="3092719" y="1735788"/>
                </a:lnTo>
                <a:lnTo>
                  <a:pt x="0" y="1735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2780347" y="2941314"/>
            <a:ext cx="4530978" cy="5344364"/>
          </a:xfrm>
          <a:custGeom>
            <a:avLst/>
            <a:gdLst/>
            <a:ahLst/>
            <a:cxnLst/>
            <a:rect l="l" t="t" r="r" b="b"/>
            <a:pathLst>
              <a:path w="3092719" h="1735789">
                <a:moveTo>
                  <a:pt x="3092719" y="0"/>
                </a:moveTo>
                <a:lnTo>
                  <a:pt x="0" y="0"/>
                </a:lnTo>
                <a:lnTo>
                  <a:pt x="0" y="1735788"/>
                </a:lnTo>
                <a:lnTo>
                  <a:pt x="3092719" y="1735788"/>
                </a:lnTo>
                <a:lnTo>
                  <a:pt x="309271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 rot="-10233247" flipH="1">
            <a:off x="7206974" y="7859339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8" y="0"/>
                </a:moveTo>
                <a:lnTo>
                  <a:pt x="0" y="0"/>
                </a:lnTo>
                <a:lnTo>
                  <a:pt x="0" y="3527849"/>
                </a:lnTo>
                <a:lnTo>
                  <a:pt x="12145958" y="3527849"/>
                </a:lnTo>
                <a:lnTo>
                  <a:pt x="12145958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696389">
            <a:off x="15886335" y="-229783"/>
            <a:ext cx="3234867" cy="2397845"/>
          </a:xfrm>
          <a:custGeom>
            <a:avLst/>
            <a:gdLst/>
            <a:ahLst/>
            <a:cxnLst/>
            <a:rect l="l" t="t" r="r" b="b"/>
            <a:pathLst>
              <a:path w="3234867" h="2397845">
                <a:moveTo>
                  <a:pt x="0" y="0"/>
                </a:moveTo>
                <a:lnTo>
                  <a:pt x="3234868" y="0"/>
                </a:lnTo>
                <a:lnTo>
                  <a:pt x="3234868" y="2397845"/>
                </a:lnTo>
                <a:lnTo>
                  <a:pt x="0" y="23978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233247" flipH="1">
            <a:off x="7794218" y="9534159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896986" flipH="1">
            <a:off x="-552876" y="-520736"/>
            <a:ext cx="3234867" cy="2397845"/>
          </a:xfrm>
          <a:custGeom>
            <a:avLst/>
            <a:gdLst/>
            <a:ahLst/>
            <a:cxnLst/>
            <a:rect l="l" t="t" r="r" b="b"/>
            <a:pathLst>
              <a:path w="3234867" h="2397845">
                <a:moveTo>
                  <a:pt x="3234867" y="0"/>
                </a:moveTo>
                <a:lnTo>
                  <a:pt x="0" y="0"/>
                </a:lnTo>
                <a:lnTo>
                  <a:pt x="0" y="2397846"/>
                </a:lnTo>
                <a:lnTo>
                  <a:pt x="3234867" y="2397846"/>
                </a:lnTo>
                <a:lnTo>
                  <a:pt x="323486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7">
            <a:extLst>
              <a:ext uri="{FF2B5EF4-FFF2-40B4-BE49-F238E27FC236}">
                <a16:creationId xmlns:a16="http://schemas.microsoft.com/office/drawing/2014/main" id="{8619B37A-47A5-E352-832A-1A42E59FF2B8}"/>
              </a:ext>
            </a:extLst>
          </p:cNvPr>
          <p:cNvSpPr/>
          <p:nvPr/>
        </p:nvSpPr>
        <p:spPr>
          <a:xfrm flipH="1">
            <a:off x="11303403" y="2886681"/>
            <a:ext cx="4622396" cy="5344364"/>
          </a:xfrm>
          <a:custGeom>
            <a:avLst/>
            <a:gdLst/>
            <a:ahLst/>
            <a:cxnLst/>
            <a:rect l="l" t="t" r="r" b="b"/>
            <a:pathLst>
              <a:path w="3092719" h="1735789">
                <a:moveTo>
                  <a:pt x="3092719" y="0"/>
                </a:moveTo>
                <a:lnTo>
                  <a:pt x="0" y="0"/>
                </a:lnTo>
                <a:lnTo>
                  <a:pt x="0" y="1735788"/>
                </a:lnTo>
                <a:lnTo>
                  <a:pt x="3092719" y="1735788"/>
                </a:lnTo>
                <a:lnTo>
                  <a:pt x="309271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BEA503-6432-62AA-D550-A7BF8A77FD51}"/>
              </a:ext>
            </a:extLst>
          </p:cNvPr>
          <p:cNvSpPr txBox="1"/>
          <p:nvPr/>
        </p:nvSpPr>
        <p:spPr>
          <a:xfrm>
            <a:off x="1976663" y="3437093"/>
            <a:ext cx="4882177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1. </a:t>
            </a:r>
            <a:r>
              <a:rPr lang="en-US" sz="28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Nội</a:t>
            </a:r>
            <a:r>
              <a:rPr lang="en-US" sz="2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dung, ý </a:t>
            </a:r>
            <a:r>
              <a:rPr lang="en-US" sz="28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nghĩa</a:t>
            </a:r>
            <a:endParaRPr lang="en-US" sz="2400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  Văn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phân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tích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làm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nổi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bật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“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chiều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sâu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”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truyện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Lão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Hạc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tưởng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nhân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thể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hiện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độc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đáo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thuyết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phục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qua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ngòi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bút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tài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hoa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 Nam Cao.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Đồng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thời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thể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hiện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trân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trọng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mến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phục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viết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đối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với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tác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giả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BB26D84-1676-E26B-9FC3-2025E559989B}"/>
              </a:ext>
            </a:extLst>
          </p:cNvPr>
          <p:cNvSpPr txBox="1"/>
          <p:nvPr/>
        </p:nvSpPr>
        <p:spPr>
          <a:xfrm>
            <a:off x="10554814" y="3429928"/>
            <a:ext cx="4977625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2. </a:t>
            </a:r>
            <a:r>
              <a:rPr lang="en-US" sz="28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Nghệ</a:t>
            </a:r>
            <a:r>
              <a:rPr lang="en-US" sz="2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thuật</a:t>
            </a:r>
            <a:r>
              <a:rPr lang="en-US" sz="2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đặc</a:t>
            </a:r>
            <a:r>
              <a:rPr lang="en-US" sz="28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sắc</a:t>
            </a:r>
            <a:endParaRPr lang="en-US" sz="2400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  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nêu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kiến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tường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minh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lí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lẽ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xác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đáng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;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bằng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chứng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lựa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chọn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phù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hợp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phân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tích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sắc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sảo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;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bình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độc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đáo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sâu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sắc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;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sử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dụng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hình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ảnh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sáng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tạo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giọng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biểu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có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khí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chất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riêng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(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tài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hoa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uyên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28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bác</a:t>
            </a:r>
            <a:r>
              <a:rPr lang="en-US" sz="28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...). </a:t>
            </a:r>
            <a:endParaRPr lang="en-US" sz="24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45" grpId="0" animBg="1"/>
      <p:bldP spid="12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233247" flipH="1">
            <a:off x="-848303" y="7924164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8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8" y="3527848"/>
                </a:lnTo>
                <a:lnTo>
                  <a:pt x="12145958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287549" y="600138"/>
            <a:ext cx="3992079" cy="1472079"/>
          </a:xfrm>
          <a:custGeom>
            <a:avLst/>
            <a:gdLst/>
            <a:ahLst/>
            <a:cxnLst/>
            <a:rect l="l" t="t" r="r" b="b"/>
            <a:pathLst>
              <a:path w="3992079" h="1472079">
                <a:moveTo>
                  <a:pt x="0" y="0"/>
                </a:moveTo>
                <a:lnTo>
                  <a:pt x="3992080" y="0"/>
                </a:lnTo>
                <a:lnTo>
                  <a:pt x="3992080" y="1472079"/>
                </a:lnTo>
                <a:lnTo>
                  <a:pt x="0" y="14720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946160" y="1923153"/>
            <a:ext cx="3092719" cy="1167666"/>
          </a:xfrm>
          <a:custGeom>
            <a:avLst/>
            <a:gdLst/>
            <a:ahLst/>
            <a:cxnLst/>
            <a:rect l="l" t="t" r="r" b="b"/>
            <a:pathLst>
              <a:path w="3092719" h="1735789">
                <a:moveTo>
                  <a:pt x="0" y="0"/>
                </a:moveTo>
                <a:lnTo>
                  <a:pt x="3092719" y="0"/>
                </a:lnTo>
                <a:lnTo>
                  <a:pt x="3092719" y="1735788"/>
                </a:lnTo>
                <a:lnTo>
                  <a:pt x="0" y="1735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718070" y="1923153"/>
            <a:ext cx="3092719" cy="1167666"/>
          </a:xfrm>
          <a:custGeom>
            <a:avLst/>
            <a:gdLst/>
            <a:ahLst/>
            <a:cxnLst/>
            <a:rect l="l" t="t" r="r" b="b"/>
            <a:pathLst>
              <a:path w="3092719" h="1735789">
                <a:moveTo>
                  <a:pt x="0" y="0"/>
                </a:moveTo>
                <a:lnTo>
                  <a:pt x="3092719" y="0"/>
                </a:lnTo>
                <a:lnTo>
                  <a:pt x="3092719" y="1735788"/>
                </a:lnTo>
                <a:lnTo>
                  <a:pt x="0" y="1735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10210800" y="1923153"/>
            <a:ext cx="3092719" cy="1167666"/>
          </a:xfrm>
          <a:custGeom>
            <a:avLst/>
            <a:gdLst/>
            <a:ahLst/>
            <a:cxnLst/>
            <a:rect l="l" t="t" r="r" b="b"/>
            <a:pathLst>
              <a:path w="3092719" h="1735789">
                <a:moveTo>
                  <a:pt x="3092719" y="0"/>
                </a:moveTo>
                <a:lnTo>
                  <a:pt x="0" y="0"/>
                </a:lnTo>
                <a:lnTo>
                  <a:pt x="0" y="1735788"/>
                </a:lnTo>
                <a:lnTo>
                  <a:pt x="3092719" y="1735788"/>
                </a:lnTo>
                <a:lnTo>
                  <a:pt x="309271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600558" y="1975117"/>
            <a:ext cx="72321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r>
              <a:rPr lang="en-US" dirty="0"/>
              <a:t>3.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nghị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truyện</a:t>
            </a:r>
            <a:endParaRPr lang="en-US" dirty="0"/>
          </a:p>
        </p:txBody>
      </p:sp>
      <p:sp>
        <p:nvSpPr>
          <p:cNvPr id="9" name="Freeform 9"/>
          <p:cNvSpPr/>
          <p:nvPr/>
        </p:nvSpPr>
        <p:spPr>
          <a:xfrm rot="-10233247" flipH="1">
            <a:off x="7206974" y="7859339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8" y="0"/>
                </a:moveTo>
                <a:lnTo>
                  <a:pt x="0" y="0"/>
                </a:lnTo>
                <a:lnTo>
                  <a:pt x="0" y="3527849"/>
                </a:lnTo>
                <a:lnTo>
                  <a:pt x="12145958" y="3527849"/>
                </a:lnTo>
                <a:lnTo>
                  <a:pt x="12145958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696389">
            <a:off x="15886335" y="-229783"/>
            <a:ext cx="3234867" cy="2397845"/>
          </a:xfrm>
          <a:custGeom>
            <a:avLst/>
            <a:gdLst/>
            <a:ahLst/>
            <a:cxnLst/>
            <a:rect l="l" t="t" r="r" b="b"/>
            <a:pathLst>
              <a:path w="3234867" h="2397845">
                <a:moveTo>
                  <a:pt x="0" y="0"/>
                </a:moveTo>
                <a:lnTo>
                  <a:pt x="3234868" y="0"/>
                </a:lnTo>
                <a:lnTo>
                  <a:pt x="3234868" y="2397845"/>
                </a:lnTo>
                <a:lnTo>
                  <a:pt x="0" y="23978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-10233247" flipH="1">
            <a:off x="7794218" y="9534159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rot="-896986" flipH="1">
            <a:off x="-552876" y="-520736"/>
            <a:ext cx="3234867" cy="2397845"/>
          </a:xfrm>
          <a:custGeom>
            <a:avLst/>
            <a:gdLst/>
            <a:ahLst/>
            <a:cxnLst/>
            <a:rect l="l" t="t" r="r" b="b"/>
            <a:pathLst>
              <a:path w="3234867" h="2397845">
                <a:moveTo>
                  <a:pt x="3234867" y="0"/>
                </a:moveTo>
                <a:lnTo>
                  <a:pt x="0" y="0"/>
                </a:lnTo>
                <a:lnTo>
                  <a:pt x="0" y="2397846"/>
                </a:lnTo>
                <a:lnTo>
                  <a:pt x="3234867" y="2397846"/>
                </a:lnTo>
                <a:lnTo>
                  <a:pt x="3234867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8F9DA8-FD9E-91AE-E315-BF4028A39251}"/>
              </a:ext>
            </a:extLst>
          </p:cNvPr>
          <p:cNvSpPr txBox="1"/>
          <p:nvPr/>
        </p:nvSpPr>
        <p:spPr>
          <a:xfrm>
            <a:off x="1828185" y="3753675"/>
            <a:ext cx="1491080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Dựa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nhan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xác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định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800" dirty="0">
              <a:solidFill>
                <a:schemeClr val="bg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Dựa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bố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cục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hoặc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ý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chính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từng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phần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xác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định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điểm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800" dirty="0">
              <a:solidFill>
                <a:schemeClr val="bg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Hiểu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tác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dụng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lí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lẽ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bằng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chứng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rõ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điểm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;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mối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quan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hệ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giữa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điểm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800" dirty="0">
              <a:solidFill>
                <a:schemeClr val="bg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thái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độ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giọng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điệu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nhận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mục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đích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nghị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luận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2800" dirty="0">
              <a:solidFill>
                <a:schemeClr val="bg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yếu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tố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nghệ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thuật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nhận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cách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thuyết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phục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viết</a:t>
            </a:r>
            <a:r>
              <a:rPr lang="en-US" sz="32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3200" dirty="0">
              <a:solidFill>
                <a:schemeClr val="bg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60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461727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252631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043534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22540" y="2256199"/>
            <a:ext cx="11442919" cy="5868918"/>
            <a:chOff x="0" y="0"/>
            <a:chExt cx="4842930" cy="24838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42930" cy="2483873"/>
            </a:xfrm>
            <a:custGeom>
              <a:avLst/>
              <a:gdLst/>
              <a:ahLst/>
              <a:cxnLst/>
              <a:rect l="l" t="t" r="r" b="b"/>
              <a:pathLst>
                <a:path w="4842930" h="2483873">
                  <a:moveTo>
                    <a:pt x="9472" y="0"/>
                  </a:moveTo>
                  <a:lnTo>
                    <a:pt x="4833458" y="0"/>
                  </a:lnTo>
                  <a:cubicBezTo>
                    <a:pt x="4835971" y="0"/>
                    <a:pt x="4838380" y="998"/>
                    <a:pt x="4840156" y="2774"/>
                  </a:cubicBezTo>
                  <a:cubicBezTo>
                    <a:pt x="4841932" y="4551"/>
                    <a:pt x="4842930" y="6960"/>
                    <a:pt x="4842930" y="9472"/>
                  </a:cubicBezTo>
                  <a:lnTo>
                    <a:pt x="4842930" y="2474401"/>
                  </a:lnTo>
                  <a:cubicBezTo>
                    <a:pt x="4842930" y="2476913"/>
                    <a:pt x="4841932" y="2479323"/>
                    <a:pt x="4840156" y="2481099"/>
                  </a:cubicBezTo>
                  <a:cubicBezTo>
                    <a:pt x="4838380" y="2482875"/>
                    <a:pt x="4835971" y="2483873"/>
                    <a:pt x="4833458" y="2483873"/>
                  </a:cubicBezTo>
                  <a:lnTo>
                    <a:pt x="9472" y="2483873"/>
                  </a:lnTo>
                  <a:cubicBezTo>
                    <a:pt x="6960" y="2483873"/>
                    <a:pt x="4551" y="2482875"/>
                    <a:pt x="2774" y="2481099"/>
                  </a:cubicBezTo>
                  <a:cubicBezTo>
                    <a:pt x="998" y="2479323"/>
                    <a:pt x="0" y="2476913"/>
                    <a:pt x="0" y="2474401"/>
                  </a:cubicBezTo>
                  <a:lnTo>
                    <a:pt x="0" y="9472"/>
                  </a:lnTo>
                  <a:cubicBezTo>
                    <a:pt x="0" y="6960"/>
                    <a:pt x="998" y="4551"/>
                    <a:pt x="2774" y="2774"/>
                  </a:cubicBezTo>
                  <a:cubicBezTo>
                    <a:pt x="4551" y="998"/>
                    <a:pt x="6960" y="0"/>
                    <a:pt x="9472" y="0"/>
                  </a:cubicBezTo>
                  <a:close/>
                </a:path>
              </a:pathLst>
            </a:custGeom>
            <a:solidFill>
              <a:srgbClr val="F5EDD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4842930" cy="2560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2018197" flipH="1">
            <a:off x="7975160" y="-1996155"/>
            <a:ext cx="13745044" cy="3992310"/>
          </a:xfrm>
          <a:custGeom>
            <a:avLst/>
            <a:gdLst/>
            <a:ahLst/>
            <a:cxnLst/>
            <a:rect l="l" t="t" r="r" b="b"/>
            <a:pathLst>
              <a:path w="13745044" h="3992310">
                <a:moveTo>
                  <a:pt x="13745044" y="0"/>
                </a:moveTo>
                <a:lnTo>
                  <a:pt x="0" y="0"/>
                </a:lnTo>
                <a:lnTo>
                  <a:pt x="0" y="3992310"/>
                </a:lnTo>
                <a:lnTo>
                  <a:pt x="13745044" y="3992310"/>
                </a:lnTo>
                <a:lnTo>
                  <a:pt x="13745044" y="0"/>
                </a:lnTo>
                <a:close/>
              </a:path>
            </a:pathLst>
          </a:custGeom>
          <a:blipFill>
            <a:blip r:embed="rId4"/>
            <a:stretch>
              <a:fillRect t="-9667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flipV="1">
            <a:off x="282104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 flipV="1">
            <a:off x="6029620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2"/>
                </a:moveTo>
                <a:lnTo>
                  <a:pt x="0" y="563202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5400000" flipH="1" flipV="1">
            <a:off x="74621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4" y="0"/>
                </a:lnTo>
                <a:lnTo>
                  <a:pt x="5071054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10800000" flipV="1">
            <a:off x="1039589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10800000" flipH="1" flipV="1">
            <a:off x="7187327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10800000" flipV="1">
            <a:off x="300013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5400000" flipV="1">
            <a:off x="74621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4" y="563203"/>
                </a:lnTo>
                <a:lnTo>
                  <a:pt x="5071054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flipV="1">
            <a:off x="1021680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5400000" flipH="1">
            <a:off x="1247073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0"/>
                </a:moveTo>
                <a:lnTo>
                  <a:pt x="0" y="0"/>
                </a:lnTo>
                <a:lnTo>
                  <a:pt x="0" y="563203"/>
                </a:lnTo>
                <a:lnTo>
                  <a:pt x="5071054" y="563203"/>
                </a:lnTo>
                <a:lnTo>
                  <a:pt x="5071054" y="0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-5400000">
            <a:off x="1247073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0"/>
                </a:moveTo>
                <a:lnTo>
                  <a:pt x="5071054" y="0"/>
                </a:lnTo>
                <a:lnTo>
                  <a:pt x="5071054" y="563203"/>
                </a:lnTo>
                <a:lnTo>
                  <a:pt x="0" y="5632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flipH="1">
            <a:off x="1028700" y="5751282"/>
            <a:ext cx="2379378" cy="2902297"/>
          </a:xfrm>
          <a:custGeom>
            <a:avLst/>
            <a:gdLst/>
            <a:ahLst/>
            <a:cxnLst/>
            <a:rect l="l" t="t" r="r" b="b"/>
            <a:pathLst>
              <a:path w="2379378" h="2902297">
                <a:moveTo>
                  <a:pt x="2379378" y="0"/>
                </a:moveTo>
                <a:lnTo>
                  <a:pt x="0" y="0"/>
                </a:lnTo>
                <a:lnTo>
                  <a:pt x="0" y="2902297"/>
                </a:lnTo>
                <a:lnTo>
                  <a:pt x="2379378" y="2902297"/>
                </a:lnTo>
                <a:lnTo>
                  <a:pt x="237937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577300" y="7718733"/>
            <a:ext cx="4175096" cy="1539567"/>
          </a:xfrm>
          <a:custGeom>
            <a:avLst/>
            <a:gdLst/>
            <a:ahLst/>
            <a:cxnLst/>
            <a:rect l="l" t="t" r="r" b="b"/>
            <a:pathLst>
              <a:path w="4175096" h="1539567">
                <a:moveTo>
                  <a:pt x="0" y="0"/>
                </a:moveTo>
                <a:lnTo>
                  <a:pt x="4175095" y="0"/>
                </a:lnTo>
                <a:lnTo>
                  <a:pt x="4175095" y="1539567"/>
                </a:lnTo>
                <a:lnTo>
                  <a:pt x="0" y="15395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486232">
            <a:off x="13446310" y="1269739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1" y="0"/>
                </a:lnTo>
                <a:lnTo>
                  <a:pt x="2183881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696389">
            <a:off x="14934903" y="2183604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15045092" y="506855"/>
            <a:ext cx="1674794" cy="1723039"/>
          </a:xfrm>
          <a:custGeom>
            <a:avLst/>
            <a:gdLst/>
            <a:ahLst/>
            <a:cxnLst/>
            <a:rect l="l" t="t" r="r" b="b"/>
            <a:pathLst>
              <a:path w="1674794" h="1723039">
                <a:moveTo>
                  <a:pt x="0" y="0"/>
                </a:moveTo>
                <a:lnTo>
                  <a:pt x="1674793" y="0"/>
                </a:lnTo>
                <a:lnTo>
                  <a:pt x="1674793" y="1723038"/>
                </a:lnTo>
                <a:lnTo>
                  <a:pt x="0" y="17230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-196742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3910613" y="3648587"/>
            <a:ext cx="2605551" cy="2643654"/>
            <a:chOff x="0" y="0"/>
            <a:chExt cx="2952750" cy="2995930"/>
          </a:xfrm>
        </p:grpSpPr>
        <p:sp>
          <p:nvSpPr>
            <p:cNvPr id="27" name="Freeform 27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10"/>
              <a:stretch>
                <a:fillRect l="-26079" r="-26079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7031334" y="4150428"/>
            <a:ext cx="7012199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5400" spc="239">
                <a:solidFill>
                  <a:srgbClr val="44312B"/>
                </a:solidFill>
                <a:latin typeface="#9Slide07 SVNNexa Rust Slab Bla" panose="020B0606040200020203" pitchFamily="34" charset="0"/>
              </a:defRPr>
            </a:lvl1pPr>
          </a:lstStyle>
          <a:p>
            <a:r>
              <a:rPr lang="en-US" dirty="0"/>
              <a:t>IV.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425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4461727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252631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043534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3422540" y="2076153"/>
            <a:ext cx="11442919" cy="6048964"/>
            <a:chOff x="0" y="-76200"/>
            <a:chExt cx="4842930" cy="25600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42930" cy="2483873"/>
            </a:xfrm>
            <a:custGeom>
              <a:avLst/>
              <a:gdLst/>
              <a:ahLst/>
              <a:cxnLst/>
              <a:rect l="l" t="t" r="r" b="b"/>
              <a:pathLst>
                <a:path w="4842930" h="2483873">
                  <a:moveTo>
                    <a:pt x="9472" y="0"/>
                  </a:moveTo>
                  <a:lnTo>
                    <a:pt x="4833458" y="0"/>
                  </a:lnTo>
                  <a:cubicBezTo>
                    <a:pt x="4835971" y="0"/>
                    <a:pt x="4838380" y="998"/>
                    <a:pt x="4840156" y="2774"/>
                  </a:cubicBezTo>
                  <a:cubicBezTo>
                    <a:pt x="4841932" y="4551"/>
                    <a:pt x="4842930" y="6960"/>
                    <a:pt x="4842930" y="9472"/>
                  </a:cubicBezTo>
                  <a:lnTo>
                    <a:pt x="4842930" y="2474401"/>
                  </a:lnTo>
                  <a:cubicBezTo>
                    <a:pt x="4842930" y="2476913"/>
                    <a:pt x="4841932" y="2479323"/>
                    <a:pt x="4840156" y="2481099"/>
                  </a:cubicBezTo>
                  <a:cubicBezTo>
                    <a:pt x="4838380" y="2482875"/>
                    <a:pt x="4835971" y="2483873"/>
                    <a:pt x="4833458" y="2483873"/>
                  </a:cubicBezTo>
                  <a:lnTo>
                    <a:pt x="9472" y="2483873"/>
                  </a:lnTo>
                  <a:cubicBezTo>
                    <a:pt x="6960" y="2483873"/>
                    <a:pt x="4551" y="2482875"/>
                    <a:pt x="2774" y="2481099"/>
                  </a:cubicBezTo>
                  <a:cubicBezTo>
                    <a:pt x="998" y="2479323"/>
                    <a:pt x="0" y="2476913"/>
                    <a:pt x="0" y="2474401"/>
                  </a:cubicBezTo>
                  <a:lnTo>
                    <a:pt x="0" y="9472"/>
                  </a:lnTo>
                  <a:cubicBezTo>
                    <a:pt x="0" y="6960"/>
                    <a:pt x="998" y="4551"/>
                    <a:pt x="2774" y="2774"/>
                  </a:cubicBezTo>
                  <a:cubicBezTo>
                    <a:pt x="4551" y="998"/>
                    <a:pt x="6960" y="0"/>
                    <a:pt x="9472" y="0"/>
                  </a:cubicBezTo>
                  <a:close/>
                </a:path>
              </a:pathLst>
            </a:custGeom>
            <a:solidFill>
              <a:srgbClr val="F5EDD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4842930" cy="2560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2018197" flipH="1">
            <a:off x="7975160" y="-1996155"/>
            <a:ext cx="13745044" cy="3992310"/>
          </a:xfrm>
          <a:custGeom>
            <a:avLst/>
            <a:gdLst/>
            <a:ahLst/>
            <a:cxnLst/>
            <a:rect l="l" t="t" r="r" b="b"/>
            <a:pathLst>
              <a:path w="13745044" h="3992310">
                <a:moveTo>
                  <a:pt x="13745044" y="0"/>
                </a:moveTo>
                <a:lnTo>
                  <a:pt x="0" y="0"/>
                </a:lnTo>
                <a:lnTo>
                  <a:pt x="0" y="3992310"/>
                </a:lnTo>
                <a:lnTo>
                  <a:pt x="13745044" y="3992310"/>
                </a:lnTo>
                <a:lnTo>
                  <a:pt x="13745044" y="0"/>
                </a:lnTo>
                <a:close/>
              </a:path>
            </a:pathLst>
          </a:custGeom>
          <a:blipFill>
            <a:blip r:embed="rId4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V="1">
            <a:off x="282104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 flipV="1">
            <a:off x="6029620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2"/>
                </a:moveTo>
                <a:lnTo>
                  <a:pt x="0" y="563202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 flipH="1" flipV="1">
            <a:off x="74621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4" y="0"/>
                </a:lnTo>
                <a:lnTo>
                  <a:pt x="5071054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0800000" flipV="1">
            <a:off x="1039589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0800000" flipH="1" flipV="1">
            <a:off x="7187327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0800000" flipV="1">
            <a:off x="300013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 flipV="1">
            <a:off x="74621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4" y="563203"/>
                </a:lnTo>
                <a:lnTo>
                  <a:pt x="5071054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V="1">
            <a:off x="1021680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 flipH="1">
            <a:off x="1247073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0"/>
                </a:moveTo>
                <a:lnTo>
                  <a:pt x="0" y="0"/>
                </a:lnTo>
                <a:lnTo>
                  <a:pt x="0" y="563203"/>
                </a:lnTo>
                <a:lnTo>
                  <a:pt x="5071054" y="563203"/>
                </a:lnTo>
                <a:lnTo>
                  <a:pt x="5071054" y="0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5400000">
            <a:off x="1247073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0"/>
                </a:moveTo>
                <a:lnTo>
                  <a:pt x="5071054" y="0"/>
                </a:lnTo>
                <a:lnTo>
                  <a:pt x="5071054" y="563203"/>
                </a:lnTo>
                <a:lnTo>
                  <a:pt x="0" y="5632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flipH="1">
            <a:off x="1028700" y="5751282"/>
            <a:ext cx="2379378" cy="2902297"/>
          </a:xfrm>
          <a:custGeom>
            <a:avLst/>
            <a:gdLst/>
            <a:ahLst/>
            <a:cxnLst/>
            <a:rect l="l" t="t" r="r" b="b"/>
            <a:pathLst>
              <a:path w="2379378" h="2902297">
                <a:moveTo>
                  <a:pt x="2379378" y="0"/>
                </a:moveTo>
                <a:lnTo>
                  <a:pt x="0" y="0"/>
                </a:lnTo>
                <a:lnTo>
                  <a:pt x="0" y="2902297"/>
                </a:lnTo>
                <a:lnTo>
                  <a:pt x="2379378" y="2902297"/>
                </a:lnTo>
                <a:lnTo>
                  <a:pt x="237937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77300" y="7718733"/>
            <a:ext cx="4175096" cy="1539567"/>
          </a:xfrm>
          <a:custGeom>
            <a:avLst/>
            <a:gdLst/>
            <a:ahLst/>
            <a:cxnLst/>
            <a:rect l="l" t="t" r="r" b="b"/>
            <a:pathLst>
              <a:path w="4175096" h="1539567">
                <a:moveTo>
                  <a:pt x="0" y="0"/>
                </a:moveTo>
                <a:lnTo>
                  <a:pt x="4175095" y="0"/>
                </a:lnTo>
                <a:lnTo>
                  <a:pt x="4175095" y="1539567"/>
                </a:lnTo>
                <a:lnTo>
                  <a:pt x="0" y="15395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486232">
            <a:off x="13446310" y="1269739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1" y="0"/>
                </a:lnTo>
                <a:lnTo>
                  <a:pt x="2183881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696389">
            <a:off x="14934903" y="2183604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5045092" y="506855"/>
            <a:ext cx="1674794" cy="1723039"/>
          </a:xfrm>
          <a:custGeom>
            <a:avLst/>
            <a:gdLst/>
            <a:ahLst/>
            <a:cxnLst/>
            <a:rect l="l" t="t" r="r" b="b"/>
            <a:pathLst>
              <a:path w="1674794" h="1723039">
                <a:moveTo>
                  <a:pt x="0" y="0"/>
                </a:moveTo>
                <a:lnTo>
                  <a:pt x="1674793" y="0"/>
                </a:lnTo>
                <a:lnTo>
                  <a:pt x="1674793" y="1723038"/>
                </a:lnTo>
                <a:lnTo>
                  <a:pt x="0" y="17230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-196742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59C278-D2F9-2DB5-6E6A-91397100E5F2}"/>
              </a:ext>
            </a:extLst>
          </p:cNvPr>
          <p:cNvSpPr txBox="1"/>
          <p:nvPr/>
        </p:nvSpPr>
        <p:spPr>
          <a:xfrm>
            <a:off x="3830480" y="3130074"/>
            <a:ext cx="10714545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(1) Văn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bản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này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giúp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em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hiểu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sâu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sắc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hơn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điều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gì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truyện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ngắn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Lão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Hạc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?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Hãy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trình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bày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thành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đoạn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6-8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dòng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(2)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đọc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phân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tích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bình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giảng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phê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bình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học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về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một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số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tác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phẩm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truyện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đã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học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 Sau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đó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ghi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chép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lại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câu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đoạn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em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cảm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thấy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ấn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tượng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tâm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đắc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.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461727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252631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043534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3422540" y="2229894"/>
            <a:ext cx="11442919" cy="5868918"/>
            <a:chOff x="0" y="0"/>
            <a:chExt cx="4842930" cy="24838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42930" cy="2483873"/>
            </a:xfrm>
            <a:custGeom>
              <a:avLst/>
              <a:gdLst/>
              <a:ahLst/>
              <a:cxnLst/>
              <a:rect l="l" t="t" r="r" b="b"/>
              <a:pathLst>
                <a:path w="4842930" h="2483873">
                  <a:moveTo>
                    <a:pt x="9472" y="0"/>
                  </a:moveTo>
                  <a:lnTo>
                    <a:pt x="4833458" y="0"/>
                  </a:lnTo>
                  <a:cubicBezTo>
                    <a:pt x="4835971" y="0"/>
                    <a:pt x="4838380" y="998"/>
                    <a:pt x="4840156" y="2774"/>
                  </a:cubicBezTo>
                  <a:cubicBezTo>
                    <a:pt x="4841932" y="4551"/>
                    <a:pt x="4842930" y="6960"/>
                    <a:pt x="4842930" y="9472"/>
                  </a:cubicBezTo>
                  <a:lnTo>
                    <a:pt x="4842930" y="2474401"/>
                  </a:lnTo>
                  <a:cubicBezTo>
                    <a:pt x="4842930" y="2476913"/>
                    <a:pt x="4841932" y="2479323"/>
                    <a:pt x="4840156" y="2481099"/>
                  </a:cubicBezTo>
                  <a:cubicBezTo>
                    <a:pt x="4838380" y="2482875"/>
                    <a:pt x="4835971" y="2483873"/>
                    <a:pt x="4833458" y="2483873"/>
                  </a:cubicBezTo>
                  <a:lnTo>
                    <a:pt x="9472" y="2483873"/>
                  </a:lnTo>
                  <a:cubicBezTo>
                    <a:pt x="6960" y="2483873"/>
                    <a:pt x="4551" y="2482875"/>
                    <a:pt x="2774" y="2481099"/>
                  </a:cubicBezTo>
                  <a:cubicBezTo>
                    <a:pt x="998" y="2479323"/>
                    <a:pt x="0" y="2476913"/>
                    <a:pt x="0" y="2474401"/>
                  </a:cubicBezTo>
                  <a:lnTo>
                    <a:pt x="0" y="9472"/>
                  </a:lnTo>
                  <a:cubicBezTo>
                    <a:pt x="0" y="6960"/>
                    <a:pt x="998" y="4551"/>
                    <a:pt x="2774" y="2774"/>
                  </a:cubicBezTo>
                  <a:cubicBezTo>
                    <a:pt x="4551" y="998"/>
                    <a:pt x="6960" y="0"/>
                    <a:pt x="9472" y="0"/>
                  </a:cubicBezTo>
                  <a:close/>
                </a:path>
              </a:pathLst>
            </a:custGeom>
            <a:solidFill>
              <a:srgbClr val="F5ED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4842930" cy="2560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2018197" flipH="1">
            <a:off x="7975160" y="-1996155"/>
            <a:ext cx="13745044" cy="3992310"/>
          </a:xfrm>
          <a:custGeom>
            <a:avLst/>
            <a:gdLst/>
            <a:ahLst/>
            <a:cxnLst/>
            <a:rect l="l" t="t" r="r" b="b"/>
            <a:pathLst>
              <a:path w="13745044" h="3992310">
                <a:moveTo>
                  <a:pt x="13745044" y="0"/>
                </a:moveTo>
                <a:lnTo>
                  <a:pt x="0" y="0"/>
                </a:lnTo>
                <a:lnTo>
                  <a:pt x="0" y="3992310"/>
                </a:lnTo>
                <a:lnTo>
                  <a:pt x="13745044" y="3992310"/>
                </a:lnTo>
                <a:lnTo>
                  <a:pt x="13745044" y="0"/>
                </a:lnTo>
                <a:close/>
              </a:path>
            </a:pathLst>
          </a:custGeom>
          <a:blipFill>
            <a:blip r:embed="rId4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V="1">
            <a:off x="282104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 flipV="1">
            <a:off x="6029620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2"/>
                </a:moveTo>
                <a:lnTo>
                  <a:pt x="0" y="563202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400000" flipH="1" flipV="1">
            <a:off x="74621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4" y="0"/>
                </a:lnTo>
                <a:lnTo>
                  <a:pt x="5071054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0800000" flipV="1">
            <a:off x="1039589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0800000" flipH="1" flipV="1">
            <a:off x="7187327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0800000" flipV="1">
            <a:off x="300013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5400000" flipV="1">
            <a:off x="74621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4" y="563203"/>
                </a:lnTo>
                <a:lnTo>
                  <a:pt x="5071054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V="1">
            <a:off x="1021680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400000" flipH="1">
            <a:off x="1247073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0"/>
                </a:moveTo>
                <a:lnTo>
                  <a:pt x="0" y="0"/>
                </a:lnTo>
                <a:lnTo>
                  <a:pt x="0" y="563203"/>
                </a:lnTo>
                <a:lnTo>
                  <a:pt x="5071054" y="563203"/>
                </a:lnTo>
                <a:lnTo>
                  <a:pt x="5071054" y="0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5400000">
            <a:off x="1247073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0"/>
                </a:moveTo>
                <a:lnTo>
                  <a:pt x="5071054" y="0"/>
                </a:lnTo>
                <a:lnTo>
                  <a:pt x="5071054" y="563203"/>
                </a:lnTo>
                <a:lnTo>
                  <a:pt x="0" y="5632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flipH="1">
            <a:off x="1028700" y="5751282"/>
            <a:ext cx="2379378" cy="2902297"/>
          </a:xfrm>
          <a:custGeom>
            <a:avLst/>
            <a:gdLst/>
            <a:ahLst/>
            <a:cxnLst/>
            <a:rect l="l" t="t" r="r" b="b"/>
            <a:pathLst>
              <a:path w="2379378" h="2902297">
                <a:moveTo>
                  <a:pt x="2379378" y="0"/>
                </a:moveTo>
                <a:lnTo>
                  <a:pt x="0" y="0"/>
                </a:lnTo>
                <a:lnTo>
                  <a:pt x="0" y="2902297"/>
                </a:lnTo>
                <a:lnTo>
                  <a:pt x="2379378" y="2902297"/>
                </a:lnTo>
                <a:lnTo>
                  <a:pt x="237937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77300" y="7718733"/>
            <a:ext cx="4175096" cy="1539567"/>
          </a:xfrm>
          <a:custGeom>
            <a:avLst/>
            <a:gdLst/>
            <a:ahLst/>
            <a:cxnLst/>
            <a:rect l="l" t="t" r="r" b="b"/>
            <a:pathLst>
              <a:path w="4175096" h="1539567">
                <a:moveTo>
                  <a:pt x="0" y="0"/>
                </a:moveTo>
                <a:lnTo>
                  <a:pt x="4175095" y="0"/>
                </a:lnTo>
                <a:lnTo>
                  <a:pt x="4175095" y="1539567"/>
                </a:lnTo>
                <a:lnTo>
                  <a:pt x="0" y="15395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486232">
            <a:off x="13446310" y="1269739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1" y="0"/>
                </a:lnTo>
                <a:lnTo>
                  <a:pt x="2183881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696389">
            <a:off x="14934903" y="2183604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5045092" y="506855"/>
            <a:ext cx="1674794" cy="1723039"/>
          </a:xfrm>
          <a:custGeom>
            <a:avLst/>
            <a:gdLst/>
            <a:ahLst/>
            <a:cxnLst/>
            <a:rect l="l" t="t" r="r" b="b"/>
            <a:pathLst>
              <a:path w="1674794" h="1723039">
                <a:moveTo>
                  <a:pt x="0" y="0"/>
                </a:moveTo>
                <a:lnTo>
                  <a:pt x="1674793" y="0"/>
                </a:lnTo>
                <a:lnTo>
                  <a:pt x="1674793" y="1723038"/>
                </a:lnTo>
                <a:lnTo>
                  <a:pt x="0" y="17230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-196742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3910613" y="3648587"/>
            <a:ext cx="2605551" cy="2643654"/>
            <a:chOff x="0" y="0"/>
            <a:chExt cx="2952750" cy="2995930"/>
          </a:xfrm>
        </p:grpSpPr>
        <p:sp>
          <p:nvSpPr>
            <p:cNvPr id="27" name="Freeform 27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10"/>
              <a:stretch>
                <a:fillRect l="-26079" r="-2607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7031335" y="4150428"/>
            <a:ext cx="6526506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spc="239" dirty="0">
                <a:solidFill>
                  <a:srgbClr val="44312B"/>
                </a:solidFill>
                <a:latin typeface="#9Slide07 SVNNexa Rust Slab Bla" panose="020B0606040200020203" pitchFamily="34" charset="0"/>
              </a:rPr>
              <a:t>I. </a:t>
            </a:r>
            <a:r>
              <a:rPr lang="en-US" sz="4400" spc="239" dirty="0" err="1">
                <a:solidFill>
                  <a:srgbClr val="44312B"/>
                </a:solidFill>
                <a:latin typeface="#9Slide07 SVNNexa Rust Slab Bla" panose="020B0606040200020203" pitchFamily="34" charset="0"/>
              </a:rPr>
              <a:t>Đọc</a:t>
            </a:r>
            <a:r>
              <a:rPr lang="en-US" sz="4400" spc="239" dirty="0">
                <a:solidFill>
                  <a:srgbClr val="44312B"/>
                </a:solidFill>
                <a:latin typeface="#9Slide07 SVNNexa Rust Slab Bla" panose="020B0606040200020203" pitchFamily="34" charset="0"/>
              </a:rPr>
              <a:t> </a:t>
            </a:r>
            <a:r>
              <a:rPr lang="en-US" sz="4400" spc="239" dirty="0" err="1">
                <a:solidFill>
                  <a:srgbClr val="44312B"/>
                </a:solidFill>
                <a:latin typeface="#9Slide07 SVNNexa Rust Slab Bla" panose="020B0606040200020203" pitchFamily="34" charset="0"/>
              </a:rPr>
              <a:t>và</a:t>
            </a:r>
            <a:endParaRPr lang="en-US" sz="4400" spc="239" dirty="0">
              <a:solidFill>
                <a:srgbClr val="44312B"/>
              </a:solidFill>
              <a:latin typeface="#9Slide07 SVNNexa Rust Slab Bla" panose="020B0606040200020203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US" sz="4400" spc="239" dirty="0" err="1">
                <a:solidFill>
                  <a:srgbClr val="44312B"/>
                </a:solidFill>
                <a:latin typeface="#9Slide07 SVNNexa Rust Slab Bla" panose="020B0606040200020203" pitchFamily="34" charset="0"/>
              </a:rPr>
              <a:t>tìm</a:t>
            </a:r>
            <a:r>
              <a:rPr lang="en-US" sz="4400" spc="239" dirty="0">
                <a:solidFill>
                  <a:srgbClr val="44312B"/>
                </a:solidFill>
                <a:latin typeface="#9Slide07 SVNNexa Rust Slab Bla" panose="020B0606040200020203" pitchFamily="34" charset="0"/>
              </a:rPr>
              <a:t> </a:t>
            </a:r>
            <a:r>
              <a:rPr lang="en-US" sz="4400" spc="239" dirty="0" err="1">
                <a:solidFill>
                  <a:srgbClr val="44312B"/>
                </a:solidFill>
                <a:latin typeface="#9Slide07 SVNNexa Rust Slab Bla" panose="020B0606040200020203" pitchFamily="34" charset="0"/>
              </a:rPr>
              <a:t>hiểu</a:t>
            </a:r>
            <a:r>
              <a:rPr lang="en-US" sz="4400" spc="239" dirty="0">
                <a:solidFill>
                  <a:srgbClr val="44312B"/>
                </a:solidFill>
                <a:latin typeface="#9Slide07 SVNNexa Rust Slab Bla" panose="020B0606040200020203" pitchFamily="34" charset="0"/>
              </a:rPr>
              <a:t> </a:t>
            </a:r>
            <a:r>
              <a:rPr lang="en-US" sz="4400" spc="239" dirty="0" err="1">
                <a:solidFill>
                  <a:srgbClr val="44312B"/>
                </a:solidFill>
                <a:latin typeface="#9Slide07 SVNNexa Rust Slab Bla" panose="020B0606040200020203" pitchFamily="34" charset="0"/>
              </a:rPr>
              <a:t>chung</a:t>
            </a:r>
            <a:endParaRPr lang="en-US" sz="4400" spc="239" dirty="0">
              <a:solidFill>
                <a:srgbClr val="44312B"/>
              </a:solidFill>
              <a:latin typeface="#9Slide07 SVNNexa Rust Slab Bla" panose="020B0606040200020203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353" b="-63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491015" flipH="1">
            <a:off x="-348146" y="-30601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4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0182178" flipH="1">
            <a:off x="6213538" y="-261309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4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0182178" flipH="1">
            <a:off x="7793156" y="-735224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4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48081">
            <a:off x="-325706" y="7069841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0" y="0"/>
                </a:moveTo>
                <a:lnTo>
                  <a:pt x="12145958" y="0"/>
                </a:lnTo>
                <a:lnTo>
                  <a:pt x="12145958" y="3527848"/>
                </a:lnTo>
                <a:lnTo>
                  <a:pt x="0" y="3527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48081">
            <a:off x="7793156" y="8523076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0" y="0"/>
                </a:moveTo>
                <a:lnTo>
                  <a:pt x="12145959" y="0"/>
                </a:lnTo>
                <a:lnTo>
                  <a:pt x="12145959" y="3527848"/>
                </a:lnTo>
                <a:lnTo>
                  <a:pt x="0" y="3527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0" y="889933"/>
            <a:ext cx="18288000" cy="9054167"/>
            <a:chOff x="0" y="0"/>
            <a:chExt cx="7301857" cy="27397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301857" cy="2739741"/>
            </a:xfrm>
            <a:custGeom>
              <a:avLst/>
              <a:gdLst/>
              <a:ahLst/>
              <a:cxnLst/>
              <a:rect l="l" t="t" r="r" b="b"/>
              <a:pathLst>
                <a:path w="7301857" h="2739741">
                  <a:moveTo>
                    <a:pt x="5927" y="0"/>
                  </a:moveTo>
                  <a:lnTo>
                    <a:pt x="7295931" y="0"/>
                  </a:lnTo>
                  <a:cubicBezTo>
                    <a:pt x="7297503" y="0"/>
                    <a:pt x="7299010" y="624"/>
                    <a:pt x="7300122" y="1736"/>
                  </a:cubicBezTo>
                  <a:cubicBezTo>
                    <a:pt x="7301233" y="2847"/>
                    <a:pt x="7301857" y="4355"/>
                    <a:pt x="7301857" y="5927"/>
                  </a:cubicBezTo>
                  <a:lnTo>
                    <a:pt x="7301857" y="2733815"/>
                  </a:lnTo>
                  <a:cubicBezTo>
                    <a:pt x="7301857" y="2737088"/>
                    <a:pt x="7299204" y="2739741"/>
                    <a:pt x="7295931" y="2739741"/>
                  </a:cubicBezTo>
                  <a:lnTo>
                    <a:pt x="5927" y="2739741"/>
                  </a:lnTo>
                  <a:cubicBezTo>
                    <a:pt x="2653" y="2739741"/>
                    <a:pt x="0" y="2737088"/>
                    <a:pt x="0" y="2733815"/>
                  </a:cubicBezTo>
                  <a:lnTo>
                    <a:pt x="0" y="5927"/>
                  </a:lnTo>
                  <a:cubicBezTo>
                    <a:pt x="0" y="2653"/>
                    <a:pt x="2653" y="0"/>
                    <a:pt x="5927" y="0"/>
                  </a:cubicBezTo>
                  <a:close/>
                </a:path>
              </a:pathLst>
            </a:custGeom>
            <a:solidFill>
              <a:srgbClr val="F5ED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7301857" cy="2815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11139" y="7369656"/>
            <a:ext cx="1016041" cy="1045310"/>
          </a:xfrm>
          <a:custGeom>
            <a:avLst/>
            <a:gdLst/>
            <a:ahLst/>
            <a:cxnLst/>
            <a:rect l="l" t="t" r="r" b="b"/>
            <a:pathLst>
              <a:path w="1016041" h="1045310">
                <a:moveTo>
                  <a:pt x="0" y="0"/>
                </a:moveTo>
                <a:lnTo>
                  <a:pt x="1016041" y="0"/>
                </a:lnTo>
                <a:lnTo>
                  <a:pt x="1016041" y="1045309"/>
                </a:lnTo>
                <a:lnTo>
                  <a:pt x="0" y="10453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872636">
            <a:off x="-291875" y="5911546"/>
            <a:ext cx="1206027" cy="3705293"/>
          </a:xfrm>
          <a:custGeom>
            <a:avLst/>
            <a:gdLst/>
            <a:ahLst/>
            <a:cxnLst/>
            <a:rect l="l" t="t" r="r" b="b"/>
            <a:pathLst>
              <a:path w="1206027" h="3705293">
                <a:moveTo>
                  <a:pt x="0" y="0"/>
                </a:moveTo>
                <a:lnTo>
                  <a:pt x="1206027" y="0"/>
                </a:lnTo>
                <a:lnTo>
                  <a:pt x="1206027" y="3705293"/>
                </a:lnTo>
                <a:lnTo>
                  <a:pt x="0" y="37052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6389">
            <a:off x="14613811" y="114829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013125">
            <a:off x="16174516" y="-751262"/>
            <a:ext cx="2576792" cy="3610217"/>
          </a:xfrm>
          <a:custGeom>
            <a:avLst/>
            <a:gdLst/>
            <a:ahLst/>
            <a:cxnLst/>
            <a:rect l="l" t="t" r="r" b="b"/>
            <a:pathLst>
              <a:path w="2576792" h="3610217">
                <a:moveTo>
                  <a:pt x="0" y="0"/>
                </a:moveTo>
                <a:lnTo>
                  <a:pt x="2576792" y="0"/>
                </a:lnTo>
                <a:lnTo>
                  <a:pt x="2576792" y="3610217"/>
                </a:lnTo>
                <a:lnTo>
                  <a:pt x="0" y="36102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6507486" y="445291"/>
            <a:ext cx="748798" cy="770369"/>
          </a:xfrm>
          <a:custGeom>
            <a:avLst/>
            <a:gdLst/>
            <a:ahLst/>
            <a:cxnLst/>
            <a:rect l="l" t="t" r="r" b="b"/>
            <a:pathLst>
              <a:path w="748798" h="770369">
                <a:moveTo>
                  <a:pt x="0" y="0"/>
                </a:moveTo>
                <a:lnTo>
                  <a:pt x="748798" y="0"/>
                </a:lnTo>
                <a:lnTo>
                  <a:pt x="748798" y="770369"/>
                </a:lnTo>
                <a:lnTo>
                  <a:pt x="0" y="7703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498898" y="8270463"/>
            <a:ext cx="3055196" cy="1126604"/>
          </a:xfrm>
          <a:custGeom>
            <a:avLst/>
            <a:gdLst/>
            <a:ahLst/>
            <a:cxnLst/>
            <a:rect l="l" t="t" r="r" b="b"/>
            <a:pathLst>
              <a:path w="3055196" h="1126604">
                <a:moveTo>
                  <a:pt x="0" y="0"/>
                </a:moveTo>
                <a:lnTo>
                  <a:pt x="3055196" y="0"/>
                </a:lnTo>
                <a:lnTo>
                  <a:pt x="3055196" y="1126604"/>
                </a:lnTo>
                <a:lnTo>
                  <a:pt x="0" y="11266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C03AEE-49F7-622D-1796-894FDE4CAB42}"/>
              </a:ext>
            </a:extLst>
          </p:cNvPr>
          <p:cNvSpPr txBox="1"/>
          <p:nvPr/>
        </p:nvSpPr>
        <p:spPr>
          <a:xfrm>
            <a:off x="838824" y="1273243"/>
            <a:ext cx="104566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1. </a:t>
            </a:r>
            <a:r>
              <a:rPr lang="en-US" sz="32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Tác</a:t>
            </a:r>
            <a:r>
              <a:rPr lang="en-US" sz="3200" b="1" dirty="0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rPr>
              <a:t>giả</a:t>
            </a:r>
            <a:endParaRPr lang="en-US" sz="2800" dirty="0"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18251A-4092-3B51-A290-0C49A16BC901}"/>
              </a:ext>
            </a:extLst>
          </p:cNvPr>
          <p:cNvSpPr txBox="1"/>
          <p:nvPr/>
        </p:nvSpPr>
        <p:spPr>
          <a:xfrm>
            <a:off x="7575661" y="3729136"/>
            <a:ext cx="8647538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-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Tác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giả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Văn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Giá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sinh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năm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1959,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quê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ở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Bắc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Giang. 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-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Ông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là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nhà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giáo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nhà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báo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,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nhà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văn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và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được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đánh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giá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cao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trong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lĩnh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vực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phê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bình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văn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 </a:t>
            </a:r>
            <a:r>
              <a:rPr lang="en-US" sz="3600" dirty="0" err="1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học</a:t>
            </a:r>
            <a:r>
              <a:rPr lang="en-US" sz="3600" dirty="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rPr>
              <a:t>.</a:t>
            </a:r>
            <a:endParaRPr lang="en-US" sz="32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pic>
        <p:nvPicPr>
          <p:cNvPr id="18" name="Picture 17" descr="A person with long hair wearing a plaid shirt&#10;&#10;Description automatically generated">
            <a:extLst>
              <a:ext uri="{FF2B5EF4-FFF2-40B4-BE49-F238E27FC236}">
                <a16:creationId xmlns:a16="http://schemas.microsoft.com/office/drawing/2014/main" id="{E38CB16E-5235-2F3E-A8E9-5636CEE199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220" y="2310358"/>
            <a:ext cx="4153864" cy="56662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10491015" flipH="1">
            <a:off x="-348146" y="-30601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10182178" flipH="1">
            <a:off x="6213538" y="-261309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10182178" flipH="1">
            <a:off x="7793156" y="-735224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248081">
            <a:off x="-325706" y="7069841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0" y="0"/>
                </a:moveTo>
                <a:lnTo>
                  <a:pt x="12145958" y="0"/>
                </a:lnTo>
                <a:lnTo>
                  <a:pt x="12145958" y="3527848"/>
                </a:lnTo>
                <a:lnTo>
                  <a:pt x="0" y="352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248081">
            <a:off x="7793156" y="8523076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0" y="0"/>
                </a:moveTo>
                <a:lnTo>
                  <a:pt x="12145959" y="0"/>
                </a:lnTo>
                <a:lnTo>
                  <a:pt x="12145959" y="3527848"/>
                </a:lnTo>
                <a:lnTo>
                  <a:pt x="0" y="352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0" y="889933"/>
            <a:ext cx="18288000" cy="9054167"/>
            <a:chOff x="0" y="0"/>
            <a:chExt cx="7301857" cy="27397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301857" cy="2739741"/>
            </a:xfrm>
            <a:custGeom>
              <a:avLst/>
              <a:gdLst/>
              <a:ahLst/>
              <a:cxnLst/>
              <a:rect l="l" t="t" r="r" b="b"/>
              <a:pathLst>
                <a:path w="7301857" h="2739741">
                  <a:moveTo>
                    <a:pt x="5927" y="0"/>
                  </a:moveTo>
                  <a:lnTo>
                    <a:pt x="7295931" y="0"/>
                  </a:lnTo>
                  <a:cubicBezTo>
                    <a:pt x="7297503" y="0"/>
                    <a:pt x="7299010" y="624"/>
                    <a:pt x="7300122" y="1736"/>
                  </a:cubicBezTo>
                  <a:cubicBezTo>
                    <a:pt x="7301233" y="2847"/>
                    <a:pt x="7301857" y="4355"/>
                    <a:pt x="7301857" y="5927"/>
                  </a:cubicBezTo>
                  <a:lnTo>
                    <a:pt x="7301857" y="2733815"/>
                  </a:lnTo>
                  <a:cubicBezTo>
                    <a:pt x="7301857" y="2737088"/>
                    <a:pt x="7299204" y="2739741"/>
                    <a:pt x="7295931" y="2739741"/>
                  </a:cubicBezTo>
                  <a:lnTo>
                    <a:pt x="5927" y="2739741"/>
                  </a:lnTo>
                  <a:cubicBezTo>
                    <a:pt x="2653" y="2739741"/>
                    <a:pt x="0" y="2737088"/>
                    <a:pt x="0" y="2733815"/>
                  </a:cubicBezTo>
                  <a:lnTo>
                    <a:pt x="0" y="5927"/>
                  </a:lnTo>
                  <a:cubicBezTo>
                    <a:pt x="0" y="2653"/>
                    <a:pt x="2653" y="0"/>
                    <a:pt x="5927" y="0"/>
                  </a:cubicBezTo>
                  <a:close/>
                </a:path>
              </a:pathLst>
            </a:custGeom>
            <a:solidFill>
              <a:srgbClr val="F5EDD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7301857" cy="2815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311139" y="7369656"/>
            <a:ext cx="1016041" cy="1045310"/>
          </a:xfrm>
          <a:custGeom>
            <a:avLst/>
            <a:gdLst/>
            <a:ahLst/>
            <a:cxnLst/>
            <a:rect l="l" t="t" r="r" b="b"/>
            <a:pathLst>
              <a:path w="1016041" h="1045310">
                <a:moveTo>
                  <a:pt x="0" y="0"/>
                </a:moveTo>
                <a:lnTo>
                  <a:pt x="1016041" y="0"/>
                </a:lnTo>
                <a:lnTo>
                  <a:pt x="1016041" y="1045309"/>
                </a:lnTo>
                <a:lnTo>
                  <a:pt x="0" y="10453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872636">
            <a:off x="-291875" y="5911546"/>
            <a:ext cx="1206027" cy="3705293"/>
          </a:xfrm>
          <a:custGeom>
            <a:avLst/>
            <a:gdLst/>
            <a:ahLst/>
            <a:cxnLst/>
            <a:rect l="l" t="t" r="r" b="b"/>
            <a:pathLst>
              <a:path w="1206027" h="3705293">
                <a:moveTo>
                  <a:pt x="0" y="0"/>
                </a:moveTo>
                <a:lnTo>
                  <a:pt x="1206027" y="0"/>
                </a:lnTo>
                <a:lnTo>
                  <a:pt x="1206027" y="3705293"/>
                </a:lnTo>
                <a:lnTo>
                  <a:pt x="0" y="3705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696389">
            <a:off x="14613811" y="114829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1013125">
            <a:off x="16174516" y="-751262"/>
            <a:ext cx="2576792" cy="3610217"/>
          </a:xfrm>
          <a:custGeom>
            <a:avLst/>
            <a:gdLst/>
            <a:ahLst/>
            <a:cxnLst/>
            <a:rect l="l" t="t" r="r" b="b"/>
            <a:pathLst>
              <a:path w="2576792" h="3610217">
                <a:moveTo>
                  <a:pt x="0" y="0"/>
                </a:moveTo>
                <a:lnTo>
                  <a:pt x="2576792" y="0"/>
                </a:lnTo>
                <a:lnTo>
                  <a:pt x="2576792" y="3610217"/>
                </a:lnTo>
                <a:lnTo>
                  <a:pt x="0" y="36102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6507486" y="445291"/>
            <a:ext cx="748798" cy="770369"/>
          </a:xfrm>
          <a:custGeom>
            <a:avLst/>
            <a:gdLst/>
            <a:ahLst/>
            <a:cxnLst/>
            <a:rect l="l" t="t" r="r" b="b"/>
            <a:pathLst>
              <a:path w="748798" h="770369">
                <a:moveTo>
                  <a:pt x="0" y="0"/>
                </a:moveTo>
                <a:lnTo>
                  <a:pt x="748798" y="0"/>
                </a:lnTo>
                <a:lnTo>
                  <a:pt x="748798" y="770369"/>
                </a:lnTo>
                <a:lnTo>
                  <a:pt x="0" y="770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-498898" y="8270463"/>
            <a:ext cx="3055196" cy="1126604"/>
          </a:xfrm>
          <a:custGeom>
            <a:avLst/>
            <a:gdLst/>
            <a:ahLst/>
            <a:cxnLst/>
            <a:rect l="l" t="t" r="r" b="b"/>
            <a:pathLst>
              <a:path w="3055196" h="1126604">
                <a:moveTo>
                  <a:pt x="0" y="0"/>
                </a:moveTo>
                <a:lnTo>
                  <a:pt x="3055196" y="0"/>
                </a:lnTo>
                <a:lnTo>
                  <a:pt x="3055196" y="1126604"/>
                </a:lnTo>
                <a:lnTo>
                  <a:pt x="0" y="11266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C03AEE-49F7-622D-1796-894FDE4CAB42}"/>
              </a:ext>
            </a:extLst>
          </p:cNvPr>
          <p:cNvSpPr txBox="1"/>
          <p:nvPr/>
        </p:nvSpPr>
        <p:spPr>
          <a:xfrm>
            <a:off x="838824" y="1273243"/>
            <a:ext cx="10456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600"/>
              </a:spcBef>
              <a:spcAft>
                <a:spcPts val="600"/>
              </a:spcAft>
              <a:defRPr sz="3200" b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r>
              <a:rPr lang="en-US" dirty="0"/>
              <a:t>2. Văn </a:t>
            </a:r>
            <a:r>
              <a:rPr lang="en-US" dirty="0" err="1"/>
              <a:t>bản</a:t>
            </a:r>
            <a:r>
              <a:rPr lang="en-US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9FE4ED-1A5B-8B65-5A48-6F779252D933}"/>
              </a:ext>
            </a:extLst>
          </p:cNvPr>
          <p:cNvSpPr txBox="1"/>
          <p:nvPr/>
        </p:nvSpPr>
        <p:spPr>
          <a:xfrm>
            <a:off x="819159" y="2039053"/>
            <a:ext cx="10456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600"/>
              </a:spcBef>
              <a:spcAft>
                <a:spcPts val="600"/>
              </a:spcAft>
              <a:defRPr sz="3200" b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r>
              <a:rPr lang="en-US" i="1" dirty="0"/>
              <a:t>a. </a:t>
            </a:r>
            <a:r>
              <a:rPr lang="en-US" i="1" dirty="0" err="1"/>
              <a:t>Đọc</a:t>
            </a:r>
            <a:r>
              <a:rPr lang="en-US" i="1" dirty="0"/>
              <a:t> </a:t>
            </a:r>
            <a:r>
              <a:rPr lang="en-US" i="1" dirty="0" err="1"/>
              <a:t>và</a:t>
            </a:r>
            <a:r>
              <a:rPr lang="en-US" i="1" dirty="0"/>
              <a:t> </a:t>
            </a:r>
            <a:r>
              <a:rPr lang="en-US" i="1" dirty="0" err="1"/>
              <a:t>giải</a:t>
            </a:r>
            <a:r>
              <a:rPr lang="en-US" i="1" dirty="0"/>
              <a:t> </a:t>
            </a:r>
            <a:r>
              <a:rPr lang="en-US" i="1" dirty="0" err="1"/>
              <a:t>thích</a:t>
            </a:r>
            <a:r>
              <a:rPr lang="en-US" i="1" dirty="0"/>
              <a:t> </a:t>
            </a:r>
            <a:r>
              <a:rPr lang="en-US" i="1" dirty="0" err="1"/>
              <a:t>từ</a:t>
            </a:r>
            <a:r>
              <a:rPr lang="en-US" i="1" dirty="0"/>
              <a:t> </a:t>
            </a:r>
            <a:r>
              <a:rPr lang="en-US" i="1" dirty="0" err="1"/>
              <a:t>khó</a:t>
            </a:r>
            <a:endParaRPr lang="en-US" i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0FAC1C-2436-80DF-3487-DFB456E792B4}"/>
              </a:ext>
            </a:extLst>
          </p:cNvPr>
          <p:cNvSpPr txBox="1"/>
          <p:nvPr/>
        </p:nvSpPr>
        <p:spPr>
          <a:xfrm>
            <a:off x="2400300" y="3563112"/>
            <a:ext cx="136779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600"/>
              </a:spcBef>
              <a:spcAft>
                <a:spcPts val="600"/>
              </a:spcAft>
              <a:defRPr sz="360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defRPr>
            </a:lvl1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+ </a:t>
            </a:r>
            <a:r>
              <a:rPr lang="en-US" i="1" dirty="0" err="1"/>
              <a:t>thủ</a:t>
            </a:r>
            <a:r>
              <a:rPr lang="en-US" i="1" dirty="0"/>
              <a:t> </a:t>
            </a:r>
            <a:r>
              <a:rPr lang="en-US" i="1" dirty="0" err="1"/>
              <a:t>pháp</a:t>
            </a:r>
            <a:r>
              <a:rPr lang="en-US" dirty="0"/>
              <a:t>: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ý </a:t>
            </a:r>
            <a:r>
              <a:rPr lang="en-US" dirty="0" err="1"/>
              <a:t>định</a:t>
            </a:r>
            <a:r>
              <a:rPr lang="en-US" dirty="0"/>
              <a:t>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đích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+ </a:t>
            </a:r>
            <a:r>
              <a:rPr lang="en-US" i="1" dirty="0" err="1"/>
              <a:t>điệu</a:t>
            </a:r>
            <a:r>
              <a:rPr lang="en-US" i="1" dirty="0"/>
              <a:t> </a:t>
            </a:r>
            <a:r>
              <a:rPr lang="en-US" i="1" dirty="0" err="1"/>
              <a:t>nghệ</a:t>
            </a:r>
            <a:r>
              <a:rPr lang="en-US" dirty="0"/>
              <a:t>: </a:t>
            </a:r>
            <a:r>
              <a:rPr lang="en-US" dirty="0" err="1"/>
              <a:t>giỏi</a:t>
            </a:r>
            <a:r>
              <a:rPr lang="en-US" dirty="0"/>
              <a:t>, </a:t>
            </a:r>
            <a:r>
              <a:rPr lang="en-US" dirty="0" err="1"/>
              <a:t>khéo</a:t>
            </a:r>
            <a:r>
              <a:rPr lang="en-US" dirty="0"/>
              <a:t>, </a:t>
            </a:r>
            <a:r>
              <a:rPr lang="en-US" dirty="0" err="1"/>
              <a:t>đạt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điêu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(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 </a:t>
            </a: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+ </a:t>
            </a:r>
            <a:r>
              <a:rPr lang="en-US" i="1" dirty="0" err="1"/>
              <a:t>kí</a:t>
            </a:r>
            <a:r>
              <a:rPr lang="en-US" i="1" dirty="0"/>
              <a:t> </a:t>
            </a:r>
            <a:r>
              <a:rPr lang="en-US" i="1" dirty="0" err="1"/>
              <a:t>thác</a:t>
            </a:r>
            <a:r>
              <a:rPr lang="en-US" i="1" dirty="0"/>
              <a:t> </a:t>
            </a:r>
            <a:r>
              <a:rPr lang="en-US" dirty="0"/>
              <a:t>(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chương</a:t>
            </a:r>
            <a:r>
              <a:rPr lang="en-US" dirty="0"/>
              <a:t>): </a:t>
            </a:r>
            <a:r>
              <a:rPr lang="en-US" dirty="0" err="1"/>
              <a:t>gửi</a:t>
            </a:r>
            <a:r>
              <a:rPr lang="en-US" dirty="0"/>
              <a:t> </a:t>
            </a:r>
            <a:r>
              <a:rPr lang="en-US" dirty="0" err="1"/>
              <a:t>gắm</a:t>
            </a:r>
            <a:r>
              <a:rPr lang="en-US" dirty="0"/>
              <a:t> </a:t>
            </a:r>
            <a:r>
              <a:rPr lang="en-US" dirty="0" err="1"/>
              <a:t>nỗi</a:t>
            </a:r>
            <a:r>
              <a:rPr lang="en-US" dirty="0"/>
              <a:t> </a:t>
            </a:r>
            <a:r>
              <a:rPr lang="en-US" dirty="0" err="1"/>
              <a:t>niềm</a:t>
            </a:r>
            <a:r>
              <a:rPr lang="en-US" dirty="0"/>
              <a:t>,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, v.v.</a:t>
            </a:r>
          </a:p>
        </p:txBody>
      </p:sp>
    </p:spTree>
    <p:extLst>
      <p:ext uri="{BB962C8B-B14F-4D97-AF65-F5344CB8AC3E}">
        <p14:creationId xmlns:p14="http://schemas.microsoft.com/office/powerpoint/2010/main" val="287382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10491015" flipH="1">
            <a:off x="-348146" y="-30601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10182178" flipH="1">
            <a:off x="6213538" y="-2613095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10182178" flipH="1">
            <a:off x="7793156" y="-735224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248081">
            <a:off x="-325706" y="7069841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0" y="0"/>
                </a:moveTo>
                <a:lnTo>
                  <a:pt x="12145958" y="0"/>
                </a:lnTo>
                <a:lnTo>
                  <a:pt x="12145958" y="3527848"/>
                </a:lnTo>
                <a:lnTo>
                  <a:pt x="0" y="352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248081">
            <a:off x="7793156" y="8523076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0" y="0"/>
                </a:moveTo>
                <a:lnTo>
                  <a:pt x="12145959" y="0"/>
                </a:lnTo>
                <a:lnTo>
                  <a:pt x="12145959" y="3527848"/>
                </a:lnTo>
                <a:lnTo>
                  <a:pt x="0" y="3527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0" y="889933"/>
            <a:ext cx="18288000" cy="9054167"/>
            <a:chOff x="0" y="0"/>
            <a:chExt cx="7301857" cy="27397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301857" cy="2739741"/>
            </a:xfrm>
            <a:custGeom>
              <a:avLst/>
              <a:gdLst/>
              <a:ahLst/>
              <a:cxnLst/>
              <a:rect l="l" t="t" r="r" b="b"/>
              <a:pathLst>
                <a:path w="7301857" h="2739741">
                  <a:moveTo>
                    <a:pt x="5927" y="0"/>
                  </a:moveTo>
                  <a:lnTo>
                    <a:pt x="7295931" y="0"/>
                  </a:lnTo>
                  <a:cubicBezTo>
                    <a:pt x="7297503" y="0"/>
                    <a:pt x="7299010" y="624"/>
                    <a:pt x="7300122" y="1736"/>
                  </a:cubicBezTo>
                  <a:cubicBezTo>
                    <a:pt x="7301233" y="2847"/>
                    <a:pt x="7301857" y="4355"/>
                    <a:pt x="7301857" y="5927"/>
                  </a:cubicBezTo>
                  <a:lnTo>
                    <a:pt x="7301857" y="2733815"/>
                  </a:lnTo>
                  <a:cubicBezTo>
                    <a:pt x="7301857" y="2737088"/>
                    <a:pt x="7299204" y="2739741"/>
                    <a:pt x="7295931" y="2739741"/>
                  </a:cubicBezTo>
                  <a:lnTo>
                    <a:pt x="5927" y="2739741"/>
                  </a:lnTo>
                  <a:cubicBezTo>
                    <a:pt x="2653" y="2739741"/>
                    <a:pt x="0" y="2737088"/>
                    <a:pt x="0" y="2733815"/>
                  </a:cubicBezTo>
                  <a:lnTo>
                    <a:pt x="0" y="5927"/>
                  </a:lnTo>
                  <a:cubicBezTo>
                    <a:pt x="0" y="2653"/>
                    <a:pt x="2653" y="0"/>
                    <a:pt x="5927" y="0"/>
                  </a:cubicBezTo>
                  <a:close/>
                </a:path>
              </a:pathLst>
            </a:custGeom>
            <a:solidFill>
              <a:srgbClr val="F5EDD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7301857" cy="2815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311139" y="7369656"/>
            <a:ext cx="1016041" cy="1045310"/>
          </a:xfrm>
          <a:custGeom>
            <a:avLst/>
            <a:gdLst/>
            <a:ahLst/>
            <a:cxnLst/>
            <a:rect l="l" t="t" r="r" b="b"/>
            <a:pathLst>
              <a:path w="1016041" h="1045310">
                <a:moveTo>
                  <a:pt x="0" y="0"/>
                </a:moveTo>
                <a:lnTo>
                  <a:pt x="1016041" y="0"/>
                </a:lnTo>
                <a:lnTo>
                  <a:pt x="1016041" y="1045309"/>
                </a:lnTo>
                <a:lnTo>
                  <a:pt x="0" y="10453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872636">
            <a:off x="-291875" y="5911546"/>
            <a:ext cx="1206027" cy="3705293"/>
          </a:xfrm>
          <a:custGeom>
            <a:avLst/>
            <a:gdLst/>
            <a:ahLst/>
            <a:cxnLst/>
            <a:rect l="l" t="t" r="r" b="b"/>
            <a:pathLst>
              <a:path w="1206027" h="3705293">
                <a:moveTo>
                  <a:pt x="0" y="0"/>
                </a:moveTo>
                <a:lnTo>
                  <a:pt x="1206027" y="0"/>
                </a:lnTo>
                <a:lnTo>
                  <a:pt x="1206027" y="3705293"/>
                </a:lnTo>
                <a:lnTo>
                  <a:pt x="0" y="3705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696389">
            <a:off x="14613811" y="114829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1013125">
            <a:off x="16174516" y="-751262"/>
            <a:ext cx="2576792" cy="3610217"/>
          </a:xfrm>
          <a:custGeom>
            <a:avLst/>
            <a:gdLst/>
            <a:ahLst/>
            <a:cxnLst/>
            <a:rect l="l" t="t" r="r" b="b"/>
            <a:pathLst>
              <a:path w="2576792" h="3610217">
                <a:moveTo>
                  <a:pt x="0" y="0"/>
                </a:moveTo>
                <a:lnTo>
                  <a:pt x="2576792" y="0"/>
                </a:lnTo>
                <a:lnTo>
                  <a:pt x="2576792" y="3610217"/>
                </a:lnTo>
                <a:lnTo>
                  <a:pt x="0" y="36102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6507486" y="445291"/>
            <a:ext cx="748798" cy="770369"/>
          </a:xfrm>
          <a:custGeom>
            <a:avLst/>
            <a:gdLst/>
            <a:ahLst/>
            <a:cxnLst/>
            <a:rect l="l" t="t" r="r" b="b"/>
            <a:pathLst>
              <a:path w="748798" h="770369">
                <a:moveTo>
                  <a:pt x="0" y="0"/>
                </a:moveTo>
                <a:lnTo>
                  <a:pt x="748798" y="0"/>
                </a:lnTo>
                <a:lnTo>
                  <a:pt x="748798" y="770369"/>
                </a:lnTo>
                <a:lnTo>
                  <a:pt x="0" y="770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-498898" y="8270463"/>
            <a:ext cx="3055196" cy="1126604"/>
          </a:xfrm>
          <a:custGeom>
            <a:avLst/>
            <a:gdLst/>
            <a:ahLst/>
            <a:cxnLst/>
            <a:rect l="l" t="t" r="r" b="b"/>
            <a:pathLst>
              <a:path w="3055196" h="1126604">
                <a:moveTo>
                  <a:pt x="0" y="0"/>
                </a:moveTo>
                <a:lnTo>
                  <a:pt x="3055196" y="0"/>
                </a:lnTo>
                <a:lnTo>
                  <a:pt x="3055196" y="1126604"/>
                </a:lnTo>
                <a:lnTo>
                  <a:pt x="0" y="11266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C03AEE-49F7-622D-1796-894FDE4CAB42}"/>
              </a:ext>
            </a:extLst>
          </p:cNvPr>
          <p:cNvSpPr txBox="1"/>
          <p:nvPr/>
        </p:nvSpPr>
        <p:spPr>
          <a:xfrm>
            <a:off x="838824" y="1273243"/>
            <a:ext cx="10456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600"/>
              </a:spcBef>
              <a:spcAft>
                <a:spcPts val="600"/>
              </a:spcAft>
              <a:defRPr sz="3200" b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r>
              <a:rPr lang="en-US" dirty="0"/>
              <a:t>2. Văn </a:t>
            </a:r>
            <a:r>
              <a:rPr lang="en-US" dirty="0" err="1"/>
              <a:t>bản</a:t>
            </a:r>
            <a:r>
              <a:rPr lang="en-US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9FE4ED-1A5B-8B65-5A48-6F779252D933}"/>
              </a:ext>
            </a:extLst>
          </p:cNvPr>
          <p:cNvSpPr txBox="1"/>
          <p:nvPr/>
        </p:nvSpPr>
        <p:spPr>
          <a:xfrm>
            <a:off x="838824" y="2072452"/>
            <a:ext cx="104566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600"/>
              </a:spcBef>
              <a:spcAft>
                <a:spcPts val="600"/>
              </a:spcAft>
              <a:defRPr sz="3200" b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r>
              <a:rPr lang="pt-BR" i="1" dirty="0"/>
              <a:t>b. Tìm hiểu chung</a:t>
            </a:r>
            <a:endParaRPr lang="en-US" i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488FA1-EC21-E18A-4265-11C32587591E}"/>
              </a:ext>
            </a:extLst>
          </p:cNvPr>
          <p:cNvSpPr txBox="1"/>
          <p:nvPr/>
        </p:nvSpPr>
        <p:spPr>
          <a:xfrm>
            <a:off x="2097863" y="3124525"/>
            <a:ext cx="14666137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1200"/>
              </a:spcBef>
              <a:spcAft>
                <a:spcPts val="1200"/>
              </a:spcAft>
              <a:defRPr sz="3600">
                <a:effectLst/>
                <a:latin typeface="#9Slide03 Arima Madurai Bold" panose="00000800000000000000" pitchFamily="2" charset="0"/>
                <a:ea typeface="MS Mincho" panose="02020609040205080304" pitchFamily="49" charset="-128"/>
                <a:cs typeface="#9Slide03 Arima Madurai Bold" panose="00000800000000000000" pitchFamily="2" charset="0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-  </a:t>
            </a:r>
            <a:r>
              <a:rPr lang="en-US" sz="3200" dirty="0" err="1"/>
              <a:t>Xuất</a:t>
            </a:r>
            <a:r>
              <a:rPr lang="en-US" sz="3200" dirty="0"/>
              <a:t> </a:t>
            </a:r>
            <a:r>
              <a:rPr lang="en-US" sz="3200" dirty="0" err="1"/>
              <a:t>xứ</a:t>
            </a:r>
            <a:r>
              <a:rPr lang="en-US" sz="3200" dirty="0"/>
              <a:t>: </a:t>
            </a:r>
            <a:r>
              <a:rPr lang="en-US" sz="3200" dirty="0" err="1"/>
              <a:t>trích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cuốn</a:t>
            </a:r>
            <a:r>
              <a:rPr lang="en-US" sz="3200" dirty="0"/>
              <a:t> </a:t>
            </a:r>
            <a:r>
              <a:rPr lang="en-US" sz="3200" i="1" dirty="0" err="1"/>
              <a:t>Nhà</a:t>
            </a:r>
            <a:r>
              <a:rPr lang="en-US" sz="3200" i="1" dirty="0"/>
              <a:t> </a:t>
            </a:r>
            <a:r>
              <a:rPr lang="en-US" sz="3200" i="1" dirty="0" err="1"/>
              <a:t>văn</a:t>
            </a:r>
            <a:r>
              <a:rPr lang="en-US" sz="3200" i="1" dirty="0"/>
              <a:t> </a:t>
            </a:r>
            <a:r>
              <a:rPr lang="en-US" sz="3200" i="1" dirty="0" err="1"/>
              <a:t>và</a:t>
            </a:r>
            <a:r>
              <a:rPr lang="en-US" sz="3200" i="1" dirty="0"/>
              <a:t> </a:t>
            </a:r>
            <a:r>
              <a:rPr lang="en-US" sz="3200" i="1" dirty="0" err="1"/>
              <a:t>tác</a:t>
            </a:r>
            <a:r>
              <a:rPr lang="en-US" sz="3200" i="1" dirty="0"/>
              <a:t> </a:t>
            </a:r>
            <a:r>
              <a:rPr lang="en-US" sz="3200" i="1" dirty="0" err="1"/>
              <a:t>phẩm</a:t>
            </a:r>
            <a:r>
              <a:rPr lang="en-US" sz="3200" i="1" dirty="0"/>
              <a:t> </a:t>
            </a:r>
            <a:r>
              <a:rPr lang="en-US" sz="3200" i="1" dirty="0" err="1"/>
              <a:t>trong</a:t>
            </a:r>
            <a:r>
              <a:rPr lang="en-US" sz="3200" i="1" dirty="0"/>
              <a:t> </a:t>
            </a:r>
            <a:r>
              <a:rPr lang="en-US" sz="3200" i="1" dirty="0" err="1"/>
              <a:t>trường</a:t>
            </a:r>
            <a:r>
              <a:rPr lang="en-US" sz="3200" i="1" dirty="0"/>
              <a:t> </a:t>
            </a:r>
            <a:r>
              <a:rPr lang="en-US" sz="3200" i="1" dirty="0" err="1"/>
              <a:t>phổ</a:t>
            </a:r>
            <a:r>
              <a:rPr lang="en-US" sz="3200" i="1" dirty="0"/>
              <a:t> </a:t>
            </a:r>
            <a:r>
              <a:rPr lang="en-US" sz="3200" i="1" dirty="0" err="1"/>
              <a:t>thông</a:t>
            </a:r>
            <a:r>
              <a:rPr lang="en-US" sz="3200" i="1" dirty="0"/>
              <a:t> </a:t>
            </a:r>
            <a:r>
              <a:rPr lang="en-US" sz="3200" dirty="0"/>
              <a:t>do Văn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tuyển</a:t>
            </a:r>
            <a:r>
              <a:rPr lang="en-US" sz="3200" dirty="0"/>
              <a:t> </a:t>
            </a: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biên</a:t>
            </a:r>
            <a:r>
              <a:rPr lang="en-US" sz="3200" dirty="0"/>
              <a:t> </a:t>
            </a:r>
            <a:r>
              <a:rPr lang="en-US" sz="3200" dirty="0" err="1"/>
              <a:t>soạn</a:t>
            </a:r>
            <a:r>
              <a:rPr lang="en-US" sz="3200" dirty="0"/>
              <a:t>, </a:t>
            </a:r>
            <a:r>
              <a:rPr lang="en-US" sz="3200" dirty="0" err="1"/>
              <a:t>NXB</a:t>
            </a:r>
            <a:r>
              <a:rPr lang="en-US" sz="3200" dirty="0"/>
              <a:t> </a:t>
            </a:r>
            <a:r>
              <a:rPr lang="en-US" sz="3200" dirty="0" err="1"/>
              <a:t>Giáo</a:t>
            </a:r>
            <a:r>
              <a:rPr lang="en-US" sz="3200" dirty="0"/>
              <a:t> </a:t>
            </a:r>
            <a:r>
              <a:rPr lang="en-US" sz="3200" dirty="0" err="1"/>
              <a:t>dục</a:t>
            </a:r>
            <a:r>
              <a:rPr lang="en-US" sz="3200" dirty="0"/>
              <a:t>, 1997 (</a:t>
            </a:r>
            <a:r>
              <a:rPr lang="en-US" sz="3200" dirty="0" err="1"/>
              <a:t>trang</a:t>
            </a:r>
            <a:r>
              <a:rPr lang="en-US" sz="3200" dirty="0"/>
              <a:t> 67 - 71).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- </a:t>
            </a:r>
            <a:r>
              <a:rPr lang="en-US" sz="3200" dirty="0" err="1"/>
              <a:t>Vấn</a:t>
            </a:r>
            <a:r>
              <a:rPr lang="en-US" sz="3200" dirty="0"/>
              <a:t> </a:t>
            </a:r>
            <a:r>
              <a:rPr lang="en-US" sz="3200" dirty="0" err="1"/>
              <a:t>đề</a:t>
            </a:r>
            <a:r>
              <a:rPr lang="en-US" sz="3200" dirty="0"/>
              <a:t> </a:t>
            </a:r>
            <a:r>
              <a:rPr lang="en-US" sz="3200" dirty="0" err="1"/>
              <a:t>nghị</a:t>
            </a:r>
            <a:r>
              <a:rPr lang="en-US" sz="3200" dirty="0"/>
              <a:t> </a:t>
            </a:r>
            <a:r>
              <a:rPr lang="en-US" sz="3200" dirty="0" err="1"/>
              <a:t>luận</a:t>
            </a:r>
            <a:r>
              <a:rPr lang="en-US" sz="3200" dirty="0"/>
              <a:t>: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trị</a:t>
            </a:r>
            <a:r>
              <a:rPr lang="en-US" sz="3200" dirty="0"/>
              <a:t> </a:t>
            </a:r>
            <a:r>
              <a:rPr lang="en-US" sz="3200" dirty="0" err="1"/>
              <a:t>tiềm</a:t>
            </a:r>
            <a:r>
              <a:rPr lang="en-US" sz="3200" dirty="0"/>
              <a:t> </a:t>
            </a:r>
            <a:r>
              <a:rPr lang="en-US" sz="3200" dirty="0" err="1"/>
              <a:t>ẩn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tư</a:t>
            </a:r>
            <a:r>
              <a:rPr lang="en-US" sz="3200" dirty="0"/>
              <a:t> </a:t>
            </a:r>
            <a:r>
              <a:rPr lang="en-US" sz="3200" dirty="0" err="1"/>
              <a:t>tưởng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nghệ</a:t>
            </a:r>
            <a:r>
              <a:rPr lang="en-US" sz="3200" dirty="0"/>
              <a:t> </a:t>
            </a:r>
            <a:r>
              <a:rPr lang="en-US" sz="3200" dirty="0" err="1"/>
              <a:t>thuật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truyện</a:t>
            </a:r>
            <a:r>
              <a:rPr lang="en-US" sz="3200" dirty="0"/>
              <a:t> </a:t>
            </a:r>
            <a:r>
              <a:rPr lang="en-US" sz="3200" dirty="0" err="1"/>
              <a:t>Lão</a:t>
            </a:r>
            <a:r>
              <a:rPr lang="en-US" sz="3200" dirty="0"/>
              <a:t> </a:t>
            </a:r>
            <a:r>
              <a:rPr lang="en-US" sz="3200" dirty="0" err="1"/>
              <a:t>Hạc</a:t>
            </a:r>
            <a:r>
              <a:rPr lang="en-US" sz="3200" dirty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- </a:t>
            </a:r>
            <a:r>
              <a:rPr lang="en-US" sz="3200" dirty="0" err="1"/>
              <a:t>Bố</a:t>
            </a:r>
            <a:r>
              <a:rPr lang="en-US" sz="3200" dirty="0"/>
              <a:t> </a:t>
            </a:r>
            <a:r>
              <a:rPr lang="en-US" sz="3200" dirty="0" err="1"/>
              <a:t>cục</a:t>
            </a:r>
            <a:r>
              <a:rPr lang="en-US" sz="3200" dirty="0"/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+ </a:t>
            </a:r>
            <a:r>
              <a:rPr lang="en-US" sz="3200" dirty="0" err="1"/>
              <a:t>Phần</a:t>
            </a:r>
            <a:r>
              <a:rPr lang="en-US" sz="3200" dirty="0"/>
              <a:t> 1(</a:t>
            </a:r>
            <a:r>
              <a:rPr lang="en-US" sz="3200" dirty="0" err="1"/>
              <a:t>đoạn</a:t>
            </a:r>
            <a:r>
              <a:rPr lang="en-US" sz="3200" dirty="0"/>
              <a:t> 1): </a:t>
            </a:r>
            <a:r>
              <a:rPr lang="en-US" sz="3200" dirty="0" err="1"/>
              <a:t>giới</a:t>
            </a:r>
            <a:r>
              <a:rPr lang="en-US" sz="3200" dirty="0"/>
              <a:t> </a:t>
            </a:r>
            <a:r>
              <a:rPr lang="en-US" sz="3200" dirty="0" err="1"/>
              <a:t>thiệu</a:t>
            </a:r>
            <a:r>
              <a:rPr lang="en-US" sz="3200" dirty="0"/>
              <a:t> </a:t>
            </a:r>
            <a:r>
              <a:rPr lang="en-US" sz="3200" dirty="0" err="1"/>
              <a:t>cái</a:t>
            </a:r>
            <a:r>
              <a:rPr lang="en-US" sz="3200" dirty="0"/>
              <a:t> hay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truyện</a:t>
            </a:r>
            <a:r>
              <a:rPr lang="en-US" sz="3200" dirty="0"/>
              <a:t> </a:t>
            </a:r>
            <a:r>
              <a:rPr lang="en-US" sz="3200" dirty="0" err="1"/>
              <a:t>Lão</a:t>
            </a:r>
            <a:r>
              <a:rPr lang="en-US" sz="3200" dirty="0"/>
              <a:t> </a:t>
            </a:r>
            <a:r>
              <a:rPr lang="en-US" sz="3200" dirty="0" err="1"/>
              <a:t>Hạc</a:t>
            </a:r>
            <a:r>
              <a:rPr lang="en-US" sz="3200" dirty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+ </a:t>
            </a:r>
            <a:r>
              <a:rPr lang="en-US" sz="3200" dirty="0" err="1"/>
              <a:t>Phần</a:t>
            </a:r>
            <a:r>
              <a:rPr lang="en-US" sz="3200" dirty="0"/>
              <a:t> 2 (</a:t>
            </a:r>
            <a:r>
              <a:rPr lang="en-US" sz="3200" dirty="0" err="1"/>
              <a:t>đoạn</a:t>
            </a:r>
            <a:r>
              <a:rPr lang="en-US" sz="3200" dirty="0"/>
              <a:t> 2,3): </a:t>
            </a:r>
            <a:r>
              <a:rPr lang="en-US" sz="3200" dirty="0" err="1"/>
              <a:t>phân</a:t>
            </a:r>
            <a:r>
              <a:rPr lang="en-US" sz="3200" dirty="0"/>
              <a:t> </a:t>
            </a:r>
            <a:r>
              <a:rPr lang="en-US" sz="3200" dirty="0" err="1"/>
              <a:t>tích</a:t>
            </a:r>
            <a:r>
              <a:rPr lang="en-US" sz="3200" dirty="0"/>
              <a:t>, </a:t>
            </a:r>
            <a:r>
              <a:rPr lang="en-US" sz="3200" dirty="0" err="1"/>
              <a:t>chứng</a:t>
            </a:r>
            <a:r>
              <a:rPr lang="en-US" sz="3200" dirty="0"/>
              <a:t> </a:t>
            </a:r>
            <a:r>
              <a:rPr lang="en-US" sz="3200" dirty="0" err="1"/>
              <a:t>minh</a:t>
            </a:r>
            <a:r>
              <a:rPr lang="en-US" sz="3200" dirty="0"/>
              <a:t> </a:t>
            </a:r>
            <a:r>
              <a:rPr lang="en-US" sz="3200" dirty="0" err="1"/>
              <a:t>từng</a:t>
            </a:r>
            <a:r>
              <a:rPr lang="en-US" sz="3200" dirty="0"/>
              <a:t> </a:t>
            </a:r>
            <a:r>
              <a:rPr lang="en-US" sz="3200" dirty="0" err="1"/>
              <a:t>nét</a:t>
            </a:r>
            <a:r>
              <a:rPr lang="en-US" sz="3200" dirty="0"/>
              <a:t> </a:t>
            </a:r>
            <a:r>
              <a:rPr lang="en-US" sz="3200" dirty="0" err="1"/>
              <a:t>đặc</a:t>
            </a:r>
            <a:r>
              <a:rPr lang="en-US" sz="3200" dirty="0"/>
              <a:t> </a:t>
            </a:r>
            <a:r>
              <a:rPr lang="en-US" sz="3200" dirty="0" err="1"/>
              <a:t>sắc</a:t>
            </a:r>
            <a:r>
              <a:rPr lang="en-US" sz="3200" dirty="0"/>
              <a:t> </a:t>
            </a:r>
            <a:r>
              <a:rPr lang="en-US" sz="3200" dirty="0" err="1"/>
              <a:t>tạo</a:t>
            </a:r>
            <a:r>
              <a:rPr lang="en-US" sz="3200" dirty="0"/>
              <a:t> </a:t>
            </a:r>
            <a:r>
              <a:rPr lang="en-US" sz="3200" dirty="0" err="1"/>
              <a:t>nên</a:t>
            </a:r>
            <a:r>
              <a:rPr lang="en-US" sz="3200" dirty="0"/>
              <a:t>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trị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truyện</a:t>
            </a:r>
            <a:r>
              <a:rPr lang="en-US" sz="3200" dirty="0"/>
              <a:t> </a:t>
            </a:r>
            <a:r>
              <a:rPr lang="en-US" sz="3200" dirty="0" err="1"/>
              <a:t>Lão</a:t>
            </a:r>
            <a:r>
              <a:rPr lang="en-US" sz="3200" dirty="0"/>
              <a:t> </a:t>
            </a:r>
            <a:r>
              <a:rPr lang="en-US" sz="3200" dirty="0" err="1"/>
              <a:t>Hạc</a:t>
            </a:r>
            <a:r>
              <a:rPr lang="en-US" sz="3200" dirty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+ </a:t>
            </a:r>
            <a:r>
              <a:rPr lang="en-US" sz="3200" dirty="0" err="1"/>
              <a:t>Phần</a:t>
            </a:r>
            <a:r>
              <a:rPr lang="en-US" sz="3200" dirty="0"/>
              <a:t> 3 (</a:t>
            </a:r>
            <a:r>
              <a:rPr lang="en-US" sz="3200" dirty="0" err="1"/>
              <a:t>đoạn</a:t>
            </a:r>
            <a:r>
              <a:rPr lang="en-US" sz="3200" dirty="0"/>
              <a:t> 4): </a:t>
            </a:r>
            <a:r>
              <a:rPr lang="en-US" sz="3200" dirty="0" err="1"/>
              <a:t>khẳng</a:t>
            </a:r>
            <a:r>
              <a:rPr lang="en-US" sz="3200" dirty="0"/>
              <a:t> </a:t>
            </a:r>
            <a:r>
              <a:rPr lang="en-US" sz="3200" dirty="0" err="1"/>
              <a:t>định</a:t>
            </a:r>
            <a:r>
              <a:rPr lang="en-US" sz="3200" dirty="0"/>
              <a:t> </a:t>
            </a:r>
            <a:r>
              <a:rPr lang="en-US" sz="3200" dirty="0" err="1"/>
              <a:t>phong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nghệ</a:t>
            </a:r>
            <a:r>
              <a:rPr lang="en-US" sz="3200" dirty="0"/>
              <a:t> </a:t>
            </a:r>
            <a:r>
              <a:rPr lang="en-US" sz="3200" dirty="0" err="1"/>
              <a:t>thuật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Nam Cao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trị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truyện</a:t>
            </a:r>
            <a:r>
              <a:rPr lang="en-US" sz="3200" dirty="0"/>
              <a:t> </a:t>
            </a:r>
            <a:r>
              <a:rPr lang="en-US" sz="3200" dirty="0" err="1"/>
              <a:t>Lão</a:t>
            </a:r>
            <a:r>
              <a:rPr lang="en-US" sz="3200" dirty="0"/>
              <a:t> </a:t>
            </a:r>
            <a:r>
              <a:rPr lang="en-US" sz="3200" dirty="0" err="1"/>
              <a:t>Hạc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842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461727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252631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043534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22540" y="2256199"/>
            <a:ext cx="11442919" cy="5868918"/>
            <a:chOff x="0" y="0"/>
            <a:chExt cx="4842930" cy="24838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42930" cy="2483873"/>
            </a:xfrm>
            <a:custGeom>
              <a:avLst/>
              <a:gdLst/>
              <a:ahLst/>
              <a:cxnLst/>
              <a:rect l="l" t="t" r="r" b="b"/>
              <a:pathLst>
                <a:path w="4842930" h="2483873">
                  <a:moveTo>
                    <a:pt x="9472" y="0"/>
                  </a:moveTo>
                  <a:lnTo>
                    <a:pt x="4833458" y="0"/>
                  </a:lnTo>
                  <a:cubicBezTo>
                    <a:pt x="4835971" y="0"/>
                    <a:pt x="4838380" y="998"/>
                    <a:pt x="4840156" y="2774"/>
                  </a:cubicBezTo>
                  <a:cubicBezTo>
                    <a:pt x="4841932" y="4551"/>
                    <a:pt x="4842930" y="6960"/>
                    <a:pt x="4842930" y="9472"/>
                  </a:cubicBezTo>
                  <a:lnTo>
                    <a:pt x="4842930" y="2474401"/>
                  </a:lnTo>
                  <a:cubicBezTo>
                    <a:pt x="4842930" y="2476913"/>
                    <a:pt x="4841932" y="2479323"/>
                    <a:pt x="4840156" y="2481099"/>
                  </a:cubicBezTo>
                  <a:cubicBezTo>
                    <a:pt x="4838380" y="2482875"/>
                    <a:pt x="4835971" y="2483873"/>
                    <a:pt x="4833458" y="2483873"/>
                  </a:cubicBezTo>
                  <a:lnTo>
                    <a:pt x="9472" y="2483873"/>
                  </a:lnTo>
                  <a:cubicBezTo>
                    <a:pt x="6960" y="2483873"/>
                    <a:pt x="4551" y="2482875"/>
                    <a:pt x="2774" y="2481099"/>
                  </a:cubicBezTo>
                  <a:cubicBezTo>
                    <a:pt x="998" y="2479323"/>
                    <a:pt x="0" y="2476913"/>
                    <a:pt x="0" y="2474401"/>
                  </a:cubicBezTo>
                  <a:lnTo>
                    <a:pt x="0" y="9472"/>
                  </a:lnTo>
                  <a:cubicBezTo>
                    <a:pt x="0" y="6960"/>
                    <a:pt x="998" y="4551"/>
                    <a:pt x="2774" y="2774"/>
                  </a:cubicBezTo>
                  <a:cubicBezTo>
                    <a:pt x="4551" y="998"/>
                    <a:pt x="6960" y="0"/>
                    <a:pt x="9472" y="0"/>
                  </a:cubicBezTo>
                  <a:close/>
                </a:path>
              </a:pathLst>
            </a:custGeom>
            <a:solidFill>
              <a:srgbClr val="F5EDD9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4842930" cy="2560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2018197" flipH="1">
            <a:off x="7975160" y="-1996155"/>
            <a:ext cx="13745044" cy="3992310"/>
          </a:xfrm>
          <a:custGeom>
            <a:avLst/>
            <a:gdLst/>
            <a:ahLst/>
            <a:cxnLst/>
            <a:rect l="l" t="t" r="r" b="b"/>
            <a:pathLst>
              <a:path w="13745044" h="3992310">
                <a:moveTo>
                  <a:pt x="13745044" y="0"/>
                </a:moveTo>
                <a:lnTo>
                  <a:pt x="0" y="0"/>
                </a:lnTo>
                <a:lnTo>
                  <a:pt x="0" y="3992310"/>
                </a:lnTo>
                <a:lnTo>
                  <a:pt x="13745044" y="3992310"/>
                </a:lnTo>
                <a:lnTo>
                  <a:pt x="13745044" y="0"/>
                </a:lnTo>
                <a:close/>
              </a:path>
            </a:pathLst>
          </a:custGeom>
          <a:blipFill>
            <a:blip r:embed="rId4"/>
            <a:stretch>
              <a:fillRect t="-9667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flipV="1">
            <a:off x="282104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flipH="1" flipV="1">
            <a:off x="6029620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2"/>
                </a:moveTo>
                <a:lnTo>
                  <a:pt x="0" y="563202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5400000" flipH="1" flipV="1">
            <a:off x="74621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4" y="0"/>
                </a:lnTo>
                <a:lnTo>
                  <a:pt x="5071054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-10800000" flipV="1">
            <a:off x="1039589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10800000" flipH="1" flipV="1">
            <a:off x="7187327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3" y="563203"/>
                </a:moveTo>
                <a:lnTo>
                  <a:pt x="0" y="563203"/>
                </a:lnTo>
                <a:lnTo>
                  <a:pt x="0" y="0"/>
                </a:lnTo>
                <a:lnTo>
                  <a:pt x="5071053" y="0"/>
                </a:lnTo>
                <a:lnTo>
                  <a:pt x="5071053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10800000" flipV="1">
            <a:off x="3000139" y="7782983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3" y="563203"/>
                </a:lnTo>
                <a:lnTo>
                  <a:pt x="5071053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-5400000" flipV="1">
            <a:off x="74621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3"/>
                </a:moveTo>
                <a:lnTo>
                  <a:pt x="5071054" y="563203"/>
                </a:lnTo>
                <a:lnTo>
                  <a:pt x="5071054" y="0"/>
                </a:lnTo>
                <a:lnTo>
                  <a:pt x="0" y="0"/>
                </a:lnTo>
                <a:lnTo>
                  <a:pt x="0" y="563203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flipV="1">
            <a:off x="10216808" y="1914066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563202"/>
                </a:moveTo>
                <a:lnTo>
                  <a:pt x="5071053" y="563202"/>
                </a:lnTo>
                <a:lnTo>
                  <a:pt x="5071053" y="0"/>
                </a:lnTo>
                <a:lnTo>
                  <a:pt x="0" y="0"/>
                </a:lnTo>
                <a:lnTo>
                  <a:pt x="0" y="563202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5400000" flipH="1">
            <a:off x="12470733" y="4037658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5071054" y="0"/>
                </a:moveTo>
                <a:lnTo>
                  <a:pt x="0" y="0"/>
                </a:lnTo>
                <a:lnTo>
                  <a:pt x="0" y="563203"/>
                </a:lnTo>
                <a:lnTo>
                  <a:pt x="5071054" y="563203"/>
                </a:lnTo>
                <a:lnTo>
                  <a:pt x="5071054" y="0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-5400000">
            <a:off x="12470733" y="5686139"/>
            <a:ext cx="5071053" cy="563202"/>
          </a:xfrm>
          <a:custGeom>
            <a:avLst/>
            <a:gdLst/>
            <a:ahLst/>
            <a:cxnLst/>
            <a:rect l="l" t="t" r="r" b="b"/>
            <a:pathLst>
              <a:path w="5071053" h="563202">
                <a:moveTo>
                  <a:pt x="0" y="0"/>
                </a:moveTo>
                <a:lnTo>
                  <a:pt x="5071054" y="0"/>
                </a:lnTo>
                <a:lnTo>
                  <a:pt x="5071054" y="563203"/>
                </a:lnTo>
                <a:lnTo>
                  <a:pt x="0" y="5632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0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flipH="1">
            <a:off x="1028700" y="5751282"/>
            <a:ext cx="2379378" cy="2902297"/>
          </a:xfrm>
          <a:custGeom>
            <a:avLst/>
            <a:gdLst/>
            <a:ahLst/>
            <a:cxnLst/>
            <a:rect l="l" t="t" r="r" b="b"/>
            <a:pathLst>
              <a:path w="2379378" h="2902297">
                <a:moveTo>
                  <a:pt x="2379378" y="0"/>
                </a:moveTo>
                <a:lnTo>
                  <a:pt x="0" y="0"/>
                </a:lnTo>
                <a:lnTo>
                  <a:pt x="0" y="2902297"/>
                </a:lnTo>
                <a:lnTo>
                  <a:pt x="2379378" y="2902297"/>
                </a:lnTo>
                <a:lnTo>
                  <a:pt x="237937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577300" y="7718733"/>
            <a:ext cx="4175096" cy="1539567"/>
          </a:xfrm>
          <a:custGeom>
            <a:avLst/>
            <a:gdLst/>
            <a:ahLst/>
            <a:cxnLst/>
            <a:rect l="l" t="t" r="r" b="b"/>
            <a:pathLst>
              <a:path w="4175096" h="1539567">
                <a:moveTo>
                  <a:pt x="0" y="0"/>
                </a:moveTo>
                <a:lnTo>
                  <a:pt x="4175095" y="0"/>
                </a:lnTo>
                <a:lnTo>
                  <a:pt x="4175095" y="1539567"/>
                </a:lnTo>
                <a:lnTo>
                  <a:pt x="0" y="15395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486232">
            <a:off x="13446310" y="1269739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1" y="0"/>
                </a:lnTo>
                <a:lnTo>
                  <a:pt x="2183881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696389">
            <a:off x="14934903" y="2183604"/>
            <a:ext cx="2183882" cy="1618802"/>
          </a:xfrm>
          <a:custGeom>
            <a:avLst/>
            <a:gdLst/>
            <a:ahLst/>
            <a:cxnLst/>
            <a:rect l="l" t="t" r="r" b="b"/>
            <a:pathLst>
              <a:path w="2183882" h="1618802">
                <a:moveTo>
                  <a:pt x="0" y="0"/>
                </a:moveTo>
                <a:lnTo>
                  <a:pt x="2183882" y="0"/>
                </a:lnTo>
                <a:lnTo>
                  <a:pt x="2183882" y="1618803"/>
                </a:lnTo>
                <a:lnTo>
                  <a:pt x="0" y="16188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15045092" y="506855"/>
            <a:ext cx="1674794" cy="1723039"/>
          </a:xfrm>
          <a:custGeom>
            <a:avLst/>
            <a:gdLst/>
            <a:ahLst/>
            <a:cxnLst/>
            <a:rect l="l" t="t" r="r" b="b"/>
            <a:pathLst>
              <a:path w="1674794" h="1723039">
                <a:moveTo>
                  <a:pt x="0" y="0"/>
                </a:moveTo>
                <a:lnTo>
                  <a:pt x="1674793" y="0"/>
                </a:lnTo>
                <a:lnTo>
                  <a:pt x="1674793" y="1723038"/>
                </a:lnTo>
                <a:lnTo>
                  <a:pt x="0" y="17230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-196742" y="9451163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3910613" y="3648587"/>
            <a:ext cx="2605551" cy="2643654"/>
            <a:chOff x="0" y="0"/>
            <a:chExt cx="2952750" cy="2995930"/>
          </a:xfrm>
        </p:grpSpPr>
        <p:sp>
          <p:nvSpPr>
            <p:cNvPr id="27" name="Freeform 27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10"/>
              <a:stretch>
                <a:fillRect l="-26079" r="-26079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7031335" y="4150428"/>
            <a:ext cx="6526506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4400" spc="239">
                <a:solidFill>
                  <a:srgbClr val="44312B"/>
                </a:solidFill>
                <a:latin typeface="#9Slide07 SVNNexa Rust Slab Bla" panose="020B0606040200020203" pitchFamily="34" charset="0"/>
              </a:defRPr>
            </a:lvl1pPr>
          </a:lstStyle>
          <a:p>
            <a:r>
              <a:rPr lang="en-US" dirty="0"/>
              <a:t>II.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hiểu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314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635356" y="393205"/>
            <a:ext cx="129856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600"/>
              </a:spcBef>
              <a:spcAft>
                <a:spcPts val="600"/>
              </a:spcAft>
              <a:defRPr sz="3200" b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1. </a:t>
            </a:r>
            <a:r>
              <a:rPr lang="en-US" dirty="0" err="1">
                <a:solidFill>
                  <a:schemeClr val="bg1"/>
                </a:solidFill>
              </a:rPr>
              <a:t>Hệ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thống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luận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đề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luận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điểm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lí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lẽ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và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bằng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chứng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trong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văn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bản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Freeform 7"/>
          <p:cNvSpPr/>
          <p:nvPr/>
        </p:nvSpPr>
        <p:spPr>
          <a:xfrm rot="1497526">
            <a:off x="14511411" y="-2547513"/>
            <a:ext cx="5005383" cy="3722185"/>
          </a:xfrm>
          <a:custGeom>
            <a:avLst/>
            <a:gdLst/>
            <a:ahLst/>
            <a:cxnLst/>
            <a:rect l="l" t="t" r="r" b="b"/>
            <a:pathLst>
              <a:path w="5005383" h="3722185">
                <a:moveTo>
                  <a:pt x="0" y="0"/>
                </a:moveTo>
                <a:lnTo>
                  <a:pt x="5005383" y="0"/>
                </a:lnTo>
                <a:lnTo>
                  <a:pt x="5005383" y="3722185"/>
                </a:lnTo>
                <a:lnTo>
                  <a:pt x="0" y="37221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497526">
            <a:off x="-1249256" y="9244303"/>
            <a:ext cx="5005383" cy="3722185"/>
          </a:xfrm>
          <a:custGeom>
            <a:avLst/>
            <a:gdLst/>
            <a:ahLst/>
            <a:cxnLst/>
            <a:rect l="l" t="t" r="r" b="b"/>
            <a:pathLst>
              <a:path w="5005383" h="3722185">
                <a:moveTo>
                  <a:pt x="0" y="0"/>
                </a:moveTo>
                <a:lnTo>
                  <a:pt x="5005383" y="0"/>
                </a:lnTo>
                <a:lnTo>
                  <a:pt x="5005383" y="3722184"/>
                </a:lnTo>
                <a:lnTo>
                  <a:pt x="0" y="3722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196531">
            <a:off x="-611176" y="7673098"/>
            <a:ext cx="1222351" cy="3755446"/>
          </a:xfrm>
          <a:custGeom>
            <a:avLst/>
            <a:gdLst/>
            <a:ahLst/>
            <a:cxnLst/>
            <a:rect l="l" t="t" r="r" b="b"/>
            <a:pathLst>
              <a:path w="1222351" h="3755446">
                <a:moveTo>
                  <a:pt x="0" y="0"/>
                </a:moveTo>
                <a:lnTo>
                  <a:pt x="1222352" y="0"/>
                </a:lnTo>
                <a:lnTo>
                  <a:pt x="1222352" y="3755447"/>
                </a:lnTo>
                <a:lnTo>
                  <a:pt x="0" y="37554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167675" flipH="1">
            <a:off x="17676824" y="622262"/>
            <a:ext cx="1222351" cy="3755446"/>
          </a:xfrm>
          <a:custGeom>
            <a:avLst/>
            <a:gdLst/>
            <a:ahLst/>
            <a:cxnLst/>
            <a:rect l="l" t="t" r="r" b="b"/>
            <a:pathLst>
              <a:path w="1222351" h="3755446">
                <a:moveTo>
                  <a:pt x="1222352" y="0"/>
                </a:moveTo>
                <a:lnTo>
                  <a:pt x="0" y="0"/>
                </a:lnTo>
                <a:lnTo>
                  <a:pt x="0" y="3755447"/>
                </a:lnTo>
                <a:lnTo>
                  <a:pt x="1222352" y="3755447"/>
                </a:lnTo>
                <a:lnTo>
                  <a:pt x="122235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730157">
            <a:off x="-3239161" y="-1605436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3698158">
            <a:off x="17074726" y="7419468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42B9F08-9257-D887-C161-FC2C7A6597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178"/>
              </p:ext>
            </p:extLst>
          </p:nvPr>
        </p:nvGraphicFramePr>
        <p:xfrm>
          <a:off x="1104720" y="2056919"/>
          <a:ext cx="16078560" cy="76323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42399">
                  <a:extLst>
                    <a:ext uri="{9D8B030D-6E8A-4147-A177-3AD203B41FA5}">
                      <a16:colId xmlns:a16="http://schemas.microsoft.com/office/drawing/2014/main" val="2125500105"/>
                    </a:ext>
                  </a:extLst>
                </a:gridCol>
                <a:gridCol w="4326826">
                  <a:extLst>
                    <a:ext uri="{9D8B030D-6E8A-4147-A177-3AD203B41FA5}">
                      <a16:colId xmlns:a16="http://schemas.microsoft.com/office/drawing/2014/main" val="907112876"/>
                    </a:ext>
                  </a:extLst>
                </a:gridCol>
                <a:gridCol w="3597974">
                  <a:extLst>
                    <a:ext uri="{9D8B030D-6E8A-4147-A177-3AD203B41FA5}">
                      <a16:colId xmlns:a16="http://schemas.microsoft.com/office/drawing/2014/main" val="980160620"/>
                    </a:ext>
                  </a:extLst>
                </a:gridCol>
                <a:gridCol w="4811361">
                  <a:extLst>
                    <a:ext uri="{9D8B030D-6E8A-4147-A177-3AD203B41FA5}">
                      <a16:colId xmlns:a16="http://schemas.microsoft.com/office/drawing/2014/main" val="4168682073"/>
                    </a:ext>
                  </a:extLst>
                </a:gridCol>
              </a:tblGrid>
              <a:tr h="905923">
                <a:tc gridSpan="4">
                  <a:txBody>
                    <a:bodyPr/>
                    <a:lstStyle/>
                    <a:p>
                      <a:pPr marR="3048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LUẬN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ĐỀ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R="3048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Giá trị tiềm ẩn về tư tưởng và nghệ thuật của truyện Lão Hạc.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152" marR="18152" marT="0" marB="0" anchor="ctr">
                    <a:solidFill>
                      <a:srgbClr val="B7A2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493008"/>
                  </a:ext>
                </a:extLst>
              </a:tr>
              <a:tr h="1239684">
                <a:tc gridSpan="2">
                  <a:txBody>
                    <a:bodyPr/>
                    <a:lstStyle/>
                    <a:p>
                      <a:pPr marR="3048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LUẬN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1</a:t>
                      </a:r>
                    </a:p>
                    <a:p>
                      <a:pPr marR="3048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marR="3048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marL="18152" marR="18152" marT="0" marB="0" anchor="ctr">
                    <a:solidFill>
                      <a:srgbClr val="B7A2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LUẬN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ĐIỂM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2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cs typeface="#9Slide03 Arima Madurai Bold" panose="00000800000000000000" pitchFamily="2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marL="18152" marR="18152" marT="0" marB="0" anchor="ctr">
                    <a:solidFill>
                      <a:srgbClr val="B7A27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6612993"/>
                  </a:ext>
                </a:extLst>
              </a:tr>
              <a:tr h="49278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Lí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lẽ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152" marR="18152" marT="0" marB="0" anchor="ctr">
                    <a:solidFill>
                      <a:srgbClr val="B7A2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Bằng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chứng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152" marR="18152" marT="0" marB="0" anchor="ctr">
                    <a:solidFill>
                      <a:srgbClr val="B7A2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Lí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lẽ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152" marR="18152" marT="0" marB="0" anchor="ctr">
                    <a:solidFill>
                      <a:srgbClr val="B7A2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Bằng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#9Slide03 BoosterNextFYBlack" panose="02000A03000000020004" pitchFamily="2" charset="0"/>
                          <a:cs typeface="#9Slide03 Arima Madurai Bold" panose="00000800000000000000" pitchFamily="2" charset="0"/>
                        </a:rPr>
                        <a:t>chứng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#9Slide03 BoosterNextFYBlack" panose="02000A03000000020004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marL="18152" marR="18152" marT="0" marB="0" anchor="ctr">
                    <a:solidFill>
                      <a:srgbClr val="B7A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256443"/>
                  </a:ext>
                </a:extLst>
              </a:tr>
              <a:tr h="4993955">
                <a:tc>
                  <a:txBody>
                    <a:bodyPr/>
                    <a:lstStyle/>
                    <a:p>
                      <a:pPr marR="304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152" marR="18152" marT="0" marB="0" anchor="ctr">
                    <a:solidFill>
                      <a:srgbClr val="B7A27D"/>
                    </a:solidFill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152" marR="18152" marT="0" marB="0" anchor="ctr">
                    <a:solidFill>
                      <a:srgbClr val="B7A27D"/>
                    </a:solidFill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marL="18152" marR="18152" marT="0" marB="0" anchor="ctr">
                    <a:solidFill>
                      <a:srgbClr val="B7A27D"/>
                    </a:solidFill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cs typeface="#9Slide03 Arima Madurai Bold" panose="00000800000000000000" pitchFamily="2" charset="0"/>
                      </a:endParaRPr>
                    </a:p>
                  </a:txBody>
                  <a:tcPr marL="18152" marR="18152" marT="0" marB="0" anchor="ctr">
                    <a:solidFill>
                      <a:srgbClr val="B7A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92242"/>
                  </a:ext>
                </a:extLst>
              </a:tr>
            </a:tbl>
          </a:graphicData>
        </a:graphic>
      </p:graphicFrame>
      <p:sp>
        <p:nvSpPr>
          <p:cNvPr id="11" name="TextBox 10">
            <a:hlinkClick r:id="rId7" action="ppaction://hlinkfile"/>
            <a:extLst>
              <a:ext uri="{FF2B5EF4-FFF2-40B4-BE49-F238E27FC236}">
                <a16:creationId xmlns:a16="http://schemas.microsoft.com/office/drawing/2014/main" id="{C58E9AB3-E085-9CF2-C355-61DE67D6A265}"/>
              </a:ext>
            </a:extLst>
          </p:cNvPr>
          <p:cNvSpPr txBox="1"/>
          <p:nvPr/>
        </p:nvSpPr>
        <p:spPr>
          <a:xfrm>
            <a:off x="6858000" y="1089890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err="1">
                <a:solidFill>
                  <a:srgbClr val="0070C0"/>
                </a:solidFill>
                <a:latin typeface="#9Slide03 BoosterNextFYBlack" panose="02000A03000000020004" pitchFamily="2" charset="0"/>
              </a:rPr>
              <a:t>PHIẾU</a:t>
            </a:r>
            <a:r>
              <a:rPr lang="en-US" sz="3200" u="sng" dirty="0">
                <a:solidFill>
                  <a:srgbClr val="0070C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#9Slide03 BoosterNextFYBlack" panose="02000A03000000020004" pitchFamily="2" charset="0"/>
              </a:rPr>
              <a:t>HỌC</a:t>
            </a:r>
            <a:r>
              <a:rPr lang="en-US" sz="3200" u="sng" dirty="0">
                <a:solidFill>
                  <a:srgbClr val="0070C0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#9Slide03 BoosterNextFYBlack" panose="02000A03000000020004" pitchFamily="2" charset="0"/>
              </a:rPr>
              <a:t>TẬP</a:t>
            </a:r>
            <a:endParaRPr lang="en-US" sz="3200" u="sng" dirty="0">
              <a:solidFill>
                <a:srgbClr val="0070C0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92263C-E002-753B-2D95-D861E4F91D5E}"/>
              </a:ext>
            </a:extLst>
          </p:cNvPr>
          <p:cNvSpPr txBox="1"/>
          <p:nvPr/>
        </p:nvSpPr>
        <p:spPr>
          <a:xfrm>
            <a:off x="1253435" y="3492905"/>
            <a:ext cx="7143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hoạt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động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giao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tiếp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trở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thành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đối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tượng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nhận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mô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tả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trực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tiếp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1800" dirty="0">
              <a:solidFill>
                <a:schemeClr val="bg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B48965-8608-5F73-4BDA-63F7990F9C8B}"/>
              </a:ext>
            </a:extLst>
          </p:cNvPr>
          <p:cNvSpPr txBox="1"/>
          <p:nvPr/>
        </p:nvSpPr>
        <p:spPr>
          <a:xfrm>
            <a:off x="8917470" y="3467507"/>
            <a:ext cx="81686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ctr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Thông qua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nội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dung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cuộc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trò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thế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lựa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chọn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Hạc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qua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đó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nhấn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mạnh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nghĩa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văn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phẩm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B0547D-B5AB-9926-BF05-3D0B970494A2}"/>
              </a:ext>
            </a:extLst>
          </p:cNvPr>
          <p:cNvSpPr txBox="1"/>
          <p:nvPr/>
        </p:nvSpPr>
        <p:spPr>
          <a:xfrm>
            <a:off x="1142047" y="4820634"/>
            <a:ext cx="333246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“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Toàn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bộ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do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“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tôi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” -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kể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lại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hai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lần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gặp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gỡ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chủ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yếu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mình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Hạc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ngoài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còn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hai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lần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khác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nữa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: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lần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vợ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lần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Binh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.”</a:t>
            </a:r>
          </a:p>
          <a:p>
            <a:pPr marR="304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Chính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qua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trò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này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cứ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dần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dần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lộ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mỗi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lúc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rõ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nét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suy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nội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tâm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mình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R="304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trò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ẩn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tàng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nhiều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nghĩa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sâu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xa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hơn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bản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thân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trò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1800" dirty="0">
              <a:solidFill>
                <a:schemeClr val="bg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B3A768-CCF0-875E-0578-A18189FD6F20}"/>
              </a:ext>
            </a:extLst>
          </p:cNvPr>
          <p:cNvSpPr txBox="1"/>
          <p:nvPr/>
        </p:nvSpPr>
        <p:spPr>
          <a:xfrm>
            <a:off x="4474507" y="4778505"/>
            <a:ext cx="428849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Hạc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tâm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thế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kẻ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nhờ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cậy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nên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nhẩn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rề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vừa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vừa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nghĩ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vừa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nghe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ngóng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vừa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băn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khoăn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thăm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dò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xem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hiệu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quả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lời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nói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mình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đối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nghe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thế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nào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,... </a:t>
            </a:r>
          </a:p>
          <a:p>
            <a:pPr marR="304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-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nghe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vừa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nghe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liên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tưởng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thân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phận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mình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vừa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cố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nhận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biết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nghĩ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thực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Hạc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vừa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điều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chỉnh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những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mình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sao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đúng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đắn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R="304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Trò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vợ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nghiền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ngẫm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triết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lí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việc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nhìn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nhận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đời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Trò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Binh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từ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sửng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chuyển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sang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thất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vọng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Hạc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1800" dirty="0">
              <a:solidFill>
                <a:schemeClr val="bg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C23AA7-E61F-F873-8EED-42330C329FBF}"/>
              </a:ext>
            </a:extLst>
          </p:cNvPr>
          <p:cNvSpPr txBox="1"/>
          <p:nvPr/>
        </p:nvSpPr>
        <p:spPr>
          <a:xfrm>
            <a:off x="8763000" y="4820634"/>
            <a:ext cx="3581400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Đó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việc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giải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quyết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chết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R="304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chọn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chết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còn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hơn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phải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khổ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nhục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chết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cao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ngạo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thảm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khốc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Chỉ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này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mới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khỏi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phạm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mảnh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đất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thiêng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dành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mới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chấm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dứt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kiếp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héo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úa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lay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lắt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mình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R="304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Đó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lựa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chọn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tột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cùng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đau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đớn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thân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phận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Ý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nghĩa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câu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chủ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yếu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phát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sáng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từ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điểm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then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chốt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này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6A0F40-C28B-8AFC-4B7A-6732AE7C833F}"/>
              </a:ext>
            </a:extLst>
          </p:cNvPr>
          <p:cNvSpPr txBox="1"/>
          <p:nvPr/>
        </p:nvSpPr>
        <p:spPr>
          <a:xfrm>
            <a:off x="12422892" y="4820634"/>
            <a:ext cx="4681896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liệu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giữ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mảnh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vườn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vẫn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miệng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hay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còn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bán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mất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mảnh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vườn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sẽ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trọng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tội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thứ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lương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tâm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đối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vợ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khuất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đứa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đang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ở xa); hay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chết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thì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sẽ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giữ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mảnh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vườn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lương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tâm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yên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ổn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;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chết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phải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chết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thế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nào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chuẩn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bị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chết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sao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?...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Cuối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cùng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lựa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chọn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chết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đầu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tiên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cậu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chết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trước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marR="304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-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âm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thầm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tỉ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mẩn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chuẩn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bị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dọn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dẹp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mình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đường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sạch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sẽ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chu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tất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bước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đến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mồ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nhờ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giữ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vườn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khỏi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bị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ai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tranh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chiếm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nhòm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ngó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;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nhờ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ông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cầm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ba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mươi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đồng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cậy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bà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con lo ma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18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78F11-4DEE-1CD2-9F79-ED62028A5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8761539-9B62-C1AF-CCBC-2D606E8C5BA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353" b="-635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5CCD59F-F323-85B5-C3F7-DEF043AAFE01}"/>
              </a:ext>
            </a:extLst>
          </p:cNvPr>
          <p:cNvSpPr/>
          <p:nvPr/>
        </p:nvSpPr>
        <p:spPr>
          <a:xfrm rot="-5400000" flipH="1" flipV="1">
            <a:off x="863082" y="2871475"/>
            <a:ext cx="7299864" cy="5473787"/>
          </a:xfrm>
          <a:custGeom>
            <a:avLst/>
            <a:gdLst/>
            <a:ahLst/>
            <a:cxnLst/>
            <a:rect l="l" t="t" r="r" b="b"/>
            <a:pathLst>
              <a:path w="7299864" h="5473787">
                <a:moveTo>
                  <a:pt x="7299863" y="5473787"/>
                </a:moveTo>
                <a:lnTo>
                  <a:pt x="0" y="5473787"/>
                </a:lnTo>
                <a:lnTo>
                  <a:pt x="0" y="0"/>
                </a:lnTo>
                <a:lnTo>
                  <a:pt x="7299863" y="0"/>
                </a:lnTo>
                <a:lnTo>
                  <a:pt x="7299863" y="5473787"/>
                </a:lnTo>
                <a:close/>
              </a:path>
            </a:pathLst>
          </a:custGeom>
          <a:blipFill>
            <a:blip r:embed="rId4"/>
            <a:stretch>
              <a:fillRect t="-17690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9385809-4029-F4A2-9D09-33C077022F6B}"/>
              </a:ext>
            </a:extLst>
          </p:cNvPr>
          <p:cNvSpPr/>
          <p:nvPr/>
        </p:nvSpPr>
        <p:spPr>
          <a:xfrm rot="-5400000">
            <a:off x="5960218" y="3043734"/>
            <a:ext cx="7299864" cy="5129268"/>
          </a:xfrm>
          <a:custGeom>
            <a:avLst/>
            <a:gdLst/>
            <a:ahLst/>
            <a:cxnLst/>
            <a:rect l="l" t="t" r="r" b="b"/>
            <a:pathLst>
              <a:path w="7299864" h="5129268">
                <a:moveTo>
                  <a:pt x="0" y="0"/>
                </a:moveTo>
                <a:lnTo>
                  <a:pt x="7299864" y="0"/>
                </a:lnTo>
                <a:lnTo>
                  <a:pt x="7299864" y="5129268"/>
                </a:lnTo>
                <a:lnTo>
                  <a:pt x="0" y="51292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559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255C0E0-9A7A-5DB7-A80A-E905F2FD2D60}"/>
              </a:ext>
            </a:extLst>
          </p:cNvPr>
          <p:cNvSpPr/>
          <p:nvPr/>
        </p:nvSpPr>
        <p:spPr>
          <a:xfrm rot="-5400000">
            <a:off x="10297315" y="3043734"/>
            <a:ext cx="7299864" cy="5129268"/>
          </a:xfrm>
          <a:custGeom>
            <a:avLst/>
            <a:gdLst/>
            <a:ahLst/>
            <a:cxnLst/>
            <a:rect l="l" t="t" r="r" b="b"/>
            <a:pathLst>
              <a:path w="7299864" h="5129268">
                <a:moveTo>
                  <a:pt x="0" y="0"/>
                </a:moveTo>
                <a:lnTo>
                  <a:pt x="7299863" y="0"/>
                </a:lnTo>
                <a:lnTo>
                  <a:pt x="7299863" y="5129268"/>
                </a:lnTo>
                <a:lnTo>
                  <a:pt x="0" y="51292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559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6920404-2D46-25CF-D22B-7A07EB347FF0}"/>
              </a:ext>
            </a:extLst>
          </p:cNvPr>
          <p:cNvSpPr txBox="1"/>
          <p:nvPr/>
        </p:nvSpPr>
        <p:spPr>
          <a:xfrm>
            <a:off x="2635356" y="736311"/>
            <a:ext cx="129856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spcBef>
                <a:spcPts val="600"/>
              </a:spcBef>
              <a:spcAft>
                <a:spcPts val="600"/>
              </a:spcAft>
              <a:defRPr sz="3200" b="1"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đề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lí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lẽ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chứng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cs typeface="+mn-cs"/>
              </a:rPr>
              <a:t>bản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BoosterNextFYBlack" panose="02000A03000000020004" pitchFamily="2" charset="0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96277C4-C0F8-B937-12F8-00838E9D19CF}"/>
              </a:ext>
            </a:extLst>
          </p:cNvPr>
          <p:cNvSpPr/>
          <p:nvPr/>
        </p:nvSpPr>
        <p:spPr>
          <a:xfrm rot="1497526">
            <a:off x="14511411" y="-2547513"/>
            <a:ext cx="5005383" cy="3722185"/>
          </a:xfrm>
          <a:custGeom>
            <a:avLst/>
            <a:gdLst/>
            <a:ahLst/>
            <a:cxnLst/>
            <a:rect l="l" t="t" r="r" b="b"/>
            <a:pathLst>
              <a:path w="5005383" h="3722185">
                <a:moveTo>
                  <a:pt x="0" y="0"/>
                </a:moveTo>
                <a:lnTo>
                  <a:pt x="5005383" y="0"/>
                </a:lnTo>
                <a:lnTo>
                  <a:pt x="5005383" y="3722185"/>
                </a:lnTo>
                <a:lnTo>
                  <a:pt x="0" y="37221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92E59AC-64D0-576C-6C6F-03A8130094D6}"/>
              </a:ext>
            </a:extLst>
          </p:cNvPr>
          <p:cNvSpPr/>
          <p:nvPr/>
        </p:nvSpPr>
        <p:spPr>
          <a:xfrm rot="1497526">
            <a:off x="-1249256" y="9244303"/>
            <a:ext cx="5005383" cy="3722185"/>
          </a:xfrm>
          <a:custGeom>
            <a:avLst/>
            <a:gdLst/>
            <a:ahLst/>
            <a:cxnLst/>
            <a:rect l="l" t="t" r="r" b="b"/>
            <a:pathLst>
              <a:path w="5005383" h="3722185">
                <a:moveTo>
                  <a:pt x="0" y="0"/>
                </a:moveTo>
                <a:lnTo>
                  <a:pt x="5005383" y="0"/>
                </a:lnTo>
                <a:lnTo>
                  <a:pt x="5005383" y="3722184"/>
                </a:lnTo>
                <a:lnTo>
                  <a:pt x="0" y="3722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2BB575E-6B3E-18FE-54D6-C4A7D355A074}"/>
              </a:ext>
            </a:extLst>
          </p:cNvPr>
          <p:cNvSpPr/>
          <p:nvPr/>
        </p:nvSpPr>
        <p:spPr>
          <a:xfrm rot="1196531">
            <a:off x="-611176" y="7673098"/>
            <a:ext cx="1222351" cy="3755446"/>
          </a:xfrm>
          <a:custGeom>
            <a:avLst/>
            <a:gdLst/>
            <a:ahLst/>
            <a:cxnLst/>
            <a:rect l="l" t="t" r="r" b="b"/>
            <a:pathLst>
              <a:path w="1222351" h="3755446">
                <a:moveTo>
                  <a:pt x="0" y="0"/>
                </a:moveTo>
                <a:lnTo>
                  <a:pt x="1222352" y="0"/>
                </a:lnTo>
                <a:lnTo>
                  <a:pt x="1222352" y="3755447"/>
                </a:lnTo>
                <a:lnTo>
                  <a:pt x="0" y="37554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445BEAC-CD54-0E04-548B-265088A1AD12}"/>
              </a:ext>
            </a:extLst>
          </p:cNvPr>
          <p:cNvSpPr/>
          <p:nvPr/>
        </p:nvSpPr>
        <p:spPr>
          <a:xfrm rot="-1167675" flipH="1">
            <a:off x="17676824" y="622262"/>
            <a:ext cx="1222351" cy="3755446"/>
          </a:xfrm>
          <a:custGeom>
            <a:avLst/>
            <a:gdLst/>
            <a:ahLst/>
            <a:cxnLst/>
            <a:rect l="l" t="t" r="r" b="b"/>
            <a:pathLst>
              <a:path w="1222351" h="3755446">
                <a:moveTo>
                  <a:pt x="1222352" y="0"/>
                </a:moveTo>
                <a:lnTo>
                  <a:pt x="0" y="0"/>
                </a:lnTo>
                <a:lnTo>
                  <a:pt x="0" y="3755447"/>
                </a:lnTo>
                <a:lnTo>
                  <a:pt x="1222352" y="3755447"/>
                </a:lnTo>
                <a:lnTo>
                  <a:pt x="122235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6198193D-EC79-A20C-B720-ACD1D5D89151}"/>
              </a:ext>
            </a:extLst>
          </p:cNvPr>
          <p:cNvSpPr/>
          <p:nvPr/>
        </p:nvSpPr>
        <p:spPr>
          <a:xfrm rot="6730157">
            <a:off x="-3239161" y="-1605436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0DB3FF47-72AB-F255-07B7-B010D982FD5B}"/>
              </a:ext>
            </a:extLst>
          </p:cNvPr>
          <p:cNvSpPr/>
          <p:nvPr/>
        </p:nvSpPr>
        <p:spPr>
          <a:xfrm rot="-3698158">
            <a:off x="17074726" y="7419468"/>
            <a:ext cx="4830262" cy="4262706"/>
          </a:xfrm>
          <a:custGeom>
            <a:avLst/>
            <a:gdLst/>
            <a:ahLst/>
            <a:cxnLst/>
            <a:rect l="l" t="t" r="r" b="b"/>
            <a:pathLst>
              <a:path w="4830262" h="4262706">
                <a:moveTo>
                  <a:pt x="0" y="0"/>
                </a:moveTo>
                <a:lnTo>
                  <a:pt x="4830262" y="0"/>
                </a:lnTo>
                <a:lnTo>
                  <a:pt x="4830262" y="4262707"/>
                </a:lnTo>
                <a:lnTo>
                  <a:pt x="0" y="42627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6166A3D6-B0E2-FA1C-4858-171ADEAA74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055703"/>
              </p:ext>
            </p:extLst>
          </p:nvPr>
        </p:nvGraphicFramePr>
        <p:xfrm>
          <a:off x="1214966" y="1785894"/>
          <a:ext cx="16078560" cy="74717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78560">
                  <a:extLst>
                    <a:ext uri="{9D8B030D-6E8A-4147-A177-3AD203B41FA5}">
                      <a16:colId xmlns:a16="http://schemas.microsoft.com/office/drawing/2014/main" val="2125500105"/>
                    </a:ext>
                  </a:extLst>
                </a:gridCol>
              </a:tblGrid>
              <a:tr h="690606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Nhận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xét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#9Slide03 Arima Madurai Bold" panose="00000800000000000000" pitchFamily="2" charset="0"/>
                          <a:cs typeface="#9Slide03 Arima Madurai Bold" panose="00000800000000000000" pitchFamily="2" charset="0"/>
                        </a:rPr>
                        <a:t>chung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152" marR="18152" marT="0" marB="0" anchor="ctr">
                    <a:solidFill>
                      <a:srgbClr val="B7A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413432"/>
                  </a:ext>
                </a:extLst>
              </a:tr>
              <a:tr h="2569625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152" marR="18152" marT="0" marB="0" anchor="ctr">
                    <a:solidFill>
                      <a:srgbClr val="B7A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045127"/>
                  </a:ext>
                </a:extLst>
              </a:tr>
              <a:tr h="1862804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152" marR="18152" marT="0" marB="0" anchor="ctr">
                    <a:solidFill>
                      <a:srgbClr val="B7A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951295"/>
                  </a:ext>
                </a:extLst>
              </a:tr>
              <a:tr h="2348753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#9Slide03 Arima Madurai Bold" panose="00000800000000000000" pitchFamily="2" charset="0"/>
                        <a:ea typeface="Times New Roman" panose="02020603050405020304" pitchFamily="18" charset="0"/>
                        <a:cs typeface="#9Slide03 Arima Madurai Bold" panose="00000800000000000000" pitchFamily="2" charset="0"/>
                      </a:endParaRPr>
                    </a:p>
                  </a:txBody>
                  <a:tcPr marL="18152" marR="18152" marT="0" marB="0" anchor="ctr">
                    <a:solidFill>
                      <a:srgbClr val="B7A2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27489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8C0C3D8-D02A-5C08-E75D-D7227A637F58}"/>
              </a:ext>
            </a:extLst>
          </p:cNvPr>
          <p:cNvSpPr txBox="1"/>
          <p:nvPr/>
        </p:nvSpPr>
        <p:spPr>
          <a:xfrm>
            <a:off x="1257183" y="2647548"/>
            <a:ext cx="1572328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1.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Mối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hệ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giữa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đề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hệ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thống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điểm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điểm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1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sáng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rõ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trị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tiềm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ẩn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nghệ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thuật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kể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giả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điểm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2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hướng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tới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sáng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rõ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trị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tưởng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sâu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sắc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phẩm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Cả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2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điểm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đều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sáng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rõ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đề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trị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tiềm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ẩn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nghệ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thuật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nội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dung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truyện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solidFill>
                <a:schemeClr val="bg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8BE065-B992-37AF-2CE9-D62E30FBBD83}"/>
              </a:ext>
            </a:extLst>
          </p:cNvPr>
          <p:cNvSpPr txBox="1"/>
          <p:nvPr/>
        </p:nvSpPr>
        <p:spPr>
          <a:xfrm>
            <a:off x="1253435" y="5256338"/>
            <a:ext cx="1572328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2.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trích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dẫn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phân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chứng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viết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điểm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1?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chứng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trích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dẫn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tiếp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từng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cuộc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trò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chuyện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)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phân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bình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sâu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sắc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khẳng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định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công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nghệ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thuật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mà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Nam Cao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sử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  <a:endParaRPr lang="en-US" sz="2400" dirty="0">
              <a:solidFill>
                <a:schemeClr val="bg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4C6143-216F-6A98-F8A4-72E146DBBC5D}"/>
              </a:ext>
            </a:extLst>
          </p:cNvPr>
          <p:cNvSpPr txBox="1"/>
          <p:nvPr/>
        </p:nvSpPr>
        <p:spPr>
          <a:xfrm>
            <a:off x="1302058" y="7107872"/>
            <a:ext cx="15723287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3.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giả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sử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dụng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điểm</a:t>
            </a:r>
            <a:r>
              <a:rPr lang="en-US" sz="2400" dirty="0">
                <a:solidFill>
                  <a:schemeClr val="bg1"/>
                </a:solidFill>
                <a:effectLst/>
                <a:latin typeface="#9Slide03 BoosterNextFYBlack" panose="02000A03000000020004" pitchFamily="2" charset="0"/>
                <a:cs typeface="#9Slide03 Arima Madurai Bold" panose="00000800000000000000" pitchFamily="2" charset="0"/>
              </a:rPr>
              <a:t> 2?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giả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sử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dụng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phối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hợp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tình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lựa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chọn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Hạc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giải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quyết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cái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cái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chết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);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sau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phân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bình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chứng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tiêu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biểu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rõ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sự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lựa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chọn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đau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đớn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nhưng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khác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lão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Hạc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cuối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cùng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nêu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lên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nhận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xét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đánh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ý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nghĩa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vấn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đề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đối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giá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trị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truyện</a:t>
            </a:r>
            <a:r>
              <a:rPr lang="en-US" sz="2400" dirty="0">
                <a:solidFill>
                  <a:schemeClr val="bg1"/>
                </a:solidFill>
                <a:effectLst/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 </a:t>
            </a:r>
            <a:endParaRPr lang="en-US" sz="2400" dirty="0">
              <a:solidFill>
                <a:schemeClr val="bg1"/>
              </a:solidFill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24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53" b="-635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233247" flipH="1">
            <a:off x="-848303" y="7924164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8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8" y="3527848"/>
                </a:lnTo>
                <a:lnTo>
                  <a:pt x="12145958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233247" flipH="1">
            <a:off x="7206974" y="7859339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8" y="0"/>
                </a:moveTo>
                <a:lnTo>
                  <a:pt x="0" y="0"/>
                </a:lnTo>
                <a:lnTo>
                  <a:pt x="0" y="3527849"/>
                </a:lnTo>
                <a:lnTo>
                  <a:pt x="12145958" y="3527849"/>
                </a:lnTo>
                <a:lnTo>
                  <a:pt x="12145958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828800" y="1699361"/>
            <a:ext cx="14782800" cy="6453907"/>
            <a:chOff x="0" y="0"/>
            <a:chExt cx="5234645" cy="25768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34644" cy="2576854"/>
            </a:xfrm>
            <a:custGeom>
              <a:avLst/>
              <a:gdLst/>
              <a:ahLst/>
              <a:cxnLst/>
              <a:rect l="l" t="t" r="r" b="b"/>
              <a:pathLst>
                <a:path w="5234644" h="2576854">
                  <a:moveTo>
                    <a:pt x="8267" y="0"/>
                  </a:moveTo>
                  <a:lnTo>
                    <a:pt x="5226377" y="0"/>
                  </a:lnTo>
                  <a:cubicBezTo>
                    <a:pt x="5230943" y="0"/>
                    <a:pt x="5234644" y="3701"/>
                    <a:pt x="5234644" y="8267"/>
                  </a:cubicBezTo>
                  <a:lnTo>
                    <a:pt x="5234644" y="2568587"/>
                  </a:lnTo>
                  <a:cubicBezTo>
                    <a:pt x="5234644" y="2573153"/>
                    <a:pt x="5230943" y="2576854"/>
                    <a:pt x="5226377" y="2576854"/>
                  </a:cubicBezTo>
                  <a:lnTo>
                    <a:pt x="8267" y="2576854"/>
                  </a:lnTo>
                  <a:cubicBezTo>
                    <a:pt x="3701" y="2576854"/>
                    <a:pt x="0" y="2573153"/>
                    <a:pt x="0" y="2568587"/>
                  </a:cubicBezTo>
                  <a:lnTo>
                    <a:pt x="0" y="8267"/>
                  </a:lnTo>
                  <a:cubicBezTo>
                    <a:pt x="0" y="3701"/>
                    <a:pt x="3701" y="0"/>
                    <a:pt x="8267" y="0"/>
                  </a:cubicBezTo>
                  <a:close/>
                </a:path>
              </a:pathLst>
            </a:custGeom>
            <a:solidFill>
              <a:srgbClr val="F5ED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5234645" cy="2653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965320" y="1028700"/>
            <a:ext cx="3092719" cy="1735789"/>
          </a:xfrm>
          <a:custGeom>
            <a:avLst/>
            <a:gdLst/>
            <a:ahLst/>
            <a:cxnLst/>
            <a:rect l="l" t="t" r="r" b="b"/>
            <a:pathLst>
              <a:path w="3092719" h="1735789">
                <a:moveTo>
                  <a:pt x="0" y="0"/>
                </a:moveTo>
                <a:lnTo>
                  <a:pt x="3092719" y="0"/>
                </a:lnTo>
                <a:lnTo>
                  <a:pt x="3092719" y="1735789"/>
                </a:lnTo>
                <a:lnTo>
                  <a:pt x="0" y="17357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737230" y="1028700"/>
            <a:ext cx="3092719" cy="1735789"/>
          </a:xfrm>
          <a:custGeom>
            <a:avLst/>
            <a:gdLst/>
            <a:ahLst/>
            <a:cxnLst/>
            <a:rect l="l" t="t" r="r" b="b"/>
            <a:pathLst>
              <a:path w="3092719" h="1735789">
                <a:moveTo>
                  <a:pt x="0" y="0"/>
                </a:moveTo>
                <a:lnTo>
                  <a:pt x="3092719" y="0"/>
                </a:lnTo>
                <a:lnTo>
                  <a:pt x="3092719" y="1735789"/>
                </a:lnTo>
                <a:lnTo>
                  <a:pt x="0" y="17357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0229961" y="1028700"/>
            <a:ext cx="3092719" cy="1735789"/>
          </a:xfrm>
          <a:custGeom>
            <a:avLst/>
            <a:gdLst/>
            <a:ahLst/>
            <a:cxnLst/>
            <a:rect l="l" t="t" r="r" b="b"/>
            <a:pathLst>
              <a:path w="3092719" h="1735789">
                <a:moveTo>
                  <a:pt x="3092719" y="0"/>
                </a:moveTo>
                <a:lnTo>
                  <a:pt x="0" y="0"/>
                </a:lnTo>
                <a:lnTo>
                  <a:pt x="0" y="1735789"/>
                </a:lnTo>
                <a:lnTo>
                  <a:pt x="3092719" y="1735789"/>
                </a:lnTo>
                <a:lnTo>
                  <a:pt x="309271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233247" flipH="1">
            <a:off x="7794218" y="9534159"/>
            <a:ext cx="12145959" cy="3527848"/>
          </a:xfrm>
          <a:custGeom>
            <a:avLst/>
            <a:gdLst/>
            <a:ahLst/>
            <a:cxnLst/>
            <a:rect l="l" t="t" r="r" b="b"/>
            <a:pathLst>
              <a:path w="12145959" h="3527848">
                <a:moveTo>
                  <a:pt x="12145959" y="0"/>
                </a:moveTo>
                <a:lnTo>
                  <a:pt x="0" y="0"/>
                </a:lnTo>
                <a:lnTo>
                  <a:pt x="0" y="3527848"/>
                </a:lnTo>
                <a:lnTo>
                  <a:pt x="12145959" y="3527848"/>
                </a:lnTo>
                <a:lnTo>
                  <a:pt x="12145959" y="0"/>
                </a:lnTo>
                <a:close/>
              </a:path>
            </a:pathLst>
          </a:custGeom>
          <a:blipFill>
            <a:blip r:embed="rId3"/>
            <a:stretch>
              <a:fillRect t="-966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5772591" y="1166358"/>
            <a:ext cx="67428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just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0"/>
                <a:ea typeface="Times New Roman" panose="02020603050405020304" pitchFamily="18" charset="0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</a:rPr>
              <a:t>2. </a:t>
            </a:r>
            <a:r>
              <a:rPr lang="en-US" sz="4000" dirty="0" err="1">
                <a:solidFill>
                  <a:schemeClr val="tx1"/>
                </a:solidFill>
              </a:rPr>
              <a:t>Cách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khái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quát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vấn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đề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trong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văn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bản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7A8E2D-DD13-342E-B6F9-F271EBC10D10}"/>
              </a:ext>
            </a:extLst>
          </p:cNvPr>
          <p:cNvSpPr txBox="1"/>
          <p:nvPr/>
        </p:nvSpPr>
        <p:spPr>
          <a:xfrm>
            <a:off x="2286000" y="3130965"/>
            <a:ext cx="137160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-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Phần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(3)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nêu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lên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đặc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điểm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phong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cách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nghệ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thuật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Nam Cao (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sự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thống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nhất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trong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khác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biệt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nhiều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tầng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nghĩa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nổi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chìm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khuất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lấp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sau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vẻ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ngoài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giản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dị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)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khẳng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định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lại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nét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đặc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sắc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truyện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Lão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Hạc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(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tự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nhiên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dung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dị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hấp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dẫn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mênh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mông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buồn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). </a:t>
            </a:r>
            <a:endParaRPr lang="en-US" sz="2800" dirty="0">
              <a:effectLst/>
              <a:latin typeface="#9Slide03 Arima Madurai Bold" panose="00000800000000000000" pitchFamily="2" charset="0"/>
              <a:ea typeface="Times New Roman" panose="02020603050405020304" pitchFamily="18" charset="0"/>
              <a:cs typeface="#9Slide03 Arima Madurai Bold" panose="00000800000000000000" pitchFamily="2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Đây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là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cách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khái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quát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những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giá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trị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nghệ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thuật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mà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viết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đã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trình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bày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từ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lời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văn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cách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xây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dựng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chân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dung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khắc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hoạ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tính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cách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nhân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vật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, ý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nghĩa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tưởng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của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tác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phẩm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: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đẹp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mà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buồn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(con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người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phải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tìm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đến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chết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để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có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thể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giải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quyết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trọn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vẹn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hơn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vấn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đề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giữ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gìn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phẩm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giá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và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gieo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hi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vọng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cho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tương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lai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 con </a:t>
            </a:r>
            <a:r>
              <a:rPr lang="en-US" sz="3200" dirty="0" err="1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cái</a:t>
            </a:r>
            <a:r>
              <a:rPr lang="en-US" sz="3200" dirty="0">
                <a:effectLst/>
                <a:latin typeface="#9Slide03 Arima Madurai Bold" panose="00000800000000000000" pitchFamily="2" charset="0"/>
                <a:ea typeface="Times New Roman" panose="02020603050405020304" pitchFamily="18" charset="0"/>
                <a:cs typeface="#9Slide03 Arima Madurai Bold" panose="00000800000000000000" pitchFamily="2" charset="0"/>
              </a:rPr>
              <a:t>).</a:t>
            </a:r>
            <a:endParaRPr lang="en-US" sz="3200" dirty="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1823</Words>
  <Application>Microsoft Office PowerPoint</Application>
  <PresentationFormat>Custom</PresentationFormat>
  <Paragraphs>78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#9Slide03 BoosterNextFYBlack</vt:lpstr>
      <vt:lpstr>#9Slide07 SVNNexa Rust Slab Bla</vt:lpstr>
      <vt:lpstr>MS Mincho</vt:lpstr>
      <vt:lpstr>Calibri</vt:lpstr>
      <vt:lpstr>Wingdings</vt:lpstr>
      <vt:lpstr>#9Slide05 Edwardian</vt:lpstr>
      <vt:lpstr>#9Slide04 Rokkitt Bold</vt:lpstr>
      <vt:lpstr>Aptos</vt:lpstr>
      <vt:lpstr>Times New Roman</vt:lpstr>
      <vt:lpstr>Arial</vt:lpstr>
      <vt:lpstr>#9Slide03 Arima Madurai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</cp:revision>
  <dcterms:created xsi:type="dcterms:W3CDTF">2006-08-16T00:00:00Z</dcterms:created>
  <dcterms:modified xsi:type="dcterms:W3CDTF">2024-04-05T09:05:12Z</dcterms:modified>
  <dc:identifier>DAF5xq2PHkE</dc:identifier>
</cp:coreProperties>
</file>