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57" r:id="rId5"/>
    <p:sldId id="319" r:id="rId6"/>
    <p:sldId id="262" r:id="rId7"/>
    <p:sldId id="260" r:id="rId8"/>
    <p:sldId id="263" r:id="rId9"/>
    <p:sldId id="264" r:id="rId10"/>
    <p:sldId id="265" r:id="rId11"/>
    <p:sldId id="267" r:id="rId12"/>
    <p:sldId id="268" r:id="rId13"/>
    <p:sldId id="266" r:id="rId14"/>
    <p:sldId id="270" r:id="rId15"/>
    <p:sldId id="318" r:id="rId16"/>
    <p:sldId id="271" r:id="rId17"/>
    <p:sldId id="320" r:id="rId18"/>
    <p:sldId id="269" r:id="rId19"/>
    <p:sldId id="321" r:id="rId20"/>
    <p:sldId id="322" r:id="rId21"/>
    <p:sldId id="324" r:id="rId22"/>
    <p:sldId id="323" r:id="rId23"/>
    <p:sldId id="274" r:id="rId24"/>
    <p:sldId id="275" r:id="rId25"/>
    <p:sldId id="272" r:id="rId26"/>
    <p:sldId id="273" r:id="rId27"/>
    <p:sldId id="278" r:id="rId28"/>
    <p:sldId id="325" r:id="rId29"/>
    <p:sldId id="326" r:id="rId30"/>
    <p:sldId id="327" r:id="rId31"/>
    <p:sldId id="328" r:id="rId32"/>
    <p:sldId id="329" r:id="rId33"/>
    <p:sldId id="330" r:id="rId34"/>
    <p:sldId id="331" r:id="rId35"/>
    <p:sldId id="332" r:id="rId36"/>
    <p:sldId id="317" r:id="rId37"/>
    <p:sldId id="279" r:id="rId38"/>
    <p:sldId id="333" r:id="rId39"/>
    <p:sldId id="277" r:id="rId40"/>
    <p:sldId id="281" r:id="rId41"/>
    <p:sldId id="334" r:id="rId42"/>
    <p:sldId id="283" r:id="rId43"/>
    <p:sldId id="282" r:id="rId44"/>
    <p:sldId id="33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58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7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28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5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99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32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89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6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80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27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6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7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1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7.gif"/><Relationship Id="rId5" Type="http://schemas.microsoft.com/office/2007/relationships/hdphoto" Target="../media/hdphoto1.wdp"/><Relationship Id="rId15" Type="http://schemas.openxmlformats.org/officeDocument/2006/relationships/slide" Target="slide29.xml"/><Relationship Id="rId10" Type="http://schemas.openxmlformats.org/officeDocument/2006/relationships/image" Target="../media/image6.gif"/><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9.gif"/></Relationships>
</file>

<file path=ppt/slides/_rels/slide29.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image" Target="../media/image19.png"/><Relationship Id="rId21" Type="http://schemas.openxmlformats.org/officeDocument/2006/relationships/slide" Target="slide30.xml"/><Relationship Id="rId34" Type="http://schemas.openxmlformats.org/officeDocument/2006/relationships/slide" Target="slide35.xml"/><Relationship Id="rId7" Type="http://schemas.microsoft.com/office/2007/relationships/hdphoto" Target="../media/hdphoto3.wdp"/><Relationship Id="rId12" Type="http://schemas.openxmlformats.org/officeDocument/2006/relationships/image" Target="../media/image9.gif"/><Relationship Id="rId17" Type="http://schemas.microsoft.com/office/2007/relationships/hdphoto" Target="../media/hdphoto7.wdp"/><Relationship Id="rId25" Type="http://schemas.openxmlformats.org/officeDocument/2006/relationships/slide" Target="slide31.xml"/><Relationship Id="rId33" Type="http://schemas.openxmlformats.org/officeDocument/2006/relationships/image" Target="../media/image22.png"/><Relationship Id="rId38" Type="http://schemas.openxmlformats.org/officeDocument/2006/relationships/slide" Target="slide10.xml"/><Relationship Id="rId2" Type="http://schemas.openxmlformats.org/officeDocument/2006/relationships/audio" Target="../media/media3.mp3"/><Relationship Id="rId16" Type="http://schemas.openxmlformats.org/officeDocument/2006/relationships/image" Target="../media/image14.png"/><Relationship Id="rId20" Type="http://schemas.microsoft.com/office/2007/relationships/hdphoto" Target="../media/hdphoto8.wdp"/><Relationship Id="rId29" Type="http://schemas.openxmlformats.org/officeDocument/2006/relationships/image" Target="../media/image20.png"/><Relationship Id="rId1" Type="http://schemas.microsoft.com/office/2007/relationships/media" Target="../media/media3.mp3"/><Relationship Id="rId6" Type="http://schemas.openxmlformats.org/officeDocument/2006/relationships/image" Target="../media/image5.png"/><Relationship Id="rId11" Type="http://schemas.microsoft.com/office/2007/relationships/hdphoto" Target="../media/hdphoto4.wdp"/><Relationship Id="rId24" Type="http://schemas.microsoft.com/office/2007/relationships/hdphoto" Target="../media/hdphoto9.wdp"/><Relationship Id="rId32" Type="http://schemas.openxmlformats.org/officeDocument/2006/relationships/slide" Target="slide34.xml"/><Relationship Id="rId37" Type="http://schemas.openxmlformats.org/officeDocument/2006/relationships/image" Target="../media/image25.gif"/><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18.png"/><Relationship Id="rId28" Type="http://schemas.openxmlformats.org/officeDocument/2006/relationships/slide" Target="slide32.xml"/><Relationship Id="rId36" Type="http://schemas.openxmlformats.org/officeDocument/2006/relationships/image" Target="../media/image24.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7.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0.wdp"/><Relationship Id="rId30" Type="http://schemas.openxmlformats.org/officeDocument/2006/relationships/slide" Target="slide33.xml"/><Relationship Id="rId35" Type="http://schemas.openxmlformats.org/officeDocument/2006/relationships/image" Target="../media/image23.png"/><Relationship Id="rId8" Type="http://schemas.openxmlformats.org/officeDocument/2006/relationships/image" Target="../media/image6.gif"/><Relationship Id="rId3"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1.wdp"/><Relationship Id="rId18" Type="http://schemas.openxmlformats.org/officeDocument/2006/relationships/image" Target="../media/image30.jpe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image" Target="../media/image4.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1.wdp"/><Relationship Id="rId18" Type="http://schemas.openxmlformats.org/officeDocument/2006/relationships/image" Target="../media/image30.jpe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image" Target="../media/image4.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1.wdp"/><Relationship Id="rId18" Type="http://schemas.openxmlformats.org/officeDocument/2006/relationships/image" Target="../media/image30.jpe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image" Target="../media/image4.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1.wdp"/><Relationship Id="rId18" Type="http://schemas.openxmlformats.org/officeDocument/2006/relationships/image" Target="../media/image30.jpe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image" Target="../media/image4.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8.png"/><Relationship Id="rId2" Type="http://schemas.openxmlformats.org/officeDocument/2006/relationships/image" Target="../media/image4.png"/><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slide" Target="slide29.xml"/><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microsoft.com/office/2007/relationships/hdphoto" Target="../media/hdphoto12.wdp"/></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1.wdp"/><Relationship Id="rId18" Type="http://schemas.openxmlformats.org/officeDocument/2006/relationships/image" Target="../media/image30.jpeg"/><Relationship Id="rId3" Type="http://schemas.microsoft.com/office/2007/relationships/hdphoto" Target="../media/hdphoto2.wdp"/><Relationship Id="rId7" Type="http://schemas.openxmlformats.org/officeDocument/2006/relationships/image" Target="../media/image7.gif"/><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image" Target="../media/image4.pn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26.jp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9.gif"/><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1" name="Rectangle 20"/>
          <p:cNvSpPr/>
          <p:nvPr/>
        </p:nvSpPr>
        <p:spPr>
          <a:xfrm>
            <a:off x="183898" y="1130176"/>
            <a:ext cx="11799179" cy="2154436"/>
          </a:xfrm>
          <a:prstGeom prst="rect">
            <a:avLst/>
          </a:prstGeom>
          <a:noFill/>
        </p:spPr>
        <p:txBody>
          <a:bodyPr wrap="square" lIns="91440" tIns="45720" rIns="91440" bIns="45720">
            <a:spAutoFit/>
          </a:bodyPr>
          <a:lstStyle/>
          <a:p>
            <a:r>
              <a:rPr lang="vi-VN" sz="5400" b="1" i="1" dirty="0">
                <a:solidFill>
                  <a:srgbClr val="FFFF00"/>
                </a:solidFill>
                <a:latin typeface="+mj-lt"/>
              </a:rPr>
              <a:t>Nắng mới, áo đỏ và nét cười đen nhánh </a:t>
            </a:r>
            <a:endParaRPr lang="en-GB" sz="5400" dirty="0">
              <a:solidFill>
                <a:srgbClr val="FFFF00"/>
              </a:solidFill>
              <a:latin typeface="+mj-lt"/>
            </a:endParaRPr>
          </a:p>
          <a:p>
            <a:pPr algn="ctr"/>
            <a:r>
              <a:rPr lang="vi-VN" sz="4000" dirty="0">
                <a:solidFill>
                  <a:srgbClr val="FFFF00"/>
                </a:solidFill>
                <a:latin typeface="+mj-lt"/>
              </a:rPr>
              <a:t>(Về bài thơ </a:t>
            </a:r>
            <a:r>
              <a:rPr lang="vi-VN" sz="4000" i="1" dirty="0">
                <a:solidFill>
                  <a:srgbClr val="FFFF00"/>
                </a:solidFill>
                <a:latin typeface="+mj-lt"/>
              </a:rPr>
              <a:t>Nắng mới</a:t>
            </a:r>
            <a:r>
              <a:rPr lang="vi-VN" sz="4000" dirty="0">
                <a:solidFill>
                  <a:srgbClr val="FFFF00"/>
                </a:solidFill>
                <a:latin typeface="+mj-lt"/>
              </a:rPr>
              <a:t> của Lưu Trọng Lư)                              Lê Quang Hưng</a:t>
            </a:r>
            <a:endParaRPr lang="en-GB" sz="4000"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sp>
        <p:nvSpPr>
          <p:cNvPr id="26" name="Round Same Side Corner Rectangle 25"/>
          <p:cNvSpPr/>
          <p:nvPr/>
        </p:nvSpPr>
        <p:spPr>
          <a:xfrm rot="5400000">
            <a:off x="5605658" y="-1836313"/>
            <a:ext cx="829065"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7" name="Rectangle 26"/>
          <p:cNvSpPr/>
          <p:nvPr/>
        </p:nvSpPr>
        <p:spPr>
          <a:xfrm>
            <a:off x="4048505" y="171376"/>
            <a:ext cx="4070345" cy="646331"/>
          </a:xfrm>
          <a:prstGeom prst="rect">
            <a:avLst/>
          </a:prstGeom>
          <a:solidFill>
            <a:schemeClr val="bg1"/>
          </a:solidFill>
          <a:ln>
            <a:solidFill>
              <a:srgbClr val="FFFF00"/>
            </a:solidFill>
          </a:ln>
        </p:spPr>
        <p:txBody>
          <a:bodyPr wrap="none">
            <a:spAutoFit/>
          </a:bodyPr>
          <a:lstStyle/>
          <a:p>
            <a:pPr defTabSz="457132">
              <a:spcBef>
                <a:spcPts val="600"/>
              </a:spcBef>
              <a:defRPr/>
            </a:pPr>
            <a:r>
              <a:rPr lang="vi-VN" sz="3600" b="1">
                <a:latin typeface="+mj-lt"/>
              </a:rPr>
              <a:t>Hệ thống luận điểm</a:t>
            </a:r>
            <a:endParaRPr lang="en-US" sz="3600" i="1" dirty="0">
              <a:effectLst>
                <a:outerShdw blurRad="38100" dist="38100" dir="2700000" algn="tl">
                  <a:srgbClr val="000000">
                    <a:alpha val="43137"/>
                  </a:srgbClr>
                </a:outerShdw>
              </a:effectLst>
              <a:latin typeface="+mj-lt"/>
              <a:cs typeface="Arial" pitchFamily="34" charset="0"/>
            </a:endParaRPr>
          </a:p>
        </p:txBody>
      </p:sp>
      <p:sp>
        <p:nvSpPr>
          <p:cNvPr id="29" name="Rectangle 28"/>
          <p:cNvSpPr/>
          <p:nvPr/>
        </p:nvSpPr>
        <p:spPr>
          <a:xfrm>
            <a:off x="58580" y="1436347"/>
            <a:ext cx="3981323" cy="3933384"/>
          </a:xfrm>
          <a:prstGeom prst="rect">
            <a:avLst/>
          </a:prstGeom>
          <a:ln>
            <a:solidFill>
              <a:schemeClr val="accent1"/>
            </a:solidFill>
          </a:ln>
        </p:spPr>
        <p:txBody>
          <a:bodyPr wrap="square">
            <a:spAutoFit/>
          </a:bodyPr>
          <a:lstStyle/>
          <a:p>
            <a:pPr algn="just">
              <a:lnSpc>
                <a:spcPct val="130000"/>
              </a:lnSpc>
              <a:spcAft>
                <a:spcPts val="0"/>
              </a:spcAft>
            </a:pPr>
            <a:r>
              <a:rPr lang="vi-VN" sz="3200" b="1" dirty="0">
                <a:solidFill>
                  <a:srgbClr val="FFFF00"/>
                </a:solidFill>
                <a:latin typeface="+mj-lt"/>
              </a:rPr>
              <a:t>Luận điểm 1-</a:t>
            </a:r>
            <a:r>
              <a:rPr lang="vi-VN" sz="3200" dirty="0">
                <a:solidFill>
                  <a:srgbClr val="FFFF00"/>
                </a:solidFill>
                <a:latin typeface="+mj-lt"/>
              </a:rPr>
              <a:t> </a:t>
            </a:r>
            <a:r>
              <a:rPr lang="vi-VN" sz="3200" dirty="0">
                <a:solidFill>
                  <a:schemeClr val="bg1"/>
                </a:solidFill>
                <a:latin typeface="+mj-lt"/>
              </a:rPr>
              <a:t>(phần 2)</a:t>
            </a:r>
          </a:p>
          <a:p>
            <a:pPr algn="just">
              <a:lnSpc>
                <a:spcPct val="130000"/>
              </a:lnSpc>
              <a:spcAft>
                <a:spcPts val="0"/>
              </a:spcAft>
            </a:pPr>
            <a:r>
              <a:rPr lang="vi-VN" sz="3200" dirty="0">
                <a:solidFill>
                  <a:schemeClr val="bg1"/>
                </a:solidFill>
                <a:latin typeface="+mj-lt"/>
              </a:rPr>
              <a:t> Vẻ đẹp và sức gợi của hình ảnh “</a:t>
            </a:r>
            <a:r>
              <a:rPr lang="vi-VN" sz="3200" i="1" dirty="0">
                <a:solidFill>
                  <a:schemeClr val="bg1"/>
                </a:solidFill>
                <a:latin typeface="+mj-lt"/>
              </a:rPr>
              <a:t>nắng mới</a:t>
            </a:r>
            <a:r>
              <a:rPr lang="vi-VN" sz="3200" dirty="0">
                <a:solidFill>
                  <a:schemeClr val="bg1"/>
                </a:solidFill>
                <a:latin typeface="+mj-lt"/>
              </a:rPr>
              <a:t>” và “</a:t>
            </a:r>
            <a:r>
              <a:rPr lang="vi-VN" sz="3200" i="1" dirty="0">
                <a:solidFill>
                  <a:schemeClr val="bg1"/>
                </a:solidFill>
                <a:latin typeface="+mj-lt"/>
              </a:rPr>
              <a:t>áo đỏ”</a:t>
            </a:r>
            <a:r>
              <a:rPr lang="vi-VN" sz="3200" dirty="0">
                <a:solidFill>
                  <a:schemeClr val="bg1"/>
                </a:solidFill>
                <a:latin typeface="+mj-lt"/>
              </a:rPr>
              <a:t> trong mạch chảy của nỗi niềm nhớ mẹ.</a:t>
            </a:r>
            <a:endParaRPr lang="en-GB" sz="3200" dirty="0">
              <a:solidFill>
                <a:schemeClr val="bg1"/>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30" name="Rectangle 29"/>
          <p:cNvSpPr/>
          <p:nvPr/>
        </p:nvSpPr>
        <p:spPr>
          <a:xfrm>
            <a:off x="4409656" y="1332691"/>
            <a:ext cx="4300776" cy="3933384"/>
          </a:xfrm>
          <a:prstGeom prst="rect">
            <a:avLst/>
          </a:prstGeom>
          <a:ln>
            <a:solidFill>
              <a:schemeClr val="accent1"/>
            </a:solidFill>
          </a:ln>
        </p:spPr>
        <p:txBody>
          <a:bodyPr wrap="square">
            <a:spAutoFit/>
          </a:bodyPr>
          <a:lstStyle/>
          <a:p>
            <a:pPr algn="just">
              <a:lnSpc>
                <a:spcPct val="130000"/>
              </a:lnSpc>
              <a:spcAft>
                <a:spcPts val="0"/>
              </a:spcAft>
            </a:pPr>
            <a:r>
              <a:rPr lang="vi-VN" sz="3200" b="1" dirty="0">
                <a:solidFill>
                  <a:srgbClr val="FFFF00"/>
                </a:solidFill>
                <a:latin typeface="+mj-lt"/>
              </a:rPr>
              <a:t>Luận điểm 2-</a:t>
            </a:r>
            <a:r>
              <a:rPr lang="vi-VN" sz="3200" dirty="0">
                <a:solidFill>
                  <a:srgbClr val="FFFF00"/>
                </a:solidFill>
                <a:latin typeface="+mj-lt"/>
              </a:rPr>
              <a:t> </a:t>
            </a:r>
            <a:r>
              <a:rPr lang="vi-VN" sz="3200" dirty="0">
                <a:solidFill>
                  <a:schemeClr val="bg1"/>
                </a:solidFill>
                <a:latin typeface="+mj-lt"/>
              </a:rPr>
              <a:t>(phần 3)</a:t>
            </a:r>
          </a:p>
          <a:p>
            <a:pPr algn="just">
              <a:lnSpc>
                <a:spcPct val="130000"/>
              </a:lnSpc>
              <a:spcAft>
                <a:spcPts val="0"/>
              </a:spcAft>
            </a:pPr>
            <a:r>
              <a:rPr lang="vi-VN" sz="3200" b="1" dirty="0">
                <a:solidFill>
                  <a:schemeClr val="bg1"/>
                </a:solidFill>
                <a:latin typeface="+mj-lt"/>
              </a:rPr>
              <a:t> </a:t>
            </a:r>
            <a:r>
              <a:rPr lang="vi-VN" sz="3200" dirty="0">
                <a:solidFill>
                  <a:schemeClr val="bg1"/>
                </a:solidFill>
                <a:latin typeface="+mj-lt"/>
              </a:rPr>
              <a:t>Vẻ đẹp và sức gợi của hình ảnh “</a:t>
            </a:r>
            <a:r>
              <a:rPr lang="vi-VN" sz="3200" i="1" dirty="0">
                <a:solidFill>
                  <a:schemeClr val="bg1"/>
                </a:solidFill>
                <a:latin typeface="+mj-lt"/>
              </a:rPr>
              <a:t>nét cười đen nhánh</a:t>
            </a:r>
            <a:r>
              <a:rPr lang="vi-VN" sz="3200" dirty="0">
                <a:solidFill>
                  <a:schemeClr val="bg1"/>
                </a:solidFill>
                <a:latin typeface="+mj-lt"/>
              </a:rPr>
              <a:t>” làm sắc nét thêm hình ảnh mẹ - tâm điểm của nỗi nhớ.</a:t>
            </a:r>
            <a:endParaRPr lang="en-GB" sz="3200" dirty="0">
              <a:solidFill>
                <a:schemeClr val="bg1"/>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33" name="Rectangle 32"/>
          <p:cNvSpPr/>
          <p:nvPr/>
        </p:nvSpPr>
        <p:spPr>
          <a:xfrm>
            <a:off x="9150323" y="1435545"/>
            <a:ext cx="2913277" cy="3046988"/>
          </a:xfrm>
          <a:prstGeom prst="rect">
            <a:avLst/>
          </a:prstGeom>
          <a:ln>
            <a:solidFill>
              <a:schemeClr val="accent1"/>
            </a:solidFill>
          </a:ln>
        </p:spPr>
        <p:txBody>
          <a:bodyPr wrap="square">
            <a:spAutoFit/>
          </a:bodyPr>
          <a:lstStyle/>
          <a:p>
            <a:pPr algn="just"/>
            <a:r>
              <a:rPr lang="vi-VN" sz="3200" b="1" dirty="0">
                <a:solidFill>
                  <a:srgbClr val="FFFF00"/>
                </a:solidFill>
                <a:latin typeface="+mj-lt"/>
                <a:ea typeface="Calibri" panose="020F0502020204030204" pitchFamily="34" charset="0"/>
              </a:rPr>
              <a:t>Luận điểm 3-</a:t>
            </a:r>
            <a:r>
              <a:rPr lang="vi-VN" sz="3200" dirty="0">
                <a:solidFill>
                  <a:srgbClr val="FFFF00"/>
                </a:solidFill>
                <a:latin typeface="+mj-lt"/>
                <a:ea typeface="Calibri" panose="020F0502020204030204" pitchFamily="34" charset="0"/>
              </a:rPr>
              <a:t> </a:t>
            </a:r>
            <a:r>
              <a:rPr lang="vi-VN" sz="3200" dirty="0">
                <a:solidFill>
                  <a:schemeClr val="bg1"/>
                </a:solidFill>
                <a:latin typeface="+mj-lt"/>
                <a:ea typeface="Calibri" panose="020F0502020204030204" pitchFamily="34" charset="0"/>
              </a:rPr>
              <a:t>(phần 4): Liên hệ, kết nối về chủ đề bài thơ (nỗi niềm thương nhớ mẹ).</a:t>
            </a:r>
            <a:endParaRPr lang="en-GB" sz="32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6" name="Group 25"/>
          <p:cNvGrpSpPr/>
          <p:nvPr/>
        </p:nvGrpSpPr>
        <p:grpSpPr>
          <a:xfrm>
            <a:off x="685800" y="975852"/>
            <a:ext cx="5636384" cy="956846"/>
            <a:chOff x="2845375" y="1206701"/>
            <a:chExt cx="11274234" cy="2235126"/>
          </a:xfrm>
          <a:solidFill>
            <a:schemeClr val="accent3">
              <a:lumMod val="75000"/>
            </a:schemeClr>
          </a:solidFill>
        </p:grpSpPr>
        <p:sp>
          <p:nvSpPr>
            <p:cNvPr id="27" name="Round Same Side Corner Rectangle 26"/>
            <p:cNvSpPr/>
            <p:nvPr/>
          </p:nvSpPr>
          <p:spPr>
            <a:xfrm rot="5400000">
              <a:off x="7364929" y="-3312853"/>
              <a:ext cx="2235126" cy="11274234"/>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29" name="TextBox 28"/>
            <p:cNvSpPr txBox="1"/>
            <p:nvPr/>
          </p:nvSpPr>
          <p:spPr>
            <a:xfrm>
              <a:off x="2846143" y="1587149"/>
              <a:ext cx="1465511" cy="1509784"/>
            </a:xfrm>
            <a:prstGeom prst="rect">
              <a:avLst/>
            </a:prstGeom>
            <a:grpFill/>
            <a:ln>
              <a:solidFill>
                <a:srgbClr val="FFFF00"/>
              </a:solidFill>
            </a:ln>
          </p:spPr>
          <p:txBody>
            <a:bodyPr wrap="square" rtlCol="0">
              <a:spAutoFit/>
            </a:bodyPr>
            <a:lstStyle/>
            <a:p>
              <a:pPr algn="ctr"/>
              <a:r>
                <a:rPr lang="vi-VN" sz="3600" b="1">
                  <a:solidFill>
                    <a:prstClr val="white"/>
                  </a:solidFill>
                  <a:latin typeface="Palatino Linotype" panose="02040502050505030304" pitchFamily="18" charset="0"/>
                  <a:ea typeface="Tahoma" pitchFamily="34" charset="0"/>
                  <a:cs typeface="Tahoma" pitchFamily="34" charset="0"/>
                </a:rPr>
                <a:t>II</a:t>
              </a:r>
              <a:endParaRPr lang="en-US" sz="3600" b="1">
                <a:solidFill>
                  <a:prstClr val="white"/>
                </a:solidFill>
                <a:latin typeface="Palatino Linotype" panose="02040502050505030304" pitchFamily="18" charset="0"/>
                <a:ea typeface="Tahoma" pitchFamily="34" charset="0"/>
                <a:cs typeface="Tahoma" pitchFamily="34" charset="0"/>
              </a:endParaRPr>
            </a:p>
          </p:txBody>
        </p:sp>
      </p:grpSp>
      <p:sp>
        <p:nvSpPr>
          <p:cNvPr id="30" name="Round Same Side Corner Rectangle 29"/>
          <p:cNvSpPr/>
          <p:nvPr/>
        </p:nvSpPr>
        <p:spPr>
          <a:xfrm rot="5400000">
            <a:off x="5403730" y="-1373596"/>
            <a:ext cx="1227664" cy="10358727"/>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2" name="TextBox 31"/>
          <p:cNvSpPr txBox="1"/>
          <p:nvPr/>
        </p:nvSpPr>
        <p:spPr>
          <a:xfrm>
            <a:off x="995076" y="3447525"/>
            <a:ext cx="477984" cy="707886"/>
          </a:xfrm>
          <a:prstGeom prst="rect">
            <a:avLst/>
          </a:prstGeom>
          <a:solidFill>
            <a:schemeClr val="bg1"/>
          </a:solidFill>
          <a:ln>
            <a:solidFill>
              <a:srgbClr val="FFFF00"/>
            </a:solidFill>
          </a:ln>
        </p:spPr>
        <p:txBody>
          <a:bodyPr wrap="square" rtlCol="0">
            <a:spAutoFit/>
          </a:bodyPr>
          <a:lstStyle/>
          <a:p>
            <a:pPr algn="ctr"/>
            <a:r>
              <a:rPr lang="vi-VN" sz="4000" b="1">
                <a:effectLst>
                  <a:outerShdw blurRad="38100" dist="38100" dir="2700000" algn="tl">
                    <a:srgbClr val="000000">
                      <a:alpha val="43137"/>
                    </a:srgbClr>
                  </a:outerShdw>
                </a:effectLst>
                <a:latin typeface="+mj-lt"/>
                <a:ea typeface="Tahoma" pitchFamily="34" charset="0"/>
                <a:cs typeface="Tahoma" pitchFamily="34" charset="0"/>
              </a:rPr>
              <a:t>1</a:t>
            </a:r>
            <a:endParaRPr lang="en-US" sz="40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33" name="Rectangle 32"/>
          <p:cNvSpPr/>
          <p:nvPr/>
        </p:nvSpPr>
        <p:spPr>
          <a:xfrm>
            <a:off x="1412629" y="1110032"/>
            <a:ext cx="4857099" cy="646331"/>
          </a:xfrm>
          <a:prstGeom prst="rect">
            <a:avLst/>
          </a:prstGeom>
        </p:spPr>
        <p:txBody>
          <a:bodyPr wrap="none">
            <a:spAutoFit/>
          </a:bodyPr>
          <a:lstStyle/>
          <a:p>
            <a:pPr lvl="0"/>
            <a:r>
              <a:rPr lang="vi-VN" sz="3600" b="1">
                <a:solidFill>
                  <a:schemeClr val="bg1"/>
                </a:solidFill>
                <a:latin typeface="+mj-lt"/>
              </a:rPr>
              <a:t>ĐỌC- HIỂU VĂN BẢN</a:t>
            </a:r>
            <a:endParaRPr lang="en-GB" sz="3600">
              <a:solidFill>
                <a:schemeClr val="bg1"/>
              </a:solidFill>
              <a:latin typeface="+mj-lt"/>
            </a:endParaRPr>
          </a:p>
        </p:txBody>
      </p:sp>
      <p:sp>
        <p:nvSpPr>
          <p:cNvPr id="34" name="Rectangle 33"/>
          <p:cNvSpPr/>
          <p:nvPr/>
        </p:nvSpPr>
        <p:spPr>
          <a:xfrm>
            <a:off x="1629938" y="3201304"/>
            <a:ext cx="8733262" cy="646331"/>
          </a:xfrm>
          <a:prstGeom prst="rect">
            <a:avLst/>
          </a:prstGeom>
        </p:spPr>
        <p:txBody>
          <a:bodyPr wrap="square">
            <a:spAutoFit/>
          </a:bodyPr>
          <a:lstStyle/>
          <a:p>
            <a:pPr lvl="0" algn="ctr"/>
            <a:r>
              <a:rPr lang="vi-VN" sz="3600" b="1" dirty="0">
                <a:solidFill>
                  <a:prstClr val="black"/>
                </a:solidFill>
                <a:latin typeface="+mj-lt"/>
              </a:rPr>
              <a:t>Bố cục và nội dung chính của văn bản</a:t>
            </a:r>
            <a:endParaRPr lang="en-GB" sz="3600" dirty="0">
              <a:solidFill>
                <a:prstClr val="black"/>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sp>
        <p:nvSpPr>
          <p:cNvPr id="26" name="Rectangle 25"/>
          <p:cNvSpPr/>
          <p:nvPr/>
        </p:nvSpPr>
        <p:spPr>
          <a:xfrm>
            <a:off x="4898601" y="131087"/>
            <a:ext cx="2480166" cy="707886"/>
          </a:xfrm>
          <a:prstGeom prst="rect">
            <a:avLst/>
          </a:prstGeom>
        </p:spPr>
        <p:txBody>
          <a:bodyPr wrap="none">
            <a:spAutoFit/>
          </a:bodyPr>
          <a:lstStyle/>
          <a:p>
            <a:r>
              <a:rPr lang="vi-VN" sz="4000" b="1" dirty="0">
                <a:solidFill>
                  <a:srgbClr val="FFFF00"/>
                </a:solidFill>
                <a:latin typeface="Times New Roman" panose="02020603050405020304" pitchFamily="18" charset="0"/>
                <a:ea typeface="MS Mincho"/>
              </a:rPr>
              <a:t>Năm phần</a:t>
            </a:r>
            <a:endParaRPr lang="en-GB" sz="4000" dirty="0">
              <a:solidFill>
                <a:srgbClr val="FFFF00"/>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834062186"/>
              </p:ext>
            </p:extLst>
          </p:nvPr>
        </p:nvGraphicFramePr>
        <p:xfrm>
          <a:off x="152400" y="1066800"/>
          <a:ext cx="12039599" cy="4845052"/>
        </p:xfrm>
        <a:graphic>
          <a:graphicData uri="http://schemas.openxmlformats.org/drawingml/2006/table">
            <a:tbl>
              <a:tblPr firstRow="1" firstCol="1" bandRow="1"/>
              <a:tblGrid>
                <a:gridCol w="1953504">
                  <a:extLst>
                    <a:ext uri="{9D8B030D-6E8A-4147-A177-3AD203B41FA5}">
                      <a16:colId xmlns:a16="http://schemas.microsoft.com/office/drawing/2014/main" val="20000"/>
                    </a:ext>
                  </a:extLst>
                </a:gridCol>
                <a:gridCol w="10086095">
                  <a:extLst>
                    <a:ext uri="{9D8B030D-6E8A-4147-A177-3AD203B41FA5}">
                      <a16:colId xmlns:a16="http://schemas.microsoft.com/office/drawing/2014/main" val="20001"/>
                    </a:ext>
                  </a:extLst>
                </a:gridCol>
              </a:tblGrid>
              <a:tr h="0">
                <a:tc>
                  <a:txBody>
                    <a:bodyPr/>
                    <a:lstStyle/>
                    <a:p>
                      <a:pPr algn="ctr">
                        <a:lnSpc>
                          <a:spcPct val="115000"/>
                        </a:lnSpc>
                        <a:spcAft>
                          <a:spcPts val="0"/>
                        </a:spcAft>
                        <a:tabLst>
                          <a:tab pos="1386840" algn="l"/>
                        </a:tabLst>
                      </a:pPr>
                      <a:r>
                        <a:rPr lang="vi-VN" sz="3600" b="1">
                          <a:solidFill>
                            <a:srgbClr val="FFFF00"/>
                          </a:solidFill>
                          <a:effectLst/>
                          <a:latin typeface="Times New Roman" panose="02020603050405020304" pitchFamily="18" charset="0"/>
                          <a:ea typeface="MS Mincho"/>
                          <a:cs typeface="Times New Roman" panose="02020603050405020304" pitchFamily="18" charset="0"/>
                        </a:rPr>
                        <a:t>Bố cục</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600" b="1">
                          <a:solidFill>
                            <a:srgbClr val="FFFF00"/>
                          </a:solidFill>
                          <a:effectLst/>
                          <a:latin typeface="Times New Roman" panose="02020603050405020304" pitchFamily="18" charset="0"/>
                          <a:ea typeface="MS Mincho"/>
                          <a:cs typeface="Times New Roman" panose="02020603050405020304" pitchFamily="18" charset="0"/>
                        </a:rPr>
                        <a:t>Nội dung</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tabLst>
                          <a:tab pos="1386840" algn="l"/>
                        </a:tabLst>
                      </a:pPr>
                      <a:r>
                        <a:rPr lang="vi-VN" sz="3600">
                          <a:solidFill>
                            <a:srgbClr val="FFFF00"/>
                          </a:solidFill>
                          <a:effectLst/>
                          <a:latin typeface="Times New Roman" panose="02020603050405020304" pitchFamily="18" charset="0"/>
                          <a:ea typeface="MS Mincho"/>
                          <a:cs typeface="Times New Roman" panose="02020603050405020304" pitchFamily="18" charset="0"/>
                        </a:rPr>
                        <a:t>Phần  (1)</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600" dirty="0">
                          <a:solidFill>
                            <a:schemeClr val="bg1"/>
                          </a:solidFill>
                          <a:effectLst/>
                          <a:latin typeface="Times New Roman" panose="02020603050405020304" pitchFamily="18" charset="0"/>
                          <a:ea typeface="MS Mincho"/>
                          <a:cs typeface="Times New Roman" panose="02020603050405020304" pitchFamily="18" charset="0"/>
                        </a:rPr>
                        <a:t>Giới thiệu về bài thơ “Nắng mới” (về đề tài, cấu tứ) đến vấn đề nghị luận: hình ảnh nắng mới.</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tabLst>
                          <a:tab pos="1386840" algn="l"/>
                        </a:tabLst>
                      </a:pPr>
                      <a:r>
                        <a:rPr lang="vi-VN" sz="3600">
                          <a:solidFill>
                            <a:srgbClr val="FFFF00"/>
                          </a:solidFill>
                          <a:effectLst/>
                          <a:latin typeface="Times New Roman" panose="02020603050405020304" pitchFamily="18" charset="0"/>
                          <a:ea typeface="MS Mincho"/>
                          <a:cs typeface="Times New Roman" panose="02020603050405020304" pitchFamily="18" charset="0"/>
                        </a:rPr>
                        <a:t>Phần (2), (3), (4)</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600" dirty="0">
                          <a:solidFill>
                            <a:schemeClr val="bg1"/>
                          </a:solidFill>
                          <a:effectLst/>
                          <a:latin typeface="Times New Roman" panose="02020603050405020304" pitchFamily="18" charset="0"/>
                          <a:ea typeface="MS Mincho"/>
                          <a:cs typeface="Times New Roman" panose="02020603050405020304" pitchFamily="18" charset="0"/>
                        </a:rPr>
                        <a:t>Phân tích, chứng minh làm rõ các luận điểm thông qua hệ thống lí lẽ và bằng chứng để làm rõ luận đề.</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tabLst>
                          <a:tab pos="1386840" algn="l"/>
                        </a:tabLst>
                      </a:pPr>
                      <a:r>
                        <a:rPr lang="vi-VN" sz="3600">
                          <a:solidFill>
                            <a:srgbClr val="FFFF00"/>
                          </a:solidFill>
                          <a:effectLst/>
                          <a:latin typeface="Times New Roman" panose="02020603050405020304" pitchFamily="18" charset="0"/>
                          <a:ea typeface="MS Mincho"/>
                          <a:cs typeface="Times New Roman" panose="02020603050405020304" pitchFamily="18" charset="0"/>
                        </a:rPr>
                        <a:t>Phần (5)</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600" dirty="0">
                          <a:solidFill>
                            <a:schemeClr val="bg1"/>
                          </a:solidFill>
                          <a:effectLst/>
                          <a:latin typeface="Times New Roman" panose="02020603050405020304" pitchFamily="18" charset="0"/>
                          <a:ea typeface="MS Mincho"/>
                          <a:cs typeface="Times New Roman" panose="02020603050405020304" pitchFamily="18" charset="0"/>
                        </a:rPr>
                        <a:t>+ Khẳng định nét đặc sắc của bài thơ “Nắng mới”, trong đó là những đặc sắc về hình ảnh và giá trị, ý nghĩa của bài thơ với người đọc.</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6" name="Rectangle 25"/>
          <p:cNvSpPr/>
          <p:nvPr/>
        </p:nvSpPr>
        <p:spPr>
          <a:xfrm>
            <a:off x="152400" y="1300332"/>
            <a:ext cx="11811000" cy="2334742"/>
          </a:xfrm>
          <a:prstGeom prst="rect">
            <a:avLst/>
          </a:prstGeom>
        </p:spPr>
        <p:txBody>
          <a:bodyPr wrap="square">
            <a:spAutoFit/>
          </a:bodyPr>
          <a:lstStyle/>
          <a:p>
            <a:pPr algn="ctr">
              <a:lnSpc>
                <a:spcPct val="115000"/>
              </a:lnSpc>
              <a:spcAft>
                <a:spcPts val="0"/>
              </a:spcAft>
              <a:tabLst>
                <a:tab pos="1386840" algn="l"/>
              </a:tabLst>
            </a:pPr>
            <a:r>
              <a:rPr lang="vi-VN" sz="6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Cách nêu lí lẽ, bằng chứng để làm sáng tỏ luận điểm</a:t>
            </a:r>
            <a:endParaRPr lang="en-GB" sz="6600" dirty="0">
              <a:solidFill>
                <a:srgbClr val="FFFF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sp>
        <p:nvSpPr>
          <p:cNvPr id="31" name="Rectangle 30"/>
          <p:cNvSpPr/>
          <p:nvPr/>
        </p:nvSpPr>
        <p:spPr>
          <a:xfrm>
            <a:off x="1736028" y="839479"/>
            <a:ext cx="3199915" cy="1015663"/>
          </a:xfrm>
          <a:prstGeom prst="rect">
            <a:avLst/>
          </a:prstGeom>
        </p:spPr>
        <p:txBody>
          <a:bodyPr wrap="none">
            <a:spAutoFit/>
          </a:bodyPr>
          <a:lstStyle/>
          <a:p>
            <a:pPr algn="ctr"/>
            <a:r>
              <a:rPr lang="vi-VN" sz="6000" b="1" dirty="0">
                <a:solidFill>
                  <a:srgbClr val="FFFF00"/>
                </a:solidFill>
                <a:latin typeface="+mj-lt"/>
              </a:rPr>
              <a:t>Nội dung</a:t>
            </a:r>
            <a:endParaRPr lang="en-GB" sz="6000" b="1" dirty="0">
              <a:solidFill>
                <a:srgbClr val="FFFF00"/>
              </a:solidFill>
              <a:latin typeface="+mj-lt"/>
            </a:endParaRPr>
          </a:p>
        </p:txBody>
      </p:sp>
      <p:sp>
        <p:nvSpPr>
          <p:cNvPr id="33" name="Rectangle 32"/>
          <p:cNvSpPr/>
          <p:nvPr/>
        </p:nvSpPr>
        <p:spPr>
          <a:xfrm>
            <a:off x="76200" y="2448304"/>
            <a:ext cx="11963399" cy="2800767"/>
          </a:xfrm>
          <a:prstGeom prst="rect">
            <a:avLst/>
          </a:prstGeom>
        </p:spPr>
        <p:txBody>
          <a:bodyPr wrap="square">
            <a:spAutoFit/>
          </a:bodyPr>
          <a:lstStyle/>
          <a:p>
            <a:pPr algn="just"/>
            <a:r>
              <a:rPr lang="vi-VN"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 tính kết nối lô gích để tạo nên một bài văn nghị luận. Từ đó, làm nổi bật những đặc sắc của các hình ảnh “</a:t>
            </a:r>
            <a:r>
              <a:rPr lang="vi-VN" sz="44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nắng mới”, “áo đỏ</a:t>
            </a:r>
            <a:r>
              <a:rPr lang="vi-VN"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 “</a:t>
            </a:r>
            <a:r>
              <a:rPr lang="vi-VN" sz="44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 cười đen nhánh</a:t>
            </a:r>
            <a:r>
              <a:rPr lang="vi-VN"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trong bài thơ “</a:t>
            </a:r>
            <a:r>
              <a:rPr lang="vi-VN" sz="44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Nắng mới</a:t>
            </a:r>
            <a:r>
              <a:rPr lang="vi-VN"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của Lưu Trọng Lư</a:t>
            </a:r>
            <a:endParaRPr lang="en-GB"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80">
                                          <p:stCondLst>
                                            <p:cond delay="0"/>
                                          </p:stCondLst>
                                        </p:cTn>
                                        <p:tgtEl>
                                          <p:spTgt spid="33"/>
                                        </p:tgtEl>
                                      </p:cBhvr>
                                    </p:animEffect>
                                    <p:anim calcmode="lin" valueType="num">
                                      <p:cBhvr>
                                        <p:cTn id="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 dur="26">
                                          <p:stCondLst>
                                            <p:cond delay="650"/>
                                          </p:stCondLst>
                                        </p:cTn>
                                        <p:tgtEl>
                                          <p:spTgt spid="33"/>
                                        </p:tgtEl>
                                      </p:cBhvr>
                                      <p:to x="100000" y="60000"/>
                                    </p:animScale>
                                    <p:animScale>
                                      <p:cBhvr>
                                        <p:cTn id="19" dur="166" decel="50000">
                                          <p:stCondLst>
                                            <p:cond delay="676"/>
                                          </p:stCondLst>
                                        </p:cTn>
                                        <p:tgtEl>
                                          <p:spTgt spid="33"/>
                                        </p:tgtEl>
                                      </p:cBhvr>
                                      <p:to x="100000" y="100000"/>
                                    </p:animScale>
                                    <p:animScale>
                                      <p:cBhvr>
                                        <p:cTn id="20" dur="26">
                                          <p:stCondLst>
                                            <p:cond delay="1312"/>
                                          </p:stCondLst>
                                        </p:cTn>
                                        <p:tgtEl>
                                          <p:spTgt spid="33"/>
                                        </p:tgtEl>
                                      </p:cBhvr>
                                      <p:to x="100000" y="80000"/>
                                    </p:animScale>
                                    <p:animScale>
                                      <p:cBhvr>
                                        <p:cTn id="21" dur="166" decel="50000">
                                          <p:stCondLst>
                                            <p:cond delay="1338"/>
                                          </p:stCondLst>
                                        </p:cTn>
                                        <p:tgtEl>
                                          <p:spTgt spid="33"/>
                                        </p:tgtEl>
                                      </p:cBhvr>
                                      <p:to x="100000" y="100000"/>
                                    </p:animScale>
                                    <p:animScale>
                                      <p:cBhvr>
                                        <p:cTn id="22" dur="26">
                                          <p:stCondLst>
                                            <p:cond delay="1642"/>
                                          </p:stCondLst>
                                        </p:cTn>
                                        <p:tgtEl>
                                          <p:spTgt spid="33"/>
                                        </p:tgtEl>
                                      </p:cBhvr>
                                      <p:to x="100000" y="90000"/>
                                    </p:animScale>
                                    <p:animScale>
                                      <p:cBhvr>
                                        <p:cTn id="23" dur="166" decel="50000">
                                          <p:stCondLst>
                                            <p:cond delay="1668"/>
                                          </p:stCondLst>
                                        </p:cTn>
                                        <p:tgtEl>
                                          <p:spTgt spid="33"/>
                                        </p:tgtEl>
                                      </p:cBhvr>
                                      <p:to x="100000" y="100000"/>
                                    </p:animScale>
                                    <p:animScale>
                                      <p:cBhvr>
                                        <p:cTn id="24" dur="26">
                                          <p:stCondLst>
                                            <p:cond delay="1808"/>
                                          </p:stCondLst>
                                        </p:cTn>
                                        <p:tgtEl>
                                          <p:spTgt spid="33"/>
                                        </p:tgtEl>
                                      </p:cBhvr>
                                      <p:to x="100000" y="95000"/>
                                    </p:animScale>
                                    <p:animScale>
                                      <p:cBhvr>
                                        <p:cTn id="25"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aphicFrame>
        <p:nvGraphicFramePr>
          <p:cNvPr id="26" name="Table 25"/>
          <p:cNvGraphicFramePr>
            <a:graphicFrameLocks noGrp="1"/>
          </p:cNvGraphicFramePr>
          <p:nvPr>
            <p:extLst>
              <p:ext uri="{D42A27DB-BD31-4B8C-83A1-F6EECF244321}">
                <p14:modId xmlns:p14="http://schemas.microsoft.com/office/powerpoint/2010/main" val="1477621719"/>
              </p:ext>
            </p:extLst>
          </p:nvPr>
        </p:nvGraphicFramePr>
        <p:xfrm>
          <a:off x="228600" y="228600"/>
          <a:ext cx="11811000" cy="5349177"/>
        </p:xfrm>
        <a:graphic>
          <a:graphicData uri="http://schemas.openxmlformats.org/drawingml/2006/table">
            <a:tbl>
              <a:tblPr firstRow="1" firstCol="1" bandRow="1"/>
              <a:tblGrid>
                <a:gridCol w="11811000">
                  <a:extLst>
                    <a:ext uri="{9D8B030D-6E8A-4147-A177-3AD203B41FA5}">
                      <a16:colId xmlns:a16="http://schemas.microsoft.com/office/drawing/2014/main" val="20000"/>
                    </a:ext>
                  </a:extLst>
                </a:gridCol>
              </a:tblGrid>
              <a:tr h="5308560">
                <a:tc>
                  <a:txBody>
                    <a:bodyPr/>
                    <a:lstStyle/>
                    <a:p>
                      <a:pPr algn="just">
                        <a:lnSpc>
                          <a:spcPct val="115000"/>
                        </a:lnSpc>
                        <a:spcAft>
                          <a:spcPts val="0"/>
                        </a:spcAft>
                        <a:tabLst>
                          <a:tab pos="1386840" algn="l"/>
                        </a:tabLst>
                      </a:pPr>
                      <a:r>
                        <a:rPr lang="vi-VN" sz="4400" b="1" dirty="0">
                          <a:solidFill>
                            <a:srgbClr val="FF0000"/>
                          </a:solidFill>
                          <a:effectLst/>
                          <a:latin typeface="+mj-lt"/>
                          <a:ea typeface="Calibri" panose="020F0502020204030204" pitchFamily="34" charset="0"/>
                          <a:cs typeface="Times New Roman" panose="02020603050405020304" pitchFamily="18" charset="0"/>
                        </a:rPr>
                        <a:t>PHT số 02- </a:t>
                      </a:r>
                      <a:r>
                        <a:rPr lang="vi-VN" sz="4400" b="1" dirty="0">
                          <a:solidFill>
                            <a:srgbClr val="0070C0"/>
                          </a:solidFill>
                          <a:effectLst/>
                          <a:latin typeface="+mj-lt"/>
                          <a:ea typeface="Calibri" panose="020F0502020204030204" pitchFamily="34" charset="0"/>
                          <a:cs typeface="Times New Roman" panose="02020603050405020304" pitchFamily="18" charset="0"/>
                        </a:rPr>
                        <a:t>Nhóm</a:t>
                      </a:r>
                      <a:r>
                        <a:rPr lang="vi-VN" sz="4400" dirty="0">
                          <a:solidFill>
                            <a:srgbClr val="0070C0"/>
                          </a:solidFill>
                          <a:effectLst/>
                          <a:latin typeface="+mj-lt"/>
                          <a:ea typeface="Calibri" panose="020F0502020204030204" pitchFamily="34" charset="0"/>
                          <a:cs typeface="Times New Roman" panose="02020603050405020304" pitchFamily="18" charset="0"/>
                        </a:rPr>
                        <a:t> </a:t>
                      </a:r>
                      <a:r>
                        <a:rPr lang="vi-VN" sz="4400" b="1" dirty="0">
                          <a:solidFill>
                            <a:srgbClr val="0070C0"/>
                          </a:solidFill>
                          <a:effectLst/>
                          <a:latin typeface="+mj-lt"/>
                          <a:ea typeface="MS Mincho"/>
                          <a:cs typeface="Times New Roman" panose="02020603050405020304" pitchFamily="18" charset="0"/>
                        </a:rPr>
                        <a:t>1,2: </a:t>
                      </a:r>
                      <a:r>
                        <a:rPr lang="vi-VN" sz="4400" b="1" dirty="0">
                          <a:solidFill>
                            <a:srgbClr val="0D0D0D"/>
                          </a:solidFill>
                          <a:effectLst/>
                          <a:latin typeface="+mj-lt"/>
                          <a:ea typeface="MS Mincho"/>
                          <a:cs typeface="Times New Roman" panose="02020603050405020304" pitchFamily="18" charset="0"/>
                        </a:rPr>
                        <a:t>Đọc lại phần (2) của văn bản và trả lời các câu hỏi sau (có thể dùng lời văn, biểu đồ): </a:t>
                      </a:r>
                      <a:endParaRPr lang="en-GB" sz="4400" dirty="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dirty="0">
                          <a:solidFill>
                            <a:srgbClr val="0D0D0D"/>
                          </a:solidFill>
                          <a:effectLst/>
                          <a:latin typeface="+mj-lt"/>
                          <a:ea typeface="MS Mincho"/>
                          <a:cs typeface="Times New Roman" panose="02020603050405020304" pitchFamily="18" charset="0"/>
                        </a:rPr>
                        <a:t>1. Xác định lí lẽ và bằng chứng được sử dụng để làm sáng tỏ luận điểm.</a:t>
                      </a:r>
                      <a:endParaRPr lang="en-GB" sz="4400" dirty="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dirty="0">
                          <a:solidFill>
                            <a:srgbClr val="0D0D0D"/>
                          </a:solidFill>
                          <a:effectLst/>
                          <a:latin typeface="+mj-lt"/>
                          <a:ea typeface="MS Mincho"/>
                          <a:cs typeface="Times New Roman" panose="02020603050405020304" pitchFamily="18" charset="0"/>
                        </a:rPr>
                        <a:t>2. Nhận xét về cách trích dẫn và phân tích bằng chứng của người viết.</a:t>
                      </a:r>
                      <a:endParaRPr lang="en-GB" sz="4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57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aphicFrame>
        <p:nvGraphicFramePr>
          <p:cNvPr id="26" name="Table 25"/>
          <p:cNvGraphicFramePr>
            <a:graphicFrameLocks noGrp="1"/>
          </p:cNvGraphicFramePr>
          <p:nvPr>
            <p:extLst>
              <p:ext uri="{D42A27DB-BD31-4B8C-83A1-F6EECF244321}">
                <p14:modId xmlns:p14="http://schemas.microsoft.com/office/powerpoint/2010/main" val="2728785724"/>
              </p:ext>
            </p:extLst>
          </p:nvPr>
        </p:nvGraphicFramePr>
        <p:xfrm>
          <a:off x="176841" y="1143000"/>
          <a:ext cx="11786559" cy="5105400"/>
        </p:xfrm>
        <a:graphic>
          <a:graphicData uri="http://schemas.openxmlformats.org/drawingml/2006/table">
            <a:tbl>
              <a:tblPr firstRow="1" firstCol="1" bandRow="1"/>
              <a:tblGrid>
                <a:gridCol w="11786559">
                  <a:extLst>
                    <a:ext uri="{9D8B030D-6E8A-4147-A177-3AD203B41FA5}">
                      <a16:colId xmlns:a16="http://schemas.microsoft.com/office/drawing/2014/main" val="20000"/>
                    </a:ext>
                  </a:extLst>
                </a:gridCol>
              </a:tblGrid>
              <a:tr h="5105400">
                <a:tc>
                  <a:txBody>
                    <a:bodyPr/>
                    <a:lstStyle/>
                    <a:p>
                      <a:pPr algn="just">
                        <a:lnSpc>
                          <a:spcPct val="115000"/>
                        </a:lnSpc>
                        <a:spcAft>
                          <a:spcPts val="0"/>
                        </a:spcAft>
                        <a:tabLst>
                          <a:tab pos="1386840" algn="l"/>
                        </a:tabLst>
                      </a:pP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03- </a:t>
                      </a:r>
                      <a:r>
                        <a:rPr lang="vi-VN" sz="4800" b="1" dirty="0">
                          <a:solidFill>
                            <a:srgbClr val="0070C0"/>
                          </a:solidFill>
                          <a:effectLst/>
                          <a:latin typeface="Times New Roman" panose="02020603050405020304" pitchFamily="18" charset="0"/>
                          <a:ea typeface="MS Mincho"/>
                          <a:cs typeface="Times New Roman" panose="02020603050405020304" pitchFamily="18" charset="0"/>
                        </a:rPr>
                        <a:t>Nhóm 3,4: </a:t>
                      </a:r>
                      <a:r>
                        <a:rPr lang="vi-VN" sz="4800" b="1" dirty="0">
                          <a:solidFill>
                            <a:srgbClr val="0D0D0D"/>
                          </a:solidFill>
                          <a:effectLst/>
                          <a:latin typeface="Times New Roman" panose="02020603050405020304" pitchFamily="18" charset="0"/>
                          <a:ea typeface="MS Mincho"/>
                          <a:cs typeface="Times New Roman" panose="02020603050405020304" pitchFamily="18" charset="0"/>
                        </a:rPr>
                        <a:t>Đọc lại phần (3) của văn bản và trả lời các câu hỏi sau: </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dirty="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dirty="0">
                          <a:solidFill>
                            <a:srgbClr val="0D0D0D"/>
                          </a:solidFill>
                          <a:effectLst/>
                          <a:latin typeface="Times New Roman" panose="02020603050405020304" pitchFamily="18" charset="0"/>
                          <a:ea typeface="MS Mincho"/>
                          <a:cs typeface="Times New Roman" panose="02020603050405020304" pitchFamily="18" charset="0"/>
                        </a:rPr>
                        <a:t>2. Nhận xét về cách lập luận được sử dụng trong phần này.</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aphicFrame>
        <p:nvGraphicFramePr>
          <p:cNvPr id="26" name="Table 25"/>
          <p:cNvGraphicFramePr>
            <a:graphicFrameLocks noGrp="1"/>
          </p:cNvGraphicFramePr>
          <p:nvPr>
            <p:extLst>
              <p:ext uri="{D42A27DB-BD31-4B8C-83A1-F6EECF244321}">
                <p14:modId xmlns:p14="http://schemas.microsoft.com/office/powerpoint/2010/main" val="3835457430"/>
              </p:ext>
            </p:extLst>
          </p:nvPr>
        </p:nvGraphicFramePr>
        <p:xfrm>
          <a:off x="76200" y="676350"/>
          <a:ext cx="11963400" cy="5648250"/>
        </p:xfrm>
        <a:graphic>
          <a:graphicData uri="http://schemas.openxmlformats.org/drawingml/2006/table">
            <a:tbl>
              <a:tblPr firstRow="1" firstCol="1" bandRow="1"/>
              <a:tblGrid>
                <a:gridCol w="11963400">
                  <a:extLst>
                    <a:ext uri="{9D8B030D-6E8A-4147-A177-3AD203B41FA5}">
                      <a16:colId xmlns:a16="http://schemas.microsoft.com/office/drawing/2014/main" val="20000"/>
                    </a:ext>
                  </a:extLst>
                </a:gridCol>
              </a:tblGrid>
              <a:tr h="5648250">
                <a:tc>
                  <a:txBody>
                    <a:bodyPr/>
                    <a:lstStyle/>
                    <a:p>
                      <a:pPr>
                        <a:lnSpc>
                          <a:spcPct val="115000"/>
                        </a:lnSpc>
                        <a:spcAft>
                          <a:spcPts val="0"/>
                        </a:spcAft>
                        <a:tabLst>
                          <a:tab pos="1386840" algn="l"/>
                        </a:tabLst>
                      </a:pP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04- </a:t>
                      </a:r>
                      <a:r>
                        <a:rPr lang="vi-VN" sz="4800" b="1" dirty="0">
                          <a:solidFill>
                            <a:srgbClr val="0070C0"/>
                          </a:solidFill>
                          <a:effectLst/>
                          <a:latin typeface="Times New Roman" panose="02020603050405020304" pitchFamily="18" charset="0"/>
                          <a:ea typeface="MS Mincho"/>
                          <a:cs typeface="Times New Roman" panose="02020603050405020304" pitchFamily="18" charset="0"/>
                        </a:rPr>
                        <a:t>Nhóm 5,6: </a:t>
                      </a:r>
                      <a:r>
                        <a:rPr lang="vi-VN" sz="4800" b="1" dirty="0">
                          <a:solidFill>
                            <a:srgbClr val="0D0D0D"/>
                          </a:solidFill>
                          <a:effectLst/>
                          <a:latin typeface="Times New Roman" panose="02020603050405020304" pitchFamily="18" charset="0"/>
                          <a:ea typeface="MS Mincho"/>
                          <a:cs typeface="Times New Roman" panose="02020603050405020304" pitchFamily="18" charset="0"/>
                        </a:rPr>
                        <a:t>Đọc lại phần (4) của văn bản và trả lời các câu hỏi sau: </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800" dirty="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4800" dirty="0">
                          <a:solidFill>
                            <a:srgbClr val="0D0D0D"/>
                          </a:solidFill>
                          <a:effectLst/>
                          <a:latin typeface="Times New Roman" panose="02020603050405020304" pitchFamily="18" charset="0"/>
                          <a:ea typeface="MS Mincho"/>
                          <a:cs typeface="Times New Roman" panose="02020603050405020304" pitchFamily="18" charset="0"/>
                        </a:rPr>
                        <a:t>2. Nhận xét về dụng ý và cách liên hệ so sánh của người viết trong phần này.</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789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5" name="Rectangle 24"/>
          <p:cNvSpPr/>
          <p:nvPr/>
        </p:nvSpPr>
        <p:spPr>
          <a:xfrm>
            <a:off x="152400" y="-22086"/>
            <a:ext cx="3462807" cy="707886"/>
          </a:xfrm>
          <a:prstGeom prst="rect">
            <a:avLst/>
          </a:prstGeom>
          <a:noFill/>
        </p:spPr>
        <p:txBody>
          <a:bodyPr wrap="none" lIns="91440" tIns="45720" rIns="91440" bIns="45720">
            <a:spAutoFit/>
          </a:bodyPr>
          <a:lstStyle/>
          <a:p>
            <a:pPr algn="ctr"/>
            <a:r>
              <a:rPr lang="vi-VN" sz="4000" b="1" dirty="0">
                <a:solidFill>
                  <a:srgbClr val="FFFF00"/>
                </a:solidFill>
                <a:latin typeface="+mj-lt"/>
              </a:rPr>
              <a:t>a. Luận điểm 1</a:t>
            </a:r>
            <a:endParaRPr lang="en-GB" sz="4000" b="1" cap="none" spc="0" dirty="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graphicFrame>
        <p:nvGraphicFramePr>
          <p:cNvPr id="26" name="Table 25"/>
          <p:cNvGraphicFramePr>
            <a:graphicFrameLocks noGrp="1"/>
          </p:cNvGraphicFramePr>
          <p:nvPr>
            <p:extLst>
              <p:ext uri="{D42A27DB-BD31-4B8C-83A1-F6EECF244321}">
                <p14:modId xmlns:p14="http://schemas.microsoft.com/office/powerpoint/2010/main" val="733682634"/>
              </p:ext>
            </p:extLst>
          </p:nvPr>
        </p:nvGraphicFramePr>
        <p:xfrm>
          <a:off x="152400" y="750877"/>
          <a:ext cx="11887200" cy="5518404"/>
        </p:xfrm>
        <a:graphic>
          <a:graphicData uri="http://schemas.openxmlformats.org/drawingml/2006/table">
            <a:tbl>
              <a:tblPr firstRow="1" firstCol="1" bandRow="1"/>
              <a:tblGrid>
                <a:gridCol w="2330399">
                  <a:extLst>
                    <a:ext uri="{9D8B030D-6E8A-4147-A177-3AD203B41FA5}">
                      <a16:colId xmlns:a16="http://schemas.microsoft.com/office/drawing/2014/main" val="20000"/>
                    </a:ext>
                  </a:extLst>
                </a:gridCol>
                <a:gridCol w="4056743">
                  <a:extLst>
                    <a:ext uri="{9D8B030D-6E8A-4147-A177-3AD203B41FA5}">
                      <a16:colId xmlns:a16="http://schemas.microsoft.com/office/drawing/2014/main" val="20001"/>
                    </a:ext>
                  </a:extLst>
                </a:gridCol>
                <a:gridCol w="5500058">
                  <a:extLst>
                    <a:ext uri="{9D8B030D-6E8A-4147-A177-3AD203B41FA5}">
                      <a16:colId xmlns:a16="http://schemas.microsoft.com/office/drawing/2014/main" val="20002"/>
                    </a:ext>
                  </a:extLst>
                </a:gridCol>
              </a:tblGrid>
              <a:tr h="150241">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49559">
                <a:tc>
                  <a:txBody>
                    <a:bodyPr/>
                    <a:lstStyle/>
                    <a:p>
                      <a:pPr algn="just">
                        <a:lnSpc>
                          <a:spcPct val="115000"/>
                        </a:lnSpc>
                        <a:spcAft>
                          <a:spcPts val="0"/>
                        </a:spcAft>
                        <a:tabLst>
                          <a:tab pos="1386840" algn="l"/>
                        </a:tabLst>
                      </a:pP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32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vi-VN" sz="32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mạch chảy của nỗi niềm nhớ mẹ.</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Hình ảnh “</a:t>
                      </a:r>
                      <a:r>
                        <a:rPr lang="vi-VN"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trong bài thơ gợi thời gian và không gian nỗi nhớ về mẹ của tác giả Lưu Trọng Lư</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Hình ảnh “</a:t>
                      </a:r>
                      <a:r>
                        <a:rPr lang="vi-VN" sz="3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...trở thành điểm son trong nỗi nhớ về tuổi thơ</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Trích thơ khổ 1,2 của bài thơ “</a:t>
                      </a:r>
                      <a:r>
                        <a:rPr lang="vi-VN"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Nắng mới”</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chemeClr val="bg1"/>
                          </a:solidFill>
                          <a:effectLst/>
                          <a:latin typeface="Times New Roman" panose="02020603050405020304" pitchFamily="18" charset="0"/>
                          <a:ea typeface="MS Mincho"/>
                          <a:cs typeface="Times New Roman" panose="02020603050405020304" pitchFamily="18" charset="0"/>
                        </a:rPr>
                        <a:t>+ Trích dẫn các từ ngữ, các hình ảnh thơ  trong hai khổ thơ đầu</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chemeClr val="bg1"/>
                          </a:solidFill>
                          <a:effectLst/>
                          <a:latin typeface="Times New Roman" panose="02020603050405020304" pitchFamily="18" charset="0"/>
                          <a:ea typeface="MS Mincho"/>
                          <a:cs typeface="Times New Roman" panose="02020603050405020304" pitchFamily="18" charset="0"/>
                        </a:rPr>
                        <a:t>      ++ Trích dẫn thơ ngoài văn bản để so sánh (</a:t>
                      </a:r>
                      <a:r>
                        <a:rPr lang="vi-VN" sz="3200" i="1" dirty="0">
                          <a:solidFill>
                            <a:schemeClr val="bg1"/>
                          </a:solidFill>
                          <a:effectLst/>
                          <a:latin typeface="Times New Roman" panose="02020603050405020304" pitchFamily="18" charset="0"/>
                          <a:ea typeface="MS Mincho"/>
                          <a:cs typeface="Times New Roman" panose="02020603050405020304" pitchFamily="18" charset="0"/>
                        </a:rPr>
                        <a:t>Hoa lạnh chiều thưa sương xuống dần- Thơ duyên, </a:t>
                      </a:r>
                      <a:r>
                        <a:rPr lang="vi-VN" sz="3200" dirty="0">
                          <a:solidFill>
                            <a:schemeClr val="bg1"/>
                          </a:solidFill>
                          <a:effectLst/>
                          <a:latin typeface="Times New Roman" panose="02020603050405020304" pitchFamily="18" charset="0"/>
                          <a:ea typeface="MS Mincho"/>
                          <a:cs typeface="Times New Roman" panose="02020603050405020304" pitchFamily="18" charset="0"/>
                        </a:rPr>
                        <a:t>Xuân Diệu)</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aphicFrame>
        <p:nvGraphicFramePr>
          <p:cNvPr id="26" name="Table 25"/>
          <p:cNvGraphicFramePr>
            <a:graphicFrameLocks noGrp="1"/>
          </p:cNvGraphicFramePr>
          <p:nvPr>
            <p:extLst>
              <p:ext uri="{D42A27DB-BD31-4B8C-83A1-F6EECF244321}">
                <p14:modId xmlns:p14="http://schemas.microsoft.com/office/powerpoint/2010/main" val="766304583"/>
              </p:ext>
            </p:extLst>
          </p:nvPr>
        </p:nvGraphicFramePr>
        <p:xfrm>
          <a:off x="152400" y="0"/>
          <a:ext cx="11875237" cy="6685026"/>
        </p:xfrm>
        <a:graphic>
          <a:graphicData uri="http://schemas.openxmlformats.org/drawingml/2006/table">
            <a:tbl>
              <a:tblPr firstRow="1" firstCol="1" bandRow="1"/>
              <a:tblGrid>
                <a:gridCol w="1614538">
                  <a:extLst>
                    <a:ext uri="{9D8B030D-6E8A-4147-A177-3AD203B41FA5}">
                      <a16:colId xmlns:a16="http://schemas.microsoft.com/office/drawing/2014/main" val="20000"/>
                    </a:ext>
                  </a:extLst>
                </a:gridCol>
                <a:gridCol w="10260699">
                  <a:extLst>
                    <a:ext uri="{9D8B030D-6E8A-4147-A177-3AD203B41FA5}">
                      <a16:colId xmlns:a16="http://schemas.microsoft.com/office/drawing/2014/main" val="20001"/>
                    </a:ext>
                  </a:extLst>
                </a:gridCol>
              </a:tblGrid>
              <a:tr h="4850476">
                <a:tc>
                  <a:txBody>
                    <a:bodyPr/>
                    <a:lstStyle/>
                    <a:p>
                      <a:pPr algn="ctr">
                        <a:lnSpc>
                          <a:spcPct val="115000"/>
                        </a:lnSpc>
                        <a:spcAft>
                          <a:spcPts val="0"/>
                        </a:spcAft>
                        <a:tabLst>
                          <a:tab pos="1386840" algn="l"/>
                        </a:tabLst>
                      </a:pPr>
                      <a:endParaRPr lang="vi-VN"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Cách thức trích dẫn và phân tích bằng chứng</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dirty="0">
                          <a:solidFill>
                            <a:schemeClr val="bg1"/>
                          </a:solidFill>
                          <a:effectLst/>
                          <a:latin typeface="Times New Roman" panose="02020603050405020304" pitchFamily="18" charset="0"/>
                          <a:ea typeface="MS Mincho"/>
                          <a:cs typeface="Times New Roman" panose="02020603050405020304" pitchFamily="18" charset="0"/>
                        </a:rPr>
                        <a:t>+ Cách phân tích bằng chứng toàn diện cả về phương diện nội dung (ngữ nghĩa, thông điệp) và cách thức thể hiện (hình ảnh, từ ngữ, giọng điệu)  </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rgbClr val="FFFF00"/>
                          </a:solidFill>
                          <a:effectLst/>
                          <a:latin typeface="Times New Roman" panose="02020603050405020304" pitchFamily="18" charset="0"/>
                          <a:ea typeface="MS Mincho"/>
                          <a:cs typeface="Times New Roman" panose="02020603050405020304" pitchFamily="18" charset="0"/>
                        </a:rPr>
                        <a:t>Ví dụ 1: phân tích cụ thể, chi tiết, chú trọng cắt nghĩa, lí giải:</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i="1" dirty="0">
                          <a:solidFill>
                            <a:schemeClr val="bg1"/>
                          </a:solidFill>
                          <a:effectLst/>
                          <a:latin typeface="Times New Roman" panose="02020603050405020304" pitchFamily="18" charset="0"/>
                          <a:ea typeface="MS Mincho"/>
                          <a:cs typeface="Times New Roman" panose="02020603050405020304" pitchFamily="18" charset="0"/>
                        </a:rPr>
                        <a:t>Hai chữ “nắng mới” vừa ghi nhận một thời điểm đặc biệt trên dòng chảy thời gian, vừa diễn tả không gian. Cái nắng đầu mùa, mỗi năm chỉ có một lần, báo hiệu đã hết những ngày tháng lạnh ẩm....mông lung đến thế.</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rgbClr val="FFFF00"/>
                          </a:solidFill>
                          <a:effectLst/>
                          <a:latin typeface="Times New Roman" panose="02020603050405020304" pitchFamily="18" charset="0"/>
                          <a:ea typeface="MS Mincho"/>
                          <a:cs typeface="Times New Roman" panose="02020603050405020304" pitchFamily="18" charset="0"/>
                        </a:rPr>
                        <a:t>Ví dụ 2</a:t>
                      </a:r>
                      <a:r>
                        <a:rPr lang="vi-VN" sz="3200" i="1" dirty="0">
                          <a:solidFill>
                            <a:srgbClr val="FFFF00"/>
                          </a:solidFill>
                          <a:effectLst/>
                          <a:latin typeface="Times New Roman" panose="02020603050405020304" pitchFamily="18" charset="0"/>
                          <a:ea typeface="MS Mincho"/>
                          <a:cs typeface="Times New Roman" panose="02020603050405020304" pitchFamily="18" charset="0"/>
                        </a:rPr>
                        <a:t>: </a:t>
                      </a:r>
                      <a:r>
                        <a:rPr lang="vi-VN" sz="3200" dirty="0">
                          <a:solidFill>
                            <a:srgbClr val="FFFF00"/>
                          </a:solidFill>
                          <a:effectLst/>
                          <a:latin typeface="Times New Roman" panose="02020603050405020304" pitchFamily="18" charset="0"/>
                          <a:ea typeface="MS Mincho"/>
                          <a:cs typeface="Times New Roman" panose="02020603050405020304" pitchFamily="18" charset="0"/>
                        </a:rPr>
                        <a:t>Phân tích làm rõ nét đặc sắc của hình ảnh </a:t>
                      </a:r>
                      <a:r>
                        <a:rPr lang="vi-VN" sz="3200" i="1" dirty="0">
                          <a:solidFill>
                            <a:srgbClr val="FFFF00"/>
                          </a:solidFill>
                          <a:effectLst/>
                          <a:latin typeface="Times New Roman" panose="02020603050405020304" pitchFamily="18" charset="0"/>
                          <a:ea typeface="MS Mincho"/>
                          <a:cs typeface="Times New Roman" panose="02020603050405020304" pitchFamily="18" charset="0"/>
                        </a:rPr>
                        <a:t>“áo đỏ”</a:t>
                      </a:r>
                      <a:r>
                        <a:rPr lang="vi-VN" sz="3200" dirty="0">
                          <a:solidFill>
                            <a:srgbClr val="FFFF00"/>
                          </a:solidFill>
                          <a:effectLst/>
                          <a:latin typeface="Times New Roman" panose="02020603050405020304" pitchFamily="18" charset="0"/>
                          <a:ea typeface="MS Mincho"/>
                          <a:cs typeface="Times New Roman" panose="02020603050405020304" pitchFamily="18" charset="0"/>
                        </a:rPr>
                        <a:t> trong bài thơ gợi nỗi nhớ về mẹ của tác giả Lưu Trọng Lư.</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dirty="0">
                          <a:solidFill>
                            <a:srgbClr val="FFFF00"/>
                          </a:solidFill>
                          <a:effectLst/>
                          <a:latin typeface="Times New Roman" panose="02020603050405020304" pitchFamily="18" charset="0"/>
                          <a:ea typeface="MS Mincho"/>
                          <a:cs typeface="Times New Roman" panose="02020603050405020304" pitchFamily="18" charset="0"/>
                        </a:rPr>
                        <a:t>+ So sánh, liên hệ với các tác giả khác nhấn mạnh giá trị tác phẩm. </a:t>
                      </a:r>
                      <a:endParaRPr lang="en-GB"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46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6" name="Rectangle 35"/>
          <p:cNvSpPr/>
          <p:nvPr/>
        </p:nvSpPr>
        <p:spPr>
          <a:xfrm>
            <a:off x="1412321" y="1820891"/>
            <a:ext cx="9712879" cy="1056123"/>
          </a:xfrm>
          <a:prstGeom prst="rect">
            <a:avLst/>
          </a:prstGeom>
          <a:noFill/>
        </p:spPr>
        <p:txBody>
          <a:bodyPr wrap="square" lIns="60960" tIns="30480" rIns="60960" bIns="30480">
            <a:spAutoFit/>
          </a:bodyPr>
          <a:lstStyle/>
          <a:p>
            <a:pPr algn="ctr">
              <a:lnSpc>
                <a:spcPct val="150000"/>
              </a:lnSpc>
            </a:pPr>
            <a:r>
              <a:rPr lang="vi-VN" sz="4800" b="1" dirty="0">
                <a:ln w="0"/>
                <a:solidFill>
                  <a:srgbClr val="FFFF00"/>
                </a:solidFill>
                <a:effectLst>
                  <a:reflection blurRad="6350" stA="53000" endA="300" endPos="35500" dir="5400000" sy="-90000" algn="bl" rotWithShape="0"/>
                </a:effectLst>
                <a:latin typeface="Palatino Linotype" panose="02040502050505030304" pitchFamily="18" charset="0"/>
                <a:ea typeface="Montserrat"/>
              </a:rPr>
              <a:t>HOẠT ĐỘNG 1 KHỞI ĐỘNG</a:t>
            </a:r>
            <a:endParaRPr lang="en-GB" sz="4800" b="1" dirty="0">
              <a:ln w="0"/>
              <a:solidFill>
                <a:srgbClr val="FFFF00"/>
              </a:soli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5" name="Rectangle 24"/>
          <p:cNvSpPr/>
          <p:nvPr/>
        </p:nvSpPr>
        <p:spPr>
          <a:xfrm>
            <a:off x="304801" y="119876"/>
            <a:ext cx="3657599" cy="707886"/>
          </a:xfrm>
          <a:prstGeom prst="rect">
            <a:avLst/>
          </a:prstGeom>
          <a:noFill/>
        </p:spPr>
        <p:txBody>
          <a:bodyPr wrap="square" lIns="91440" tIns="45720" rIns="91440" bIns="45720">
            <a:spAutoFit/>
          </a:bodyPr>
          <a:lstStyle/>
          <a:p>
            <a:pPr algn="ctr"/>
            <a:r>
              <a:rPr lang="vi-VN" sz="4000" b="1" dirty="0">
                <a:solidFill>
                  <a:srgbClr val="FFFF00"/>
                </a:solidFill>
                <a:latin typeface="+mj-lt"/>
              </a:rPr>
              <a:t>b. Luận điểm 2</a:t>
            </a:r>
            <a:endParaRPr lang="en-GB" sz="40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graphicFrame>
        <p:nvGraphicFramePr>
          <p:cNvPr id="28" name="Table 27"/>
          <p:cNvGraphicFramePr>
            <a:graphicFrameLocks noGrp="1"/>
          </p:cNvGraphicFramePr>
          <p:nvPr>
            <p:extLst>
              <p:ext uri="{D42A27DB-BD31-4B8C-83A1-F6EECF244321}">
                <p14:modId xmlns:p14="http://schemas.microsoft.com/office/powerpoint/2010/main" val="1636651281"/>
              </p:ext>
            </p:extLst>
          </p:nvPr>
        </p:nvGraphicFramePr>
        <p:xfrm>
          <a:off x="152400" y="788965"/>
          <a:ext cx="11887200" cy="4849835"/>
        </p:xfrm>
        <a:graphic>
          <a:graphicData uri="http://schemas.openxmlformats.org/drawingml/2006/table">
            <a:tbl>
              <a:tblPr firstRow="1" firstCol="1" bandRow="1"/>
              <a:tblGrid>
                <a:gridCol w="2334021">
                  <a:extLst>
                    <a:ext uri="{9D8B030D-6E8A-4147-A177-3AD203B41FA5}">
                      <a16:colId xmlns:a16="http://schemas.microsoft.com/office/drawing/2014/main" val="20000"/>
                    </a:ext>
                  </a:extLst>
                </a:gridCol>
                <a:gridCol w="5590051">
                  <a:extLst>
                    <a:ext uri="{9D8B030D-6E8A-4147-A177-3AD203B41FA5}">
                      <a16:colId xmlns:a16="http://schemas.microsoft.com/office/drawing/2014/main" val="20001"/>
                    </a:ext>
                  </a:extLst>
                </a:gridCol>
                <a:gridCol w="3963128">
                  <a:extLst>
                    <a:ext uri="{9D8B030D-6E8A-4147-A177-3AD203B41FA5}">
                      <a16:colId xmlns:a16="http://schemas.microsoft.com/office/drawing/2014/main" val="20002"/>
                    </a:ext>
                  </a:extLst>
                </a:gridCol>
              </a:tblGrid>
              <a:tr h="228649">
                <a:tc>
                  <a:txBody>
                    <a:bodyPr/>
                    <a:lstStyle/>
                    <a:p>
                      <a:pPr algn="ctr">
                        <a:lnSpc>
                          <a:spcPct val="115000"/>
                        </a:lnSpc>
                        <a:spcAft>
                          <a:spcPts val="0"/>
                        </a:spcAft>
                        <a:tabLst>
                          <a:tab pos="1386840" algn="l"/>
                        </a:tabLst>
                      </a:pPr>
                      <a:r>
                        <a:rPr lang="vi-VN" sz="2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98477">
                <a:tc>
                  <a:txBody>
                    <a:bodyPr/>
                    <a:lstStyle/>
                    <a:p>
                      <a:pPr algn="just">
                        <a:lnSpc>
                          <a:spcPct val="115000"/>
                        </a:lnSpc>
                        <a:spcAft>
                          <a:spcPts val="0"/>
                        </a:spcAft>
                        <a:tabLst>
                          <a:tab pos="1386840" algn="l"/>
                        </a:tabLst>
                      </a:pPr>
                      <a:r>
                        <a:rPr lang="vi-VN"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28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nét cười đen nhánh</a:t>
                      </a:r>
                      <a:r>
                        <a:rPr lang="vi-VN"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làm sắc nét thêm hình ảnh mẹ - tâm điểm của nỗi nhớ.</a:t>
                      </a:r>
                      <a:endParaRPr lang="en-GB"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Chi tiết ấn tượng nhất trong “</a:t>
                      </a:r>
                      <a:r>
                        <a:rPr lang="vi-VN"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Nắng mới” </a:t>
                      </a: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nét cười đen nhánh của người mẹ.</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Khuôn mặt, nét cười... trở thành một thời gian, không gian nghệ thuật ám ảnh không tách rời hình ảnh người mẹ.</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dirty="0">
                          <a:solidFill>
                            <a:schemeClr val="bg1"/>
                          </a:solidFill>
                          <a:effectLst/>
                          <a:latin typeface="Times New Roman" panose="02020603050405020304" pitchFamily="18" charset="0"/>
                          <a:ea typeface="MS Mincho"/>
                          <a:cs typeface="Times New Roman" panose="02020603050405020304" pitchFamily="18" charset="0"/>
                        </a:rPr>
                        <a:t>+ Trích thơ khổ 3 bài thơ</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dirty="0">
                          <a:solidFill>
                            <a:schemeClr val="bg1"/>
                          </a:solidFill>
                          <a:effectLst/>
                          <a:latin typeface="Times New Roman" panose="02020603050405020304" pitchFamily="18" charset="0"/>
                          <a:ea typeface="MS Mincho"/>
                          <a:cs typeface="Times New Roman" panose="02020603050405020304" pitchFamily="18" charset="0"/>
                        </a:rPr>
                        <a:t>+ Trích từ ngữ, hình ảnh đặc sắc trong khổ thơ để phân tích.</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dirty="0">
                          <a:solidFill>
                            <a:schemeClr val="bg1"/>
                          </a:solidFill>
                          <a:effectLst/>
                          <a:latin typeface="Times New Roman" panose="02020603050405020304" pitchFamily="18" charset="0"/>
                          <a:ea typeface="MS Mincho"/>
                          <a:cs typeface="Times New Roman" panose="02020603050405020304" pitchFamily="18" charset="0"/>
                        </a:rPr>
                        <a:t>+ Trích dẫn thơ ngoài văn bản để so sánh (</a:t>
                      </a:r>
                      <a:r>
                        <a:rPr lang="vi-VN" sz="2800" i="1" dirty="0">
                          <a:solidFill>
                            <a:schemeClr val="bg1"/>
                          </a:solidFill>
                          <a:effectLst/>
                          <a:latin typeface="Times New Roman" panose="02020603050405020304" pitchFamily="18" charset="0"/>
                          <a:ea typeface="MS Mincho"/>
                          <a:cs typeface="Times New Roman" panose="02020603050405020304" pitchFamily="18" charset="0"/>
                        </a:rPr>
                        <a:t>Bên kia sông Đuống</a:t>
                      </a:r>
                      <a:r>
                        <a:rPr lang="vi-VN" sz="2800" dirty="0">
                          <a:solidFill>
                            <a:schemeClr val="bg1"/>
                          </a:solidFill>
                          <a:effectLst/>
                          <a:latin typeface="Times New Roman" panose="02020603050405020304" pitchFamily="18" charset="0"/>
                          <a:ea typeface="MS Mincho"/>
                          <a:cs typeface="Times New Roman" panose="02020603050405020304" pitchFamily="18" charset="0"/>
                        </a:rPr>
                        <a:t>, ca dao)</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60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aphicFrame>
        <p:nvGraphicFramePr>
          <p:cNvPr id="28" name="Table 27"/>
          <p:cNvGraphicFramePr>
            <a:graphicFrameLocks noGrp="1"/>
          </p:cNvGraphicFramePr>
          <p:nvPr>
            <p:extLst>
              <p:ext uri="{D42A27DB-BD31-4B8C-83A1-F6EECF244321}">
                <p14:modId xmlns:p14="http://schemas.microsoft.com/office/powerpoint/2010/main" val="406539197"/>
              </p:ext>
            </p:extLst>
          </p:nvPr>
        </p:nvGraphicFramePr>
        <p:xfrm>
          <a:off x="152400" y="182372"/>
          <a:ext cx="11887201" cy="3684398"/>
        </p:xfrm>
        <a:graphic>
          <a:graphicData uri="http://schemas.openxmlformats.org/drawingml/2006/table">
            <a:tbl>
              <a:tblPr firstRow="1" firstCol="1" bandRow="1"/>
              <a:tblGrid>
                <a:gridCol w="3654842">
                  <a:extLst>
                    <a:ext uri="{9D8B030D-6E8A-4147-A177-3AD203B41FA5}">
                      <a16:colId xmlns:a16="http://schemas.microsoft.com/office/drawing/2014/main" val="20000"/>
                    </a:ext>
                  </a:extLst>
                </a:gridCol>
                <a:gridCol w="4269230">
                  <a:extLst>
                    <a:ext uri="{9D8B030D-6E8A-4147-A177-3AD203B41FA5}">
                      <a16:colId xmlns:a16="http://schemas.microsoft.com/office/drawing/2014/main" val="20001"/>
                    </a:ext>
                  </a:extLst>
                </a:gridCol>
                <a:gridCol w="3963129">
                  <a:extLst>
                    <a:ext uri="{9D8B030D-6E8A-4147-A177-3AD203B41FA5}">
                      <a16:colId xmlns:a16="http://schemas.microsoft.com/office/drawing/2014/main" val="20002"/>
                    </a:ext>
                  </a:extLst>
                </a:gridCol>
              </a:tblGrid>
              <a:tr h="152990">
                <a:tc>
                  <a:txBody>
                    <a:bodyPr/>
                    <a:lstStyle/>
                    <a:p>
                      <a:pPr algn="ctr">
                        <a:lnSpc>
                          <a:spcPct val="115000"/>
                        </a:lnSpc>
                        <a:spcAft>
                          <a:spcPts val="0"/>
                        </a:spcAft>
                        <a:tabLst>
                          <a:tab pos="1386840" algn="l"/>
                        </a:tabLst>
                      </a:pPr>
                      <a:r>
                        <a:rPr lang="vi-VN" sz="36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6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6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38665">
                <a:tc>
                  <a:txBody>
                    <a:bodyPr/>
                    <a:lstStyle/>
                    <a:p>
                      <a:pPr algn="just">
                        <a:lnSpc>
                          <a:spcPct val="115000"/>
                        </a:lnSpc>
                        <a:spcAft>
                          <a:spcPts val="0"/>
                        </a:spcAft>
                        <a:tabLst>
                          <a:tab pos="1386840" algn="l"/>
                        </a:tabLst>
                      </a:pPr>
                      <a:endParaRPr lang="vi-VN" sz="3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endParaRPr lang="vi-VN" sz="3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3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3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3600" dirty="0">
                          <a:solidFill>
                            <a:schemeClr val="bg1"/>
                          </a:solidFill>
                          <a:effectLst/>
                          <a:latin typeface="Times New Roman" panose="02020603050405020304" pitchFamily="18" charset="0"/>
                          <a:ea typeface="MS Mincho"/>
                          <a:cs typeface="Times New Roman" panose="02020603050405020304" pitchFamily="18" charset="0"/>
                        </a:rPr>
                        <a:t>- Phân tích gắn với tưởng tượng, liên tưởng (đoạn văn phân tích khổ 3)</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600" dirty="0">
                          <a:solidFill>
                            <a:schemeClr val="bg1"/>
                          </a:solidFill>
                          <a:effectLst/>
                          <a:latin typeface="Times New Roman" panose="02020603050405020304" pitchFamily="18" charset="0"/>
                          <a:ea typeface="MS Mincho"/>
                          <a:cs typeface="Times New Roman" panose="02020603050405020304" pitchFamily="18" charset="0"/>
                        </a:rPr>
                        <a:t>- So sánh, đối chiếu với các tác giả khác viết cùng đề tài để tìm ra nét đặc sắc trong hình ảnh thơ của Lưu Trọng Lư. </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774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5" name="Rectangle 24"/>
          <p:cNvSpPr/>
          <p:nvPr/>
        </p:nvSpPr>
        <p:spPr>
          <a:xfrm>
            <a:off x="152400" y="20021"/>
            <a:ext cx="3733800" cy="769441"/>
          </a:xfrm>
          <a:prstGeom prst="rect">
            <a:avLst/>
          </a:prstGeom>
          <a:noFill/>
        </p:spPr>
        <p:txBody>
          <a:bodyPr wrap="square" lIns="91440" tIns="45720" rIns="91440" bIns="45720">
            <a:spAutoFit/>
          </a:bodyPr>
          <a:lstStyle/>
          <a:p>
            <a:pPr algn="ctr"/>
            <a:r>
              <a:rPr lang="vi-VN" sz="4400" b="1" dirty="0">
                <a:solidFill>
                  <a:srgbClr val="FFFF00"/>
                </a:solidFill>
                <a:latin typeface="+mj-lt"/>
              </a:rPr>
              <a:t>c. Luận điểm 3</a:t>
            </a:r>
            <a:endParaRPr lang="en-GB" sz="4400" b="1" dirty="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graphicFrame>
        <p:nvGraphicFramePr>
          <p:cNvPr id="28" name="Table 27"/>
          <p:cNvGraphicFramePr>
            <a:graphicFrameLocks noGrp="1"/>
          </p:cNvGraphicFramePr>
          <p:nvPr>
            <p:extLst>
              <p:ext uri="{D42A27DB-BD31-4B8C-83A1-F6EECF244321}">
                <p14:modId xmlns:p14="http://schemas.microsoft.com/office/powerpoint/2010/main" val="1668893346"/>
              </p:ext>
            </p:extLst>
          </p:nvPr>
        </p:nvGraphicFramePr>
        <p:xfrm>
          <a:off x="152400" y="764286"/>
          <a:ext cx="11887199" cy="4351782"/>
        </p:xfrm>
        <a:graphic>
          <a:graphicData uri="http://schemas.openxmlformats.org/drawingml/2006/table">
            <a:tbl>
              <a:tblPr firstRow="1" firstCol="1" bandRow="1"/>
              <a:tblGrid>
                <a:gridCol w="3042234">
                  <a:extLst>
                    <a:ext uri="{9D8B030D-6E8A-4147-A177-3AD203B41FA5}">
                      <a16:colId xmlns:a16="http://schemas.microsoft.com/office/drawing/2014/main" val="20000"/>
                    </a:ext>
                  </a:extLst>
                </a:gridCol>
                <a:gridCol w="4881837">
                  <a:extLst>
                    <a:ext uri="{9D8B030D-6E8A-4147-A177-3AD203B41FA5}">
                      <a16:colId xmlns:a16="http://schemas.microsoft.com/office/drawing/2014/main" val="20001"/>
                    </a:ext>
                  </a:extLst>
                </a:gridCol>
                <a:gridCol w="3963128">
                  <a:extLst>
                    <a:ext uri="{9D8B030D-6E8A-4147-A177-3AD203B41FA5}">
                      <a16:colId xmlns:a16="http://schemas.microsoft.com/office/drawing/2014/main" val="20002"/>
                    </a:ext>
                  </a:extLst>
                </a:gridCol>
              </a:tblGrid>
              <a:tr h="0">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3</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68666">
                <a:tc>
                  <a:txBody>
                    <a:bodyPr/>
                    <a:lstStyle/>
                    <a:p>
                      <a:pPr algn="just">
                        <a:lnSpc>
                          <a:spcPct val="115000"/>
                        </a:lnSpc>
                        <a:spcAft>
                          <a:spcPts val="0"/>
                        </a:spcAft>
                        <a:tabLst>
                          <a:tab pos="1386840" algn="l"/>
                        </a:tabLst>
                      </a:pPr>
                      <a:r>
                        <a:rPr lang="vi-VN"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Liên hệ, kết nối về chủ đề bài thơ (nỗi niềm thương nhớ mẹ).</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Nhớ mẹ luôn là tình cảm thiêng liêng, gần gũi của những người con hiếu nghĩa, đa cảm.</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a:solidFill>
                            <a:schemeClr val="bg1"/>
                          </a:solidFill>
                          <a:effectLst/>
                          <a:latin typeface="Times New Roman" panose="02020603050405020304" pitchFamily="18" charset="0"/>
                          <a:ea typeface="MS Mincho"/>
                          <a:cs typeface="Times New Roman" panose="02020603050405020304" pitchFamily="18" charset="0"/>
                        </a:rPr>
                        <a:t>+ Trích dẫn thơ ngoài văn bản để so sánh (Bài thơ</a:t>
                      </a:r>
                      <a:r>
                        <a:rPr lang="vi-VN" sz="3200" i="1">
                          <a:solidFill>
                            <a:schemeClr val="bg1"/>
                          </a:solidFill>
                          <a:effectLst/>
                          <a:latin typeface="Times New Roman" panose="02020603050405020304" pitchFamily="18" charset="0"/>
                          <a:ea typeface="MS Mincho"/>
                          <a:cs typeface="Times New Roman" panose="02020603050405020304" pitchFamily="18" charset="0"/>
                        </a:rPr>
                        <a:t> Chiếc rổ may</a:t>
                      </a:r>
                      <a:r>
                        <a:rPr lang="vi-VN" sz="3200">
                          <a:solidFill>
                            <a:schemeClr val="bg1"/>
                          </a:solidFill>
                          <a:effectLst/>
                          <a:latin typeface="Times New Roman" panose="02020603050405020304" pitchFamily="18" charset="0"/>
                          <a:ea typeface="MS Mincho"/>
                          <a:cs typeface="Times New Roman" panose="02020603050405020304" pitchFamily="18" charset="0"/>
                        </a:rPr>
                        <a:t> của Tế Hanh)</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tabLst>
                          <a:tab pos="1386840" algn="l"/>
                        </a:tabLst>
                      </a:pPr>
                      <a:r>
                        <a:rPr lang="vi-VN"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3200" dirty="0">
                          <a:solidFill>
                            <a:schemeClr val="bg1"/>
                          </a:solidFill>
                          <a:effectLst/>
                          <a:latin typeface="Times New Roman" panose="02020603050405020304" pitchFamily="18" charset="0"/>
                          <a:ea typeface="MS Mincho"/>
                          <a:cs typeface="Times New Roman" panose="02020603050405020304" pitchFamily="18" charset="0"/>
                        </a:rPr>
                        <a:t>- So sánh, đối chiếu để tìm ra nét đặc sắc trong chủ đề, cách thể hiện chủ đề của bài thơ: Nỗi niềm nhớ thương mẹ của Lưu Trọng Lư trong </a:t>
                      </a:r>
                      <a:r>
                        <a:rPr lang="vi-VN" sz="3200" i="1" dirty="0">
                          <a:solidFill>
                            <a:schemeClr val="bg1"/>
                          </a:solidFill>
                          <a:effectLst/>
                          <a:latin typeface="Times New Roman" panose="02020603050405020304" pitchFamily="18" charset="0"/>
                          <a:ea typeface="MS Mincho"/>
                          <a:cs typeface="Times New Roman" panose="02020603050405020304" pitchFamily="18" charset="0"/>
                        </a:rPr>
                        <a:t>Nắng mới</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530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2" name="Rectangle 31"/>
          <p:cNvSpPr/>
          <p:nvPr/>
        </p:nvSpPr>
        <p:spPr>
          <a:xfrm>
            <a:off x="304800" y="762000"/>
            <a:ext cx="11658600" cy="2862322"/>
          </a:xfrm>
          <a:prstGeom prst="rect">
            <a:avLst/>
          </a:prstGeom>
        </p:spPr>
        <p:txBody>
          <a:bodyPr wrap="square">
            <a:spAutoFit/>
          </a:bodyPr>
          <a:lstStyle/>
          <a:p>
            <a:pPr algn="ctr"/>
            <a:r>
              <a:rPr lang="vi-VN" sz="6000" b="1" dirty="0">
                <a:solidFill>
                  <a:srgbClr val="FFFF00"/>
                </a:solidFill>
                <a:latin typeface="+mj-lt"/>
              </a:rPr>
              <a:t> BẢNG KIỂM ĐÁNH GIÁ SẢN PHẨM TRÌNH BÀY NỘI DUNG THẢO LUẬN CỦA CÁC NHÓM</a:t>
            </a:r>
            <a:endParaRPr lang="en-GB" sz="6000"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aphicFrame>
        <p:nvGraphicFramePr>
          <p:cNvPr id="27" name="Table 26"/>
          <p:cNvGraphicFramePr>
            <a:graphicFrameLocks noGrp="1"/>
          </p:cNvGraphicFramePr>
          <p:nvPr>
            <p:extLst>
              <p:ext uri="{D42A27DB-BD31-4B8C-83A1-F6EECF244321}">
                <p14:modId xmlns:p14="http://schemas.microsoft.com/office/powerpoint/2010/main" val="19623943"/>
              </p:ext>
            </p:extLst>
          </p:nvPr>
        </p:nvGraphicFramePr>
        <p:xfrm>
          <a:off x="76200" y="76200"/>
          <a:ext cx="12039599" cy="5794270"/>
        </p:xfrm>
        <a:graphic>
          <a:graphicData uri="http://schemas.openxmlformats.org/drawingml/2006/table">
            <a:tbl>
              <a:tblPr firstRow="1" firstCol="1" bandRow="1">
                <a:tableStyleId>{93296810-A885-4BE3-A3E7-6D5BEEA58F35}</a:tableStyleId>
              </a:tblPr>
              <a:tblGrid>
                <a:gridCol w="1045926">
                  <a:extLst>
                    <a:ext uri="{9D8B030D-6E8A-4147-A177-3AD203B41FA5}">
                      <a16:colId xmlns:a16="http://schemas.microsoft.com/office/drawing/2014/main" val="20000"/>
                    </a:ext>
                  </a:extLst>
                </a:gridCol>
                <a:gridCol w="7854133">
                  <a:extLst>
                    <a:ext uri="{9D8B030D-6E8A-4147-A177-3AD203B41FA5}">
                      <a16:colId xmlns:a16="http://schemas.microsoft.com/office/drawing/2014/main" val="20001"/>
                    </a:ext>
                  </a:extLst>
                </a:gridCol>
                <a:gridCol w="1366367">
                  <a:extLst>
                    <a:ext uri="{9D8B030D-6E8A-4147-A177-3AD203B41FA5}">
                      <a16:colId xmlns:a16="http://schemas.microsoft.com/office/drawing/2014/main" val="20002"/>
                    </a:ext>
                  </a:extLst>
                </a:gridCol>
                <a:gridCol w="1773173">
                  <a:extLst>
                    <a:ext uri="{9D8B030D-6E8A-4147-A177-3AD203B41FA5}">
                      <a16:colId xmlns:a16="http://schemas.microsoft.com/office/drawing/2014/main" val="20003"/>
                    </a:ext>
                  </a:extLst>
                </a:gridCol>
              </a:tblGrid>
              <a:tr h="1367748">
                <a:tc>
                  <a:txBody>
                    <a:bodyPr/>
                    <a:lstStyle/>
                    <a:p>
                      <a:pPr algn="ctr">
                        <a:lnSpc>
                          <a:spcPct val="115000"/>
                        </a:lnSpc>
                        <a:spcAft>
                          <a:spcPts val="0"/>
                        </a:spcAft>
                      </a:pPr>
                      <a:r>
                        <a:rPr lang="vi-VN" sz="2800" dirty="0">
                          <a:effectLst/>
                          <a:latin typeface="Times New Roman" panose="02020603050405020304" pitchFamily="18" charset="0"/>
                          <a:cs typeface="Times New Roman" panose="02020603050405020304" pitchFamily="18" charset="0"/>
                        </a:rPr>
                        <a:t>STT </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dirty="0">
                          <a:effectLst/>
                          <a:latin typeface="Times New Roman" panose="02020603050405020304" pitchFamily="18" charset="0"/>
                          <a:cs typeface="Times New Roman" panose="02020603050405020304" pitchFamily="18" charset="0"/>
                        </a:rPr>
                        <a:t>Tiêu chí </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Xuất hiện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Không xuất</a:t>
                      </a:r>
                      <a:br>
                        <a:rPr lang="vi-VN" sz="2800">
                          <a:effectLst/>
                          <a:latin typeface="Times New Roman" panose="02020603050405020304" pitchFamily="18" charset="0"/>
                          <a:cs typeface="Times New Roman" panose="02020603050405020304" pitchFamily="18" charset="0"/>
                        </a:rPr>
                      </a:br>
                      <a:r>
                        <a:rPr lang="vi-VN" sz="2800">
                          <a:effectLst/>
                          <a:latin typeface="Times New Roman" panose="02020603050405020304" pitchFamily="18" charset="0"/>
                          <a:cs typeface="Times New Roman" panose="02020603050405020304" pitchFamily="18" charset="0"/>
                        </a:rPr>
                        <a:t>hiện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nội dung sơ sài, nghèo nàn.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đúng đủ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sâu sắc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dirty="0">
                          <a:effectLst/>
                          <a:latin typeface="Times New Roman" panose="02020603050405020304" pitchFamily="18" charset="0"/>
                          <a:cs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đơn điệu, kém hấp dẫn.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sinh động, hấp dẫn, thuyết phục.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hòa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bạn</a:t>
                      </a:r>
                      <a:r>
                        <a:rPr lang="en-US" sz="2800" dirty="0">
                          <a:effectLst/>
                          <a:latin typeface="Times New Roman" panose="02020603050405020304" pitchFamily="18" charset="0"/>
                          <a:cs typeface="Times New Roman" panose="02020603050405020304" pitchFamily="18" charset="0"/>
                        </a:rPr>
                        <a:t>.</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5" name="Rectangle 24"/>
          <p:cNvSpPr/>
          <p:nvPr/>
        </p:nvSpPr>
        <p:spPr>
          <a:xfrm>
            <a:off x="152400" y="116909"/>
            <a:ext cx="6386149" cy="769441"/>
          </a:xfrm>
          <a:prstGeom prst="rect">
            <a:avLst/>
          </a:prstGeom>
          <a:noFill/>
        </p:spPr>
        <p:txBody>
          <a:bodyPr wrap="square" lIns="91440" tIns="45720" rIns="91440" bIns="45720">
            <a:spAutoFit/>
          </a:bodyPr>
          <a:lstStyle/>
          <a:p>
            <a:r>
              <a:rPr lang="en-US" sz="4400" b="1" dirty="0">
                <a:solidFill>
                  <a:srgbClr val="FFFF00"/>
                </a:solidFill>
                <a:latin typeface="Times New Roman" panose="02020603050405020304" pitchFamily="18" charset="0"/>
                <a:cs typeface="Times New Roman" panose="02020603050405020304" pitchFamily="18" charset="0"/>
              </a:rPr>
              <a:t>III. </a:t>
            </a:r>
            <a:r>
              <a:rPr lang="en-US" sz="4400" b="1" dirty="0" err="1">
                <a:solidFill>
                  <a:srgbClr val="FFFF00"/>
                </a:solidFill>
                <a:latin typeface="Times New Roman" panose="02020603050405020304" pitchFamily="18" charset="0"/>
                <a:cs typeface="Times New Roman" panose="02020603050405020304" pitchFamily="18" charset="0"/>
              </a:rPr>
              <a:t>Tổng</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kết</a:t>
            </a:r>
            <a:endParaRPr lang="en-GB" sz="4400" dirty="0">
              <a:solidFill>
                <a:srgbClr val="FFFF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52400" y="1010262"/>
            <a:ext cx="5470461" cy="646331"/>
          </a:xfrm>
          <a:prstGeom prst="rect">
            <a:avLst/>
          </a:prstGeom>
        </p:spPr>
        <p:txBody>
          <a:bodyPr wrap="square">
            <a:spAutoFit/>
          </a:bodyPr>
          <a:lstStyle/>
          <a:p>
            <a:pPr algn="just"/>
            <a:r>
              <a:rPr lang="en-US" sz="3600" b="1">
                <a:solidFill>
                  <a:srgbClr val="FFFF00"/>
                </a:solidFill>
                <a:latin typeface="Times New Roman" panose="02020603050405020304" pitchFamily="18" charset="0"/>
                <a:cs typeface="Times New Roman" panose="02020603050405020304" pitchFamily="18" charset="0"/>
              </a:rPr>
              <a:t>1. Nghệ thuật</a:t>
            </a:r>
            <a:endParaRPr lang="en-GB" sz="3600">
              <a:solidFill>
                <a:srgbClr val="FFFF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52400" y="1862970"/>
            <a:ext cx="11811000" cy="2862322"/>
          </a:xfrm>
          <a:prstGeom prst="rect">
            <a:avLst/>
          </a:prstGeom>
        </p:spPr>
        <p:txBody>
          <a:bodyPr wrap="square">
            <a:spAutoFit/>
          </a:bodyPr>
          <a:lstStyle/>
          <a:p>
            <a:pPr algn="just"/>
            <a:r>
              <a:rPr lang="en-US" sz="3600" dirty="0">
                <a:solidFill>
                  <a:schemeClr val="bg1"/>
                </a:solidFill>
                <a:latin typeface="Times New Roman" panose="02020603050405020304" pitchFamily="18" charset="0"/>
                <a:cs typeface="Times New Roman" panose="02020603050405020304" pitchFamily="18" charset="0"/>
              </a:rPr>
              <a:t>- </a:t>
            </a:r>
            <a:r>
              <a:rPr lang="vi-VN" sz="3600" dirty="0">
                <a:solidFill>
                  <a:schemeClr val="bg1"/>
                </a:solidFill>
                <a:latin typeface="Times New Roman" panose="02020603050405020304" pitchFamily="18" charset="0"/>
                <a:cs typeface="Times New Roman" panose="02020603050405020304" pitchFamily="18" charset="0"/>
              </a:rPr>
              <a:t>Bố cục văn bản mạch lạc, lô gích.</a:t>
            </a:r>
            <a:endParaRPr lang="en-GB" sz="3600" dirty="0">
              <a:solidFill>
                <a:schemeClr val="bg1"/>
              </a:solidFill>
              <a:latin typeface="Times New Roman" panose="02020603050405020304" pitchFamily="18" charset="0"/>
              <a:cs typeface="Times New Roman" panose="02020603050405020304" pitchFamily="18" charset="0"/>
            </a:endParaRPr>
          </a:p>
          <a:p>
            <a:pPr algn="just"/>
            <a:r>
              <a:rPr lang="vi-VN" sz="3600" dirty="0">
                <a:solidFill>
                  <a:schemeClr val="bg1"/>
                </a:solidFill>
                <a:latin typeface="Times New Roman" panose="02020603050405020304" pitchFamily="18" charset="0"/>
                <a:cs typeface="Times New Roman" panose="02020603050405020304" pitchFamily="18" charset="0"/>
              </a:rPr>
              <a:t>- Bằng chứng được trích dẫn đầy đủ, phân tích toàn diện cả nội dung và cách thức thể hiện.</a:t>
            </a:r>
            <a:endParaRPr lang="en-GB" sz="3600" dirty="0">
              <a:solidFill>
                <a:schemeClr val="bg1"/>
              </a:solidFill>
              <a:latin typeface="Times New Roman" panose="02020603050405020304" pitchFamily="18" charset="0"/>
              <a:cs typeface="Times New Roman" panose="02020603050405020304" pitchFamily="18" charset="0"/>
            </a:endParaRPr>
          </a:p>
          <a:p>
            <a:pPr algn="just"/>
            <a:r>
              <a:rPr lang="vi-VN" sz="3600" dirty="0">
                <a:solidFill>
                  <a:schemeClr val="bg1"/>
                </a:solidFill>
                <a:latin typeface="Times New Roman" panose="02020603050405020304" pitchFamily="18" charset="0"/>
                <a:cs typeface="Times New Roman" panose="02020603050405020304" pitchFamily="18" charset="0"/>
              </a:rPr>
              <a:t>- So sánh liên hệ mở rộng với các tác giả khác viết về cùng đề tài để nhấn mạnh giá trị của tác phẩm.</a:t>
            </a:r>
            <a:endParaRPr lang="en-GB"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6" name="Rectangle 25"/>
          <p:cNvSpPr/>
          <p:nvPr/>
        </p:nvSpPr>
        <p:spPr>
          <a:xfrm>
            <a:off x="159224" y="76200"/>
            <a:ext cx="5063170" cy="707886"/>
          </a:xfrm>
          <a:prstGeom prst="rect">
            <a:avLst/>
          </a:prstGeom>
        </p:spPr>
        <p:txBody>
          <a:bodyPr wrap="square">
            <a:spAutoFit/>
          </a:bodyPr>
          <a:lstStyle/>
          <a:p>
            <a:pPr algn="just"/>
            <a:r>
              <a:rPr lang="vi-VN" sz="4000" b="1" dirty="0">
                <a:solidFill>
                  <a:srgbClr val="FFFF00"/>
                </a:solidFill>
                <a:latin typeface="Times New Roman" panose="02020603050405020304" pitchFamily="18" charset="0"/>
                <a:cs typeface="Times New Roman" panose="02020603050405020304" pitchFamily="18" charset="0"/>
              </a:rPr>
              <a:t>2. Nội dung</a:t>
            </a:r>
            <a:endParaRPr lang="en-GB" sz="4000" dirty="0">
              <a:solidFill>
                <a:srgbClr val="FFFF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59223" y="1019042"/>
            <a:ext cx="11880377" cy="2862322"/>
          </a:xfrm>
          <a:prstGeom prst="rect">
            <a:avLst/>
          </a:prstGeom>
        </p:spPr>
        <p:txBody>
          <a:bodyPr wrap="square">
            <a:spAutoFit/>
          </a:bodyPr>
          <a:lstStyle/>
          <a:p>
            <a:pPr algn="just"/>
            <a:r>
              <a:rPr lang="vi-VN" sz="3600" dirty="0">
                <a:solidFill>
                  <a:schemeClr val="bg1"/>
                </a:solidFill>
                <a:latin typeface="Times New Roman" panose="02020603050405020304" pitchFamily="18" charset="0"/>
                <a:cs typeface="Times New Roman" panose="02020603050405020304" pitchFamily="18" charset="0"/>
              </a:rPr>
              <a:t>- Phân tích, đánh giá những đặc sắc về nội dung và nghệ thuật của bài thơ “</a:t>
            </a:r>
            <a:r>
              <a:rPr lang="vi-VN" sz="3600" i="1" dirty="0">
                <a:solidFill>
                  <a:schemeClr val="bg1"/>
                </a:solidFill>
                <a:latin typeface="Times New Roman" panose="02020603050405020304" pitchFamily="18" charset="0"/>
                <a:cs typeface="Times New Roman" panose="02020603050405020304" pitchFamily="18" charset="0"/>
              </a:rPr>
              <a:t>Nắng mới</a:t>
            </a:r>
            <a:r>
              <a:rPr lang="vi-VN" sz="3600" dirty="0">
                <a:solidFill>
                  <a:schemeClr val="bg1"/>
                </a:solidFill>
                <a:latin typeface="Times New Roman" panose="02020603050405020304" pitchFamily="18" charset="0"/>
                <a:cs typeface="Times New Roman" panose="02020603050405020304" pitchFamily="18" charset="0"/>
              </a:rPr>
              <a:t>” (Lưu Trọng Lư), khẳng định giá trị của những hình ảnh đặc sắc để tạo nên nét riêng của bài thơ.</a:t>
            </a:r>
            <a:endParaRPr lang="en-GB" sz="3600" dirty="0">
              <a:solidFill>
                <a:schemeClr val="bg1"/>
              </a:solidFill>
              <a:latin typeface="Times New Roman" panose="02020603050405020304" pitchFamily="18" charset="0"/>
              <a:cs typeface="Times New Roman" panose="02020603050405020304" pitchFamily="18" charset="0"/>
            </a:endParaRPr>
          </a:p>
          <a:p>
            <a:pPr algn="just"/>
            <a:r>
              <a:rPr lang="vi-VN" sz="3600" dirty="0">
                <a:solidFill>
                  <a:schemeClr val="bg1"/>
                </a:solidFill>
                <a:latin typeface="Times New Roman" panose="02020603050405020304" pitchFamily="18" charset="0"/>
                <a:cs typeface="Times New Roman" panose="02020603050405020304" pitchFamily="18" charset="0"/>
              </a:rPr>
              <a:t>- Thể hiện sự trân trọng của người viết đối với nhà thơ Lưu Trọng Lư và giá trị của bài thơ “</a:t>
            </a:r>
            <a:r>
              <a:rPr lang="vi-VN" sz="3600" i="1" dirty="0">
                <a:solidFill>
                  <a:schemeClr val="bg1"/>
                </a:solidFill>
                <a:latin typeface="Times New Roman" panose="02020603050405020304" pitchFamily="18" charset="0"/>
                <a:cs typeface="Times New Roman" panose="02020603050405020304" pitchFamily="18" charset="0"/>
              </a:rPr>
              <a:t>Nắng mới”.</a:t>
            </a:r>
            <a:endParaRPr lang="en-GB"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1" name="Rectangle 30"/>
          <p:cNvSpPr/>
          <p:nvPr/>
        </p:nvSpPr>
        <p:spPr>
          <a:xfrm>
            <a:off x="3581400" y="1966332"/>
            <a:ext cx="5867400" cy="1538883"/>
          </a:xfrm>
          <a:prstGeom prst="rect">
            <a:avLst/>
          </a:prstGeom>
          <a:noFill/>
        </p:spPr>
        <p:txBody>
          <a:bodyPr wrap="square" lIns="60960" tIns="30480" rIns="60960" bIns="30480">
            <a:spAutoFit/>
          </a:bodyPr>
          <a:lstStyle/>
          <a:p>
            <a:pPr algn="ctr"/>
            <a:r>
              <a:rPr lang="vi-VN" sz="4800" b="1" dirty="0">
                <a:ln w="0"/>
                <a:solidFill>
                  <a:srgbClr val="FFFF00"/>
                </a:solidFill>
                <a:effectLst>
                  <a:reflection blurRad="6350" stA="53000" endA="300" endPos="35500" dir="5400000" sy="-90000" algn="bl" rotWithShape="0"/>
                </a:effectLst>
                <a:latin typeface="Times New Roman" panose="02020603050405020304" pitchFamily="18" charset="0"/>
                <a:ea typeface="Montserrat"/>
                <a:cs typeface="Times New Roman" panose="02020603050405020304" pitchFamily="18" charset="0"/>
              </a:rPr>
              <a:t>HOẠT ĐỘNG 3</a:t>
            </a:r>
          </a:p>
          <a:p>
            <a:pPr algn="ctr"/>
            <a:r>
              <a:rPr lang="vi-VN" sz="48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endParaRPr lang="en-GB" sz="48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456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162050"/>
            <a:ext cx="2514600" cy="1015663"/>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DỌN SẠCH </a:t>
            </a:r>
          </a:p>
          <a:p>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895600" y="3277632"/>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23" name="TextBox 22"/>
          <p:cNvSpPr txBox="1"/>
          <p:nvPr/>
        </p:nvSpPr>
        <p:spPr>
          <a:xfrm>
            <a:off x="3221279" y="3332492"/>
            <a:ext cx="6282841" cy="2831544"/>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ô </a:t>
            </a:r>
            <a:r>
              <a:rPr lang="en-US" sz="3200" dirty="0" err="1">
                <a:latin typeface="Times New Roman" pitchFamily="18" charset="0"/>
                <a:cs typeface="Times New Roman" pitchFamily="18" charset="0"/>
              </a:rPr>
              <a:t>nhiễm</a:t>
            </a:r>
            <a:r>
              <a:rPr lang="en-US" sz="3200" dirty="0">
                <a:latin typeface="Times New Roman" pitchFamily="18" charset="0"/>
                <a:cs typeface="Times New Roman" pitchFamily="18" charset="0"/>
              </a:rPr>
              <a:t> do </a:t>
            </a:r>
            <a:r>
              <a:rPr lang="en-US" sz="3200" dirty="0" err="1">
                <a:latin typeface="Times New Roman" pitchFamily="18" charset="0"/>
                <a:cs typeface="Times New Roman" pitchFamily="18" charset="0"/>
              </a:rPr>
              <a:t>rác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rác</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2000" dirty="0">
                <a:latin typeface="Arial" panose="020B0604020202020204" pitchFamily="34" charset="0"/>
                <a:cs typeface="Arial" panose="020B0604020202020204" pitchFamily="34" charset="0"/>
              </a:rPr>
              <a:t>.</a:t>
            </a:r>
          </a:p>
          <a:p>
            <a:endParaRPr lang="en-US" dirty="0">
              <a:solidFill>
                <a:prstClr val="black"/>
              </a:solidFill>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24000" y="0"/>
            <a:ext cx="609600" cy="609600"/>
          </a:xfrm>
          <a:prstGeom prst="rect">
            <a:avLst/>
          </a:prstGeom>
        </p:spPr>
      </p:pic>
    </p:spTree>
    <p:extLst>
      <p:ext uri="{BB962C8B-B14F-4D97-AF65-F5344CB8AC3E}">
        <p14:creationId xmlns:p14="http://schemas.microsoft.com/office/powerpoint/2010/main" val="2107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836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720987" y="243056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553" y="1369286"/>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pic>
        <p:nvPicPr>
          <p:cNvPr id="19" name="rác"/>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579713">
            <a:off x="7584092" y="5345234"/>
            <a:ext cx="1256363" cy="1570454"/>
          </a:xfrm>
          <a:prstGeom prst="rect">
            <a:avLst/>
          </a:prstGeom>
        </p:spPr>
      </p:pic>
      <p:pic>
        <p:nvPicPr>
          <p:cNvPr id="20" name="tv"/>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2266647" y="5525547"/>
            <a:ext cx="1571387" cy="1076292"/>
          </a:xfrm>
          <a:prstGeom prst="rect">
            <a:avLst/>
          </a:prstGeom>
        </p:spPr>
      </p:pic>
      <p:pic>
        <p:nvPicPr>
          <p:cNvPr id="4" name="túi"/>
          <p:cNvPicPr>
            <a:picLocks noChangeAspect="1"/>
          </p:cNvPicPr>
          <p:nvPr/>
        </p:nvPicPr>
        <p:blipFill rotWithShape="1">
          <a:blip r:embed="rId16">
            <a:extLst>
              <a:ext uri="{BEBA8EAE-BF5A-486C-A8C5-ECC9F3942E4B}">
                <a14:imgProps xmlns:a14="http://schemas.microsoft.com/office/drawing/2010/main">
                  <a14:imgLayer r:embed="rId17">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3228759" y="2295789"/>
            <a:ext cx="1218551" cy="1076875"/>
          </a:xfrm>
          <a:prstGeom prst="rect">
            <a:avLst/>
          </a:prstGeom>
        </p:spPr>
      </p:pic>
      <p:pic>
        <p:nvPicPr>
          <p:cNvPr id="6" name="lốp"/>
          <p:cNvPicPr>
            <a:picLocks noChangeAspect="1"/>
          </p:cNvPicPr>
          <p:nvPr/>
        </p:nvPicPr>
        <p:blipFill rotWithShape="1">
          <a:blip r:embed="rId18">
            <a:extLst>
              <a:ext uri="{BEBA8EAE-BF5A-486C-A8C5-ECC9F3942E4B}">
                <a14:imgProps xmlns:a14="http://schemas.microsoft.com/office/drawing/2010/main">
                  <a14:imgLayer r:embed="rId17">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9525000" y="5265565"/>
            <a:ext cx="1143000" cy="1660871"/>
          </a:xfrm>
          <a:prstGeom prst="rect">
            <a:avLst/>
          </a:prstGeom>
        </p:spPr>
      </p:pic>
      <p:pic>
        <p:nvPicPr>
          <p:cNvPr id="22" name="táo"/>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5405521" y="153660"/>
            <a:ext cx="1375064" cy="1810635"/>
          </a:xfrm>
          <a:prstGeom prst="rect">
            <a:avLst/>
          </a:prstGeom>
        </p:spPr>
      </p:pic>
      <p:pic>
        <p:nvPicPr>
          <p:cNvPr id="24" name="1">
            <a:hlinkClick r:id="rId21" action="ppaction://hlinksldjump"/>
          </p:cNvPr>
          <p:cNvPicPr>
            <a:picLocks noChangeAspect="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2878053" y="1631532"/>
            <a:ext cx="410719" cy="665527"/>
          </a:xfrm>
          <a:prstGeom prst="rect">
            <a:avLst/>
          </a:prstGeom>
        </p:spPr>
      </p:pic>
      <p:pic>
        <p:nvPicPr>
          <p:cNvPr id="23" name="giày"/>
          <p:cNvPicPr>
            <a:picLocks noChangeAspect="1"/>
          </p:cNvPicPr>
          <p:nvPr/>
        </p:nvPicPr>
        <p:blipFill rotWithShape="1">
          <a:blip r:embed="rId23">
            <a:extLst>
              <a:ext uri="{BEBA8EAE-BF5A-486C-A8C5-ECC9F3942E4B}">
                <a14:imgProps xmlns:a14="http://schemas.microsoft.com/office/drawing/2010/main">
                  <a14:imgLayer r:embed="rId24">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5575573" y="3479217"/>
            <a:ext cx="1194956" cy="1552143"/>
          </a:xfrm>
          <a:prstGeom prst="rect">
            <a:avLst/>
          </a:prstGeom>
        </p:spPr>
      </p:pic>
      <p:pic>
        <p:nvPicPr>
          <p:cNvPr id="25" name="2">
            <a:hlinkClick r:id="rId25" action="ppaction://hlinksldjump"/>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6178912" y="214946"/>
            <a:ext cx="488588" cy="632369"/>
          </a:xfrm>
          <a:prstGeom prst="rect">
            <a:avLst/>
          </a:prstGeom>
        </p:spPr>
      </p:pic>
      <p:pic>
        <p:nvPicPr>
          <p:cNvPr id="26" name="3">
            <a:hlinkClick r:id="rId28" action="ppaction://hlinksldjump"/>
          </p:cNvPr>
          <p:cNvPicPr>
            <a:picLocks noChangeAspect="1"/>
          </p:cNvPicPr>
          <p:nvPr/>
        </p:nvPicPr>
        <p:blipFill rotWithShape="1">
          <a:blip r:embed="rId29">
            <a:extLst>
              <a:ext uri="{BEBA8EAE-BF5A-486C-A8C5-ECC9F3942E4B}">
                <a14:imgProps xmlns:a14="http://schemas.microsoft.com/office/drawing/2010/main">
                  <a14:imgLayer r:embed="rId27">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2878053" y="4992011"/>
            <a:ext cx="553967" cy="707261"/>
          </a:xfrm>
          <a:prstGeom prst="rect">
            <a:avLst/>
          </a:prstGeom>
        </p:spPr>
      </p:pic>
      <p:pic>
        <p:nvPicPr>
          <p:cNvPr id="27" name="4">
            <a:hlinkClick r:id="rId30" action="ppaction://hlinksldjump"/>
          </p:cNvPr>
          <p:cNvPicPr>
            <a:picLocks noChangeAspect="1"/>
          </p:cNvPicPr>
          <p:nvPr/>
        </p:nvPicPr>
        <p:blipFill rotWithShape="1">
          <a:blip r:embed="rId31">
            <a:extLst>
              <a:ext uri="{BEBA8EAE-BF5A-486C-A8C5-ECC9F3942E4B}">
                <a14:imgProps xmlns:a14="http://schemas.microsoft.com/office/drawing/2010/main">
                  <a14:imgLayer r:embed="rId27">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6258704" y="3299369"/>
            <a:ext cx="817593" cy="812598"/>
          </a:xfrm>
          <a:prstGeom prst="rect">
            <a:avLst/>
          </a:prstGeom>
        </p:spPr>
      </p:pic>
      <p:pic>
        <p:nvPicPr>
          <p:cNvPr id="28" name="5">
            <a:hlinkClick r:id="rId32" action="ppaction://hlinksldjump"/>
          </p:cNvPr>
          <p:cNvPicPr>
            <a:picLocks noChangeAspect="1"/>
          </p:cNvPicPr>
          <p:nvPr/>
        </p:nvPicPr>
        <p:blipFill rotWithShape="1">
          <a:blip r:embed="rId33">
            <a:extLst>
              <a:ext uri="{BEBA8EAE-BF5A-486C-A8C5-ECC9F3942E4B}">
                <a14:imgProps xmlns:a14="http://schemas.microsoft.com/office/drawing/2010/main">
                  <a14:imgLayer r:embed="rId27">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7983673" y="4861899"/>
            <a:ext cx="457200" cy="600711"/>
          </a:xfrm>
          <a:prstGeom prst="rect">
            <a:avLst/>
          </a:prstGeom>
        </p:spPr>
      </p:pic>
      <p:pic>
        <p:nvPicPr>
          <p:cNvPr id="29" name="6">
            <a:hlinkClick r:id="rId34" action="ppaction://hlinksldjump"/>
          </p:cNvPr>
          <p:cNvPicPr>
            <a:picLocks noChangeAspect="1"/>
          </p:cNvPicPr>
          <p:nvPr/>
        </p:nvPicPr>
        <p:blipFill rotWithShape="1">
          <a:blip r:embed="rId35">
            <a:extLst>
              <a:ext uri="{BEBA8EAE-BF5A-486C-A8C5-ECC9F3942E4B}">
                <a14:imgProps xmlns:a14="http://schemas.microsoft.com/office/drawing/2010/main">
                  <a14:imgLayer r:embed="rId27">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9906001" y="4709883"/>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14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14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14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14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416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14738" y="4687210"/>
            <a:ext cx="609600" cy="609600"/>
          </a:xfrm>
          <a:prstGeom prst="rect">
            <a:avLst/>
          </a:prstGeom>
        </p:spPr>
      </p:pic>
      <p:pic>
        <p:nvPicPr>
          <p:cNvPr id="36" name="Picture 35"/>
          <p:cNvPicPr>
            <a:picLocks noChangeAspect="1"/>
          </p:cNvPicPr>
          <p:nvPr/>
        </p:nvPicPr>
        <p:blipFill>
          <a:blip r:embed="rId3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3814943" y="3166901"/>
            <a:ext cx="3893565" cy="3650218"/>
          </a:xfrm>
          <a:prstGeom prst="rect">
            <a:avLst/>
          </a:prstGeom>
          <a:ln>
            <a:solidFill>
              <a:schemeClr val="accent1"/>
            </a:solidFill>
          </a:ln>
        </p:spPr>
      </p:pic>
      <p:sp>
        <p:nvSpPr>
          <p:cNvPr id="37" name="Rounded Rectangle 36">
            <a:hlinkClick r:id="rId38" action="ppaction://hlinksldjump"/>
          </p:cNvPr>
          <p:cNvSpPr/>
          <p:nvPr/>
        </p:nvSpPr>
        <p:spPr>
          <a:xfrm>
            <a:off x="9141042" y="-13656"/>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4344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7668"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7668"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7668"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7668"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7668"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766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ounded Rectangular Callout 26"/>
          <p:cNvSpPr/>
          <p:nvPr/>
        </p:nvSpPr>
        <p:spPr>
          <a:xfrm>
            <a:off x="304800" y="1718767"/>
            <a:ext cx="11734800" cy="2868669"/>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90600" y="1899061"/>
            <a:ext cx="10668000" cy="1490729"/>
          </a:xfrm>
          <a:prstGeom prst="rect">
            <a:avLst/>
          </a:prstGeom>
        </p:spPr>
        <p:txBody>
          <a:bodyPr wrap="square">
            <a:spAutoFit/>
          </a:bodyPr>
          <a:lstStyle/>
          <a:p>
            <a:pPr algn="just">
              <a:lnSpc>
                <a:spcPct val="150000"/>
              </a:lnSpc>
            </a:pPr>
            <a:r>
              <a:rPr lang="vi-VN" sz="3200" dirty="0">
                <a:latin typeface="+mj-lt"/>
              </a:rPr>
              <a:t>Hãy xem video và trở lời câu hỏi sau: Suy nghĩ/ tình cảm gợi ra cho em sau khi nghe bài thơ là gì? </a:t>
            </a:r>
            <a:endParaRPr lang="en-GB" sz="3200" dirty="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398" y="237492"/>
            <a:ext cx="10972799" cy="30227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6600" y="3801691"/>
            <a:ext cx="7002702" cy="2013017"/>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05665" y="2238838"/>
            <a:ext cx="1970809" cy="1470595"/>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438960" y="1604109"/>
            <a:ext cx="1388918" cy="1470595"/>
          </a:xfrm>
          <a:prstGeom prst="rect">
            <a:avLst/>
          </a:prstGeom>
        </p:spPr>
      </p:pic>
      <p:pic>
        <p:nvPicPr>
          <p:cNvPr id="5" name="Picture 4"/>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7956" y="3368482"/>
            <a:ext cx="1148388" cy="1216870"/>
          </a:xfrm>
          <a:prstGeom prst="rect">
            <a:avLst/>
          </a:prstGeom>
        </p:spPr>
      </p:pic>
      <p:pic>
        <p:nvPicPr>
          <p:cNvPr id="7" name="Picture 6"/>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906113" y="4148027"/>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788800" y="229983"/>
            <a:ext cx="10587465" cy="3046988"/>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1: Vấn đề trọng tâm mà bài viết này nêu lên là gì?</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Giá trị nghệ thuật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Giá trị nội dung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Điểm đặc sắc trong văn chương của nhà thơ </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3886200" y="4017842"/>
            <a:ext cx="6013780" cy="156966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p:txBody>
      </p:sp>
      <p:pic>
        <p:nvPicPr>
          <p:cNvPr id="20" name="Picture 19">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14593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381000"/>
            <a:ext cx="11142078" cy="303008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3600" y="4374062"/>
            <a:ext cx="6781800" cy="2013017"/>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2095573"/>
            <a:ext cx="1970809" cy="1470595"/>
          </a:xfrm>
          <a:prstGeom prst="rect">
            <a:avLst/>
          </a:prstGeom>
        </p:spPr>
      </p:pic>
      <p:pic>
        <p:nvPicPr>
          <p:cNvPr id="5" name="Picture 4"/>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303760" y="5251639"/>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2324099" y="4436364"/>
            <a:ext cx="6433513" cy="1815882"/>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cs typeface="Times New Roman" panose="02020603050405020304" pitchFamily="18" charset="0"/>
              </a:rPr>
              <a:t>Nắng mới </a:t>
            </a:r>
            <a:r>
              <a:rPr lang="vi-VN" sz="2800">
                <a:latin typeface="Times New Roman" panose="02020603050405020304" pitchFamily="18" charset="0"/>
                <a:cs typeface="Times New Roman" panose="02020603050405020304" pitchFamily="18" charset="0"/>
              </a:rPr>
              <a:t>của Lưu Trọng Lư mà Lê Quang Hưng chọn thể hiện trong bài viết của mình)</a:t>
            </a:r>
            <a:endParaRPr lang="en-GB" sz="2800">
              <a:latin typeface="Times New Roman" panose="02020603050405020304" pitchFamily="18" charset="0"/>
              <a:cs typeface="Times New Roman" panose="02020603050405020304" pitchFamily="18" charset="0"/>
            </a:endParaRPr>
          </a:p>
        </p:txBody>
      </p:sp>
      <p:pic>
        <p:nvPicPr>
          <p:cNvPr id="19" name="Picture 18">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784082" y="381000"/>
            <a:ext cx="10874518" cy="306545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2. Nhan đề của văn bản cho biết điều gì? </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Nội dung chính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Những giá trị tiêu biểu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Giọng điệu, ngôn từ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 </a:t>
            </a:r>
            <a:r>
              <a:rPr lang="vi-VN" sz="2800">
                <a:latin typeface="Times New Roman" panose="02020603050405020304" pitchFamily="18" charset="0"/>
                <a:ea typeface="Calibri" panose="020F0502020204030204" pitchFamily="34" charset="0"/>
                <a:cs typeface="Times New Roman" panose="02020603050405020304" pitchFamily="18" charset="0"/>
              </a:rPr>
              <a:t>của Lưu Trọng Lư mà Lê Quang Hưng chọn thể hiện trong bài viết của mình)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4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 y="380999"/>
            <a:ext cx="10896599" cy="316444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0628" y="4165708"/>
            <a:ext cx="6698674" cy="2013017"/>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5568" y="3129210"/>
            <a:ext cx="1970809" cy="1470595"/>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668001" y="1295400"/>
            <a:ext cx="1388918" cy="1470595"/>
          </a:xfrm>
          <a:prstGeom prst="rect">
            <a:avLst/>
          </a:prstGeom>
        </p:spPr>
      </p:pic>
      <p:pic>
        <p:nvPicPr>
          <p:cNvPr id="5" name="Picture 4"/>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1991" y="4151408"/>
            <a:ext cx="1148388" cy="1216870"/>
          </a:xfrm>
          <a:prstGeom prst="rect">
            <a:avLst/>
          </a:prstGeom>
        </p:spPr>
      </p:pic>
      <p:pic>
        <p:nvPicPr>
          <p:cNvPr id="7" name="Picture 6"/>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660698" y="427260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579939" y="624393"/>
            <a:ext cx="10668000" cy="2677656"/>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Câu 3. Trong phần (1), tác giả đã giới thiệu bài thơ </a:t>
            </a:r>
            <a:r>
              <a:rPr lang="vi-VN" sz="2800" b="1" i="1">
                <a:latin typeface="Times New Roman" panose="02020603050405020304" pitchFamily="18" charset="0"/>
                <a:cs typeface="Times New Roman" panose="02020603050405020304" pitchFamily="18" charset="0"/>
              </a:rPr>
              <a:t>Nắng mới</a:t>
            </a:r>
            <a:r>
              <a:rPr lang="vi-VN" sz="2800" b="1">
                <a:latin typeface="Times New Roman" panose="02020603050405020304" pitchFamily="18" charset="0"/>
                <a:cs typeface="Times New Roman" panose="02020603050405020304" pitchFamily="18" charset="0"/>
              </a:rPr>
              <a:t> bằng cách nào?</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 Từ mạch cảm xúc đến thời gian nghệ thuật</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B. Từ chủ đề đến cấu tứ, giọng điệu của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C. Từ đặc điểm của nhà thơ đến hình ảnh điển hình trong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D. Từ thực tiễn chung của mọi người kết nối đến cái riêng của một người</a:t>
            </a:r>
            <a:endParaRPr lang="en-GB" sz="2800">
              <a:latin typeface="Times New Roman" panose="02020603050405020304" pitchFamily="18" charset="0"/>
              <a:cs typeface="Times New Roman" panose="02020603050405020304" pitchFamily="18" charset="0"/>
            </a:endParaRPr>
          </a:p>
        </p:txBody>
      </p:sp>
      <p:sp>
        <p:nvSpPr>
          <p:cNvPr id="10" name="Rectangle 9"/>
          <p:cNvSpPr/>
          <p:nvPr/>
        </p:nvSpPr>
        <p:spPr>
          <a:xfrm>
            <a:off x="4638634" y="4578991"/>
            <a:ext cx="4860441" cy="1200329"/>
          </a:xfrm>
          <a:prstGeom prst="rect">
            <a:avLst/>
          </a:prstGeom>
        </p:spPr>
        <p:txBody>
          <a:bodyPr wrap="square">
            <a:spAutoFit/>
          </a:bodyPr>
          <a:lstStyle/>
          <a:p>
            <a:r>
              <a:rPr lang="vi-VN" sz="3600">
                <a:latin typeface="Times New Roman" panose="02020603050405020304" pitchFamily="18" charset="0"/>
                <a:cs typeface="Times New Roman" panose="02020603050405020304" pitchFamily="18" charset="0"/>
              </a:rPr>
              <a:t>B. Từ chủ đề đến cấu tứ, giọng điệu của bài thơ</a:t>
            </a:r>
            <a:endParaRPr lang="en-GB" sz="3600">
              <a:latin typeface="Times New Roman" panose="02020603050405020304" pitchFamily="18" charset="0"/>
              <a:cs typeface="Times New Roman" panose="02020603050405020304" pitchFamily="18" charset="0"/>
            </a:endParaRPr>
          </a:p>
        </p:txBody>
      </p:sp>
      <p:pic>
        <p:nvPicPr>
          <p:cNvPr id="19" name="Picture 18">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202541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380999"/>
            <a:ext cx="9905999" cy="298223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274" y="3878071"/>
            <a:ext cx="5943600" cy="2013017"/>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42253" y="1476269"/>
            <a:ext cx="1970809" cy="1470595"/>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56533" y="1448073"/>
            <a:ext cx="1388918" cy="1470595"/>
          </a:xfrm>
          <a:prstGeom prst="rect">
            <a:avLst/>
          </a:prstGeom>
        </p:spPr>
      </p:pic>
      <p:pic>
        <p:nvPicPr>
          <p:cNvPr id="5" name="Picture 4"/>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2109743" y="548276"/>
            <a:ext cx="9359652" cy="255454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4. Phần (3) được tác giả lập luận theo cách nào?</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Diễn dịch</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Quy nạp</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Song song</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Phối hợp</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5518589" y="4409867"/>
            <a:ext cx="3922566" cy="707886"/>
          </a:xfrm>
          <a:prstGeom prst="rect">
            <a:avLst/>
          </a:prstGeom>
        </p:spPr>
        <p:txBody>
          <a:bodyPr wrap="square">
            <a:spAutoFit/>
          </a:bodyPr>
          <a:lstStyle/>
          <a:p>
            <a:r>
              <a:rPr lang="vi-VN" sz="4000">
                <a:latin typeface="Times New Roman" panose="02020603050405020304" pitchFamily="18" charset="0"/>
                <a:cs typeface="Times New Roman" panose="02020603050405020304" pitchFamily="18" charset="0"/>
              </a:rPr>
              <a:t>D. Phối hợp</a:t>
            </a:r>
            <a:endParaRPr lang="en-GB" sz="4000">
              <a:latin typeface="Times New Roman" panose="02020603050405020304" pitchFamily="18" charset="0"/>
              <a:cs typeface="Times New Roman" panose="02020603050405020304" pitchFamily="18" charset="0"/>
            </a:endParaRPr>
          </a:p>
        </p:txBody>
      </p:sp>
      <p:pic>
        <p:nvPicPr>
          <p:cNvPr id="19" name="Picture 18">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1204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947063" y="4771752"/>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 y="76199"/>
            <a:ext cx="11887200" cy="4355484"/>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3166" y="4500701"/>
            <a:ext cx="5943600" cy="2013017"/>
          </a:xfrm>
          <a:prstGeom prst="rect">
            <a:avLst/>
          </a:prstGeom>
        </p:spPr>
      </p:pic>
      <p:pic>
        <p:nvPicPr>
          <p:cNvPr id="5" name="Picture 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549883" y="4657777"/>
            <a:ext cx="5167217"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5" action="ppaction://hlinksldjump"/>
          </p:cNvPr>
          <p:cNvPicPr>
            <a:picLocks noChangeAspect="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533400" y="160278"/>
            <a:ext cx="11430000" cy="3914918"/>
          </a:xfrm>
          <a:prstGeom prst="rect">
            <a:avLst/>
          </a:prstGeom>
        </p:spPr>
        <p:txBody>
          <a:bodyPr wrap="square">
            <a:spAutoFit/>
          </a:bodyPr>
          <a:lstStyle/>
          <a:p>
            <a:pPr algn="just">
              <a:lnSpc>
                <a:spcPct val="115000"/>
              </a:lnSpc>
              <a:spcAft>
                <a:spcPts val="0"/>
              </a:spcAft>
            </a:pPr>
            <a:r>
              <a:rPr lang="vi-VN" sz="2400" b="1">
                <a:latin typeface="Times New Roman" panose="02020603050405020304" pitchFamily="18" charset="0"/>
                <a:ea typeface="Calibri" panose="020F0502020204030204" pitchFamily="34" charset="0"/>
                <a:cs typeface="Times New Roman" panose="02020603050405020304" pitchFamily="18" charset="0"/>
              </a:rPr>
              <a:t>Câu 5.  Những nhận xét sau đây nói </a:t>
            </a:r>
            <a:r>
              <a:rPr lang="vi-VN" sz="2400" b="1" u="sng">
                <a:latin typeface="Times New Roman" panose="02020603050405020304" pitchFamily="18" charset="0"/>
                <a:ea typeface="Calibri" panose="020F0502020204030204" pitchFamily="34" charset="0"/>
                <a:cs typeface="Times New Roman" panose="02020603050405020304" pitchFamily="18" charset="0"/>
              </a:rPr>
              <a:t>không đúng</a:t>
            </a:r>
            <a:r>
              <a:rPr lang="vi-VN" sz="2400" b="1">
                <a:latin typeface="Times New Roman" panose="02020603050405020304" pitchFamily="18" charset="0"/>
                <a:ea typeface="Calibri" panose="020F0502020204030204" pitchFamily="34" charset="0"/>
                <a:cs typeface="Times New Roman" panose="02020603050405020304" pitchFamily="18" charset="0"/>
              </a:rPr>
              <a:t> về cách thức thể hiện của văn bản Nắng mới, áo đỏ và nét cười đen nhánh (Về bài thơ “Nắng mới" của Lưu Trọng Lư?</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A. Bố cục văn bản mạch lạc, lô gích, giúp người đọc tiện theo dõi.</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B. Bằng chứng được trích dẫn đầy đủ, phân tích toàn diện cả về nội dung (ngữ nghĩa, thông điệp) và cách thức thể hiện (hình ảnh, từ ngữ, giọng điệu).</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C. Có so sánh, liên hệ, mở rộng với tác giả khác viết về cùng đề tài để nhấn mạnh giá trị của tác phẩm.</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0" y="319752"/>
            <a:ext cx="11160051" cy="355506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9130" y="4258491"/>
            <a:ext cx="5943600" cy="1543109"/>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1577406"/>
            <a:ext cx="1970809" cy="1470595"/>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61734" y="1819567"/>
            <a:ext cx="1388918" cy="1470595"/>
          </a:xfrm>
          <a:prstGeom prst="rect">
            <a:avLst/>
          </a:prstGeom>
        </p:spPr>
      </p:pic>
      <p:pic>
        <p:nvPicPr>
          <p:cNvPr id="5" name="Picture 4"/>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4596" y="3729167"/>
            <a:ext cx="1148388" cy="1216870"/>
          </a:xfrm>
          <a:prstGeom prst="rect">
            <a:avLst/>
          </a:prstGeom>
        </p:spPr>
      </p:pic>
      <p:pic>
        <p:nvPicPr>
          <p:cNvPr id="7" name="Picture 6"/>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897009" y="4719915"/>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419600" y="4222706"/>
            <a:ext cx="4830766"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864393" y="357995"/>
            <a:ext cx="10591800" cy="356097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6:</a:t>
            </a:r>
            <a:r>
              <a:rPr lang="vi-VN" sz="2800">
                <a:latin typeface="Times New Roman" panose="02020603050405020304" pitchFamily="18" charset="0"/>
                <a:ea typeface="Calibri" panose="020F0502020204030204" pitchFamily="34" charset="0"/>
                <a:cs typeface="Times New Roman" panose="02020603050405020304" pitchFamily="18" charset="0"/>
              </a:rPr>
              <a:t> Phần (5) đã khái quát vấn đề nghị luận như thế nào?</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Nắng mới là một bài thơ hết sức thành thực của một tâm hồn giàu mơ mộng.</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Bài thơ được cấu tứ theo mô típ khá "cổ điển"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Cái nắng mới của hoài niệm này nao nức, tươi vui.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7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1" name="Rectangle 30"/>
          <p:cNvSpPr/>
          <p:nvPr/>
        </p:nvSpPr>
        <p:spPr>
          <a:xfrm>
            <a:off x="2133600" y="1966332"/>
            <a:ext cx="8305800" cy="1538883"/>
          </a:xfrm>
          <a:prstGeom prst="rect">
            <a:avLst/>
          </a:prstGeom>
          <a:noFill/>
        </p:spPr>
        <p:txBody>
          <a:bodyPr wrap="square" lIns="60960" tIns="30480" rIns="60960" bIns="30480">
            <a:spAutoFit/>
          </a:bodyPr>
          <a:lstStyle/>
          <a:p>
            <a:pPr algn="ctr"/>
            <a:r>
              <a:rPr lang="vi-VN" sz="4800" b="1" dirty="0">
                <a:ln w="0"/>
                <a:solidFill>
                  <a:srgbClr val="FFFF00"/>
                </a:solidFill>
                <a:effectLst>
                  <a:reflection blurRad="6350" stA="53000" endA="300" endPos="35500" dir="5400000" sy="-90000" algn="bl" rotWithShape="0"/>
                </a:effectLst>
                <a:latin typeface="Times New Roman" panose="02020603050405020304" pitchFamily="18" charset="0"/>
                <a:ea typeface="Montserrat"/>
                <a:cs typeface="Times New Roman" panose="02020603050405020304" pitchFamily="18" charset="0"/>
              </a:rPr>
              <a:t>HOẠT ĐỘNG 4</a:t>
            </a:r>
          </a:p>
          <a:p>
            <a:pPr algn="ctr"/>
            <a:r>
              <a:rPr lang="vi-VN" sz="48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en-GB" sz="4800" b="1"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861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ounded Rectangular Callout 26"/>
          <p:cNvSpPr/>
          <p:nvPr/>
        </p:nvSpPr>
        <p:spPr>
          <a:xfrm>
            <a:off x="457200" y="1737930"/>
            <a:ext cx="11277600"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8" name="Rectangle 27"/>
          <p:cNvSpPr/>
          <p:nvPr/>
        </p:nvSpPr>
        <p:spPr>
          <a:xfrm>
            <a:off x="1529334" y="1846960"/>
            <a:ext cx="9587377" cy="2308324"/>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1. </a:t>
            </a:r>
            <a:r>
              <a:rPr lang="vi-VN" sz="3600" dirty="0">
                <a:latin typeface="Times New Roman" panose="02020603050405020304" pitchFamily="18" charset="0"/>
                <a:cs typeface="Times New Roman" panose="02020603050405020304" pitchFamily="18" charset="0"/>
              </a:rPr>
              <a:t>Phần cuối văn bản có câu: “Chính vì thế, </a:t>
            </a:r>
            <a:r>
              <a:rPr lang="vi-VN" sz="3600" i="1" dirty="0">
                <a:latin typeface="Times New Roman" panose="02020603050405020304" pitchFamily="18" charset="0"/>
                <a:cs typeface="Times New Roman" panose="02020603050405020304" pitchFamily="18" charset="0"/>
              </a:rPr>
              <a:t>Nắng mới</a:t>
            </a:r>
            <a:r>
              <a:rPr lang="vi-VN" sz="3600" dirty="0">
                <a:latin typeface="Times New Roman" panose="02020603050405020304" pitchFamily="18" charset="0"/>
                <a:cs typeface="Times New Roman" panose="02020603050405020304" pitchFamily="18" charset="0"/>
              </a:rPr>
              <a:t> gợi niềm đồng vọng sâu xa ở nhiều tâm hồn bạn đọc.”. Theo em hiểu, niềm đồng vọng sâu xa mà tác giả nói đến ở đây là gì?</a:t>
            </a:r>
            <a:endParaRPr lang="en-GB"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ounded Rectangular Callout 26"/>
          <p:cNvSpPr/>
          <p:nvPr/>
        </p:nvSpPr>
        <p:spPr>
          <a:xfrm>
            <a:off x="152400" y="990600"/>
            <a:ext cx="11887199"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prstClr val="white"/>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20337" y="1099630"/>
            <a:ext cx="11062232" cy="132343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2. Hãy nêu một đoạn văn mà em thích nhất trong bài nghị luận văn học này và trình bày lí do yêu thích.</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8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2786362" y="2638521"/>
            <a:ext cx="7805438" cy="1162759"/>
            <a:chOff x="1948162" y="4035412"/>
            <a:chExt cx="3879208" cy="1396777"/>
          </a:xfrm>
        </p:grpSpPr>
        <p:sp>
          <p:nvSpPr>
            <p:cNvPr id="50" name="Rounded Rectangle 49"/>
            <p:cNvSpPr/>
            <p:nvPr/>
          </p:nvSpPr>
          <p:spPr>
            <a:xfrm>
              <a:off x="1981199" y="4035412"/>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1" name="Rounded Rectangle 8"/>
            <p:cNvSpPr/>
            <p:nvPr/>
          </p:nvSpPr>
          <p:spPr>
            <a:xfrm>
              <a:off x="1948162" y="4093859"/>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a:r>
                <a:rPr lang="en-US" sz="4800" b="1" dirty="0" err="1">
                  <a:latin typeface="Times New Roman" panose="02020603050405020304" pitchFamily="18" charset="0"/>
                  <a:cs typeface="Times New Roman" panose="02020603050405020304" pitchFamily="18" charset="0"/>
                </a:rPr>
                <a:t>Gợi</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sản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phẩm</a:t>
              </a:r>
              <a:endParaRPr lang="en-GB" sz="48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2" name="Rounded Rectangle 21"/>
          <p:cNvSpPr/>
          <p:nvPr/>
        </p:nvSpPr>
        <p:spPr>
          <a:xfrm>
            <a:off x="457200" y="381001"/>
            <a:ext cx="11277600" cy="5181600"/>
          </a:xfrm>
          <a:prstGeom prst="roundRect">
            <a:avLst>
              <a:gd name="adj" fmla="val 3218"/>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pic>
        <p:nvPicPr>
          <p:cNvPr id="20" name="Video bài 4.Nắng Mới - Lưu Trọng Lư - Hoàng Oa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355" y="480252"/>
            <a:ext cx="8783231" cy="48162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ectangle 26"/>
          <p:cNvSpPr/>
          <p:nvPr/>
        </p:nvSpPr>
        <p:spPr>
          <a:xfrm>
            <a:off x="76200" y="434726"/>
            <a:ext cx="11963400" cy="5775107"/>
          </a:xfrm>
          <a:prstGeom prst="rect">
            <a:avLst/>
          </a:prstGeom>
        </p:spPr>
        <p:txBody>
          <a:bodyPr wrap="square">
            <a:spAutoFit/>
          </a:bodyPr>
          <a:lstStyle/>
          <a:p>
            <a:pPr algn="ctr">
              <a:lnSpc>
                <a:spcPct val="115000"/>
              </a:lnSpc>
              <a:spcAft>
                <a:spcPts val="0"/>
              </a:spcAft>
              <a:tabLst>
                <a:tab pos="490855" algn="l"/>
              </a:tabLst>
            </a:pPr>
            <a:r>
              <a:rPr lang="vi-VN" sz="3600" b="1" dirty="0">
                <a:solidFill>
                  <a:srgbClr val="FFFF00"/>
                </a:solidFill>
                <a:latin typeface="Times New Roman" panose="02020603050405020304" pitchFamily="18" charset="0"/>
                <a:ea typeface="Times New Roman" panose="02020603050405020304" pitchFamily="18" charset="0"/>
              </a:rPr>
              <a:t>Câu 1</a:t>
            </a:r>
            <a:endParaRPr lang="en-GB" sz="3600" b="1" dirty="0">
              <a:solidFill>
                <a:srgbClr val="FFFF00"/>
              </a:solidFill>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3600" dirty="0">
                <a:solidFill>
                  <a:schemeClr val="bg1"/>
                </a:solidFill>
                <a:latin typeface="Times New Roman" panose="02020603050405020304" pitchFamily="18" charset="0"/>
                <a:ea typeface="Times New Roman" panose="02020603050405020304" pitchFamily="18" charset="0"/>
              </a:rPr>
              <a:t>+ Tình cảm mẫu tử là tình cảm thiêng liêng, sâu sắc, đẹp đẽ và lắng đọng trong tâm hồn mỗi con người. Đây là tình cảm có sức mạnh trường tồn bất diệt trước thử thách cuả không gian, thời gian.</a:t>
            </a:r>
            <a:endParaRPr lang="en-GB" sz="3600" dirty="0">
              <a:solidFill>
                <a:schemeClr val="bg1"/>
              </a:solidFill>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3600" dirty="0">
                <a:solidFill>
                  <a:schemeClr val="bg1"/>
                </a:solidFill>
                <a:latin typeface="Times New Roman" panose="02020603050405020304" pitchFamily="18" charset="0"/>
                <a:ea typeface="Times New Roman" panose="02020603050405020304" pitchFamily="18" charset="0"/>
              </a:rPr>
              <a:t>+ Hình ảnh người mẹ luôn là hình ảnh gợi nhiều thương nhớ nhất trong kí ức của những người con.</a:t>
            </a:r>
            <a:endParaRPr lang="en-GB" sz="3600" dirty="0">
              <a:solidFill>
                <a:schemeClr val="bg1"/>
              </a:solidFill>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3600" dirty="0">
                <a:solidFill>
                  <a:schemeClr val="bg1"/>
                </a:solidFill>
                <a:latin typeface="Times New Roman" panose="02020603050405020304" pitchFamily="18" charset="0"/>
                <a:ea typeface="Times New Roman" panose="02020603050405020304" pitchFamily="18" charset="0"/>
              </a:rPr>
              <a:t>+ Liên hệ, bộc lộ nỗi niềm thương nhớ, yêu kính của mình dành cho mẹ</a:t>
            </a:r>
            <a:endParaRPr lang="en-GB" sz="36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ectangle 26"/>
          <p:cNvSpPr/>
          <p:nvPr/>
        </p:nvSpPr>
        <p:spPr>
          <a:xfrm>
            <a:off x="152400" y="76200"/>
            <a:ext cx="11887200" cy="6001643"/>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Câu 2</a:t>
            </a:r>
          </a:p>
          <a:p>
            <a:pPr algn="just"/>
            <a:r>
              <a:rPr lang="vi-VN" sz="3200" b="1" dirty="0">
                <a:solidFill>
                  <a:srgbClr val="FFFF00"/>
                </a:solidFill>
                <a:latin typeface="Times New Roman" panose="02020603050405020304" pitchFamily="18" charset="0"/>
                <a:cs typeface="Times New Roman" panose="02020603050405020304" pitchFamily="18" charset="0"/>
              </a:rPr>
              <a:t>- Ví dụ: Thích nhất đoạn văn mở đầu VB</a:t>
            </a:r>
            <a:endParaRPr lang="en-GB" sz="3200" dirty="0">
              <a:solidFill>
                <a:srgbClr val="FFFF00"/>
              </a:solidFill>
              <a:latin typeface="Times New Roman" panose="02020603050405020304" pitchFamily="18" charset="0"/>
              <a:cs typeface="Times New Roman" panose="02020603050405020304" pitchFamily="18" charset="0"/>
            </a:endParaRPr>
          </a:p>
          <a:p>
            <a:pPr algn="just"/>
            <a:r>
              <a:rPr lang="vi-VN" sz="3200" dirty="0">
                <a:solidFill>
                  <a:srgbClr val="FFFF00"/>
                </a:solidFill>
                <a:latin typeface="Times New Roman" panose="02020603050405020304" pitchFamily="18" charset="0"/>
                <a:cs typeface="Times New Roman" panose="02020603050405020304" pitchFamily="18" charset="0"/>
              </a:rPr>
              <a:t>+ Lí giải:</a:t>
            </a:r>
            <a:endParaRPr lang="en-GB" sz="3200" dirty="0">
              <a:solidFill>
                <a:srgbClr val="FFFF00"/>
              </a:solidFill>
              <a:latin typeface="Times New Roman" panose="02020603050405020304" pitchFamily="18" charset="0"/>
              <a:cs typeface="Times New Roman" panose="02020603050405020304" pitchFamily="18" charset="0"/>
            </a:endParaRPr>
          </a:p>
          <a:p>
            <a:pPr algn="just"/>
            <a:r>
              <a:rPr lang="vi-VN" sz="3200" dirty="0">
                <a:solidFill>
                  <a:schemeClr val="bg1"/>
                </a:solidFill>
                <a:latin typeface="Times New Roman" panose="02020603050405020304" pitchFamily="18" charset="0"/>
                <a:cs typeface="Times New Roman" panose="02020603050405020304" pitchFamily="18" charset="0"/>
              </a:rPr>
              <a:t>+ + </a:t>
            </a:r>
            <a:r>
              <a:rPr lang="vi-VN" sz="3200" b="1" dirty="0">
                <a:solidFill>
                  <a:schemeClr val="bg1"/>
                </a:solidFill>
                <a:latin typeface="Times New Roman" panose="02020603050405020304" pitchFamily="18" charset="0"/>
                <a:cs typeface="Times New Roman" panose="02020603050405020304" pitchFamily="18" charset="0"/>
              </a:rPr>
              <a:t>Nêu vấn đề:</a:t>
            </a:r>
            <a:r>
              <a:rPr lang="vi-VN" sz="3200" dirty="0">
                <a:solidFill>
                  <a:schemeClr val="bg1"/>
                </a:solidFill>
                <a:latin typeface="Times New Roman" panose="02020603050405020304" pitchFamily="18" charset="0"/>
                <a:cs typeface="Times New Roman" panose="02020603050405020304" pitchFamily="18" charset="0"/>
              </a:rPr>
              <a:t> Đoạn văn thích nhất là đoạn đầu VB: </a:t>
            </a:r>
            <a:r>
              <a:rPr lang="vi-VN" sz="3200" i="1" dirty="0">
                <a:solidFill>
                  <a:schemeClr val="bg1"/>
                </a:solidFill>
                <a:latin typeface="Times New Roman" panose="02020603050405020304" pitchFamily="18" charset="0"/>
                <a:cs typeface="Times New Roman" panose="02020603050405020304" pitchFamily="18" charset="0"/>
              </a:rPr>
              <a:t>“Đối với mỗi người...trên mặt giấy”</a:t>
            </a:r>
            <a:endParaRPr lang="en-GB" sz="3200" dirty="0">
              <a:solidFill>
                <a:schemeClr val="bg1"/>
              </a:solidFill>
              <a:latin typeface="Times New Roman" panose="02020603050405020304" pitchFamily="18" charset="0"/>
              <a:cs typeface="Times New Roman" panose="02020603050405020304" pitchFamily="18" charset="0"/>
            </a:endParaRPr>
          </a:p>
          <a:p>
            <a:pPr algn="just"/>
            <a:r>
              <a:rPr lang="vi-VN" sz="3200" dirty="0">
                <a:solidFill>
                  <a:schemeClr val="bg1"/>
                </a:solidFill>
                <a:latin typeface="Times New Roman" panose="02020603050405020304" pitchFamily="18" charset="0"/>
                <a:cs typeface="Times New Roman" panose="02020603050405020304" pitchFamily="18" charset="0"/>
              </a:rPr>
              <a:t>+ + </a:t>
            </a:r>
            <a:r>
              <a:rPr lang="vi-VN" sz="3200" b="1" dirty="0">
                <a:solidFill>
                  <a:schemeClr val="bg1"/>
                </a:solidFill>
                <a:latin typeface="Times New Roman" panose="02020603050405020304" pitchFamily="18" charset="0"/>
                <a:cs typeface="Times New Roman" panose="02020603050405020304" pitchFamily="18" charset="0"/>
              </a:rPr>
              <a:t>Đưa ra lí lẽ, bằng chứng:</a:t>
            </a:r>
            <a:r>
              <a:rPr lang="vi-VN" sz="3200" dirty="0">
                <a:solidFill>
                  <a:schemeClr val="bg1"/>
                </a:solidFill>
                <a:latin typeface="Times New Roman" panose="02020603050405020304" pitchFamily="18" charset="0"/>
                <a:cs typeface="Times New Roman" panose="02020603050405020304" pitchFamily="18" charset="0"/>
              </a:rPr>
              <a:t> Chủ đề của bài thơ luôn được bạn đọc quan tâm, bởi chủ đề chi phối mạch cảm xúc của tác giả, làm lan tỏa mạch cảm xúc đó đến bạn đọc. Tác giả giới thiệu bài thơ bằng cách đi từ chủ đề để khơi gợi những giá trị đặc sắc tiếp theo như cấu tứ, giọng điệu.</a:t>
            </a:r>
            <a:endParaRPr lang="en-GB" sz="3200" dirty="0">
              <a:solidFill>
                <a:schemeClr val="bg1"/>
              </a:solidFill>
              <a:latin typeface="Times New Roman" panose="02020603050405020304" pitchFamily="18" charset="0"/>
              <a:cs typeface="Times New Roman" panose="02020603050405020304" pitchFamily="18" charset="0"/>
            </a:endParaRPr>
          </a:p>
          <a:p>
            <a:pPr algn="just"/>
            <a:r>
              <a:rPr lang="vi-VN" sz="3200"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 Khẳng định ý kiến:</a:t>
            </a:r>
            <a:r>
              <a:rPr lang="vi-VN" sz="3200" dirty="0">
                <a:solidFill>
                  <a:schemeClr val="bg1"/>
                </a:solidFill>
                <a:latin typeface="Times New Roman" panose="02020603050405020304" pitchFamily="18" charset="0"/>
                <a:cs typeface="Times New Roman" panose="02020603050405020304" pitchFamily="18" charset="0"/>
              </a:rPr>
              <a:t> Đoạn văn thể hiện cách cảm nhận gần gũi, sâu sắc của người viết về tác giả Lưu Trọng Lư và bài thơ </a:t>
            </a:r>
            <a:r>
              <a:rPr lang="vi-VN" sz="3200" i="1" dirty="0">
                <a:solidFill>
                  <a:schemeClr val="bg1"/>
                </a:solidFill>
                <a:latin typeface="Times New Roman" panose="02020603050405020304" pitchFamily="18" charset="0"/>
                <a:cs typeface="Times New Roman" panose="02020603050405020304" pitchFamily="18" charset="0"/>
              </a:rPr>
              <a:t>Nắng mới</a:t>
            </a:r>
            <a:r>
              <a:rPr lang="vi-VN" sz="3200" dirty="0">
                <a:solidFill>
                  <a:schemeClr val="bg1"/>
                </a:solidFill>
                <a:latin typeface="Times New Roman" panose="02020603050405020304" pitchFamily="18" charset="0"/>
                <a:cs typeface="Times New Roman" panose="02020603050405020304" pitchFamily="18" charset="0"/>
              </a:rPr>
              <a:t>.</a:t>
            </a:r>
            <a:endParaRPr lang="en-GB"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sp>
        <p:nvSpPr>
          <p:cNvPr id="27" name="Rounded Rectangular Callout 26"/>
          <p:cNvSpPr/>
          <p:nvPr/>
        </p:nvSpPr>
        <p:spPr>
          <a:xfrm>
            <a:off x="838200" y="1600200"/>
            <a:ext cx="10820400" cy="3491894"/>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139449" y="1846960"/>
            <a:ext cx="10349132" cy="1754326"/>
          </a:xfrm>
          <a:prstGeom prst="rect">
            <a:avLst/>
          </a:prstGeom>
        </p:spPr>
        <p:txBody>
          <a:bodyPr wrap="square">
            <a:spAutoFit/>
          </a:bodyPr>
          <a:lstStyle/>
          <a:p>
            <a:pPr algn="ctr"/>
            <a:r>
              <a:rPr lang="vi-VN" sz="5400" b="1" dirty="0">
                <a:latin typeface="Times New Roman" panose="02020603050405020304" pitchFamily="18" charset="0"/>
                <a:cs typeface="Times New Roman" panose="02020603050405020304" pitchFamily="18" charset="0"/>
              </a:rPr>
              <a:t>RUBRIC ĐÁNH GIÁ HOẠT ĐỘNG NHÓM </a:t>
            </a:r>
            <a:endParaRPr lang="en-GB" sz="5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000"/>
                                        <p:tgtEl>
                                          <p:spTgt spid="28">
                                            <p:txEl>
                                              <p:pRg st="0" end="0"/>
                                            </p:txEl>
                                          </p:spTgt>
                                        </p:tgtEl>
                                      </p:cBhvr>
                                    </p:animEffect>
                                    <p:anim calcmode="lin" valueType="num">
                                      <p:cBhvr>
                                        <p:cTn id="13"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aphicFrame>
        <p:nvGraphicFramePr>
          <p:cNvPr id="24" name="Table 23"/>
          <p:cNvGraphicFramePr>
            <a:graphicFrameLocks noGrp="1"/>
          </p:cNvGraphicFramePr>
          <p:nvPr>
            <p:extLst>
              <p:ext uri="{D42A27DB-BD31-4B8C-83A1-F6EECF244321}">
                <p14:modId xmlns:p14="http://schemas.microsoft.com/office/powerpoint/2010/main" val="266516994"/>
              </p:ext>
            </p:extLst>
          </p:nvPr>
        </p:nvGraphicFramePr>
        <p:xfrm>
          <a:off x="102301" y="76200"/>
          <a:ext cx="11911200" cy="6182995"/>
        </p:xfrm>
        <a:graphic>
          <a:graphicData uri="http://schemas.openxmlformats.org/drawingml/2006/table">
            <a:tbl>
              <a:tblPr firstRow="1" firstCol="1" bandRow="1">
                <a:tableStyleId>{93296810-A885-4BE3-A3E7-6D5BEEA58F35}</a:tableStyleId>
              </a:tblPr>
              <a:tblGrid>
                <a:gridCol w="1428286">
                  <a:extLst>
                    <a:ext uri="{9D8B030D-6E8A-4147-A177-3AD203B41FA5}">
                      <a16:colId xmlns:a16="http://schemas.microsoft.com/office/drawing/2014/main" val="20000"/>
                    </a:ext>
                  </a:extLst>
                </a:gridCol>
                <a:gridCol w="2618522">
                  <a:extLst>
                    <a:ext uri="{9D8B030D-6E8A-4147-A177-3AD203B41FA5}">
                      <a16:colId xmlns:a16="http://schemas.microsoft.com/office/drawing/2014/main" val="20001"/>
                    </a:ext>
                  </a:extLst>
                </a:gridCol>
                <a:gridCol w="2697871">
                  <a:extLst>
                    <a:ext uri="{9D8B030D-6E8A-4147-A177-3AD203B41FA5}">
                      <a16:colId xmlns:a16="http://schemas.microsoft.com/office/drawing/2014/main" val="20002"/>
                    </a:ext>
                  </a:extLst>
                </a:gridCol>
                <a:gridCol w="2777134">
                  <a:extLst>
                    <a:ext uri="{9D8B030D-6E8A-4147-A177-3AD203B41FA5}">
                      <a16:colId xmlns:a16="http://schemas.microsoft.com/office/drawing/2014/main" val="20003"/>
                    </a:ext>
                  </a:extLst>
                </a:gridCol>
                <a:gridCol w="2389387">
                  <a:extLst>
                    <a:ext uri="{9D8B030D-6E8A-4147-A177-3AD203B41FA5}">
                      <a16:colId xmlns:a16="http://schemas.microsoft.com/office/drawing/2014/main" val="20004"/>
                    </a:ext>
                  </a:extLst>
                </a:gridCol>
              </a:tblGrid>
              <a:tr h="565745">
                <a:tc>
                  <a:txBody>
                    <a:bodyPr/>
                    <a:lstStyle/>
                    <a:p>
                      <a:pPr algn="just">
                        <a:lnSpc>
                          <a:spcPct val="115000"/>
                        </a:lnSpc>
                        <a:spcAft>
                          <a:spcPts val="0"/>
                        </a:spcAft>
                      </a:pPr>
                      <a:r>
                        <a:rPr lang="vi-VN" sz="1800">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Cấp độ</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Tiêu chí</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Tốt</a:t>
                      </a:r>
                      <a:endParaRPr lang="en-GB"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(4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a:t>
                      </a:r>
                      <a:endPar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Khá</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(3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Trung bình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(2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Cần điều chỉnh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extLst>
                  <a:ext uri="{0D108BD9-81ED-4DB2-BD59-A6C34878D82A}">
                    <a16:rowId xmlns:a16="http://schemas.microsoft.com/office/drawing/2014/main" val="10000"/>
                  </a:ext>
                </a:extLst>
              </a:tr>
              <a:tr h="754327">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Sự tham gia</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tất cả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hầu hết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thường lãng phí thời gian và ít khi làm việc.</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thực hiện những việc không liên quan đến nhiệm vụ được giao.</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extLst>
                  <a:ext uri="{0D108BD9-81ED-4DB2-BD59-A6C34878D82A}">
                    <a16:rowId xmlns:a16="http://schemas.microsoft.com/office/drawing/2014/main" val="10001"/>
                  </a:ext>
                </a:extLst>
              </a:tr>
              <a:tr h="1131491">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cs typeface="Times New Roman" panose="02020603050405020304" pitchFamily="18" charset="0"/>
                        </a:rPr>
                        <a:t>Trao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nhóm</a:t>
                      </a:r>
                      <a:endPar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Chú ý trao đổi, lắng nghe cẩn thận các ý kiến của những người khác, đưa ra các ý kiến cá nhân.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lắng nghe cẩn thận các ý kiến của người khác. Đôi khi đưa ra ý kiến riêng của bản thân.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Đôi khi không lắng nghe các ý kiến của người khác. Thường không có các ý kiến riêng trong các hoạt động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lắng nghe ý kiến của người khác, không đưa ra ý kiến riêng.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extLst>
                  <a:ext uri="{0D108BD9-81ED-4DB2-BD59-A6C34878D82A}">
                    <a16:rowId xmlns:a16="http://schemas.microsoft.com/office/drawing/2014/main" val="10002"/>
                  </a:ext>
                </a:extLst>
              </a:tr>
              <a:tr h="942909">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3.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endPar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nhưng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tôn trọng ý kiến của những thành viên khác, không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extLst>
                  <a:ext uri="{0D108BD9-81ED-4DB2-BD59-A6C34878D82A}">
                    <a16:rowId xmlns:a16="http://schemas.microsoft.com/office/drawing/2014/main" val="10003"/>
                  </a:ext>
                </a:extLst>
              </a:tr>
              <a:tr h="1131491">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4.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sắp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xếp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gian</a:t>
                      </a:r>
                      <a:endPar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hoàn thành công việc được giao đúng thời gian,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xuyên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nhóm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phải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chỉnh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cs typeface="Times New Roman" panose="02020603050405020304" pitchFamily="18" charset="0"/>
                        </a:rPr>
                        <a:t>.</a:t>
                      </a:r>
                      <a:endPar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extLst>
                  <a:ext uri="{0D108BD9-81ED-4DB2-BD59-A6C34878D82A}">
                    <a16:rowId xmlns:a16="http://schemas.microsoft.com/office/drawing/2014/main" val="10004"/>
                  </a:ext>
                </a:extLst>
              </a:tr>
            </a:tbl>
          </a:graphicData>
        </a:graphic>
      </p:graphicFrame>
      <p:cxnSp>
        <p:nvCxnSpPr>
          <p:cNvPr id="28" name="Line 2"/>
          <p:cNvCxnSpPr>
            <a:cxnSpLocks noChangeShapeType="1"/>
          </p:cNvCxnSpPr>
          <p:nvPr/>
        </p:nvCxnSpPr>
        <p:spPr bwMode="auto">
          <a:xfrm>
            <a:off x="2020888" y="8085138"/>
            <a:ext cx="1095375" cy="647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7" name="Rectangle 26"/>
          <p:cNvSpPr/>
          <p:nvPr/>
        </p:nvSpPr>
        <p:spPr>
          <a:xfrm>
            <a:off x="3039979" y="533400"/>
            <a:ext cx="6065599" cy="769441"/>
          </a:xfrm>
          <a:prstGeom prst="rect">
            <a:avLst/>
          </a:prstGeom>
        </p:spPr>
        <p:txBody>
          <a:bodyPr wrap="square">
            <a:spAutoFit/>
          </a:bodyPr>
          <a:lstStyle/>
          <a:p>
            <a:r>
              <a:rPr lang="en-US" sz="4400" b="1">
                <a:solidFill>
                  <a:srgbClr val="FFFF00"/>
                </a:solidFill>
                <a:latin typeface="Times New Roman" panose="02020603050405020304" pitchFamily="18" charset="0"/>
                <a:cs typeface="Times New Roman" panose="02020603050405020304" pitchFamily="18" charset="0"/>
              </a:rPr>
              <a:t>HƯỚNG DẪN TỰ HỌC</a:t>
            </a:r>
            <a:endParaRPr lang="en-GB" sz="4400">
              <a:solidFill>
                <a:srgbClr val="FFFF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52400" y="1940756"/>
            <a:ext cx="11887200" cy="2003625"/>
          </a:xfrm>
          <a:prstGeom prst="rect">
            <a:avLst/>
          </a:prstGeom>
        </p:spPr>
        <p:txBody>
          <a:bodyPr wrap="square">
            <a:spAutoFit/>
          </a:bodyPr>
          <a:lstStyle/>
          <a:p>
            <a:pPr>
              <a:lnSpc>
                <a:spcPct val="115000"/>
              </a:lnSpc>
              <a:spcAft>
                <a:spcPts val="0"/>
              </a:spcAft>
            </a:pPr>
            <a:r>
              <a:rPr lang="pt-BR"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Hoàn thiện các nội dung đã học trong bài;</a:t>
            </a:r>
            <a:endParaRPr lang="en-GB"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490855" algn="l"/>
              </a:tabLst>
            </a:pPr>
            <a:r>
              <a:rPr lang="pt-BR"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Phần viết: Phân tích một tác phẩm kịch</a:t>
            </a:r>
            <a:r>
              <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2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1000"/>
                                        <p:tgtEl>
                                          <p:spTgt spid="26">
                                            <p:txEl>
                                              <p:pRg st="0" end="0"/>
                                            </p:txEl>
                                          </p:spTgt>
                                        </p:tgtEl>
                                      </p:cBhvr>
                                    </p:animEffect>
                                    <p:anim calcmode="lin" valueType="num">
                                      <p:cBhvr>
                                        <p:cTn id="1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1000"/>
                                        <p:tgtEl>
                                          <p:spTgt spid="26">
                                            <p:txEl>
                                              <p:pRg st="1" end="1"/>
                                            </p:txEl>
                                          </p:spTgt>
                                        </p:tgtEl>
                                      </p:cBhvr>
                                    </p:animEffect>
                                    <p:anim calcmode="lin" valueType="num">
                                      <p:cBhvr>
                                        <p:cTn id="18"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8" name="Rectangle 27"/>
          <p:cNvSpPr/>
          <p:nvPr/>
        </p:nvSpPr>
        <p:spPr>
          <a:xfrm>
            <a:off x="381000" y="1279869"/>
            <a:ext cx="11125200" cy="2164439"/>
          </a:xfrm>
          <a:prstGeom prst="rect">
            <a:avLst/>
          </a:prstGeom>
          <a:noFill/>
        </p:spPr>
        <p:txBody>
          <a:bodyPr wrap="square" lIns="60960" tIns="30480" rIns="60960" bIns="30480">
            <a:spAutoFit/>
          </a:bodyPr>
          <a:lstStyle/>
          <a:p>
            <a:pPr algn="ctr">
              <a:lnSpc>
                <a:spcPct val="150000"/>
              </a:lnSpc>
            </a:pPr>
            <a:r>
              <a:rPr lang="vi-VN" sz="4800" b="1" dirty="0">
                <a:ln w="0"/>
                <a:solidFill>
                  <a:srgbClr val="FFFF00"/>
                </a:solidFill>
                <a:effectLst>
                  <a:reflection blurRad="6350" stA="53000" endA="300" endPos="35500" dir="5400000" sy="-90000" algn="bl" rotWithShape="0"/>
                </a:effectLst>
                <a:latin typeface="Palatino Linotype" panose="02040502050505030304" pitchFamily="18" charset="0"/>
                <a:ea typeface="Montserrat"/>
              </a:rPr>
              <a:t>HOẠT ĐỘNG 2</a:t>
            </a:r>
          </a:p>
          <a:p>
            <a:pPr algn="ctr">
              <a:lnSpc>
                <a:spcPct val="150000"/>
              </a:lnSpc>
            </a:pPr>
            <a:r>
              <a:rPr lang="vi-VN" sz="4800" b="1" dirty="0">
                <a:ln w="0"/>
                <a:solidFill>
                  <a:srgbClr val="FFFF00"/>
                </a:solidFill>
                <a:effectLst>
                  <a:reflection blurRad="6350" stA="53000" endA="300" endPos="35500" dir="5400000" sy="-90000" algn="bl" rotWithShape="0"/>
                </a:effectLst>
                <a:latin typeface="Palatino Linotype" panose="02040502050505030304" pitchFamily="18" charset="0"/>
              </a:rPr>
              <a:t>HÌNH THÀNH KIẾN THỨC</a:t>
            </a:r>
            <a:endParaRPr lang="en-GB" sz="4800" b="1" dirty="0">
              <a:ln w="0"/>
              <a:solidFill>
                <a:srgbClr val="FFFF00"/>
              </a:solidFill>
              <a:effectLst>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5093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2000"/>
                                        <p:tgtEl>
                                          <p:spTgt spid="28">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circle(in)">
                                      <p:cBhvr>
                                        <p:cTn id="10" dur="2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30" name="Group 29"/>
          <p:cNvGrpSpPr/>
          <p:nvPr/>
        </p:nvGrpSpPr>
        <p:grpSpPr>
          <a:xfrm>
            <a:off x="282001" y="1022534"/>
            <a:ext cx="4340982" cy="728248"/>
            <a:chOff x="2845378" y="2318992"/>
            <a:chExt cx="8683092" cy="1122835"/>
          </a:xfrm>
          <a:solidFill>
            <a:schemeClr val="accent3">
              <a:lumMod val="75000"/>
            </a:schemeClr>
          </a:solidFill>
        </p:grpSpPr>
        <p:sp>
          <p:nvSpPr>
            <p:cNvPr id="31" name="Round Same Side Corner Rectangle 30"/>
            <p:cNvSpPr/>
            <p:nvPr/>
          </p:nvSpPr>
          <p:spPr>
            <a:xfrm rot="5400000">
              <a:off x="6657987" y="-1428655"/>
              <a:ext cx="1057873" cy="8683092"/>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34" name="TextBox 33"/>
            <p:cNvSpPr txBox="1"/>
            <p:nvPr/>
          </p:nvSpPr>
          <p:spPr>
            <a:xfrm>
              <a:off x="3100847" y="2318992"/>
              <a:ext cx="956092" cy="1046576"/>
            </a:xfrm>
            <a:prstGeom prst="rect">
              <a:avLst/>
            </a:prstGeom>
            <a:grpFill/>
            <a:ln>
              <a:solidFill>
                <a:srgbClr val="FFFF00"/>
              </a:solidFill>
            </a:ln>
          </p:spPr>
          <p:txBody>
            <a:bodyPr wrap="square" rtlCol="0">
              <a:spAutoFit/>
            </a:bodyPr>
            <a:lstStyle/>
            <a:p>
              <a:pPr algn="ctr"/>
              <a:r>
                <a:rPr lang="en-US" sz="2800" b="1">
                  <a:solidFill>
                    <a:prstClr val="white"/>
                  </a:solidFill>
                  <a:latin typeface="Palatino Linotype" panose="02040502050505030304" pitchFamily="18" charset="0"/>
                  <a:ea typeface="Tahoma" pitchFamily="34" charset="0"/>
                  <a:cs typeface="Tahoma" pitchFamily="34" charset="0"/>
                </a:rPr>
                <a:t>I</a:t>
              </a:r>
            </a:p>
          </p:txBody>
        </p:sp>
      </p:grpSp>
      <p:sp>
        <p:nvSpPr>
          <p:cNvPr id="35" name="Round Same Side Corner Rectangle 34"/>
          <p:cNvSpPr/>
          <p:nvPr/>
        </p:nvSpPr>
        <p:spPr>
          <a:xfrm rot="5400000">
            <a:off x="2224502" y="186393"/>
            <a:ext cx="65481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7" name="TextBox 36"/>
          <p:cNvSpPr txBox="1"/>
          <p:nvPr/>
        </p:nvSpPr>
        <p:spPr>
          <a:xfrm>
            <a:off x="352581" y="2256072"/>
            <a:ext cx="477984" cy="584775"/>
          </a:xfrm>
          <a:prstGeom prst="rect">
            <a:avLst/>
          </a:prstGeom>
          <a:solidFill>
            <a:schemeClr val="bg1"/>
          </a:solidFill>
          <a:ln>
            <a:solidFill>
              <a:srgbClr val="FFFF00"/>
            </a:solidFill>
          </a:ln>
        </p:spPr>
        <p:txBody>
          <a:bodyPr wrap="square" rtlCol="0">
            <a:spAutoFit/>
          </a:bodyPr>
          <a:lstStyle/>
          <a:p>
            <a:pPr algn="ctr"/>
            <a:r>
              <a:rPr lang="vi-VN" sz="3200" b="1">
                <a:effectLst>
                  <a:outerShdw blurRad="38100" dist="38100" dir="2700000" algn="tl">
                    <a:srgbClr val="000000">
                      <a:alpha val="43137"/>
                    </a:srgbClr>
                  </a:outerShdw>
                </a:effectLst>
                <a:latin typeface="+mj-lt"/>
                <a:ea typeface="Tahoma" pitchFamily="34" charset="0"/>
                <a:cs typeface="Tahoma" pitchFamily="34" charset="0"/>
              </a:rPr>
              <a:t>1</a:t>
            </a:r>
            <a:endParaRPr lang="en-US" sz="32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1" name="Round Same Side Corner Rectangle 40"/>
          <p:cNvSpPr/>
          <p:nvPr/>
        </p:nvSpPr>
        <p:spPr>
          <a:xfrm rot="5400000">
            <a:off x="2110679" y="1580726"/>
            <a:ext cx="75809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mj-lt"/>
            </a:endParaRPr>
          </a:p>
        </p:txBody>
      </p:sp>
      <p:sp>
        <p:nvSpPr>
          <p:cNvPr id="43" name="TextBox 42"/>
          <p:cNvSpPr txBox="1"/>
          <p:nvPr/>
        </p:nvSpPr>
        <p:spPr>
          <a:xfrm>
            <a:off x="290398" y="3598765"/>
            <a:ext cx="477984" cy="646331"/>
          </a:xfrm>
          <a:prstGeom prst="rect">
            <a:avLst/>
          </a:prstGeom>
          <a:solidFill>
            <a:schemeClr val="bg1"/>
          </a:solidFill>
          <a:ln>
            <a:solidFill>
              <a:srgbClr val="FFFF00"/>
            </a:solidFill>
          </a:ln>
        </p:spPr>
        <p:txBody>
          <a:bodyPr wrap="square" rtlCol="0">
            <a:spAutoFit/>
          </a:bodyPr>
          <a:lstStyle/>
          <a:p>
            <a:pPr algn="ctr"/>
            <a:r>
              <a:rPr lang="vi-VN" sz="3600" b="1">
                <a:effectLst>
                  <a:outerShdw blurRad="38100" dist="38100" dir="2700000" algn="tl">
                    <a:srgbClr val="000000">
                      <a:alpha val="43137"/>
                    </a:srgbClr>
                  </a:outerShdw>
                </a:effectLst>
                <a:latin typeface="+mj-lt"/>
                <a:ea typeface="Tahoma" pitchFamily="34" charset="0"/>
                <a:cs typeface="Tahoma" pitchFamily="34" charset="0"/>
              </a:rPr>
              <a:t>2</a:t>
            </a:r>
            <a:endParaRPr lang="en-US" sz="36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5" name="Rectangle 44"/>
          <p:cNvSpPr/>
          <p:nvPr/>
        </p:nvSpPr>
        <p:spPr>
          <a:xfrm>
            <a:off x="912035" y="3546340"/>
            <a:ext cx="3279744" cy="729430"/>
          </a:xfrm>
          <a:prstGeom prst="rect">
            <a:avLst/>
          </a:prstGeom>
        </p:spPr>
        <p:txBody>
          <a:bodyPr wrap="none">
            <a:spAutoFit/>
          </a:bodyPr>
          <a:lstStyle/>
          <a:p>
            <a:pPr algn="just">
              <a:lnSpc>
                <a:spcPct val="115000"/>
              </a:lnSpc>
              <a:spcAft>
                <a:spcPts val="0"/>
              </a:spcAft>
            </a:pPr>
            <a:r>
              <a:rPr lang="vi-VN" sz="3600" b="1">
                <a:solidFill>
                  <a:srgbClr val="0070C0"/>
                </a:solidFill>
                <a:latin typeface="Times New Roman" panose="02020603050405020304" pitchFamily="18" charset="0"/>
                <a:ea typeface="Times New Roman" panose="02020603050405020304" pitchFamily="18" charset="0"/>
              </a:rPr>
              <a:t>Tìm hiểu chung</a:t>
            </a:r>
            <a:endParaRPr lang="en-GB" sz="3600">
              <a:effectLst/>
              <a:latin typeface="Times New Roman" panose="02020603050405020304" pitchFamily="18" charset="0"/>
              <a:ea typeface="Times New Roman" panose="02020603050405020304" pitchFamily="18"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1511487542"/>
              </p:ext>
            </p:extLst>
          </p:nvPr>
        </p:nvGraphicFramePr>
        <p:xfrm>
          <a:off x="5309819" y="299527"/>
          <a:ext cx="6719506" cy="548727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847014">
                  <a:extLst>
                    <a:ext uri="{9D8B030D-6E8A-4147-A177-3AD203B41FA5}">
                      <a16:colId xmlns:a16="http://schemas.microsoft.com/office/drawing/2014/main" val="20000"/>
                    </a:ext>
                  </a:extLst>
                </a:gridCol>
                <a:gridCol w="1623220">
                  <a:extLst>
                    <a:ext uri="{9D8B030D-6E8A-4147-A177-3AD203B41FA5}">
                      <a16:colId xmlns:a16="http://schemas.microsoft.com/office/drawing/2014/main" val="20001"/>
                    </a:ext>
                  </a:extLst>
                </a:gridCol>
                <a:gridCol w="1624636">
                  <a:extLst>
                    <a:ext uri="{9D8B030D-6E8A-4147-A177-3AD203B41FA5}">
                      <a16:colId xmlns:a16="http://schemas.microsoft.com/office/drawing/2014/main" val="20002"/>
                    </a:ext>
                  </a:extLst>
                </a:gridCol>
                <a:gridCol w="1624636">
                  <a:extLst>
                    <a:ext uri="{9D8B030D-6E8A-4147-A177-3AD203B41FA5}">
                      <a16:colId xmlns:a16="http://schemas.microsoft.com/office/drawing/2014/main" val="20003"/>
                    </a:ext>
                  </a:extLst>
                </a:gridCol>
              </a:tblGrid>
              <a:tr h="2058275">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Lê Quang Hưng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Năm sinh, quê quán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Vị trí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3429000">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VB “</a:t>
                      </a:r>
                      <a:r>
                        <a:rPr lang="vi-VN" sz="2800" b="1" i="1">
                          <a:effectLst/>
                          <a:latin typeface="Times New Roman" panose="02020603050405020304" pitchFamily="18" charset="0"/>
                          <a:ea typeface="Calibri" panose="020F0502020204030204" pitchFamily="34" charset="0"/>
                          <a:cs typeface="Times New Roman" panose="02020603050405020304" pitchFamily="18" charset="0"/>
                        </a:rPr>
                        <a:t>Nắng mới, áo đỏ và nét cười đen nhánh”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Xuất xứ, thể loại, phương thức biểu đạt 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bl>
          </a:graphicData>
        </a:graphic>
      </p:graphicFrame>
      <p:sp>
        <p:nvSpPr>
          <p:cNvPr id="26" name="Rectangle 25"/>
          <p:cNvSpPr/>
          <p:nvPr/>
        </p:nvSpPr>
        <p:spPr>
          <a:xfrm>
            <a:off x="1166285" y="2159763"/>
            <a:ext cx="2646878" cy="646331"/>
          </a:xfrm>
          <a:prstGeom prst="rect">
            <a:avLst/>
          </a:prstGeom>
        </p:spPr>
        <p:txBody>
          <a:bodyPr wrap="none">
            <a:spAutoFit/>
          </a:bodyPr>
          <a:lstStyle/>
          <a:p>
            <a:pPr lvl="0"/>
            <a:r>
              <a:rPr lang="vi-VN" sz="3600" b="1">
                <a:solidFill>
                  <a:prstClr val="black"/>
                </a:solidFill>
                <a:latin typeface="Times New Roman" panose="02020603050405020304" pitchFamily="18" charset="0"/>
              </a:rPr>
              <a:t>Đọc văn bản</a:t>
            </a:r>
            <a:endParaRPr lang="en-GB" sz="3600">
              <a:solidFill>
                <a:prstClr val="black"/>
              </a:solidFill>
            </a:endParaRPr>
          </a:p>
        </p:txBody>
      </p:sp>
      <p:sp>
        <p:nvSpPr>
          <p:cNvPr id="27" name="Rectangle 26"/>
          <p:cNvSpPr/>
          <p:nvPr/>
        </p:nvSpPr>
        <p:spPr>
          <a:xfrm>
            <a:off x="1015422" y="1174059"/>
            <a:ext cx="3475631" cy="523220"/>
          </a:xfrm>
          <a:prstGeom prst="rect">
            <a:avLst/>
          </a:prstGeom>
        </p:spPr>
        <p:txBody>
          <a:bodyPr wrap="none">
            <a:spAutoFit/>
          </a:bodyPr>
          <a:lstStyle/>
          <a:p>
            <a:pPr lvl="0" defTabSz="457132">
              <a:spcBef>
                <a:spcPts val="600"/>
              </a:spcBef>
              <a:defRPr/>
            </a:pPr>
            <a:r>
              <a:rPr lang="en-US" sz="2800" b="1">
                <a:solidFill>
                  <a:prstClr val="white"/>
                </a:solidFill>
                <a:latin typeface="Palatino Linotype" panose="02040502050505030304" pitchFamily="18" charset="0"/>
                <a:cs typeface="Arial" pitchFamily="34" charset="0"/>
              </a:rPr>
              <a:t>TÌM HIỂU CHUNG</a:t>
            </a:r>
            <a:endParaRPr lang="en-US" sz="2800" dirty="0">
              <a:solidFill>
                <a:prstClr val="white"/>
              </a:solidFill>
              <a:latin typeface="Palatino Linotype" panose="02040502050505030304"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in)">
                                      <p:cBhvr>
                                        <p:cTn id="37" dur="2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circle(in)">
                                      <p:cBhvr>
                                        <p:cTn id="42"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41" grpId="0" animBg="1"/>
      <p:bldP spid="43" grpId="0" animBg="1"/>
      <p:bldP spid="4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sp>
        <p:nvSpPr>
          <p:cNvPr id="32" name="Rectangle 31"/>
          <p:cNvSpPr/>
          <p:nvPr/>
        </p:nvSpPr>
        <p:spPr>
          <a:xfrm>
            <a:off x="839292" y="245278"/>
            <a:ext cx="4824334" cy="584775"/>
          </a:xfrm>
          <a:prstGeom prst="rect">
            <a:avLst/>
          </a:prstGeom>
        </p:spPr>
        <p:txBody>
          <a:bodyPr wrap="none">
            <a:spAutoFit/>
          </a:bodyPr>
          <a:lstStyle/>
          <a:p>
            <a:r>
              <a:rPr lang="vi-VN" sz="3200" b="1">
                <a:solidFill>
                  <a:srgbClr val="FFFF00"/>
                </a:solidFill>
                <a:latin typeface="Times New Roman" panose="02020603050405020304" pitchFamily="18" charset="0"/>
                <a:ea typeface="Times New Roman" panose="02020603050405020304" pitchFamily="18" charset="0"/>
              </a:rPr>
              <a:t>a. Tác giả Lê Quang Hưng</a:t>
            </a:r>
            <a:endParaRPr lang="en-GB" sz="3200">
              <a:solidFill>
                <a:srgbClr val="FFFF00"/>
              </a:solidFill>
            </a:endParaRPr>
          </a:p>
        </p:txBody>
      </p:sp>
      <p:sp>
        <p:nvSpPr>
          <p:cNvPr id="33" name="Rectangle 32"/>
          <p:cNvSpPr/>
          <p:nvPr/>
        </p:nvSpPr>
        <p:spPr>
          <a:xfrm>
            <a:off x="387997" y="872621"/>
            <a:ext cx="5579348" cy="613245"/>
          </a:xfrm>
          <a:prstGeom prst="rect">
            <a:avLst/>
          </a:prstGeom>
        </p:spPr>
        <p:txBody>
          <a:bodyPr wrap="none">
            <a:spAutoFit/>
          </a:bodyPr>
          <a:lstStyle/>
          <a:p>
            <a:pPr algn="just">
              <a:lnSpc>
                <a:spcPct val="115000"/>
              </a:lnSpc>
              <a:spcAft>
                <a:spcPts val="0"/>
              </a:spcAft>
            </a:pPr>
            <a:r>
              <a:rPr lang="vi-VN" sz="3200">
                <a:solidFill>
                  <a:schemeClr val="bg1"/>
                </a:solidFill>
                <a:latin typeface="Times New Roman" panose="02020603050405020304" pitchFamily="18" charset="0"/>
                <a:ea typeface="MS Mincho"/>
              </a:rPr>
              <a:t>- Sinh năm 1956, quê ở Hà Tĩnh.</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387997" y="1617936"/>
            <a:ext cx="6906058" cy="613245"/>
          </a:xfrm>
          <a:prstGeom prst="rect">
            <a:avLst/>
          </a:prstGeom>
        </p:spPr>
        <p:txBody>
          <a:bodyPr wrap="none">
            <a:spAutoFit/>
          </a:bodyPr>
          <a:lstStyle/>
          <a:p>
            <a:pPr algn="just">
              <a:lnSpc>
                <a:spcPct val="115000"/>
              </a:lnSpc>
              <a:spcAft>
                <a:spcPts val="0"/>
              </a:spcAft>
            </a:pPr>
            <a:r>
              <a:rPr lang="vi-VN" sz="3200">
                <a:solidFill>
                  <a:schemeClr val="bg1"/>
                </a:solidFill>
                <a:latin typeface="Times New Roman" panose="02020603050405020304" pitchFamily="18" charset="0"/>
                <a:ea typeface="MS Mincho"/>
              </a:rPr>
              <a:t>- Là giảng viên, nhà nghiên cứu văn học.</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387997" y="2445854"/>
            <a:ext cx="7739477" cy="2357568"/>
          </a:xfrm>
          <a:prstGeom prst="rect">
            <a:avLst/>
          </a:prstGeom>
        </p:spPr>
        <p:txBody>
          <a:bodyPr wrap="square">
            <a:spAutoFit/>
          </a:bodyPr>
          <a:lstStyle/>
          <a:p>
            <a:pPr algn="just">
              <a:lnSpc>
                <a:spcPct val="115000"/>
              </a:lnSpc>
              <a:spcAft>
                <a:spcPts val="0"/>
              </a:spcAft>
            </a:pPr>
            <a:r>
              <a:rPr lang="vi-VN" sz="3200">
                <a:solidFill>
                  <a:schemeClr val="bg1"/>
                </a:solidFill>
                <a:latin typeface="Times New Roman" panose="02020603050405020304" pitchFamily="18" charset="0"/>
                <a:ea typeface="MS Mincho"/>
              </a:rPr>
              <a:t>- Một số công trình tiêu biểu: Thế giới nghệ thuật thơ Xuân Diệu thời kì trước Cách mạng tháng Tám (2002); Những quan điểm, những thế giới nghệ thuật văn chương (2018),...</a:t>
            </a:r>
            <a:endParaRPr lang="en-GB" sz="3200">
              <a:solidFill>
                <a:schemeClr val="bg1"/>
              </a:solidFill>
              <a:effectLst/>
              <a:latin typeface="Times New Roman" panose="02020603050405020304" pitchFamily="18" charset="0"/>
              <a:ea typeface="Times New Roman" panose="02020603050405020304" pitchFamily="18" charset="0"/>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601" y="503478"/>
            <a:ext cx="3083992" cy="4016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6" name="Rectangle 25"/>
          <p:cNvSpPr/>
          <p:nvPr/>
        </p:nvSpPr>
        <p:spPr>
          <a:xfrm>
            <a:off x="381000" y="278098"/>
            <a:ext cx="10972800" cy="646331"/>
          </a:xfrm>
          <a:prstGeom prst="rect">
            <a:avLst/>
          </a:prstGeom>
        </p:spPr>
        <p:txBody>
          <a:bodyPr wrap="square">
            <a:spAutoFit/>
          </a:bodyPr>
          <a:lstStyle/>
          <a:p>
            <a:pPr algn="ctr"/>
            <a:r>
              <a:rPr lang="vi-VN" sz="3600" b="1" dirty="0">
                <a:solidFill>
                  <a:srgbClr val="FFFF00"/>
                </a:solidFill>
                <a:latin typeface="+mj-lt"/>
              </a:rPr>
              <a:t>b. Văn bản “</a:t>
            </a:r>
            <a:r>
              <a:rPr lang="vi-VN" sz="3600" b="1" i="1" dirty="0">
                <a:solidFill>
                  <a:srgbClr val="FFFF00"/>
                </a:solidFill>
                <a:latin typeface="+mj-lt"/>
              </a:rPr>
              <a:t>Nắng mới, áo đỏ và nét cười đen nhánh”</a:t>
            </a:r>
            <a:endParaRPr lang="en-GB" sz="3600" dirty="0">
              <a:solidFill>
                <a:srgbClr val="FFFF00"/>
              </a:solidFill>
              <a:latin typeface="+mj-lt"/>
            </a:endParaRPr>
          </a:p>
        </p:txBody>
      </p:sp>
      <p:sp>
        <p:nvSpPr>
          <p:cNvPr id="27" name="Rectangle 26"/>
          <p:cNvSpPr/>
          <p:nvPr/>
        </p:nvSpPr>
        <p:spPr>
          <a:xfrm>
            <a:off x="294034" y="2079508"/>
            <a:ext cx="11440766" cy="1323439"/>
          </a:xfrm>
          <a:prstGeom prst="rect">
            <a:avLst/>
          </a:prstGeom>
        </p:spPr>
        <p:txBody>
          <a:bodyPr wrap="square">
            <a:spAutoFit/>
          </a:bodyPr>
          <a:lstStyle/>
          <a:p>
            <a:pPr algn="just"/>
            <a:r>
              <a:rPr lang="vi-VN" sz="4000" b="1" dirty="0">
                <a:solidFill>
                  <a:srgbClr val="FFFF00"/>
                </a:solidFill>
                <a:latin typeface="+mj-lt"/>
              </a:rPr>
              <a:t>* Xuất xứ</a:t>
            </a:r>
            <a:r>
              <a:rPr lang="vi-VN" sz="4000" dirty="0">
                <a:solidFill>
                  <a:srgbClr val="FFFF00"/>
                </a:solidFill>
                <a:latin typeface="+mj-lt"/>
              </a:rPr>
              <a:t>: </a:t>
            </a:r>
            <a:r>
              <a:rPr lang="vi-VN" sz="4000" dirty="0">
                <a:solidFill>
                  <a:schemeClr val="bg1"/>
                </a:solidFill>
                <a:latin typeface="+mj-lt"/>
              </a:rPr>
              <a:t>Theo </a:t>
            </a:r>
            <a:r>
              <a:rPr lang="vi-VN" sz="4000" i="1" dirty="0">
                <a:solidFill>
                  <a:schemeClr val="bg1"/>
                </a:solidFill>
                <a:latin typeface="+mj-lt"/>
              </a:rPr>
              <a:t>Đến với tác phẩm văn chương</a:t>
            </a:r>
            <a:r>
              <a:rPr lang="vi-VN" sz="4000" dirty="0">
                <a:solidFill>
                  <a:schemeClr val="bg1"/>
                </a:solidFill>
                <a:latin typeface="+mj-lt"/>
              </a:rPr>
              <a:t>, NXB Đại học Quốc gia Hà Nội, 2007)</a:t>
            </a:r>
            <a:endParaRPr lang="en-GB" sz="4000" dirty="0">
              <a:solidFill>
                <a:schemeClr val="bg1"/>
              </a:solidFill>
              <a:latin typeface="+mj-lt"/>
            </a:endParaRPr>
          </a:p>
        </p:txBody>
      </p:sp>
      <p:sp>
        <p:nvSpPr>
          <p:cNvPr id="30" name="Rectangle 29"/>
          <p:cNvSpPr/>
          <p:nvPr/>
        </p:nvSpPr>
        <p:spPr>
          <a:xfrm>
            <a:off x="211852" y="3622783"/>
            <a:ext cx="11827748" cy="1463286"/>
          </a:xfrm>
          <a:prstGeom prst="rect">
            <a:avLst/>
          </a:prstGeom>
        </p:spPr>
        <p:txBody>
          <a:bodyPr wrap="square">
            <a:spAutoFit/>
          </a:bodyPr>
          <a:lstStyle/>
          <a:p>
            <a:pPr algn="just">
              <a:lnSpc>
                <a:spcPct val="115000"/>
              </a:lnSpc>
              <a:spcAft>
                <a:spcPts val="0"/>
              </a:spcAft>
              <a:tabLst>
                <a:tab pos="57150" algn="l"/>
                <a:tab pos="152400" algn="l"/>
              </a:tabLst>
            </a:pPr>
            <a:r>
              <a:rPr lang="vi-VN" sz="4000" b="1" dirty="0">
                <a:solidFill>
                  <a:srgbClr val="FFFF00"/>
                </a:solidFill>
                <a:latin typeface="+mj-lt"/>
                <a:ea typeface="Calibri" panose="020F0502020204030204" pitchFamily="34" charset="0"/>
              </a:rPr>
              <a:t>* Thể loại:</a:t>
            </a:r>
            <a:r>
              <a:rPr lang="vi-VN" sz="4000" dirty="0">
                <a:solidFill>
                  <a:srgbClr val="FFFF00"/>
                </a:solidFill>
                <a:latin typeface="+mj-lt"/>
                <a:ea typeface="Calibri" panose="020F0502020204030204" pitchFamily="34" charset="0"/>
              </a:rPr>
              <a:t> </a:t>
            </a:r>
            <a:r>
              <a:rPr lang="vi-VN" sz="4000" dirty="0">
                <a:solidFill>
                  <a:schemeClr val="bg1"/>
                </a:solidFill>
                <a:latin typeface="+mj-lt"/>
                <a:ea typeface="Calibri" panose="020F0502020204030204" pitchFamily="34" charset="0"/>
              </a:rPr>
              <a:t>nghị luận văn học</a:t>
            </a:r>
            <a:endParaRPr lang="en-GB" sz="4000" dirty="0">
              <a:solidFill>
                <a:schemeClr val="bg1"/>
              </a:solidFill>
              <a:latin typeface="+mj-lt"/>
              <a:ea typeface="Times New Roman" panose="02020603050405020304" pitchFamily="18" charset="0"/>
            </a:endParaRPr>
          </a:p>
          <a:p>
            <a:pPr algn="just">
              <a:lnSpc>
                <a:spcPct val="115000"/>
              </a:lnSpc>
              <a:spcAft>
                <a:spcPts val="0"/>
              </a:spcAft>
              <a:tabLst>
                <a:tab pos="57150" algn="l"/>
                <a:tab pos="152400" algn="l"/>
              </a:tabLst>
            </a:pPr>
            <a:r>
              <a:rPr lang="vi-VN" sz="4000" b="1" dirty="0">
                <a:solidFill>
                  <a:srgbClr val="FFFF00"/>
                </a:solidFill>
                <a:latin typeface="+mj-lt"/>
                <a:ea typeface="Calibri" panose="020F0502020204030204" pitchFamily="34" charset="0"/>
              </a:rPr>
              <a:t>- Phương thức biểu đạt chính:</a:t>
            </a:r>
            <a:r>
              <a:rPr lang="vi-VN" sz="4000" dirty="0">
                <a:solidFill>
                  <a:srgbClr val="FFFF00"/>
                </a:solidFill>
                <a:latin typeface="+mj-lt"/>
                <a:ea typeface="Calibri" panose="020F0502020204030204" pitchFamily="34" charset="0"/>
              </a:rPr>
              <a:t> </a:t>
            </a:r>
            <a:r>
              <a:rPr lang="vi-VN" sz="4000" dirty="0">
                <a:solidFill>
                  <a:schemeClr val="bg1"/>
                </a:solidFill>
                <a:latin typeface="+mj-lt"/>
                <a:ea typeface="Calibri" panose="020F0502020204030204" pitchFamily="34" charset="0"/>
              </a:rPr>
              <a:t>Nghị luận </a:t>
            </a:r>
            <a:endParaRPr lang="en-GB" sz="4000" dirty="0">
              <a:solidFill>
                <a:schemeClr val="bg1"/>
              </a:solidFill>
              <a:effectLst/>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6" name="Rectangle 25"/>
          <p:cNvSpPr/>
          <p:nvPr/>
        </p:nvSpPr>
        <p:spPr>
          <a:xfrm>
            <a:off x="228600" y="429987"/>
            <a:ext cx="11734799" cy="1938992"/>
          </a:xfrm>
          <a:prstGeom prst="rect">
            <a:avLst/>
          </a:prstGeom>
        </p:spPr>
        <p:txBody>
          <a:bodyPr wrap="square">
            <a:spAutoFit/>
          </a:bodyPr>
          <a:lstStyle/>
          <a:p>
            <a:pPr algn="ctr"/>
            <a:r>
              <a:rPr lang="vi-VN" sz="4000" b="1" dirty="0">
                <a:solidFill>
                  <a:srgbClr val="FFFF00"/>
                </a:solidFill>
                <a:latin typeface="+mj-lt"/>
              </a:rPr>
              <a:t>* Luận đề: </a:t>
            </a:r>
            <a:r>
              <a:rPr lang="vi-VN" sz="4000" dirty="0">
                <a:solidFill>
                  <a:schemeClr val="bg1"/>
                </a:solidFill>
                <a:latin typeface="+mj-lt"/>
              </a:rPr>
              <a:t>Những hình ảnh “</a:t>
            </a:r>
            <a:r>
              <a:rPr lang="vi-VN" sz="4000" i="1" dirty="0">
                <a:solidFill>
                  <a:schemeClr val="bg1"/>
                </a:solidFill>
                <a:latin typeface="+mj-lt"/>
              </a:rPr>
              <a:t>nắng mới”, “áo đỏ</a:t>
            </a:r>
            <a:r>
              <a:rPr lang="vi-VN" sz="4000" dirty="0">
                <a:solidFill>
                  <a:schemeClr val="bg1"/>
                </a:solidFill>
                <a:latin typeface="+mj-lt"/>
              </a:rPr>
              <a:t>” và “</a:t>
            </a:r>
            <a:r>
              <a:rPr lang="vi-VN" sz="4000" i="1" dirty="0">
                <a:solidFill>
                  <a:schemeClr val="bg1"/>
                </a:solidFill>
                <a:latin typeface="+mj-lt"/>
              </a:rPr>
              <a:t>nét cười đen nhánh</a:t>
            </a:r>
            <a:r>
              <a:rPr lang="vi-VN" sz="4000" dirty="0">
                <a:solidFill>
                  <a:schemeClr val="bg1"/>
                </a:solidFill>
                <a:latin typeface="+mj-lt"/>
              </a:rPr>
              <a:t>” trong bài thơ “</a:t>
            </a:r>
            <a:r>
              <a:rPr lang="vi-VN" sz="4000" i="1" dirty="0">
                <a:solidFill>
                  <a:schemeClr val="bg1"/>
                </a:solidFill>
                <a:latin typeface="+mj-lt"/>
              </a:rPr>
              <a:t>Nắng mới</a:t>
            </a:r>
            <a:r>
              <a:rPr lang="vi-VN" sz="4000" dirty="0">
                <a:solidFill>
                  <a:schemeClr val="bg1"/>
                </a:solidFill>
                <a:latin typeface="+mj-lt"/>
              </a:rPr>
              <a:t>” của Lưu Trọng Lư</a:t>
            </a:r>
            <a:endParaRPr lang="en-GB" sz="4000" dirty="0">
              <a:solidFill>
                <a:schemeClr val="bg1"/>
              </a:solidFill>
              <a:latin typeface="+mj-lt"/>
            </a:endParaRPr>
          </a:p>
        </p:txBody>
      </p:sp>
      <p:sp>
        <p:nvSpPr>
          <p:cNvPr id="29" name="Rectangle 28"/>
          <p:cNvSpPr/>
          <p:nvPr/>
        </p:nvSpPr>
        <p:spPr>
          <a:xfrm>
            <a:off x="228600" y="2892614"/>
            <a:ext cx="11734799" cy="1323439"/>
          </a:xfrm>
          <a:prstGeom prst="rect">
            <a:avLst/>
          </a:prstGeom>
        </p:spPr>
        <p:txBody>
          <a:bodyPr wrap="square">
            <a:spAutoFit/>
          </a:bodyPr>
          <a:lstStyle/>
          <a:p>
            <a:pPr algn="ctr"/>
            <a:r>
              <a:rPr lang="vi-VN" sz="4000" b="1" dirty="0">
                <a:solidFill>
                  <a:srgbClr val="FFFF00"/>
                </a:solidFill>
                <a:latin typeface="+mj-lt"/>
                <a:ea typeface="Calibri" panose="020F0502020204030204" pitchFamily="34" charset="0"/>
              </a:rPr>
              <a:t>Cơ sở xác định luận đề: </a:t>
            </a:r>
            <a:r>
              <a:rPr lang="vi-VN" sz="4000" b="1" i="1" dirty="0">
                <a:solidFill>
                  <a:schemeClr val="bg1"/>
                </a:solidFill>
                <a:latin typeface="+mj-lt"/>
                <a:ea typeface="Calibri" panose="020F0502020204030204" pitchFamily="34" charset="0"/>
              </a:rPr>
              <a:t>Nhan đề của văn bản</a:t>
            </a:r>
            <a:r>
              <a:rPr lang="vi-VN" sz="4000" dirty="0">
                <a:solidFill>
                  <a:schemeClr val="bg1"/>
                </a:solidFill>
                <a:latin typeface="+mj-lt"/>
                <a:ea typeface="Calibri" panose="020F0502020204030204" pitchFamily="34" charset="0"/>
              </a:rPr>
              <a:t> và </a:t>
            </a:r>
            <a:r>
              <a:rPr lang="vi-VN" sz="4000" b="1" i="1" dirty="0">
                <a:solidFill>
                  <a:schemeClr val="bg1"/>
                </a:solidFill>
                <a:latin typeface="+mj-lt"/>
                <a:ea typeface="Calibri" panose="020F0502020204030204" pitchFamily="34" charset="0"/>
              </a:rPr>
              <a:t>các luận điểm</a:t>
            </a:r>
            <a:r>
              <a:rPr lang="vi-VN" sz="4000" dirty="0">
                <a:solidFill>
                  <a:schemeClr val="bg1"/>
                </a:solidFill>
                <a:latin typeface="+mj-lt"/>
                <a:ea typeface="Calibri" panose="020F0502020204030204" pitchFamily="34" charset="0"/>
              </a:rPr>
              <a:t> được nói tới ở phần (2) và (3) của văn bản.</a:t>
            </a:r>
            <a:endParaRPr lang="en-GB" sz="40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TotalTime>
  <Words>3083</Words>
  <Application>Microsoft Office PowerPoint</Application>
  <PresentationFormat>Widescreen</PresentationFormat>
  <Paragraphs>236</Paragraphs>
  <Slides>44</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Palatino Linotype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Vàng Hoa Vui tươi Tình bạn Trích dẫn Hình nền ảo của Zoom</dc:title>
  <dc:creator>admin</dc:creator>
  <cp:lastModifiedBy>Administrator</cp:lastModifiedBy>
  <cp:revision>106</cp:revision>
  <dcterms:created xsi:type="dcterms:W3CDTF">2006-08-16T00:00:00Z</dcterms:created>
  <dcterms:modified xsi:type="dcterms:W3CDTF">2024-04-07T12:27:51Z</dcterms:modified>
  <dc:identifier>DAFRz6uNcPE</dc:identifier>
</cp:coreProperties>
</file>