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20" r:id="rId7"/>
    <p:sldId id="291" r:id="rId8"/>
    <p:sldId id="310" r:id="rId9"/>
    <p:sldId id="321" r:id="rId10"/>
    <p:sldId id="312" r:id="rId11"/>
    <p:sldId id="314" r:id="rId12"/>
    <p:sldId id="318" r:id="rId13"/>
    <p:sldId id="315" r:id="rId14"/>
    <p:sldId id="316" r:id="rId15"/>
    <p:sldId id="319" r:id="rId16"/>
    <p:sldId id="322" r:id="rId17"/>
    <p:sldId id="323" r:id="rId18"/>
    <p:sldId id="324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5" Type="http://schemas.openxmlformats.org/officeDocument/2006/relationships/image" Target="../media/image15.jpe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13213" y="2914217"/>
            <a:ext cx="670998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564 </a:t>
            </a:r>
            <a:r>
              <a:rPr lang="en-US" sz="2600" dirty="0" err="1"/>
              <a:t>và</a:t>
            </a:r>
            <a:r>
              <a:rPr lang="en-US" sz="2600" dirty="0"/>
              <a:t> 82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646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546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850298" y="1349282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783 </a:t>
            </a:r>
            <a:r>
              <a:rPr lang="en-US" sz="2600" dirty="0" err="1"/>
              <a:t>và</a:t>
            </a:r>
            <a:r>
              <a:rPr lang="en-US" sz="2600" dirty="0"/>
              <a:t> 745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48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13213" y="4578621"/>
            <a:ext cx="725567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347 + 30 – 96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377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218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281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9590" y="2354662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749589" y="391714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6224816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05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ABDD7AA7-64B5-41CF-BEE7-8EAF581C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76" y="1191015"/>
            <a:ext cx="4030034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4428305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384825" y="233053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44678" y="5504999"/>
            <a:ext cx="102360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337097" y="4856917"/>
            <a:ext cx="928499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19254" y="5895879"/>
            <a:ext cx="9195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83F8D8-D843-44B5-BD0F-36C49A5D4EB4}"/>
              </a:ext>
            </a:extLst>
          </p:cNvPr>
          <p:cNvGrpSpPr/>
          <p:nvPr/>
        </p:nvGrpSpPr>
        <p:grpSpPr>
          <a:xfrm>
            <a:off x="1188882" y="1728618"/>
            <a:ext cx="9652004" cy="1694175"/>
            <a:chOff x="1174345" y="1888782"/>
            <a:chExt cx="9652004" cy="16941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C9694E-49FE-4D43-9283-371B56F11CE3}"/>
                </a:ext>
              </a:extLst>
            </p:cNvPr>
            <p:cNvGrpSpPr/>
            <p:nvPr/>
          </p:nvGrpSpPr>
          <p:grpSpPr>
            <a:xfrm>
              <a:off x="1174345" y="1888782"/>
              <a:ext cx="9652004" cy="1694175"/>
              <a:chOff x="1174345" y="1888782"/>
              <a:chExt cx="9652004" cy="16941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174345" y="1924487"/>
                <a:ext cx="9652004" cy="1658470"/>
                <a:chOff x="1174345" y="1924487"/>
                <a:chExt cx="9652004" cy="165847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174345" y="1924487"/>
                  <a:ext cx="9652004" cy="1658470"/>
                  <a:chOff x="1724807" y="2145643"/>
                  <a:chExt cx="7461229" cy="1282037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24807" y="2483481"/>
                    <a:ext cx="944199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340</a:t>
                    </a:r>
                    <a:endParaRPr lang="en-US" sz="2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669006" y="2682183"/>
                    <a:ext cx="1408958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83377" y="2297666"/>
                    <a:ext cx="846594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/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:a16="http://schemas.microsoft.com/office/drawing/2014/main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4241126" y="2022887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4C4BF4-96E5-41D6-92AE-8FFCF0C6E062}"/>
              </a:ext>
            </a:extLst>
          </p:cNvPr>
          <p:cNvSpPr/>
          <p:nvPr/>
        </p:nvSpPr>
        <p:spPr>
          <a:xfrm>
            <a:off x="7232822" y="2555573"/>
            <a:ext cx="9269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 rot="21336437">
            <a:off x="9846434" y="2327002"/>
            <a:ext cx="892777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351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1093833" y="1347333"/>
            <a:ext cx="4392567" cy="31811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7CD3F1-C567-4291-8E12-9850D20E7679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3F5DC-41EF-4B24-BE61-D122BD7BADF8}"/>
              </a:ext>
            </a:extLst>
          </p:cNvPr>
          <p:cNvSpPr txBox="1"/>
          <p:nvPr/>
        </p:nvSpPr>
        <p:spPr>
          <a:xfrm>
            <a:off x="1312495" y="521747"/>
            <a:ext cx="50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00165-54CD-4F31-9FD2-96D858A65554}"/>
              </a:ext>
            </a:extLst>
          </p:cNvPr>
          <p:cNvSpPr txBox="1"/>
          <p:nvPr/>
        </p:nvSpPr>
        <p:spPr>
          <a:xfrm>
            <a:off x="5742058" y="1242762"/>
            <a:ext cx="3817968" cy="2418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/>
              <a:t>Tóm</a:t>
            </a:r>
            <a:r>
              <a:rPr lang="en-US" sz="2600" i="1" dirty="0"/>
              <a:t> </a:t>
            </a:r>
            <a:r>
              <a:rPr lang="en-US" sz="2600" i="1" dirty="0" err="1"/>
              <a:t>tắt</a:t>
            </a:r>
            <a:endParaRPr lang="en-US" sz="2600" i="1" dirty="0"/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            : 119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Mi </a:t>
            </a:r>
            <a:r>
              <a:rPr lang="en-US" sz="2600" dirty="0" err="1"/>
              <a:t>cao</a:t>
            </a:r>
            <a:r>
              <a:rPr lang="en-US" sz="2600" dirty="0"/>
              <a:t>               : 98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Mi : … cm?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F6DA-8A36-42FB-8F6C-6F24939A32C2}"/>
              </a:ext>
            </a:extLst>
          </p:cNvPr>
          <p:cNvSpPr txBox="1"/>
          <p:nvPr/>
        </p:nvSpPr>
        <p:spPr>
          <a:xfrm>
            <a:off x="4769113" y="3738426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Mai </a:t>
            </a:r>
            <a:r>
              <a:rPr lang="en-US" sz="2800" i="1" dirty="0" err="1">
                <a:solidFill>
                  <a:srgbClr val="002060"/>
                </a:solidFill>
              </a:rPr>
              <a:t>cao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Mi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119 – 98 = 21 (cm)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21 cm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9AD31D4-812D-453D-9F1F-42D6870C1FB2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F7218-82CE-44AE-8405-53907DE6CFB7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159407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B137A5-0765-40E1-8AAE-AC6D9A3F98DB}"/>
              </a:ext>
            </a:extLst>
          </p:cNvPr>
          <p:cNvSpPr/>
          <p:nvPr/>
        </p:nvSpPr>
        <p:spPr>
          <a:xfrm>
            <a:off x="2264212" y="30838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740FA-4F92-4405-B9DB-F797885D533E}"/>
              </a:ext>
            </a:extLst>
          </p:cNvPr>
          <p:cNvSpPr/>
          <p:nvPr/>
        </p:nvSpPr>
        <p:spPr>
          <a:xfrm>
            <a:off x="1865218" y="22943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5D43F8-0B44-4DDB-A95A-44C0E5D804E7}"/>
              </a:ext>
            </a:extLst>
          </p:cNvPr>
          <p:cNvSpPr/>
          <p:nvPr/>
        </p:nvSpPr>
        <p:spPr>
          <a:xfrm>
            <a:off x="6363965" y="30337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95032F-D110-4F51-B795-8C40A7EA0126}"/>
              </a:ext>
            </a:extLst>
          </p:cNvPr>
          <p:cNvSpPr/>
          <p:nvPr/>
        </p:nvSpPr>
        <p:spPr>
          <a:xfrm>
            <a:off x="5970287" y="22519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6F4872-EB0D-4DBD-9560-68541D1D89C8}"/>
              </a:ext>
            </a:extLst>
          </p:cNvPr>
          <p:cNvSpPr/>
          <p:nvPr/>
        </p:nvSpPr>
        <p:spPr>
          <a:xfrm>
            <a:off x="10277169" y="23562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1288BD-F148-4263-994C-A5F741409C03}"/>
              </a:ext>
            </a:extLst>
          </p:cNvPr>
          <p:cNvSpPr/>
          <p:nvPr/>
        </p:nvSpPr>
        <p:spPr>
          <a:xfrm>
            <a:off x="9872357" y="31183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DCCDAB-167F-43DF-894A-3D270E993975}"/>
              </a:ext>
            </a:extLst>
          </p:cNvPr>
          <p:cNvSpPr/>
          <p:nvPr/>
        </p:nvSpPr>
        <p:spPr>
          <a:xfrm>
            <a:off x="9443732" y="2343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hildren Jumping Cartoon HD Stock Images | Shutterstock">
            <a:extLst>
              <a:ext uri="{FF2B5EF4-FFF2-40B4-BE49-F238E27FC236}">
                <a16:creationId xmlns:a16="http://schemas.microsoft.com/office/drawing/2014/main" id="{789C465F-7090-4654-8DEE-DEC1971A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 bwMode="auto">
          <a:xfrm>
            <a:off x="2580147" y="3880134"/>
            <a:ext cx="5919422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7C2B29-6B0D-4C39-A2E0-C3AE1059811F}"/>
              </a:ext>
            </a:extLst>
          </p:cNvPr>
          <p:cNvSpPr/>
          <p:nvPr/>
        </p:nvSpPr>
        <p:spPr>
          <a:xfrm>
            <a:off x="658760" y="6208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59BD7-19DB-4C01-A17A-5E7E828950C8}"/>
              </a:ext>
            </a:extLst>
          </p:cNvPr>
          <p:cNvSpPr txBox="1"/>
          <p:nvPr/>
        </p:nvSpPr>
        <p:spPr>
          <a:xfrm>
            <a:off x="1041640" y="405633"/>
            <a:ext cx="10491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9703D-5B64-48A5-9B71-5AA9D37D8BD2}"/>
              </a:ext>
            </a:extLst>
          </p:cNvPr>
          <p:cNvSpPr txBox="1"/>
          <p:nvPr/>
        </p:nvSpPr>
        <p:spPr>
          <a:xfrm>
            <a:off x="2212492" y="1924374"/>
            <a:ext cx="776701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lớn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nhau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987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bé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100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</a:t>
            </a:r>
            <a:r>
              <a:rPr lang="en-US" sz="2800" i="1" dirty="0" err="1">
                <a:solidFill>
                  <a:srgbClr val="002060"/>
                </a:solidFill>
              </a:rPr>
              <a:t>Hiệu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     987 – 100 = 887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	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887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appy Cute Little Kid Girl Play With Block Number | Art drawings for kids,  Kids cartoon characters, Numbers for kids">
            <a:extLst>
              <a:ext uri="{FF2B5EF4-FFF2-40B4-BE49-F238E27FC236}">
                <a16:creationId xmlns:a16="http://schemas.microsoft.com/office/drawing/2014/main" id="{ACFB7B01-B85A-4076-845F-CE2583D1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29" y="3439601"/>
            <a:ext cx="4723880" cy="3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2683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7" y="161793"/>
            <a:ext cx="6409378" cy="622516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462569" y="2895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899891" y="167551"/>
            <a:ext cx="101636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tuyến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48295" y="812882"/>
            <a:ext cx="548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a) Cao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Vinh, </a:t>
            </a:r>
            <a:r>
              <a:rPr lang="en-US" sz="2000" dirty="0" err="1"/>
              <a:t>nơi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xa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108141" y="1310974"/>
            <a:ext cx="4200959" cy="49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000" i="1" dirty="0">
                <a:solidFill>
                  <a:srgbClr val="FF0000"/>
                </a:solidFill>
              </a:rPr>
              <a:t>Vinh </a:t>
            </a:r>
            <a:r>
              <a:rPr lang="en-US" sz="2000" i="1" dirty="0" err="1">
                <a:solidFill>
                  <a:srgbClr val="FF0000"/>
                </a:solidFill>
              </a:rPr>
              <a:t>xa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Hà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Nội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hơn</a:t>
            </a:r>
            <a:r>
              <a:rPr lang="en-US" sz="2000" i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-300683" y="1906015"/>
            <a:ext cx="6230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b) </a:t>
            </a:r>
            <a:r>
              <a:rPr lang="en-US" sz="2000" dirty="0" err="1"/>
              <a:t>Quãng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– </a:t>
            </a:r>
            <a:r>
              <a:rPr lang="en-US" sz="2000" dirty="0" err="1"/>
              <a:t>Đà</a:t>
            </a:r>
            <a:r>
              <a:rPr lang="en-US" sz="2000" dirty="0"/>
              <a:t> </a:t>
            </a:r>
            <a:r>
              <a:rPr lang="en-US" sz="2000" dirty="0" err="1"/>
              <a:t>Nẵng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(qua Vinh) </a:t>
            </a:r>
            <a:r>
              <a:rPr lang="en-US" sz="2000" dirty="0" err="1"/>
              <a:t>dài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ki-</a:t>
            </a:r>
            <a:r>
              <a:rPr lang="en-US" sz="2000" dirty="0" err="1"/>
              <a:t>lô</a:t>
            </a:r>
            <a:r>
              <a:rPr lang="en-US" sz="2000" dirty="0"/>
              <a:t>-</a:t>
            </a:r>
            <a:r>
              <a:rPr lang="en-US" sz="2000" dirty="0" err="1"/>
              <a:t>mét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279113" y="2801152"/>
            <a:ext cx="4200959" cy="49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000" i="1" dirty="0" err="1">
                <a:solidFill>
                  <a:srgbClr val="FF0000"/>
                </a:solidFill>
              </a:rPr>
              <a:t>Quãng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đường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dài</a:t>
            </a:r>
            <a:r>
              <a:rPr lang="en-US" sz="2000" i="1" dirty="0">
                <a:solidFill>
                  <a:srgbClr val="FF0000"/>
                </a:solidFill>
              </a:rPr>
              <a:t> 771 km.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302927" y="3703915"/>
            <a:ext cx="5793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c) </a:t>
            </a:r>
            <a:r>
              <a:rPr lang="en-US" sz="2000" dirty="0" err="1"/>
              <a:t>Quãng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Đà</a:t>
            </a:r>
            <a:r>
              <a:rPr lang="en-US" sz="2000" dirty="0"/>
              <a:t> </a:t>
            </a:r>
            <a:r>
              <a:rPr lang="en-US" sz="2000" dirty="0" err="1"/>
              <a:t>Nẵng</a:t>
            </a:r>
            <a:r>
              <a:rPr lang="en-US" sz="2000" dirty="0"/>
              <a:t> – TP </a:t>
            </a:r>
            <a:r>
              <a:rPr lang="en-US" sz="2000" dirty="0" err="1"/>
              <a:t>Hồ</a:t>
            </a:r>
            <a:r>
              <a:rPr lang="en-US" sz="2000" dirty="0"/>
              <a:t> </a:t>
            </a:r>
            <a:r>
              <a:rPr lang="en-US" sz="2000" dirty="0" err="1"/>
              <a:t>Chí</a:t>
            </a:r>
            <a:r>
              <a:rPr lang="en-US" sz="2000" dirty="0"/>
              <a:t> Minh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quãng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TP </a:t>
            </a:r>
            <a:r>
              <a:rPr lang="en-US" sz="2000" dirty="0" err="1"/>
              <a:t>Hồ</a:t>
            </a:r>
            <a:r>
              <a:rPr lang="en-US" sz="2000" dirty="0"/>
              <a:t> </a:t>
            </a:r>
            <a:r>
              <a:rPr lang="en-US" sz="2000" dirty="0" err="1"/>
              <a:t>Chí</a:t>
            </a:r>
            <a:r>
              <a:rPr lang="en-US" sz="2000" dirty="0"/>
              <a:t> Minh –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ki-</a:t>
            </a:r>
            <a:r>
              <a:rPr lang="en-US" sz="2000" dirty="0" err="1"/>
              <a:t>lô</a:t>
            </a:r>
            <a:r>
              <a:rPr lang="en-US" sz="2000" dirty="0"/>
              <a:t>-</a:t>
            </a:r>
            <a:r>
              <a:rPr lang="en-US" sz="2000" dirty="0" err="1"/>
              <a:t>mét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484935" y="5029455"/>
            <a:ext cx="5262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000" i="1" dirty="0" err="1">
                <a:solidFill>
                  <a:srgbClr val="FB1D12"/>
                </a:solidFill>
              </a:rPr>
              <a:t>Quãng</a:t>
            </a:r>
            <a:r>
              <a:rPr lang="en-US" sz="2000" i="1" dirty="0">
                <a:solidFill>
                  <a:srgbClr val="FB1D12"/>
                </a:solidFill>
              </a:rPr>
              <a:t> </a:t>
            </a:r>
            <a:r>
              <a:rPr lang="en-US" sz="2000" i="1" dirty="0" err="1">
                <a:solidFill>
                  <a:srgbClr val="FB1D12"/>
                </a:solidFill>
              </a:rPr>
              <a:t>đường</a:t>
            </a:r>
            <a:r>
              <a:rPr lang="en-US" sz="2000" i="1" dirty="0">
                <a:solidFill>
                  <a:srgbClr val="FB1D12"/>
                </a:solidFill>
              </a:rPr>
              <a:t> </a:t>
            </a:r>
            <a:r>
              <a:rPr lang="en-US" sz="2000" i="1" dirty="0" err="1">
                <a:solidFill>
                  <a:srgbClr val="FB1D12"/>
                </a:solidFill>
              </a:rPr>
              <a:t>Đà</a:t>
            </a:r>
            <a:r>
              <a:rPr lang="en-US" sz="2000" i="1" dirty="0">
                <a:solidFill>
                  <a:srgbClr val="FB1D12"/>
                </a:solidFill>
              </a:rPr>
              <a:t> </a:t>
            </a:r>
            <a:r>
              <a:rPr lang="en-US" sz="2000" i="1" dirty="0" err="1">
                <a:solidFill>
                  <a:srgbClr val="FB1D12"/>
                </a:solidFill>
              </a:rPr>
              <a:t>Nẵng</a:t>
            </a:r>
            <a:r>
              <a:rPr lang="en-US" sz="2000" i="1" dirty="0">
                <a:solidFill>
                  <a:srgbClr val="FB1D12"/>
                </a:solidFill>
              </a:rPr>
              <a:t> – TP </a:t>
            </a:r>
            <a:r>
              <a:rPr lang="en-US" sz="2000" i="1" dirty="0" err="1">
                <a:solidFill>
                  <a:srgbClr val="FB1D12"/>
                </a:solidFill>
              </a:rPr>
              <a:t>Hồ</a:t>
            </a:r>
            <a:r>
              <a:rPr lang="en-US" sz="2000" i="1" dirty="0">
                <a:solidFill>
                  <a:srgbClr val="FB1D12"/>
                </a:solidFill>
              </a:rPr>
              <a:t> </a:t>
            </a:r>
            <a:r>
              <a:rPr lang="en-US" sz="2000" i="1" dirty="0" err="1">
                <a:solidFill>
                  <a:srgbClr val="FB1D12"/>
                </a:solidFill>
              </a:rPr>
              <a:t>Chí</a:t>
            </a:r>
            <a:r>
              <a:rPr lang="en-US" sz="2000" i="1" dirty="0">
                <a:solidFill>
                  <a:srgbClr val="FB1D12"/>
                </a:solidFill>
              </a:rPr>
              <a:t> Minh </a:t>
            </a:r>
            <a:r>
              <a:rPr lang="en-US" sz="2000" i="1" dirty="0" err="1">
                <a:solidFill>
                  <a:srgbClr val="FB1D12"/>
                </a:solidFill>
              </a:rPr>
              <a:t>dài</a:t>
            </a:r>
            <a:r>
              <a:rPr lang="en-US" sz="2000" i="1" dirty="0">
                <a:solidFill>
                  <a:srgbClr val="FB1D12"/>
                </a:solidFill>
              </a:rPr>
              <a:t> </a:t>
            </a:r>
            <a:r>
              <a:rPr lang="en-US" sz="2000" i="1" dirty="0" err="1">
                <a:solidFill>
                  <a:srgbClr val="FB1D12"/>
                </a:solidFill>
              </a:rPr>
              <a:t>hơn</a:t>
            </a:r>
            <a:r>
              <a:rPr lang="en-US" sz="2000" i="1" dirty="0">
                <a:solidFill>
                  <a:srgbClr val="FB1D12"/>
                </a:solidFill>
              </a:rPr>
              <a:t> </a:t>
            </a:r>
            <a:r>
              <a:rPr lang="en-US" sz="2000" i="1" dirty="0" err="1">
                <a:solidFill>
                  <a:srgbClr val="FB1D12"/>
                </a:solidFill>
              </a:rPr>
              <a:t>quãng</a:t>
            </a:r>
            <a:r>
              <a:rPr lang="en-US" sz="2000" i="1" dirty="0">
                <a:solidFill>
                  <a:srgbClr val="FB1D12"/>
                </a:solidFill>
              </a:rPr>
              <a:t> </a:t>
            </a:r>
            <a:r>
              <a:rPr lang="en-US" sz="2000" i="1" dirty="0" err="1">
                <a:solidFill>
                  <a:srgbClr val="FB1D12"/>
                </a:solidFill>
              </a:rPr>
              <a:t>đường</a:t>
            </a:r>
            <a:r>
              <a:rPr lang="en-US" sz="2000" i="1" dirty="0">
                <a:solidFill>
                  <a:srgbClr val="FB1D12"/>
                </a:solidFill>
              </a:rPr>
              <a:t> TP </a:t>
            </a:r>
            <a:r>
              <a:rPr lang="en-US" sz="2000" i="1" dirty="0" err="1">
                <a:solidFill>
                  <a:srgbClr val="FB1D12"/>
                </a:solidFill>
              </a:rPr>
              <a:t>Hồ</a:t>
            </a:r>
            <a:r>
              <a:rPr lang="en-US" sz="2000" i="1" dirty="0">
                <a:solidFill>
                  <a:srgbClr val="FB1D12"/>
                </a:solidFill>
              </a:rPr>
              <a:t> </a:t>
            </a:r>
            <a:r>
              <a:rPr lang="en-US" sz="2000" i="1" dirty="0" err="1">
                <a:solidFill>
                  <a:srgbClr val="FB1D12"/>
                </a:solidFill>
              </a:rPr>
              <a:t>Chí</a:t>
            </a:r>
            <a:r>
              <a:rPr lang="en-US" sz="2000" i="1" dirty="0">
                <a:solidFill>
                  <a:srgbClr val="FB1D12"/>
                </a:solidFill>
              </a:rPr>
              <a:t> Minh – </a:t>
            </a:r>
            <a:r>
              <a:rPr lang="en-US" sz="2000" i="1" dirty="0" err="1">
                <a:solidFill>
                  <a:srgbClr val="FB1D12"/>
                </a:solidFill>
              </a:rPr>
              <a:t>Cần</a:t>
            </a:r>
            <a:r>
              <a:rPr lang="en-US" sz="2000" i="1" dirty="0">
                <a:solidFill>
                  <a:srgbClr val="FB1D12"/>
                </a:solidFill>
              </a:rPr>
              <a:t> </a:t>
            </a:r>
            <a:r>
              <a:rPr lang="en-US" sz="2000" i="1" dirty="0" err="1">
                <a:solidFill>
                  <a:srgbClr val="FB1D12"/>
                </a:solidFill>
              </a:rPr>
              <a:t>Thơ</a:t>
            </a:r>
            <a:r>
              <a:rPr lang="en-US" sz="20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621</Words>
  <Application>Microsoft Office PowerPoint</Application>
  <PresentationFormat>Widescreen</PresentationFormat>
  <Paragraphs>201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261</cp:revision>
  <dcterms:created xsi:type="dcterms:W3CDTF">2021-06-02T01:34:28Z</dcterms:created>
  <dcterms:modified xsi:type="dcterms:W3CDTF">2025-05-03T09:13:23Z</dcterms:modified>
</cp:coreProperties>
</file>