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64" r:id="rId3"/>
    <p:sldId id="284" r:id="rId4"/>
    <p:sldId id="265" r:id="rId5"/>
    <p:sldId id="276" r:id="rId6"/>
    <p:sldId id="285" r:id="rId7"/>
    <p:sldId id="270" r:id="rId8"/>
    <p:sldId id="27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60A"/>
    <a:srgbClr val="F4F7E0"/>
    <a:srgbClr val="F9F8F6"/>
    <a:srgbClr val="E89A5C"/>
    <a:srgbClr val="D7EDA9"/>
    <a:srgbClr val="BEEEAF"/>
    <a:srgbClr val="DA8B37"/>
    <a:srgbClr val="EF5F5F"/>
    <a:srgbClr val="F6C296"/>
    <a:srgbClr val="E7B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60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7249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60" r:id="rId3"/>
    <p:sldLayoutId id="2147483661" r:id="rId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96899" y="1262743"/>
            <a:ext cx="478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KIỀM CHẾ CẢM XÚC TIÊU CỰC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với cách ứng xử nào trong các tình huống dưới đây? Vì sao?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74808-ECAD-4442-AE67-05CBDFE47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25" y="1397196"/>
            <a:ext cx="5065313" cy="39029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F94A58-9802-5D46-8788-FF11AB25D678}"/>
              </a:ext>
            </a:extLst>
          </p:cNvPr>
          <p:cNvGrpSpPr/>
          <p:nvPr/>
        </p:nvGrpSpPr>
        <p:grpSpPr>
          <a:xfrm>
            <a:off x="613893" y="1540307"/>
            <a:ext cx="5879026" cy="1685846"/>
            <a:chOff x="599900" y="2318309"/>
            <a:chExt cx="5879026" cy="16858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D53FE-A97C-4149-8AF1-9E1D114E1F63}"/>
                </a:ext>
              </a:extLst>
            </p:cNvPr>
            <p:cNvSpPr txBox="1"/>
            <p:nvPr/>
          </p:nvSpPr>
          <p:spPr>
            <a:xfrm flipH="1">
              <a:off x="599900" y="2318309"/>
              <a:ext cx="5879026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Trong giờ ra chơi, vì muốn chạy thật nhanh ra sân, Huy đã đẩy Hùng làm bạn ngã, khiến Hùng tức giận.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E8D782-74E8-1A42-BF1C-850E65E7475B}"/>
                </a:ext>
              </a:extLst>
            </p:cNvPr>
            <p:cNvGrpSpPr/>
            <p:nvPr/>
          </p:nvGrpSpPr>
          <p:grpSpPr>
            <a:xfrm>
              <a:off x="719852" y="2448545"/>
              <a:ext cx="408621" cy="523220"/>
              <a:chOff x="5224655" y="-1003845"/>
              <a:chExt cx="408621" cy="5232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B3CA7-D797-1C4E-9131-FEAA359168A7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20EEEB-1744-A441-ACAF-28ACB85095A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CD043-162C-3147-9C83-DCAEFCDB51F2}"/>
              </a:ext>
            </a:extLst>
          </p:cNvPr>
          <p:cNvGrpSpPr/>
          <p:nvPr/>
        </p:nvGrpSpPr>
        <p:grpSpPr>
          <a:xfrm>
            <a:off x="453456" y="3344588"/>
            <a:ext cx="6096615" cy="2482213"/>
            <a:chOff x="453456" y="3344588"/>
            <a:chExt cx="6096615" cy="24822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ACC2-FA55-0847-AFDC-2448B5D5B2B0}"/>
                </a:ext>
              </a:extLst>
            </p:cNvPr>
            <p:cNvSpPr txBox="1"/>
            <p:nvPr/>
          </p:nvSpPr>
          <p:spPr>
            <a:xfrm>
              <a:off x="1372771" y="3344588"/>
              <a:ext cx="3977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000" b="1" dirty="0">
                  <a:solidFill>
                    <a:srgbClr val="002060"/>
                  </a:solidFill>
                </a:rPr>
                <a:t>CHỌN CÁCH XỬ LÍ CHO HÙNG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D50B8-6A5F-454C-86A6-4014B125F97B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45" y="3933757"/>
              <a:ext cx="0" cy="180426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1129-4844-854A-9596-3B02577EEC1C}"/>
                </a:ext>
              </a:extLst>
            </p:cNvPr>
            <p:cNvSpPr txBox="1"/>
            <p:nvPr/>
          </p:nvSpPr>
          <p:spPr>
            <a:xfrm>
              <a:off x="453456" y="3853949"/>
              <a:ext cx="2872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400" dirty="0">
                  <a:solidFill>
                    <a:srgbClr val="07060A"/>
                  </a:solidFill>
                </a:rPr>
                <a:t>a. Hùng đẩy lại Huy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F8AD2-83CE-7046-AF44-6C7CA902BC5C}"/>
                </a:ext>
              </a:extLst>
            </p:cNvPr>
            <p:cNvSpPr txBox="1"/>
            <p:nvPr/>
          </p:nvSpPr>
          <p:spPr>
            <a:xfrm>
              <a:off x="3506608" y="3887809"/>
              <a:ext cx="30434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>
                  <a:solidFill>
                    <a:srgbClr val="07060A"/>
                  </a:solidFill>
                </a:rPr>
                <a:t>b. Hùng hít thở thật sâu để bình tĩnh lại. Sau đó Hùng nhắc nhở Huy không nên làm như vậy.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43A11EC-5950-6947-9D26-EFA0708A09E6}"/>
              </a:ext>
            </a:extLst>
          </p:cNvPr>
          <p:cNvSpPr/>
          <p:nvPr/>
        </p:nvSpPr>
        <p:spPr>
          <a:xfrm>
            <a:off x="3506608" y="3929271"/>
            <a:ext cx="389659" cy="38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8E98C0-A47B-EC4B-96DB-96AC13BEDE82}"/>
              </a:ext>
            </a:extLst>
          </p:cNvPr>
          <p:cNvGrpSpPr/>
          <p:nvPr/>
        </p:nvGrpSpPr>
        <p:grpSpPr>
          <a:xfrm>
            <a:off x="569406" y="5778303"/>
            <a:ext cx="9759977" cy="610853"/>
            <a:chOff x="569406" y="5749727"/>
            <a:chExt cx="9759977" cy="6108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5A74F4-3894-E54B-8161-1AFD7C54C50A}"/>
                </a:ext>
              </a:extLst>
            </p:cNvPr>
            <p:cNvSpPr txBox="1"/>
            <p:nvPr/>
          </p:nvSpPr>
          <p:spPr>
            <a:xfrm flipH="1">
              <a:off x="1145567" y="5749727"/>
              <a:ext cx="918381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Em còn cách ứng xử nào khác?</a:t>
              </a:r>
            </a:p>
          </p:txBody>
        </p:sp>
        <p:sp>
          <p:nvSpPr>
            <p:cNvPr id="27" name="Oval Callout 26">
              <a:extLst>
                <a:ext uri="{FF2B5EF4-FFF2-40B4-BE49-F238E27FC236}">
                  <a16:creationId xmlns:a16="http://schemas.microsoft.com/office/drawing/2014/main" id="{E5C28407-DFAE-4B40-8820-ED4EFBB8CDDF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23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với cách ứng xử nào trong các tình huống dưới đây? Vì sao?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F94A58-9802-5D46-8788-FF11AB25D678}"/>
              </a:ext>
            </a:extLst>
          </p:cNvPr>
          <p:cNvGrpSpPr/>
          <p:nvPr/>
        </p:nvGrpSpPr>
        <p:grpSpPr>
          <a:xfrm>
            <a:off x="455852" y="1426003"/>
            <a:ext cx="6126144" cy="2239844"/>
            <a:chOff x="599899" y="2318309"/>
            <a:chExt cx="6126144" cy="22398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D53FE-A97C-4149-8AF1-9E1D114E1F63}"/>
                </a:ext>
              </a:extLst>
            </p:cNvPr>
            <p:cNvSpPr txBox="1"/>
            <p:nvPr/>
          </p:nvSpPr>
          <p:spPr>
            <a:xfrm flipH="1">
              <a:off x="599899" y="2318309"/>
              <a:ext cx="6126144" cy="223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Hôm nay là buổi học đầu tiên của Vân ở trường mới. Thầy cô, bạn bè đều là những người lần đầu tiên Vân gặp. Bạn cảm thấy lo lắng và hơi có chút sợ hãi.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E8D782-74E8-1A42-BF1C-850E65E7475B}"/>
                </a:ext>
              </a:extLst>
            </p:cNvPr>
            <p:cNvGrpSpPr/>
            <p:nvPr/>
          </p:nvGrpSpPr>
          <p:grpSpPr>
            <a:xfrm>
              <a:off x="719852" y="2448545"/>
              <a:ext cx="408621" cy="523220"/>
              <a:chOff x="5224655" y="-1003845"/>
              <a:chExt cx="408621" cy="5232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B3CA7-D797-1C4E-9131-FEAA359168A7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20EEEB-1744-A441-ACAF-28ACB85095A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CD043-162C-3147-9C83-DCAEFCDB51F2}"/>
              </a:ext>
            </a:extLst>
          </p:cNvPr>
          <p:cNvGrpSpPr/>
          <p:nvPr/>
        </p:nvGrpSpPr>
        <p:grpSpPr>
          <a:xfrm>
            <a:off x="455852" y="3657639"/>
            <a:ext cx="6096615" cy="2193391"/>
            <a:chOff x="453456" y="3401740"/>
            <a:chExt cx="6096615" cy="21933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ACC2-FA55-0847-AFDC-2448B5D5B2B0}"/>
                </a:ext>
              </a:extLst>
            </p:cNvPr>
            <p:cNvSpPr txBox="1"/>
            <p:nvPr/>
          </p:nvSpPr>
          <p:spPr>
            <a:xfrm>
              <a:off x="1372771" y="3401740"/>
              <a:ext cx="3764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000" b="1" dirty="0">
                  <a:solidFill>
                    <a:srgbClr val="002060"/>
                  </a:solidFill>
                </a:rPr>
                <a:t>CHỌN CÁCH XỬ LÍ CHO VÂN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D50B8-6A5F-454C-86A6-4014B125F97B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45" y="3933757"/>
              <a:ext cx="0" cy="148985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1129-4844-854A-9596-3B02577EEC1C}"/>
                </a:ext>
              </a:extLst>
            </p:cNvPr>
            <p:cNvSpPr txBox="1"/>
            <p:nvPr/>
          </p:nvSpPr>
          <p:spPr>
            <a:xfrm>
              <a:off x="453456" y="3853949"/>
              <a:ext cx="2791424" cy="174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VN" sz="2400" dirty="0">
                  <a:solidFill>
                    <a:srgbClr val="07060A"/>
                  </a:solidFill>
                </a:rPr>
                <a:t>a. Vân ngồi một mình trong lớp, không nói chuyện với ai.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F8AD2-83CE-7046-AF44-6C7CA902BC5C}"/>
                </a:ext>
              </a:extLst>
            </p:cNvPr>
            <p:cNvSpPr txBox="1"/>
            <p:nvPr/>
          </p:nvSpPr>
          <p:spPr>
            <a:xfrm>
              <a:off x="3506608" y="3887809"/>
              <a:ext cx="3043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>
                  <a:solidFill>
                    <a:srgbClr val="07060A"/>
                  </a:solidFill>
                </a:rPr>
                <a:t>b. Vân chia sẻ với bạn cùng bàn.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43A11EC-5950-6947-9D26-EFA0708A09E6}"/>
              </a:ext>
            </a:extLst>
          </p:cNvPr>
          <p:cNvSpPr/>
          <p:nvPr/>
        </p:nvSpPr>
        <p:spPr>
          <a:xfrm>
            <a:off x="3492320" y="4200736"/>
            <a:ext cx="389659" cy="38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5A74F4-3894-E54B-8161-1AFD7C54C50A}"/>
              </a:ext>
            </a:extLst>
          </p:cNvPr>
          <p:cNvSpPr txBox="1"/>
          <p:nvPr/>
        </p:nvSpPr>
        <p:spPr>
          <a:xfrm flipH="1">
            <a:off x="1067344" y="5818620"/>
            <a:ext cx="9183816" cy="13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vi-VN" sz="2400" i="1" dirty="0">
                <a:ln w="0">
                  <a:noFill/>
                </a:ln>
                <a:solidFill>
                  <a:srgbClr val="07060A"/>
                </a:solidFill>
              </a:rPr>
              <a:t>Em còn cách ứng xử nào khác?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vi-VN" sz="2400" i="1" dirty="0">
                <a:ln w="0">
                  <a:noFill/>
                </a:ln>
                <a:solidFill>
                  <a:srgbClr val="07060A"/>
                </a:solidFill>
              </a:rPr>
              <a:t>Nếu là bạn cùng bàn/ bạn cùng lớp em sẽ nói gì với Vân?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vi-VN" sz="2400" i="1" dirty="0">
              <a:ln w="0">
                <a:noFill/>
              </a:ln>
              <a:solidFill>
                <a:srgbClr val="07060A"/>
              </a:solidFill>
            </a:endParaRP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E5C28407-DFAE-4B40-8820-ED4EFBB8CDDF}"/>
              </a:ext>
            </a:extLst>
          </p:cNvPr>
          <p:cNvSpPr/>
          <p:nvPr/>
        </p:nvSpPr>
        <p:spPr>
          <a:xfrm>
            <a:off x="491183" y="5894147"/>
            <a:ext cx="576161" cy="535326"/>
          </a:xfrm>
          <a:prstGeom prst="wedgeEllipseCallout">
            <a:avLst>
              <a:gd name="adj1" fmla="val -43505"/>
              <a:gd name="adj2" fmla="val 55845"/>
            </a:avLst>
          </a:prstGeom>
          <a:solidFill>
            <a:srgbClr val="E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UTM Cooper Black" panose="020406030505060202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AA2D4E-C8FB-CF4C-9CE2-43CE8FC7F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96" y="1516746"/>
            <a:ext cx="5017742" cy="37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build="p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1000125" y="5891208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Các bạn trong lớp thường trêu em “béo ú” khiến em bực bội.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B63857-4D15-E040-80D4-F0C3D987F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25" y="1274554"/>
            <a:ext cx="6334488" cy="44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40B2FA2-AEF8-B140-B622-3E0C32ADB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00" y="1393291"/>
            <a:ext cx="6604999" cy="41550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1131093" y="5641800"/>
            <a:ext cx="992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Một người bạn thân bỗng nhiên không nói chuyện với em và bảo các bạn không chơi cùng, khiến em buồn.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C8AE43-470E-A140-BA1F-F404A4357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93" y="1202547"/>
            <a:ext cx="6907212" cy="40748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1293711" y="5406643"/>
            <a:ext cx="992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Em dành cả buổi chiều để vẽ một bức tranh. Sau đó, em trai dùng bút gạch lên bức tranh, khiến em rất bực.</a:t>
            </a:r>
          </a:p>
        </p:txBody>
      </p:sp>
    </p:spTree>
    <p:extLst>
      <p:ext uri="{BB962C8B-B14F-4D97-AF65-F5344CB8AC3E}">
        <p14:creationId xmlns:p14="http://schemas.microsoft.com/office/powerpoint/2010/main" val="26011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685800" y="1425383"/>
            <a:ext cx="10729913" cy="507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 </a:t>
            </a:r>
            <a:r>
              <a:rPr lang="en-VN" sz="2800" dirty="0">
                <a:solidFill>
                  <a:srgbClr val="002060"/>
                </a:solidFill>
              </a:rPr>
              <a:t>Chia sẻ những cảm xúc tiêu cực mà em đã gặp và cách em kiềm chế những cảm xúc đó.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 </a:t>
            </a:r>
            <a:r>
              <a:rPr lang="en-VN" sz="2800" dirty="0">
                <a:solidFill>
                  <a:srgbClr val="002060"/>
                </a:solidFill>
              </a:rPr>
              <a:t>Em hãy thực hiện những hành động sau đây khi tức giận, mệt mỏi, lo lắng, căng thẳng: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Hít thở sâu;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Đếm chậm rãi từ 1 đến 10;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Nghe nhạc nhẹ;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Đi dạo;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VN" sz="2800" dirty="0">
                <a:solidFill>
                  <a:srgbClr val="002060"/>
                </a:solidFill>
              </a:rPr>
              <a:t>Trò chuyện với người thân.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A2960-0D0D-E743-B6E2-F956016A9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9648"/>
          <a:stretch/>
        </p:blipFill>
        <p:spPr>
          <a:xfrm>
            <a:off x="3185253" y="2414588"/>
            <a:ext cx="8643890" cy="3796838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</TotalTime>
  <Words>393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UTM Cookies</vt:lpstr>
      <vt:lpstr>UTM Cooper Black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113</cp:revision>
  <dcterms:created xsi:type="dcterms:W3CDTF">2021-06-11T02:39:36Z</dcterms:created>
  <dcterms:modified xsi:type="dcterms:W3CDTF">2025-05-05T04:28:00Z</dcterms:modified>
</cp:coreProperties>
</file>