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4"/>
  </p:notesMasterIdLst>
  <p:sldIdLst>
    <p:sldId id="284" r:id="rId3"/>
    <p:sldId id="257" r:id="rId4"/>
    <p:sldId id="275" r:id="rId5"/>
    <p:sldId id="263" r:id="rId6"/>
    <p:sldId id="276" r:id="rId7"/>
    <p:sldId id="277" r:id="rId8"/>
    <p:sldId id="279" r:id="rId9"/>
    <p:sldId id="273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57"/>
    <a:srgbClr val="FCE281"/>
    <a:srgbClr val="6CD0F5"/>
    <a:srgbClr val="F0C9BF"/>
    <a:srgbClr val="F28865"/>
    <a:srgbClr val="3D871F"/>
    <a:srgbClr val="D17657"/>
    <a:srgbClr val="F18E8F"/>
    <a:srgbClr val="96E1EA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6/11/21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8C705-B903-D746-AAA4-2F01FDD4C32E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8D6283AE-5F3E-6E47-8E1E-60974DFEA1F5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DB358E7E-9D47-DF4A-8477-3A6271D3EC48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D663E1-522D-9140-B7A6-57FAC8B7D56A}"/>
              </a:ext>
            </a:extLst>
          </p:cNvPr>
          <p:cNvGrpSpPr/>
          <p:nvPr userDrawn="1"/>
        </p:nvGrpSpPr>
        <p:grpSpPr>
          <a:xfrm>
            <a:off x="-35155" y="5393053"/>
            <a:ext cx="12227155" cy="1464947"/>
            <a:chOff x="-35155" y="5393053"/>
            <a:chExt cx="12227155" cy="1464947"/>
          </a:xfrm>
        </p:grpSpPr>
        <p:grpSp>
          <p:nvGrpSpPr>
            <p:cNvPr id="3" name="Google Shape;19;p3">
              <a:extLst>
                <a:ext uri="{FF2B5EF4-FFF2-40B4-BE49-F238E27FC236}">
                  <a16:creationId xmlns:a16="http://schemas.microsoft.com/office/drawing/2014/main" id="{B1DF5C2F-4DF1-419C-8A9B-27DA7BFCB7FD}"/>
                </a:ext>
              </a:extLst>
            </p:cNvPr>
            <p:cNvGrpSpPr/>
            <p:nvPr userDrawn="1"/>
          </p:nvGrpSpPr>
          <p:grpSpPr>
            <a:xfrm>
              <a:off x="0" y="6096000"/>
              <a:ext cx="12192000" cy="762000"/>
              <a:chOff x="-25" y="1390650"/>
              <a:chExt cx="9144000" cy="3752700"/>
            </a:xfrm>
            <a:solidFill>
              <a:srgbClr val="7030A0"/>
            </a:solidFill>
          </p:grpSpPr>
          <p:sp>
            <p:nvSpPr>
              <p:cNvPr id="4" name="Google Shape;20;p3">
                <a:extLst>
                  <a:ext uri="{FF2B5EF4-FFF2-40B4-BE49-F238E27FC236}">
                    <a16:creationId xmlns:a16="http://schemas.microsoft.com/office/drawing/2014/main" id="{3C738AF9-98A2-4884-8348-BA5CD6D562FC}"/>
                  </a:ext>
                </a:extLst>
              </p:cNvPr>
              <p:cNvSpPr/>
              <p:nvPr/>
            </p:nvSpPr>
            <p:spPr>
              <a:xfrm>
                <a:off x="-25" y="1390650"/>
                <a:ext cx="9143955" cy="3152727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17253" extrusionOk="0">
                    <a:moveTo>
                      <a:pt x="24551" y="0"/>
                    </a:moveTo>
                    <a:cubicBezTo>
                      <a:pt x="19562" y="0"/>
                      <a:pt x="12918" y="5739"/>
                      <a:pt x="7775" y="5942"/>
                    </a:cubicBezTo>
                    <a:cubicBezTo>
                      <a:pt x="7443" y="5956"/>
                      <a:pt x="7121" y="5962"/>
                      <a:pt x="6809" y="5962"/>
                    </a:cubicBezTo>
                    <a:cubicBezTo>
                      <a:pt x="2312" y="5962"/>
                      <a:pt x="0" y="4608"/>
                      <a:pt x="0" y="4608"/>
                    </a:cubicBezTo>
                    <a:lnTo>
                      <a:pt x="0" y="17253"/>
                    </a:lnTo>
                    <a:lnTo>
                      <a:pt x="48077" y="17253"/>
                    </a:lnTo>
                    <a:lnTo>
                      <a:pt x="48077" y="3727"/>
                    </a:lnTo>
                    <a:cubicBezTo>
                      <a:pt x="48077" y="3727"/>
                      <a:pt x="46378" y="2205"/>
                      <a:pt x="44452" y="2205"/>
                    </a:cubicBezTo>
                    <a:cubicBezTo>
                      <a:pt x="44320" y="2205"/>
                      <a:pt x="44187" y="2212"/>
                      <a:pt x="44053" y="2227"/>
                    </a:cubicBezTo>
                    <a:cubicBezTo>
                      <a:pt x="41970" y="2465"/>
                      <a:pt x="40076" y="4275"/>
                      <a:pt x="36278" y="4870"/>
                    </a:cubicBezTo>
                    <a:cubicBezTo>
                      <a:pt x="36082" y="4901"/>
                      <a:pt x="35888" y="4915"/>
                      <a:pt x="35696" y="4915"/>
                    </a:cubicBezTo>
                    <a:cubicBezTo>
                      <a:pt x="32171" y="4915"/>
                      <a:pt x="29282" y="0"/>
                      <a:pt x="245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" name="Google Shape;21;p3">
                <a:extLst>
                  <a:ext uri="{FF2B5EF4-FFF2-40B4-BE49-F238E27FC236}">
                    <a16:creationId xmlns:a16="http://schemas.microsoft.com/office/drawing/2014/main" id="{EE597EA3-2D22-4759-9946-C851847D77F3}"/>
                  </a:ext>
                </a:extLst>
              </p:cNvPr>
              <p:cNvSpPr/>
              <p:nvPr/>
            </p:nvSpPr>
            <p:spPr>
              <a:xfrm>
                <a:off x="-25" y="4210050"/>
                <a:ext cx="9144000" cy="9333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id="{8978B982-7789-6D48-BEBA-410672F3CD6E}"/>
                </a:ext>
              </a:extLst>
            </p:cNvPr>
            <p:cNvSpPr/>
            <p:nvPr userDrawn="1"/>
          </p:nvSpPr>
          <p:spPr>
            <a:xfrm rot="5400000">
              <a:off x="1443770" y="3914128"/>
              <a:ext cx="1464904" cy="4422754"/>
            </a:xfrm>
            <a:custGeom>
              <a:avLst/>
              <a:gdLst>
                <a:gd name="connsiteX0" fmla="*/ 25200 w 34290"/>
                <a:gd name="connsiteY0" fmla="*/ 0 h 42422"/>
                <a:gd name="connsiteX1" fmla="*/ 1582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  <a:gd name="connsiteX0" fmla="*/ 25200 w 34290"/>
                <a:gd name="connsiteY0" fmla="*/ 0 h 42422"/>
                <a:gd name="connsiteX1" fmla="*/ 1880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" h="42422" extrusionOk="0">
                  <a:moveTo>
                    <a:pt x="25200" y="0"/>
                  </a:moveTo>
                  <a:cubicBezTo>
                    <a:pt x="25200" y="0"/>
                    <a:pt x="20297" y="7820"/>
                    <a:pt x="18804" y="12263"/>
                  </a:cubicBezTo>
                  <a:cubicBezTo>
                    <a:pt x="17311" y="16706"/>
                    <a:pt x="16824" y="22098"/>
                    <a:pt x="16240" y="26658"/>
                  </a:cubicBezTo>
                  <a:cubicBezTo>
                    <a:pt x="15609" y="31492"/>
                    <a:pt x="4239" y="37505"/>
                    <a:pt x="2262" y="39302"/>
                  </a:cubicBezTo>
                  <a:cubicBezTo>
                    <a:pt x="286" y="41112"/>
                    <a:pt x="0" y="42422"/>
                    <a:pt x="0" y="42422"/>
                  </a:cubicBezTo>
                  <a:lnTo>
                    <a:pt x="34290" y="42422"/>
                  </a:lnTo>
                  <a:lnTo>
                    <a:pt x="34290" y="7549"/>
                  </a:lnTo>
                  <a:cubicBezTo>
                    <a:pt x="31079" y="7549"/>
                    <a:pt x="28411" y="0"/>
                    <a:pt x="252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9961AA-C0EA-BF4F-9FAE-7381857E07C7}"/>
              </a:ext>
            </a:extLst>
          </p:cNvPr>
          <p:cNvSpPr txBox="1"/>
          <p:nvPr userDrawn="1"/>
        </p:nvSpPr>
        <p:spPr>
          <a:xfrm rot="10800000" flipH="1" flipV="1">
            <a:off x="79047" y="5937560"/>
            <a:ext cx="322153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37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0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7" r:id="rId3"/>
    <p:sldLayoutId id="214748371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9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2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22.wdp"/><Relationship Id="rId4" Type="http://schemas.openxmlformats.org/officeDocument/2006/relationships/image" Target="../media/image17.png"/><Relationship Id="rId9" Type="http://schemas.microsoft.com/office/2007/relationships/hdphoto" Target="../media/hdphoto2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microsoft.com/office/2007/relationships/hdphoto" Target="../media/hdphoto2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720076" y="2712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19028" y="4522267"/>
            <a:ext cx="5003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dirty="0">
                <a:latin typeface="UTM Cooper Black" panose="02040603050506020204" pitchFamily="18" charset="0"/>
              </a:rPr>
              <a:t>NGHỀ NGHIỆP 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CỦA NGƯỜI LỚN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BÀI2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63220-B797-A242-9003-BBB68E8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63" y="2322627"/>
            <a:ext cx="6085599" cy="3931070"/>
          </a:xfrm>
          <a:prstGeom prst="rect">
            <a:avLst/>
          </a:prstGeom>
        </p:spPr>
      </p:pic>
      <p:grpSp>
        <p:nvGrpSpPr>
          <p:cNvPr id="66" name="Google Shape;267;p25">
            <a:extLst>
              <a:ext uri="{FF2B5EF4-FFF2-40B4-BE49-F238E27FC236}">
                <a16:creationId xmlns:a16="http://schemas.microsoft.com/office/drawing/2014/main" id="{C8FBD71B-6633-C24F-A6E7-C09BCA722769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7" name="Google Shape;268;p25">
              <a:extLst>
                <a:ext uri="{FF2B5EF4-FFF2-40B4-BE49-F238E27FC236}">
                  <a16:creationId xmlns:a16="http://schemas.microsoft.com/office/drawing/2014/main" id="{C4C0C55C-7D4B-0346-A9C5-D32E2FF64D2E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;p25">
              <a:extLst>
                <a:ext uri="{FF2B5EF4-FFF2-40B4-BE49-F238E27FC236}">
                  <a16:creationId xmlns:a16="http://schemas.microsoft.com/office/drawing/2014/main" id="{5E3440DD-FDF3-7D44-99BE-B05BEBE0A71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0;p25">
              <a:extLst>
                <a:ext uri="{FF2B5EF4-FFF2-40B4-BE49-F238E27FC236}">
                  <a16:creationId xmlns:a16="http://schemas.microsoft.com/office/drawing/2014/main" id="{83F54DF5-79AB-4448-B616-8959048BEE64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;p25">
              <a:extLst>
                <a:ext uri="{FF2B5EF4-FFF2-40B4-BE49-F238E27FC236}">
                  <a16:creationId xmlns:a16="http://schemas.microsoft.com/office/drawing/2014/main" id="{8E967A3A-3500-3E42-85FF-50F49CA4BA22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2;p25">
              <a:extLst>
                <a:ext uri="{FF2B5EF4-FFF2-40B4-BE49-F238E27FC236}">
                  <a16:creationId xmlns:a16="http://schemas.microsoft.com/office/drawing/2014/main" id="{2AEA24FE-0BA9-6F4D-94BD-904F3CBBE5D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654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Cùng bạn xây dựng kế hoạch “Tủ sách ủng hộ vùng khó khăn”.</a:t>
            </a:r>
          </a:p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Vì sao em muốn thực hiện kế hoạch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9CC2E-FEB9-9543-BD7F-F157932A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3" y="1206457"/>
            <a:ext cx="8164942" cy="52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3ABA77F-EB1C-AD4D-8F6F-D64B3FAD5751}"/>
              </a:ext>
            </a:extLst>
          </p:cNvPr>
          <p:cNvSpPr/>
          <p:nvPr/>
        </p:nvSpPr>
        <p:spPr>
          <a:xfrm>
            <a:off x="-75841" y="1971413"/>
            <a:ext cx="12386115" cy="4976834"/>
          </a:xfrm>
          <a:custGeom>
            <a:avLst/>
            <a:gdLst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264315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218947 w 12224084"/>
              <a:gd name="connsiteY4" fmla="*/ 202826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4523 h 3709617"/>
              <a:gd name="connsiteX1" fmla="*/ 10804357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24084 w 12224084"/>
              <a:gd name="connsiteY0" fmla="*/ 244523 h 3709617"/>
              <a:gd name="connsiteX1" fmla="*/ 10948736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312820 w 12200020"/>
              <a:gd name="connsiteY9" fmla="*/ 3661491 h 4888712"/>
              <a:gd name="connsiteX10" fmla="*/ 0 w 12200020"/>
              <a:gd name="connsiteY10" fmla="*/ 4888712 h 4888712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120315 w 12200020"/>
              <a:gd name="connsiteY9" fmla="*/ 3685554 h 4888712"/>
              <a:gd name="connsiteX10" fmla="*/ 0 w 12200020"/>
              <a:gd name="connsiteY10" fmla="*/ 4888712 h 4888712"/>
              <a:gd name="connsiteX0" fmla="*/ 12227736 w 12227736"/>
              <a:gd name="connsiteY0" fmla="*/ 244523 h 4888712"/>
              <a:gd name="connsiteX1" fmla="*/ 10952388 w 12227736"/>
              <a:gd name="connsiteY1" fmla="*/ 3891 h 4888712"/>
              <a:gd name="connsiteX2" fmla="*/ 9364220 w 12227736"/>
              <a:gd name="connsiteY2" fmla="*/ 412964 h 4888712"/>
              <a:gd name="connsiteX3" fmla="*/ 8185126 w 12227736"/>
              <a:gd name="connsiteY3" fmla="*/ 1207049 h 4888712"/>
              <a:gd name="connsiteX4" fmla="*/ 7222599 w 12227736"/>
              <a:gd name="connsiteY4" fmla="*/ 2025197 h 4888712"/>
              <a:gd name="connsiteX5" fmla="*/ 6187883 w 12227736"/>
              <a:gd name="connsiteY5" fmla="*/ 2843344 h 4888712"/>
              <a:gd name="connsiteX6" fmla="*/ 4262830 w 12227736"/>
              <a:gd name="connsiteY6" fmla="*/ 3420859 h 4888712"/>
              <a:gd name="connsiteX7" fmla="*/ 2674662 w 12227736"/>
              <a:gd name="connsiteY7" fmla="*/ 3493049 h 4888712"/>
              <a:gd name="connsiteX8" fmla="*/ 1399315 w 12227736"/>
              <a:gd name="connsiteY8" fmla="*/ 3517113 h 4888712"/>
              <a:gd name="connsiteX9" fmla="*/ 99905 w 12227736"/>
              <a:gd name="connsiteY9" fmla="*/ 3661491 h 4888712"/>
              <a:gd name="connsiteX10" fmla="*/ 27716 w 12227736"/>
              <a:gd name="connsiteY10" fmla="*/ 4888712 h 4888712"/>
              <a:gd name="connsiteX0" fmla="*/ 12227736 w 12227736"/>
              <a:gd name="connsiteY0" fmla="*/ 244523 h 4972996"/>
              <a:gd name="connsiteX1" fmla="*/ 10952388 w 12227736"/>
              <a:gd name="connsiteY1" fmla="*/ 3891 h 4972996"/>
              <a:gd name="connsiteX2" fmla="*/ 9364220 w 12227736"/>
              <a:gd name="connsiteY2" fmla="*/ 412964 h 4972996"/>
              <a:gd name="connsiteX3" fmla="*/ 8185126 w 12227736"/>
              <a:gd name="connsiteY3" fmla="*/ 1207049 h 4972996"/>
              <a:gd name="connsiteX4" fmla="*/ 7222599 w 12227736"/>
              <a:gd name="connsiteY4" fmla="*/ 2025197 h 4972996"/>
              <a:gd name="connsiteX5" fmla="*/ 6187883 w 12227736"/>
              <a:gd name="connsiteY5" fmla="*/ 2843344 h 4972996"/>
              <a:gd name="connsiteX6" fmla="*/ 4262830 w 12227736"/>
              <a:gd name="connsiteY6" fmla="*/ 3420859 h 4972996"/>
              <a:gd name="connsiteX7" fmla="*/ 2674662 w 12227736"/>
              <a:gd name="connsiteY7" fmla="*/ 3493049 h 4972996"/>
              <a:gd name="connsiteX8" fmla="*/ 1399315 w 12227736"/>
              <a:gd name="connsiteY8" fmla="*/ 3517113 h 4972996"/>
              <a:gd name="connsiteX9" fmla="*/ 99905 w 12227736"/>
              <a:gd name="connsiteY9" fmla="*/ 3661491 h 4972996"/>
              <a:gd name="connsiteX10" fmla="*/ 27716 w 12227736"/>
              <a:gd name="connsiteY10" fmla="*/ 4888712 h 4972996"/>
              <a:gd name="connsiteX11" fmla="*/ 27715 w 12227736"/>
              <a:gd name="connsiteY11" fmla="*/ 4864648 h 4972996"/>
              <a:gd name="connsiteX0" fmla="*/ 12227736 w 12275862"/>
              <a:gd name="connsiteY0" fmla="*/ 244523 h 4978958"/>
              <a:gd name="connsiteX1" fmla="*/ 10952388 w 12275862"/>
              <a:gd name="connsiteY1" fmla="*/ 3891 h 4978958"/>
              <a:gd name="connsiteX2" fmla="*/ 9364220 w 12275862"/>
              <a:gd name="connsiteY2" fmla="*/ 412964 h 4978958"/>
              <a:gd name="connsiteX3" fmla="*/ 8185126 w 12275862"/>
              <a:gd name="connsiteY3" fmla="*/ 1207049 h 4978958"/>
              <a:gd name="connsiteX4" fmla="*/ 7222599 w 12275862"/>
              <a:gd name="connsiteY4" fmla="*/ 2025197 h 4978958"/>
              <a:gd name="connsiteX5" fmla="*/ 6187883 w 12275862"/>
              <a:gd name="connsiteY5" fmla="*/ 2843344 h 4978958"/>
              <a:gd name="connsiteX6" fmla="*/ 4262830 w 12275862"/>
              <a:gd name="connsiteY6" fmla="*/ 3420859 h 4978958"/>
              <a:gd name="connsiteX7" fmla="*/ 2674662 w 12275862"/>
              <a:gd name="connsiteY7" fmla="*/ 3493049 h 4978958"/>
              <a:gd name="connsiteX8" fmla="*/ 1399315 w 12275862"/>
              <a:gd name="connsiteY8" fmla="*/ 3517113 h 4978958"/>
              <a:gd name="connsiteX9" fmla="*/ 99905 w 12275862"/>
              <a:gd name="connsiteY9" fmla="*/ 3661491 h 4978958"/>
              <a:gd name="connsiteX10" fmla="*/ 27716 w 12275862"/>
              <a:gd name="connsiteY10" fmla="*/ 4888712 h 4978958"/>
              <a:gd name="connsiteX11" fmla="*/ 12275862 w 12275862"/>
              <a:gd name="connsiteY11" fmla="*/ 4888711 h 4978958"/>
              <a:gd name="connsiteX0" fmla="*/ 12227736 w 13190069"/>
              <a:gd name="connsiteY0" fmla="*/ 244523 h 4978958"/>
              <a:gd name="connsiteX1" fmla="*/ 10952388 w 13190069"/>
              <a:gd name="connsiteY1" fmla="*/ 3891 h 4978958"/>
              <a:gd name="connsiteX2" fmla="*/ 9364220 w 13190069"/>
              <a:gd name="connsiteY2" fmla="*/ 412964 h 4978958"/>
              <a:gd name="connsiteX3" fmla="*/ 8185126 w 13190069"/>
              <a:gd name="connsiteY3" fmla="*/ 1207049 h 4978958"/>
              <a:gd name="connsiteX4" fmla="*/ 7222599 w 13190069"/>
              <a:gd name="connsiteY4" fmla="*/ 2025197 h 4978958"/>
              <a:gd name="connsiteX5" fmla="*/ 6187883 w 13190069"/>
              <a:gd name="connsiteY5" fmla="*/ 2843344 h 4978958"/>
              <a:gd name="connsiteX6" fmla="*/ 4262830 w 13190069"/>
              <a:gd name="connsiteY6" fmla="*/ 3420859 h 4978958"/>
              <a:gd name="connsiteX7" fmla="*/ 2674662 w 13190069"/>
              <a:gd name="connsiteY7" fmla="*/ 3493049 h 4978958"/>
              <a:gd name="connsiteX8" fmla="*/ 1399315 w 13190069"/>
              <a:gd name="connsiteY8" fmla="*/ 3517113 h 4978958"/>
              <a:gd name="connsiteX9" fmla="*/ 99905 w 13190069"/>
              <a:gd name="connsiteY9" fmla="*/ 3661491 h 4978958"/>
              <a:gd name="connsiteX10" fmla="*/ 27716 w 13190069"/>
              <a:gd name="connsiteY10" fmla="*/ 4888712 h 4978958"/>
              <a:gd name="connsiteX11" fmla="*/ 12275862 w 13190069"/>
              <a:gd name="connsiteY11" fmla="*/ 4888711 h 4978958"/>
              <a:gd name="connsiteX12" fmla="*/ 12299925 w 13190069"/>
              <a:gd name="connsiteY12" fmla="*/ 4840585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13" fmla="*/ 12227736 w 13171515"/>
              <a:gd name="connsiteY13" fmla="*/ 244523 h 4978958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2288870"/>
              <a:gd name="connsiteY0" fmla="*/ 242688 h 4977123"/>
              <a:gd name="connsiteX1" fmla="*/ 10952388 w 12288870"/>
              <a:gd name="connsiteY1" fmla="*/ 2056 h 4977123"/>
              <a:gd name="connsiteX2" fmla="*/ 9364220 w 12288870"/>
              <a:gd name="connsiteY2" fmla="*/ 411129 h 4977123"/>
              <a:gd name="connsiteX3" fmla="*/ 8185126 w 12288870"/>
              <a:gd name="connsiteY3" fmla="*/ 1205214 h 4977123"/>
              <a:gd name="connsiteX4" fmla="*/ 7222599 w 12288870"/>
              <a:gd name="connsiteY4" fmla="*/ 2023362 h 4977123"/>
              <a:gd name="connsiteX5" fmla="*/ 6187883 w 12288870"/>
              <a:gd name="connsiteY5" fmla="*/ 2841509 h 4977123"/>
              <a:gd name="connsiteX6" fmla="*/ 4262830 w 12288870"/>
              <a:gd name="connsiteY6" fmla="*/ 3419024 h 4977123"/>
              <a:gd name="connsiteX7" fmla="*/ 2674662 w 12288870"/>
              <a:gd name="connsiteY7" fmla="*/ 3491214 h 4977123"/>
              <a:gd name="connsiteX8" fmla="*/ 1399315 w 12288870"/>
              <a:gd name="connsiteY8" fmla="*/ 3515278 h 4977123"/>
              <a:gd name="connsiteX9" fmla="*/ 99905 w 12288870"/>
              <a:gd name="connsiteY9" fmla="*/ 3659656 h 4977123"/>
              <a:gd name="connsiteX10" fmla="*/ 27716 w 12288870"/>
              <a:gd name="connsiteY10" fmla="*/ 4886877 h 4977123"/>
              <a:gd name="connsiteX11" fmla="*/ 12275862 w 12288870"/>
              <a:gd name="connsiteY11" fmla="*/ 4886876 h 4977123"/>
              <a:gd name="connsiteX12" fmla="*/ 12227736 w 12288870"/>
              <a:gd name="connsiteY12" fmla="*/ 242687 h 4977123"/>
              <a:gd name="connsiteX13" fmla="*/ 12227736 w 12288870"/>
              <a:gd name="connsiteY13" fmla="*/ 242688 h 4977123"/>
              <a:gd name="connsiteX0" fmla="*/ 12372363 w 12372363"/>
              <a:gd name="connsiteY0" fmla="*/ 289695 h 4976003"/>
              <a:gd name="connsiteX1" fmla="*/ 10952388 w 12372363"/>
              <a:gd name="connsiteY1" fmla="*/ 936 h 4976003"/>
              <a:gd name="connsiteX2" fmla="*/ 9364220 w 12372363"/>
              <a:gd name="connsiteY2" fmla="*/ 410009 h 4976003"/>
              <a:gd name="connsiteX3" fmla="*/ 8185126 w 12372363"/>
              <a:gd name="connsiteY3" fmla="*/ 1204094 h 4976003"/>
              <a:gd name="connsiteX4" fmla="*/ 7222599 w 12372363"/>
              <a:gd name="connsiteY4" fmla="*/ 2022242 h 4976003"/>
              <a:gd name="connsiteX5" fmla="*/ 6187883 w 12372363"/>
              <a:gd name="connsiteY5" fmla="*/ 2840389 h 4976003"/>
              <a:gd name="connsiteX6" fmla="*/ 4262830 w 12372363"/>
              <a:gd name="connsiteY6" fmla="*/ 3417904 h 4976003"/>
              <a:gd name="connsiteX7" fmla="*/ 2674662 w 12372363"/>
              <a:gd name="connsiteY7" fmla="*/ 3490094 h 4976003"/>
              <a:gd name="connsiteX8" fmla="*/ 1399315 w 12372363"/>
              <a:gd name="connsiteY8" fmla="*/ 3514158 h 4976003"/>
              <a:gd name="connsiteX9" fmla="*/ 99905 w 12372363"/>
              <a:gd name="connsiteY9" fmla="*/ 3658536 h 4976003"/>
              <a:gd name="connsiteX10" fmla="*/ 27716 w 12372363"/>
              <a:gd name="connsiteY10" fmla="*/ 4885757 h 4976003"/>
              <a:gd name="connsiteX11" fmla="*/ 12275862 w 12372363"/>
              <a:gd name="connsiteY11" fmla="*/ 4885756 h 4976003"/>
              <a:gd name="connsiteX12" fmla="*/ 12227736 w 12372363"/>
              <a:gd name="connsiteY12" fmla="*/ 241567 h 4976003"/>
              <a:gd name="connsiteX13" fmla="*/ 12372363 w 12372363"/>
              <a:gd name="connsiteY13" fmla="*/ 289695 h 4976003"/>
              <a:gd name="connsiteX0" fmla="*/ 12372363 w 12462861"/>
              <a:gd name="connsiteY0" fmla="*/ 289843 h 4976151"/>
              <a:gd name="connsiteX1" fmla="*/ 10952388 w 12462861"/>
              <a:gd name="connsiteY1" fmla="*/ 1084 h 4976151"/>
              <a:gd name="connsiteX2" fmla="*/ 9364220 w 12462861"/>
              <a:gd name="connsiteY2" fmla="*/ 410157 h 4976151"/>
              <a:gd name="connsiteX3" fmla="*/ 8185126 w 12462861"/>
              <a:gd name="connsiteY3" fmla="*/ 1204242 h 4976151"/>
              <a:gd name="connsiteX4" fmla="*/ 7222599 w 12462861"/>
              <a:gd name="connsiteY4" fmla="*/ 2022390 h 4976151"/>
              <a:gd name="connsiteX5" fmla="*/ 6187883 w 12462861"/>
              <a:gd name="connsiteY5" fmla="*/ 2840537 h 4976151"/>
              <a:gd name="connsiteX6" fmla="*/ 4262830 w 12462861"/>
              <a:gd name="connsiteY6" fmla="*/ 3418052 h 4976151"/>
              <a:gd name="connsiteX7" fmla="*/ 2674662 w 12462861"/>
              <a:gd name="connsiteY7" fmla="*/ 3490242 h 4976151"/>
              <a:gd name="connsiteX8" fmla="*/ 1399315 w 12462861"/>
              <a:gd name="connsiteY8" fmla="*/ 3514306 h 4976151"/>
              <a:gd name="connsiteX9" fmla="*/ 99905 w 12462861"/>
              <a:gd name="connsiteY9" fmla="*/ 3658684 h 4976151"/>
              <a:gd name="connsiteX10" fmla="*/ 27716 w 12462861"/>
              <a:gd name="connsiteY10" fmla="*/ 4885905 h 4976151"/>
              <a:gd name="connsiteX11" fmla="*/ 12275862 w 12462861"/>
              <a:gd name="connsiteY11" fmla="*/ 4885904 h 4976151"/>
              <a:gd name="connsiteX12" fmla="*/ 12311005 w 12462861"/>
              <a:gd name="connsiteY12" fmla="*/ 269424 h 4976151"/>
              <a:gd name="connsiteX13" fmla="*/ 12372363 w 12462861"/>
              <a:gd name="connsiteY13" fmla="*/ 289843 h 4976151"/>
              <a:gd name="connsiteX0" fmla="*/ 12298345 w 12407347"/>
              <a:gd name="connsiteY0" fmla="*/ 262817 h 4976834"/>
              <a:gd name="connsiteX1" fmla="*/ 10952388 w 12407347"/>
              <a:gd name="connsiteY1" fmla="*/ 1767 h 4976834"/>
              <a:gd name="connsiteX2" fmla="*/ 9364220 w 12407347"/>
              <a:gd name="connsiteY2" fmla="*/ 410840 h 4976834"/>
              <a:gd name="connsiteX3" fmla="*/ 8185126 w 12407347"/>
              <a:gd name="connsiteY3" fmla="*/ 1204925 h 4976834"/>
              <a:gd name="connsiteX4" fmla="*/ 7222599 w 12407347"/>
              <a:gd name="connsiteY4" fmla="*/ 2023073 h 4976834"/>
              <a:gd name="connsiteX5" fmla="*/ 6187883 w 12407347"/>
              <a:gd name="connsiteY5" fmla="*/ 2841220 h 4976834"/>
              <a:gd name="connsiteX6" fmla="*/ 4262830 w 12407347"/>
              <a:gd name="connsiteY6" fmla="*/ 3418735 h 4976834"/>
              <a:gd name="connsiteX7" fmla="*/ 2674662 w 12407347"/>
              <a:gd name="connsiteY7" fmla="*/ 3490925 h 4976834"/>
              <a:gd name="connsiteX8" fmla="*/ 1399315 w 12407347"/>
              <a:gd name="connsiteY8" fmla="*/ 3514989 h 4976834"/>
              <a:gd name="connsiteX9" fmla="*/ 99905 w 12407347"/>
              <a:gd name="connsiteY9" fmla="*/ 3659367 h 4976834"/>
              <a:gd name="connsiteX10" fmla="*/ 27716 w 12407347"/>
              <a:gd name="connsiteY10" fmla="*/ 4886588 h 4976834"/>
              <a:gd name="connsiteX11" fmla="*/ 12275862 w 12407347"/>
              <a:gd name="connsiteY11" fmla="*/ 4886587 h 4976834"/>
              <a:gd name="connsiteX12" fmla="*/ 12311005 w 12407347"/>
              <a:gd name="connsiteY12" fmla="*/ 270107 h 4976834"/>
              <a:gd name="connsiteX13" fmla="*/ 12298345 w 12407347"/>
              <a:gd name="connsiteY13" fmla="*/ 262817 h 49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7347" h="4976834">
                <a:moveTo>
                  <a:pt x="12298345" y="262817"/>
                </a:moveTo>
                <a:cubicBezTo>
                  <a:pt x="12071909" y="218094"/>
                  <a:pt x="11441409" y="-22904"/>
                  <a:pt x="10952388" y="1767"/>
                </a:cubicBezTo>
                <a:cubicBezTo>
                  <a:pt x="10463367" y="26438"/>
                  <a:pt x="9825430" y="210314"/>
                  <a:pt x="9364220" y="410840"/>
                </a:cubicBezTo>
                <a:cubicBezTo>
                  <a:pt x="8903010" y="611366"/>
                  <a:pt x="8542063" y="936219"/>
                  <a:pt x="8185126" y="1204925"/>
                </a:cubicBezTo>
                <a:cubicBezTo>
                  <a:pt x="7828189" y="1473631"/>
                  <a:pt x="7555473" y="1750357"/>
                  <a:pt x="7222599" y="2023073"/>
                </a:cubicBezTo>
                <a:cubicBezTo>
                  <a:pt x="6889725" y="2295789"/>
                  <a:pt x="6681178" y="2608610"/>
                  <a:pt x="6187883" y="2841220"/>
                </a:cubicBezTo>
                <a:cubicBezTo>
                  <a:pt x="5694588" y="3073830"/>
                  <a:pt x="4848367" y="3310451"/>
                  <a:pt x="4262830" y="3418735"/>
                </a:cubicBezTo>
                <a:cubicBezTo>
                  <a:pt x="3677293" y="3527019"/>
                  <a:pt x="3151915" y="3474883"/>
                  <a:pt x="2674662" y="3490925"/>
                </a:cubicBezTo>
                <a:cubicBezTo>
                  <a:pt x="2197409" y="3506967"/>
                  <a:pt x="1828441" y="3486915"/>
                  <a:pt x="1399315" y="3514989"/>
                </a:cubicBezTo>
                <a:cubicBezTo>
                  <a:pt x="970189" y="3543063"/>
                  <a:pt x="312463" y="3619262"/>
                  <a:pt x="99905" y="3659367"/>
                </a:cubicBezTo>
                <a:cubicBezTo>
                  <a:pt x="-112653" y="3699472"/>
                  <a:pt x="89879" y="4882577"/>
                  <a:pt x="27716" y="4886588"/>
                </a:cubicBezTo>
                <a:cubicBezTo>
                  <a:pt x="15684" y="5087114"/>
                  <a:pt x="12275862" y="4891600"/>
                  <a:pt x="12275862" y="4886587"/>
                </a:cubicBezTo>
                <a:cubicBezTo>
                  <a:pt x="12323988" y="3410713"/>
                  <a:pt x="12305992" y="280133"/>
                  <a:pt x="12311005" y="270107"/>
                </a:cubicBezTo>
                <a:cubicBezTo>
                  <a:pt x="12331458" y="276913"/>
                  <a:pt x="12524781" y="307540"/>
                  <a:pt x="12298345" y="262817"/>
                </a:cubicBezTo>
                <a:close/>
              </a:path>
            </a:pathLst>
          </a:custGeom>
          <a:solidFill>
            <a:srgbClr val="FCE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A40137-FD1F-D843-8218-5E6785A084DF}"/>
              </a:ext>
            </a:extLst>
          </p:cNvPr>
          <p:cNvGrpSpPr/>
          <p:nvPr/>
        </p:nvGrpSpPr>
        <p:grpSpPr>
          <a:xfrm>
            <a:off x="216368" y="307966"/>
            <a:ext cx="8489068" cy="2753022"/>
            <a:chOff x="216368" y="307966"/>
            <a:chExt cx="8489068" cy="27530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BD6710-807A-E849-9043-9AB4113AC9AB}"/>
                </a:ext>
              </a:extLst>
            </p:cNvPr>
            <p:cNvGrpSpPr/>
            <p:nvPr/>
          </p:nvGrpSpPr>
          <p:grpSpPr>
            <a:xfrm>
              <a:off x="216368" y="307966"/>
              <a:ext cx="8489068" cy="2753022"/>
              <a:chOff x="407576" y="1234574"/>
              <a:chExt cx="10983021" cy="4297911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9AFF8F0C-5275-5741-9974-DBCFBC1E3478}"/>
                  </a:ext>
                </a:extLst>
              </p:cNvPr>
              <p:cNvSpPr/>
              <p:nvPr/>
            </p:nvSpPr>
            <p:spPr>
              <a:xfrm>
                <a:off x="1596430" y="1234574"/>
                <a:ext cx="91440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6AAEC074-91C7-E943-909E-F981500D0CDB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D247A2-10B6-C440-B883-AE43E0A62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0D8F9-F40C-EE4E-8F31-9D9385177B85}"/>
                </a:ext>
              </a:extLst>
            </p:cNvPr>
            <p:cNvSpPr txBox="1"/>
            <p:nvPr/>
          </p:nvSpPr>
          <p:spPr>
            <a:xfrm>
              <a:off x="1955125" y="779932"/>
              <a:ext cx="62081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 nghiệp tạo ra thu nhập để đảm bảo vật chất cho gia đình, xã hội.</a:t>
              </a:r>
            </a:p>
            <a:p>
              <a:r>
                <a:rPr lang="en-VN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nhiều công việc tình nguyện không nhận lương nhưng mang lại giá trị tốt đẹp cho cuộc sống.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78469A8-D5B3-AB48-9C25-FB755D93D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27" y="2726553"/>
            <a:ext cx="6208185" cy="4010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03F517-EBCD-E648-AF25-C268DE7EB7DA}"/>
              </a:ext>
            </a:extLst>
          </p:cNvPr>
          <p:cNvGrpSpPr/>
          <p:nvPr/>
        </p:nvGrpSpPr>
        <p:grpSpPr>
          <a:xfrm>
            <a:off x="8304245" y="1156996"/>
            <a:ext cx="3620277" cy="1747478"/>
            <a:chOff x="8304245" y="1156996"/>
            <a:chExt cx="3620277" cy="174747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B51825F-0362-D94E-A484-F429F1524C66}"/>
                </a:ext>
              </a:extLst>
            </p:cNvPr>
            <p:cNvSpPr/>
            <p:nvPr/>
          </p:nvSpPr>
          <p:spPr>
            <a:xfrm>
              <a:off x="8304245" y="1156996"/>
              <a:ext cx="3620277" cy="17474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AD4C3C-5DE0-EF47-AEA6-3298A629150D}"/>
                </a:ext>
              </a:extLst>
            </p:cNvPr>
            <p:cNvSpPr txBox="1"/>
            <p:nvPr/>
          </p:nvSpPr>
          <p:spPr>
            <a:xfrm>
              <a:off x="8783053" y="1341558"/>
              <a:ext cx="2556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“Lao động là vinh quang”</a:t>
              </a:r>
            </a:p>
            <a:p>
              <a:pPr algn="r"/>
              <a:r>
                <a:rPr lang="en-VN" sz="2800" dirty="0"/>
                <a:t>(Hồ Chí Minh)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BF16C62-0E22-4B40-BFD1-CA38F2933C0F}"/>
                </a:ext>
              </a:extLst>
            </p:cNvPr>
            <p:cNvSpPr/>
            <p:nvPr/>
          </p:nvSpPr>
          <p:spPr>
            <a:xfrm>
              <a:off x="8459479" y="1285574"/>
              <a:ext cx="3291161" cy="1486595"/>
            </a:xfrm>
            <a:prstGeom prst="roundRect">
              <a:avLst/>
            </a:prstGeom>
            <a:noFill/>
            <a:ln w="38100">
              <a:solidFill>
                <a:srgbClr val="F3915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3013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2430116" y="2581054"/>
            <a:ext cx="7774741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các công việc hoặc nghề nghiệp của người lớn mà em biết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0" name="Picture 4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2BA64BE9-DBA7-9541-86B3-8E719788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4" b="48442" l="7000" r="29125">
                        <a14:foregroundMark x1="9750" y1="29751" x2="15625" y2="30685"/>
                        <a14:foregroundMark x1="15625" y1="30685" x2="15875" y2="40654"/>
                        <a14:foregroundMark x1="15500" y1="40187" x2="15375" y2="33022"/>
                        <a14:foregroundMark x1="15375" y1="33022" x2="16375" y2="31153"/>
                        <a14:foregroundMark x1="11875" y1="32243" x2="11875" y2="32243"/>
                        <a14:foregroundMark x1="11875" y1="33801" x2="11875" y2="33801"/>
                        <a14:foregroundMark x1="15625" y1="43769" x2="15625" y2="43769"/>
                        <a14:foregroundMark x1="15625" y1="48442" x2="15625" y2="48442"/>
                        <a14:foregroundMark x1="20000" y1="48442" x2="20000" y2="48442"/>
                        <a14:foregroundMark x1="22000" y1="39097" x2="22000" y2="39097"/>
                        <a14:foregroundMark x1="21750" y1="38785" x2="22125" y2="32555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726" r="68015" b="50000"/>
          <a:stretch/>
        </p:blipFill>
        <p:spPr bwMode="auto">
          <a:xfrm flipH="1">
            <a:off x="1012034" y="2931744"/>
            <a:ext cx="2280417" cy="29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CC8F649C-A536-3248-B27B-D6D4520E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9" b="95483" l="3250" r="36000">
                        <a14:foregroundMark x1="3250" y1="74766" x2="3250" y2="74766"/>
                        <a14:foregroundMark x1="8625" y1="78193" x2="8625" y2="78193"/>
                        <a14:foregroundMark x1="4625" y1="76947" x2="4625" y2="76947"/>
                        <a14:foregroundMark x1="3875" y1="80841" x2="3875" y2="80841"/>
                        <a14:foregroundMark x1="33125" y1="86916" x2="33125" y2="86916"/>
                        <a14:foregroundMark x1="34375" y1="86916" x2="34375" y2="86916"/>
                        <a14:foregroundMark x1="36000" y1="88318" x2="36000" y2="88318"/>
                        <a14:foregroundMark x1="34125" y1="95483" x2="34125" y2="95483"/>
                        <a14:foregroundMark x1="21750" y1="54829" x2="21750" y2="54829"/>
                      </a14:backgroundRemoval>
                    </a14:imgEffect>
                    <a14:imgEffect>
                      <a14:sharpenSoften amount="6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0417" r="62653" b="3079"/>
          <a:stretch/>
        </p:blipFill>
        <p:spPr bwMode="auto">
          <a:xfrm>
            <a:off x="8998662" y="3668734"/>
            <a:ext cx="3037986" cy="3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D34EA23D-138C-AA4E-B9E9-0CAE8E0C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1" b="94860" l="73625" r="97000">
                        <a14:foregroundMark x1="82875" y1="54361" x2="82875" y2="54361"/>
                        <a14:foregroundMark x1="77875" y1="84112" x2="77875" y2="84112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7" t="50000"/>
          <a:stretch/>
        </p:blipFill>
        <p:spPr bwMode="auto">
          <a:xfrm>
            <a:off x="8831373" y="254834"/>
            <a:ext cx="2001529" cy="27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3556089A-D063-2146-9F14-BDB5BB13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9" b="47508" l="35625" r="65500">
                        <a14:foregroundMark x1="36000" y1="22118" x2="36000" y2="22118"/>
                        <a14:foregroundMark x1="35625" y1="20872" x2="35625" y2="20872"/>
                        <a14:foregroundMark x1="35875" y1="21651" x2="35875" y2="21651"/>
                        <a14:foregroundMark x1="52750" y1="11838" x2="52750" y2="11838"/>
                        <a14:foregroundMark x1="52375" y1="9034" x2="52375" y2="9034"/>
                        <a14:foregroundMark x1="47750" y1="47352" x2="47750" y2="47352"/>
                        <a14:foregroundMark x1="52375" y1="47508" x2="52375" y2="47508"/>
                        <a14:foregroundMark x1="63000" y1="29751" x2="63000" y2="29751"/>
                        <a14:foregroundMark x1="63000" y1="29751" x2="59875" y2="30374"/>
                        <a14:foregroundMark x1="59875" y1="30218" x2="64625" y2="30062"/>
                        <a14:foregroundMark x1="64625" y1="29751" x2="61125" y2="32087"/>
                        <a14:foregroundMark x1="61125" y1="31931" x2="64750" y2="32866"/>
                        <a14:foregroundMark x1="64750" y1="32710" x2="61875" y2="33956"/>
                        <a14:foregroundMark x1="61625" y1="33801" x2="63750" y2="32866"/>
                        <a14:foregroundMark x1="63250" y1="33333" x2="60125" y2="27259"/>
                        <a14:foregroundMark x1="60125" y1="27259" x2="60125" y2="27259"/>
                        <a14:foregroundMark x1="64250" y1="29128" x2="64250" y2="29128"/>
                        <a14:foregroundMark x1="64250" y1="28816" x2="65375" y2="29128"/>
                        <a14:foregroundMark x1="65375" y1="28972" x2="65500" y2="32243"/>
                        <a14:foregroundMark x1="63375" y1="29128" x2="62000" y2="28972"/>
                        <a14:foregroundMark x1="62875" y1="28193" x2="64250" y2="28660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333" r="31528" b="50000"/>
          <a:stretch/>
        </p:blipFill>
        <p:spPr bwMode="auto">
          <a:xfrm>
            <a:off x="2994589" y="-59593"/>
            <a:ext cx="2873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0249" y="1258510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019652" y="4297349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932494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build="p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5FD029-E87F-314A-AF7F-232DF68A338E}"/>
              </a:ext>
            </a:extLst>
          </p:cNvPr>
          <p:cNvGrpSpPr/>
          <p:nvPr/>
        </p:nvGrpSpPr>
        <p:grpSpPr>
          <a:xfrm>
            <a:off x="2081498" y="1092715"/>
            <a:ext cx="8496979" cy="5765285"/>
            <a:chOff x="3343520" y="1174912"/>
            <a:chExt cx="8496979" cy="546667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F2494F4-6E53-B947-821C-7151942B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3520" y="1174912"/>
              <a:ext cx="8496979" cy="546667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79D65AE-A3B7-DC49-B2ED-6ABA3538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 rot="181879">
              <a:off x="3587900" y="1520150"/>
              <a:ext cx="2607104" cy="2388908"/>
            </a:xfrm>
            <a:prstGeom prst="round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0B4F9ED-03A9-A347-93A7-6661781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046">
              <a:off x="6359025" y="1451193"/>
              <a:ext cx="2530940" cy="2374829"/>
            </a:xfrm>
            <a:prstGeom prst="round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07E7CBC-E550-F843-A756-58C1BA28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12">
              <a:off x="9028460" y="1415335"/>
              <a:ext cx="2565037" cy="2420981"/>
            </a:xfrm>
            <a:prstGeom prst="round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A255D8B-41BD-604C-9034-E3117FB5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1699">
              <a:off x="3584412" y="4132930"/>
              <a:ext cx="2623829" cy="2398451"/>
            </a:xfrm>
            <a:prstGeom prst="round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D1F3D0F-DB7C-B742-AB1E-92618543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988" y="4076809"/>
              <a:ext cx="2566440" cy="2456646"/>
            </a:xfrm>
            <a:prstGeom prst="round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CE60BB2-3BE8-E04D-A569-0782BFE5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494">
              <a:off x="9036307" y="4075336"/>
              <a:ext cx="2558398" cy="2438905"/>
            </a:xfrm>
            <a:prstGeom prst="roundRect">
              <a:avLst/>
            </a:prstGeom>
          </p:spPr>
        </p:pic>
      </p:grpSp>
      <p:sp>
        <p:nvSpPr>
          <p:cNvPr id="102" name="Rectangle: Rounded Corners 5">
            <a:extLst>
              <a:ext uri="{FF2B5EF4-FFF2-40B4-BE49-F238E27FC236}">
                <a16:creationId xmlns:a16="http://schemas.microsoft.com/office/drawing/2014/main" id="{2B112385-0FF6-744D-A560-33C0D0AACB0F}"/>
              </a:ext>
            </a:extLst>
          </p:cNvPr>
          <p:cNvSpPr/>
          <p:nvPr/>
        </p:nvSpPr>
        <p:spPr>
          <a:xfrm>
            <a:off x="2644576" y="3466798"/>
            <a:ext cx="1797849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Ngư dân</a:t>
            </a:r>
          </a:p>
        </p:txBody>
      </p:sp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696E7580-10C7-FC4A-A2DB-D3C5A6363266}"/>
              </a:ext>
            </a:extLst>
          </p:cNvPr>
          <p:cNvSpPr/>
          <p:nvPr/>
        </p:nvSpPr>
        <p:spPr>
          <a:xfrm>
            <a:off x="5375361" y="3406502"/>
            <a:ext cx="2080665" cy="498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Bộ đội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id="{9ECB4730-2E00-724E-B244-0A052D749C75}"/>
              </a:ext>
            </a:extLst>
          </p:cNvPr>
          <p:cNvSpPr/>
          <p:nvPr/>
        </p:nvSpPr>
        <p:spPr>
          <a:xfrm>
            <a:off x="8110375" y="3409736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may</a:t>
            </a:r>
          </a:p>
        </p:txBody>
      </p:sp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id="{64D89A07-D4C3-334A-AC65-35C53C3786A1}"/>
              </a:ext>
            </a:extLst>
          </p:cNvPr>
          <p:cNvSpPr/>
          <p:nvPr/>
        </p:nvSpPr>
        <p:spPr>
          <a:xfrm>
            <a:off x="2544841" y="6240973"/>
            <a:ext cx="231593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</a:rPr>
              <a:t>Thợ đan nón</a:t>
            </a:r>
          </a:p>
        </p:txBody>
      </p:sp>
      <p:sp>
        <p:nvSpPr>
          <p:cNvPr id="106" name="Rectangle: Rounded Corners 9">
            <a:extLst>
              <a:ext uri="{FF2B5EF4-FFF2-40B4-BE49-F238E27FC236}">
                <a16:creationId xmlns:a16="http://schemas.microsoft.com/office/drawing/2014/main" id="{0E9CD86C-3FA1-124F-AAD1-26DC7B074E53}"/>
              </a:ext>
            </a:extLst>
          </p:cNvPr>
          <p:cNvSpPr/>
          <p:nvPr/>
        </p:nvSpPr>
        <p:spPr>
          <a:xfrm>
            <a:off x="5167294" y="6268410"/>
            <a:ext cx="228873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Nông dân</a:t>
            </a:r>
          </a:p>
        </p:txBody>
      </p:sp>
      <p:sp>
        <p:nvSpPr>
          <p:cNvPr id="107" name="Rectangle: Rounded Corners 11">
            <a:extLst>
              <a:ext uri="{FF2B5EF4-FFF2-40B4-BE49-F238E27FC236}">
                <a16:creationId xmlns:a16="http://schemas.microsoft.com/office/drawing/2014/main" id="{A56619AE-675D-034E-BB93-8FCFABE783E1}"/>
              </a:ext>
            </a:extLst>
          </p:cNvPr>
          <p:cNvSpPr/>
          <p:nvPr/>
        </p:nvSpPr>
        <p:spPr>
          <a:xfrm>
            <a:off x="8301857" y="6245769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Bán hàng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AECCC-0981-3142-B220-94A5C0848E52}"/>
              </a:ext>
            </a:extLst>
          </p:cNvPr>
          <p:cNvSpPr/>
          <p:nvPr/>
        </p:nvSpPr>
        <p:spPr>
          <a:xfrm>
            <a:off x="478474" y="104449"/>
            <a:ext cx="1119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Hoàn thành Phiếu học tập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46EF-CA71-C34B-880C-27EDF1A5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690092" y="820925"/>
            <a:ext cx="2232818" cy="215770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29827-1AA4-F940-86D1-7A91645D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128813" y="2895950"/>
            <a:ext cx="2031473" cy="201029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45687-74EB-A543-ADEC-390BCBE2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57813" y="4902996"/>
            <a:ext cx="2118887" cy="210913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0CF47-847D-E54C-8378-642B6ED2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9073200" y="668558"/>
            <a:ext cx="2135481" cy="205867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CE30F-93A5-D64A-B673-D2FCB8E24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33" y="2565195"/>
            <a:ext cx="2321767" cy="2343839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EF550-C5A5-CF46-AF1C-5C986E9DE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9042373" y="4734826"/>
            <a:ext cx="2197134" cy="2208925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9C65E2-B7D3-994B-A7EE-56BEFD7CC92D}"/>
              </a:ext>
            </a:extLst>
          </p:cNvPr>
          <p:cNvSpPr/>
          <p:nvPr/>
        </p:nvSpPr>
        <p:spPr>
          <a:xfrm>
            <a:off x="3000545" y="2073779"/>
            <a:ext cx="6009666" cy="3450721"/>
          </a:xfrm>
          <a:prstGeom prst="roundRect">
            <a:avLst/>
          </a:prstGeom>
          <a:solidFill>
            <a:srgbClr val="F391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71E6-2A77-0D42-8257-63ABF4915B85}"/>
              </a:ext>
            </a:extLst>
          </p:cNvPr>
          <p:cNvSpPr txBox="1"/>
          <p:nvPr/>
        </p:nvSpPr>
        <p:spPr>
          <a:xfrm>
            <a:off x="3044836" y="2092263"/>
            <a:ext cx="6057900" cy="32440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 làm việc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việc đó có đem lại thu nhập không?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nghề nghiệp đó?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E52AD-FB83-474C-8A6B-CBEB5660E53E}"/>
              </a:ext>
            </a:extLst>
          </p:cNvPr>
          <p:cNvSpPr txBox="1"/>
          <p:nvPr/>
        </p:nvSpPr>
        <p:spPr>
          <a:xfrm>
            <a:off x="4000012" y="1640719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CD0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Cooper Black" panose="020406030505060202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2485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F125-290B-B04B-9851-91C5C5B0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40" y="65274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FECF2-7C6B-8143-8481-95683A547542}"/>
              </a:ext>
            </a:extLst>
          </p:cNvPr>
          <p:cNvSpPr txBox="1"/>
          <p:nvPr/>
        </p:nvSpPr>
        <p:spPr>
          <a:xfrm>
            <a:off x="1225220" y="271591"/>
            <a:ext cx="1016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Kể tên một số công việc hoặc nghề nghiệp có thu nhập khác mà em biết?</a:t>
            </a:r>
          </a:p>
        </p:txBody>
      </p:sp>
      <p:pic>
        <p:nvPicPr>
          <p:cNvPr id="10242" name="Picture 2" descr="Job Stock Illustrations – 641,683 Job Stock Illustrations, Vectors &amp;amp;  Clipart - Dreamstime">
            <a:extLst>
              <a:ext uri="{FF2B5EF4-FFF2-40B4-BE49-F238E27FC236}">
                <a16:creationId xmlns:a16="http://schemas.microsoft.com/office/drawing/2014/main" id="{37EA67CB-6A4F-5445-8094-D905D7AE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2195873" y="1225698"/>
            <a:ext cx="7800253" cy="4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968;p42">
            <a:extLst>
              <a:ext uri="{FF2B5EF4-FFF2-40B4-BE49-F238E27FC236}">
                <a16:creationId xmlns:a16="http://schemas.microsoft.com/office/drawing/2014/main" id="{1D1FCE59-3242-DE46-BF32-5400FD3B2556}"/>
              </a:ext>
            </a:extLst>
          </p:cNvPr>
          <p:cNvGrpSpPr/>
          <p:nvPr/>
        </p:nvGrpSpPr>
        <p:grpSpPr>
          <a:xfrm rot="996599">
            <a:off x="10882124" y="5142974"/>
            <a:ext cx="887300" cy="953679"/>
            <a:chOff x="5455725" y="3107050"/>
            <a:chExt cx="641475" cy="722450"/>
          </a:xfrm>
        </p:grpSpPr>
        <p:sp>
          <p:nvSpPr>
            <p:cNvPr id="7" name="Google Shape;969;p42">
              <a:extLst>
                <a:ext uri="{FF2B5EF4-FFF2-40B4-BE49-F238E27FC236}">
                  <a16:creationId xmlns:a16="http://schemas.microsoft.com/office/drawing/2014/main" id="{7928AC75-5B12-4241-9515-BE0A51223DEF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0;p42">
              <a:extLst>
                <a:ext uri="{FF2B5EF4-FFF2-40B4-BE49-F238E27FC236}">
                  <a16:creationId xmlns:a16="http://schemas.microsoft.com/office/drawing/2014/main" id="{6BFFCEED-DB45-7944-8721-63CD3CF912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1;p42">
              <a:extLst>
                <a:ext uri="{FF2B5EF4-FFF2-40B4-BE49-F238E27FC236}">
                  <a16:creationId xmlns:a16="http://schemas.microsoft.com/office/drawing/2014/main" id="{4411B16E-A74E-8D4E-A769-84D3A8171F43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2;p42">
              <a:extLst>
                <a:ext uri="{FF2B5EF4-FFF2-40B4-BE49-F238E27FC236}">
                  <a16:creationId xmlns:a16="http://schemas.microsoft.com/office/drawing/2014/main" id="{7D9D737C-63AD-2A4A-8369-0289F745E71F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3;p42">
              <a:extLst>
                <a:ext uri="{FF2B5EF4-FFF2-40B4-BE49-F238E27FC236}">
                  <a16:creationId xmlns:a16="http://schemas.microsoft.com/office/drawing/2014/main" id="{915B1C8E-982F-804A-8A6B-3A29C6D3B7AB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4;p42">
              <a:extLst>
                <a:ext uri="{FF2B5EF4-FFF2-40B4-BE49-F238E27FC236}">
                  <a16:creationId xmlns:a16="http://schemas.microsoft.com/office/drawing/2014/main" id="{12A4F586-2EAE-3B44-9432-FCF4A1A0A8FB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5;p42">
              <a:extLst>
                <a:ext uri="{FF2B5EF4-FFF2-40B4-BE49-F238E27FC236}">
                  <a16:creationId xmlns:a16="http://schemas.microsoft.com/office/drawing/2014/main" id="{EF6E9B68-5D5D-264D-8148-573EB96DAEB2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67;p25">
            <a:extLst>
              <a:ext uri="{FF2B5EF4-FFF2-40B4-BE49-F238E27FC236}">
                <a16:creationId xmlns:a16="http://schemas.microsoft.com/office/drawing/2014/main" id="{7F6881E1-2336-DA45-AE18-58730F8C48E8}"/>
              </a:ext>
            </a:extLst>
          </p:cNvPr>
          <p:cNvGrpSpPr/>
          <p:nvPr/>
        </p:nvGrpSpPr>
        <p:grpSpPr>
          <a:xfrm rot="1093143">
            <a:off x="613060" y="3246312"/>
            <a:ext cx="975516" cy="936649"/>
            <a:chOff x="3885600" y="2960625"/>
            <a:chExt cx="470600" cy="451850"/>
          </a:xfrm>
        </p:grpSpPr>
        <p:sp>
          <p:nvSpPr>
            <p:cNvPr id="15" name="Google Shape;268;p25">
              <a:extLst>
                <a:ext uri="{FF2B5EF4-FFF2-40B4-BE49-F238E27FC236}">
                  <a16:creationId xmlns:a16="http://schemas.microsoft.com/office/drawing/2014/main" id="{386074FE-C337-0845-B68B-727529CEFFA0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;p25">
              <a:extLst>
                <a:ext uri="{FF2B5EF4-FFF2-40B4-BE49-F238E27FC236}">
                  <a16:creationId xmlns:a16="http://schemas.microsoft.com/office/drawing/2014/main" id="{7308805E-7202-9F40-9BE3-3623777F4914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;p25">
              <a:extLst>
                <a:ext uri="{FF2B5EF4-FFF2-40B4-BE49-F238E27FC236}">
                  <a16:creationId xmlns:a16="http://schemas.microsoft.com/office/drawing/2014/main" id="{3630884C-A2DF-634C-AA49-6B4D0FAD6EF3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;p25">
              <a:extLst>
                <a:ext uri="{FF2B5EF4-FFF2-40B4-BE49-F238E27FC236}">
                  <a16:creationId xmlns:a16="http://schemas.microsoft.com/office/drawing/2014/main" id="{5BF7D4ED-0374-0942-B3AF-7BCD4E15F327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;p25">
              <a:extLst>
                <a:ext uri="{FF2B5EF4-FFF2-40B4-BE49-F238E27FC236}">
                  <a16:creationId xmlns:a16="http://schemas.microsoft.com/office/drawing/2014/main" id="{FA654812-38BB-BC48-8BBC-27ACBF7997DB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33;p34">
            <a:extLst>
              <a:ext uri="{FF2B5EF4-FFF2-40B4-BE49-F238E27FC236}">
                <a16:creationId xmlns:a16="http://schemas.microsoft.com/office/drawing/2014/main" id="{D2819216-BC34-634F-9A1B-C419CB5F2463}"/>
              </a:ext>
            </a:extLst>
          </p:cNvPr>
          <p:cNvSpPr/>
          <p:nvPr/>
        </p:nvSpPr>
        <p:spPr>
          <a:xfrm>
            <a:off x="11346029" y="-198121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5;p34">
            <a:extLst>
              <a:ext uri="{FF2B5EF4-FFF2-40B4-BE49-F238E27FC236}">
                <a16:creationId xmlns:a16="http://schemas.microsoft.com/office/drawing/2014/main" id="{7D1FA551-6487-0B4C-97B5-938BD45881B2}"/>
              </a:ext>
            </a:extLst>
          </p:cNvPr>
          <p:cNvSpPr/>
          <p:nvPr/>
        </p:nvSpPr>
        <p:spPr>
          <a:xfrm>
            <a:off x="8192641" y="-278805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3;p34">
            <a:extLst>
              <a:ext uri="{FF2B5EF4-FFF2-40B4-BE49-F238E27FC236}">
                <a16:creationId xmlns:a16="http://schemas.microsoft.com/office/drawing/2014/main" id="{FE454D7A-3A7F-8E4A-9254-FD4D32A7C5E4}"/>
              </a:ext>
            </a:extLst>
          </p:cNvPr>
          <p:cNvSpPr/>
          <p:nvPr/>
        </p:nvSpPr>
        <p:spPr>
          <a:xfrm>
            <a:off x="11755557" y="29383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5;p34">
            <a:extLst>
              <a:ext uri="{FF2B5EF4-FFF2-40B4-BE49-F238E27FC236}">
                <a16:creationId xmlns:a16="http://schemas.microsoft.com/office/drawing/2014/main" id="{C60A982F-E85F-994C-9866-1BA769194BBF}"/>
              </a:ext>
            </a:extLst>
          </p:cNvPr>
          <p:cNvSpPr/>
          <p:nvPr/>
        </p:nvSpPr>
        <p:spPr>
          <a:xfrm>
            <a:off x="6516241" y="6447347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25">
            <a:extLst>
              <a:ext uri="{FF2B5EF4-FFF2-40B4-BE49-F238E27FC236}">
                <a16:creationId xmlns:a16="http://schemas.microsoft.com/office/drawing/2014/main" id="{36E534DC-322C-684D-A890-3D14953B58D5}"/>
              </a:ext>
            </a:extLst>
          </p:cNvPr>
          <p:cNvSpPr/>
          <p:nvPr/>
        </p:nvSpPr>
        <p:spPr>
          <a:xfrm>
            <a:off x="1149274" y="2398542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9;p25">
            <a:extLst>
              <a:ext uri="{FF2B5EF4-FFF2-40B4-BE49-F238E27FC236}">
                <a16:creationId xmlns:a16="http://schemas.microsoft.com/office/drawing/2014/main" id="{178EDAE4-6464-4B4E-9440-BFB9F1EA50E7}"/>
              </a:ext>
            </a:extLst>
          </p:cNvPr>
          <p:cNvSpPr/>
          <p:nvPr/>
        </p:nvSpPr>
        <p:spPr>
          <a:xfrm>
            <a:off x="4785746" y="979674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9;p25">
            <a:extLst>
              <a:ext uri="{FF2B5EF4-FFF2-40B4-BE49-F238E27FC236}">
                <a16:creationId xmlns:a16="http://schemas.microsoft.com/office/drawing/2014/main" id="{92F2EE97-134C-FA4B-9263-7FC5733BB77D}"/>
              </a:ext>
            </a:extLst>
          </p:cNvPr>
          <p:cNvSpPr/>
          <p:nvPr/>
        </p:nvSpPr>
        <p:spPr>
          <a:xfrm>
            <a:off x="10460400" y="3462889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30CAE7-C71D-7744-8038-563E57EE5CF8}"/>
              </a:ext>
            </a:extLst>
          </p:cNvPr>
          <p:cNvSpPr txBox="1"/>
          <p:nvPr/>
        </p:nvSpPr>
        <p:spPr>
          <a:xfrm>
            <a:off x="1225220" y="283209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Nói về nghề nghiệp của một người lớn trong gia đình em?</a:t>
            </a:r>
          </a:p>
        </p:txBody>
      </p:sp>
    </p:spTree>
    <p:extLst>
      <p:ext uri="{BB962C8B-B14F-4D97-AF65-F5344CB8AC3E}">
        <p14:creationId xmlns:p14="http://schemas.microsoft.com/office/powerpoint/2010/main" val="3313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171965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4EF97-8885-AA47-8AD0-17DBD7C44CA1}"/>
              </a:ext>
            </a:extLst>
          </p:cNvPr>
          <p:cNvSpPr/>
          <p:nvPr/>
        </p:nvSpPr>
        <p:spPr>
          <a:xfrm>
            <a:off x="833043" y="287042"/>
            <a:ext cx="10932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nào dưới đây cho em biết đó là những công việc tình nguyện không nhận lương?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AD2C1-002B-A945-8EE7-DF4A24160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0" y="1765193"/>
            <a:ext cx="2814748" cy="4892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B2216-94EE-804F-AFC7-72F82C399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7" y="1356226"/>
            <a:ext cx="2528085" cy="489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F9631-1C06-9B47-B0BB-881A71F40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765193"/>
            <a:ext cx="2814748" cy="4898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4640CA-669E-8840-9FB8-C89ACCDE2CC3}"/>
              </a:ext>
            </a:extLst>
          </p:cNvPr>
          <p:cNvSpPr txBox="1"/>
          <p:nvPr/>
        </p:nvSpPr>
        <p:spPr>
          <a:xfrm>
            <a:off x="833043" y="323384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Những công việc này đem lại lợi ích gì cho xã hội?</a:t>
            </a:r>
          </a:p>
        </p:txBody>
      </p:sp>
    </p:spTree>
    <p:extLst>
      <p:ext uri="{BB962C8B-B14F-4D97-AF65-F5344CB8AC3E}">
        <p14:creationId xmlns:p14="http://schemas.microsoft.com/office/powerpoint/2010/main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2"/>
          <p:cNvSpPr/>
          <p:nvPr/>
        </p:nvSpPr>
        <p:spPr>
          <a:xfrm>
            <a:off x="950814" y="1153241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42"/>
          <p:cNvSpPr/>
          <p:nvPr/>
        </p:nvSpPr>
        <p:spPr>
          <a:xfrm>
            <a:off x="920702" y="3427108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1083248" y="1406558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2345272" y="1122426"/>
            <a:ext cx="3727470" cy="18076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" sz="2800" dirty="0" err="1">
                <a:latin typeface="+mn-lt"/>
              </a:rPr>
              <a:t>Kể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th</a:t>
            </a:r>
            <a:r>
              <a:rPr lang="en-US" sz="2800" dirty="0" err="1">
                <a:latin typeface="+mn-lt"/>
              </a:rPr>
              <a:t>ê</a:t>
            </a:r>
            <a:r>
              <a:rPr lang="en" sz="2800" dirty="0">
                <a:latin typeface="+mn-lt"/>
              </a:rPr>
              <a:t>m </a:t>
            </a:r>
            <a:r>
              <a:rPr lang="en" sz="2800" dirty="0" err="1">
                <a:latin typeface="+mn-lt"/>
              </a:rPr>
              <a:t>một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số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công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việc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tình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nguyện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không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lương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khác</a:t>
            </a:r>
            <a:r>
              <a:rPr lang="en" sz="2800" dirty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1053136" y="3680425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7160400" y="1514600"/>
            <a:ext cx="4580000" cy="48584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09" y="163206"/>
            <a:ext cx="935181" cy="914400"/>
          </a:xfrm>
          <a:prstGeom prst="roundRect">
            <a:avLst>
              <a:gd name="adj" fmla="val 26822"/>
            </a:avLst>
          </a:prstGeom>
        </p:spPr>
      </p:pic>
      <p:pic>
        <p:nvPicPr>
          <p:cNvPr id="12292" name="Picture 4" descr="Phong Trào Tình Nguyện Của Sinh Viên Được Nâng Cao Và Sát Thực">
            <a:extLst>
              <a:ext uri="{FF2B5EF4-FFF2-40B4-BE49-F238E27FC236}">
                <a16:creationId xmlns:a16="http://schemas.microsoft.com/office/drawing/2014/main" id="{E9A6A48D-75EA-D846-8D48-4D971327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14920"/>
          <a:stretch/>
        </p:blipFill>
        <p:spPr bwMode="auto">
          <a:xfrm>
            <a:off x="6737005" y="1181523"/>
            <a:ext cx="4532690" cy="50459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42"/>
          <p:cNvSpPr/>
          <p:nvPr/>
        </p:nvSpPr>
        <p:spPr>
          <a:xfrm rot="2006840">
            <a:off x="6412927" y="1814066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637597" y="716279"/>
            <a:ext cx="1829619" cy="182961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/>
          <p:nvPr/>
        </p:nvSpPr>
        <p:spPr>
          <a:xfrm rot="623763">
            <a:off x="10535466" y="5262456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6137545" y="4055311"/>
            <a:ext cx="1183067" cy="1271572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42"/>
          <p:cNvGrpSpPr/>
          <p:nvPr/>
        </p:nvGrpSpPr>
        <p:grpSpPr>
          <a:xfrm>
            <a:off x="10248532" y="932578"/>
            <a:ext cx="569651" cy="1151237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A80B173-B3A0-0B45-952E-BC205792A570}"/>
              </a:ext>
            </a:extLst>
          </p:cNvPr>
          <p:cNvSpPr txBox="1"/>
          <p:nvPr/>
        </p:nvSpPr>
        <p:spPr>
          <a:xfrm>
            <a:off x="1199052" y="355950"/>
            <a:ext cx="1016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UTM Cooper Black" panose="02040603050506020204" pitchFamily="18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57" name="Google Shape;945;p42">
            <a:extLst>
              <a:ext uri="{FF2B5EF4-FFF2-40B4-BE49-F238E27FC236}">
                <a16:creationId xmlns:a16="http://schemas.microsoft.com/office/drawing/2014/main" id="{B3AE8A17-F7C7-5645-A757-30F9C90B5311}"/>
              </a:ext>
            </a:extLst>
          </p:cNvPr>
          <p:cNvSpPr txBox="1">
            <a:spLocks/>
          </p:cNvSpPr>
          <p:nvPr/>
        </p:nvSpPr>
        <p:spPr>
          <a:xfrm>
            <a:off x="2296039" y="3308179"/>
            <a:ext cx="3727470" cy="180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 defTabSz="914400">
              <a:lnSpc>
                <a:spcPct val="150000"/>
              </a:lnSpc>
            </a:pPr>
            <a:r>
              <a:rPr lang="vi-VN" sz="2800" kern="0" dirty="0">
                <a:latin typeface="+mn-lt"/>
              </a:rPr>
              <a:t>Em và người thân đã từng tham gia công việc tình nguyện nào chưa? Lợi ích của công việc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0" animBg="1"/>
      <p:bldP spid="941" grpId="0" animBg="1"/>
      <p:bldP spid="943" grpId="0"/>
      <p:bldP spid="945" grpId="0" build="p"/>
      <p:bldP spid="946" grpId="0"/>
      <p:bldP spid="52" grpId="0"/>
      <p:bldP spid="5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6BD7B9-EAB6-6B4D-BF18-8D53A612B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36111" y="227222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E9BAA4-E99C-AA49-83F1-11627D96E94F}"/>
              </a:ext>
            </a:extLst>
          </p:cNvPr>
          <p:cNvSpPr txBox="1"/>
          <p:nvPr/>
        </p:nvSpPr>
        <p:spPr>
          <a:xfrm>
            <a:off x="1502924" y="432825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Chia sẻ với bạn, lớn lên em thích làm nghề gì? Vì sao?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902DA2-C671-6645-A44C-060D80EC1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956045"/>
            <a:ext cx="10075819" cy="5453625"/>
          </a:xfrm>
          <a:prstGeom prst="rect">
            <a:avLst/>
          </a:prstGeom>
        </p:spPr>
      </p:pic>
      <p:sp>
        <p:nvSpPr>
          <p:cNvPr id="5" name="Google Shape;124;p17">
            <a:extLst>
              <a:ext uri="{FF2B5EF4-FFF2-40B4-BE49-F238E27FC236}">
                <a16:creationId xmlns:a16="http://schemas.microsoft.com/office/drawing/2014/main" id="{63795806-E319-3844-88F1-A7778D9BE0A8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63C6E-2D4D-CB43-822B-6D520540FFA5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359</Words>
  <Application>Microsoft Macintosh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104</cp:revision>
  <dcterms:created xsi:type="dcterms:W3CDTF">2021-06-02T02:35:09Z</dcterms:created>
  <dcterms:modified xsi:type="dcterms:W3CDTF">2021-06-11T10:19:41Z</dcterms:modified>
</cp:coreProperties>
</file>