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57" r:id="rId4"/>
    <p:sldId id="434" r:id="rId5"/>
    <p:sldId id="259" r:id="rId6"/>
    <p:sldId id="435" r:id="rId7"/>
    <p:sldId id="260" r:id="rId8"/>
    <p:sldId id="261" r:id="rId9"/>
    <p:sldId id="258" r:id="rId10"/>
    <p:sldId id="439" r:id="rId11"/>
    <p:sldId id="270" r:id="rId12"/>
    <p:sldId id="272" r:id="rId13"/>
    <p:sldId id="305" r:id="rId14"/>
    <p:sldId id="436" r:id="rId15"/>
    <p:sldId id="306" r:id="rId16"/>
    <p:sldId id="309" r:id="rId17"/>
    <p:sldId id="307" r:id="rId18"/>
    <p:sldId id="437" r:id="rId19"/>
    <p:sldId id="438" r:id="rId20"/>
    <p:sldId id="440" r:id="rId21"/>
    <p:sldId id="313" r:id="rId22"/>
    <p:sldId id="315" r:id="rId23"/>
    <p:sldId id="442" r:id="rId24"/>
    <p:sldId id="433"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0419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50659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65180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064273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12/10/2024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91699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12/10/2024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0002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12/10/2024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6331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43121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6438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7915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288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12/10/2024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867269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41.g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gif"/><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gif"/><Relationship Id="rId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9.svg"/><Relationship Id="rId3" Type="http://schemas.microsoft.com/office/2007/relationships/media" Target="../media/media3.m4a"/><Relationship Id="rId21" Type="http://schemas.openxmlformats.org/officeDocument/2006/relationships/image" Target="../media/image16.jpeg"/><Relationship Id="rId7" Type="http://schemas.openxmlformats.org/officeDocument/2006/relationships/video" Target="../media/media5.mp4"/><Relationship Id="rId12" Type="http://schemas.openxmlformats.org/officeDocument/2006/relationships/image" Target="../media/image12.png"/><Relationship Id="rId17" Type="http://schemas.openxmlformats.org/officeDocument/2006/relationships/image" Target="../media/image6.png"/><Relationship Id="rId2" Type="http://schemas.microsoft.com/office/2007/relationships/media" Target="../media/media2.m4a"/><Relationship Id="rId16" Type="http://schemas.openxmlformats.org/officeDocument/2006/relationships/image" Target="../media/image14.png"/><Relationship Id="rId20" Type="http://schemas.openxmlformats.org/officeDocument/2006/relationships/image" Target="../media/image1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1.png"/><Relationship Id="rId19" Type="http://schemas.openxmlformats.org/officeDocument/2006/relationships/image" Target="../media/image9.png"/><Relationship Id="rId4" Type="http://schemas.openxmlformats.org/officeDocument/2006/relationships/audio" Target="../media/media3.m4a"/><Relationship Id="rId9" Type="http://schemas.openxmlformats.org/officeDocument/2006/relationships/image" Target="../media/image10.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2.png"/><Relationship Id="rId18" Type="http://schemas.openxmlformats.org/officeDocument/2006/relationships/image" Target="../media/image6.png"/><Relationship Id="rId3" Type="http://schemas.microsoft.com/office/2007/relationships/media" Target="../media/media3.m4a"/><Relationship Id="rId21" Type="http://schemas.openxmlformats.org/officeDocument/2006/relationships/image" Target="../media/image15.jpeg"/><Relationship Id="rId7" Type="http://schemas.openxmlformats.org/officeDocument/2006/relationships/video" Target="../media/media5.mp4"/><Relationship Id="rId12" Type="http://schemas.openxmlformats.org/officeDocument/2006/relationships/image" Target="../media/image15.svg"/><Relationship Id="rId17" Type="http://schemas.openxmlformats.org/officeDocument/2006/relationships/image" Target="../media/image14.png"/><Relationship Id="rId2" Type="http://schemas.microsoft.com/office/2007/relationships/media" Target="../media/media2.m4a"/><Relationship Id="rId16" Type="http://schemas.openxmlformats.org/officeDocument/2006/relationships/image" Target="../media/image19.svg"/><Relationship Id="rId20" Type="http://schemas.openxmlformats.org/officeDocument/2006/relationships/image" Target="../media/image9.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1.png"/><Relationship Id="rId5" Type="http://schemas.microsoft.com/office/2007/relationships/media" Target="../media/media4.mp3"/><Relationship Id="rId15" Type="http://schemas.openxmlformats.org/officeDocument/2006/relationships/image" Target="../media/image13.png"/><Relationship Id="rId10" Type="http://schemas.openxmlformats.org/officeDocument/2006/relationships/image" Target="../media/image10.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17.svg"/><Relationship Id="rId22"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9.svg"/><Relationship Id="rId3" Type="http://schemas.microsoft.com/office/2007/relationships/media" Target="../media/media3.m4a"/><Relationship Id="rId21" Type="http://schemas.openxmlformats.org/officeDocument/2006/relationships/image" Target="../media/image19.jpeg"/><Relationship Id="rId7" Type="http://schemas.openxmlformats.org/officeDocument/2006/relationships/video" Target="../media/media5.mp4"/><Relationship Id="rId12" Type="http://schemas.openxmlformats.org/officeDocument/2006/relationships/image" Target="../media/image12.png"/><Relationship Id="rId17" Type="http://schemas.openxmlformats.org/officeDocument/2006/relationships/image" Target="../media/image6.png"/><Relationship Id="rId2" Type="http://schemas.microsoft.com/office/2007/relationships/media" Target="../media/media2.m4a"/><Relationship Id="rId16" Type="http://schemas.openxmlformats.org/officeDocument/2006/relationships/image" Target="../media/image14.png"/><Relationship Id="rId20" Type="http://schemas.openxmlformats.org/officeDocument/2006/relationships/image" Target="../media/image1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1.png"/><Relationship Id="rId19" Type="http://schemas.openxmlformats.org/officeDocument/2006/relationships/image" Target="../media/image9.png"/><Relationship Id="rId4" Type="http://schemas.openxmlformats.org/officeDocument/2006/relationships/audio" Target="../media/media3.m4a"/><Relationship Id="rId9" Type="http://schemas.openxmlformats.org/officeDocument/2006/relationships/image" Target="../media/image10.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9.svg"/><Relationship Id="rId3" Type="http://schemas.microsoft.com/office/2007/relationships/media" Target="../media/media3.m4a"/><Relationship Id="rId21" Type="http://schemas.openxmlformats.org/officeDocument/2006/relationships/image" Target="../media/image20.jpeg"/><Relationship Id="rId7" Type="http://schemas.openxmlformats.org/officeDocument/2006/relationships/video" Target="../media/media5.mp4"/><Relationship Id="rId12" Type="http://schemas.openxmlformats.org/officeDocument/2006/relationships/image" Target="../media/image12.png"/><Relationship Id="rId17" Type="http://schemas.openxmlformats.org/officeDocument/2006/relationships/image" Target="../media/image6.png"/><Relationship Id="rId2" Type="http://schemas.microsoft.com/office/2007/relationships/media" Target="../media/media2.m4a"/><Relationship Id="rId16" Type="http://schemas.openxmlformats.org/officeDocument/2006/relationships/image" Target="../media/image14.png"/><Relationship Id="rId20" Type="http://schemas.openxmlformats.org/officeDocument/2006/relationships/image" Target="../media/image1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1.png"/><Relationship Id="rId19" Type="http://schemas.openxmlformats.org/officeDocument/2006/relationships/image" Target="../media/image9.png"/><Relationship Id="rId4" Type="http://schemas.openxmlformats.org/officeDocument/2006/relationships/audio" Target="../media/media3.m4a"/><Relationship Id="rId9" Type="http://schemas.openxmlformats.org/officeDocument/2006/relationships/image" Target="../media/image10.jpe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gif"/><Relationship Id="rId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4.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2.svg"/><Relationship Id="rId5" Type="http://schemas.openxmlformats.org/officeDocument/2006/relationships/image" Target="../media/image30.svg"/><Relationship Id="rId10"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vi-VN" sz="4400" b="1" i="0" dirty="0">
                  <a:solidFill>
                    <a:srgbClr val="002060"/>
                  </a:solidFill>
                  <a:effectLst/>
                  <a:latin typeface="Cambria" panose="02040503050406030204" pitchFamily="18" charset="0"/>
                  <a:ea typeface="Cambria" panose="02040503050406030204" pitchFamily="18" charset="0"/>
                </a:rPr>
                <a:t>Sắp xếp thứ tự các hình minh họa trong Hình 5 để thể hiện các bước thực hiện một cuộc gọi bằng điện thoại.</a:t>
              </a:r>
              <a:endParaRPr lang="en-US" sz="4000" b="1" dirty="0">
                <a:solidFill>
                  <a:srgbClr val="002060"/>
                </a:solidFill>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pic>
        <p:nvPicPr>
          <p:cNvPr id="8" name="Picture 7">
            <a:extLst>
              <a:ext uri="{FF2B5EF4-FFF2-40B4-BE49-F238E27FC236}">
                <a16:creationId xmlns:a16="http://schemas.microsoft.com/office/drawing/2014/main" id="{EA461908-D7A7-6492-3EFD-488BCD6DC9A7}"/>
              </a:ext>
            </a:extLst>
          </p:cNvPr>
          <p:cNvPicPr>
            <a:picLocks noChangeAspect="1"/>
          </p:cNvPicPr>
          <p:nvPr/>
        </p:nvPicPr>
        <p:blipFill>
          <a:blip r:embed="rId5"/>
          <a:stretch>
            <a:fillRect/>
          </a:stretch>
        </p:blipFill>
        <p:spPr>
          <a:xfrm>
            <a:off x="3810000" y="2233331"/>
            <a:ext cx="9829800" cy="8037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Bước</a:t>
            </a:r>
            <a:r>
              <a:rPr lang="en-US" sz="5400" b="1" dirty="0">
                <a:solidFill>
                  <a:srgbClr val="FF0000"/>
                </a:solidFill>
                <a:latin typeface="Cambria" panose="02040503050406030204" pitchFamily="18" charset="0"/>
                <a:ea typeface="Cambria" panose="02040503050406030204" pitchFamily="18" charset="0"/>
              </a:rPr>
              <a:t> 1: </a:t>
            </a:r>
            <a:r>
              <a:rPr lang="en-US" sz="5400" b="1" dirty="0" err="1">
                <a:solidFill>
                  <a:srgbClr val="FF0000"/>
                </a:solidFill>
                <a:latin typeface="Cambria" panose="02040503050406030204" pitchFamily="18" charset="0"/>
                <a:ea typeface="Cambria" panose="02040503050406030204" pitchFamily="18" charset="0"/>
              </a:rPr>
              <a:t>Mở</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ứng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endParaRPr lang="en-US" sz="54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AEC6AD-5EB4-F6C8-ECB3-76A92B8F49B9}"/>
              </a:ext>
            </a:extLst>
          </p:cNvPr>
          <p:cNvPicPr>
            <a:picLocks noChangeAspect="1"/>
          </p:cNvPicPr>
          <p:nvPr/>
        </p:nvPicPr>
        <p:blipFill>
          <a:blip r:embed="rId4"/>
          <a:stretch>
            <a:fillRect/>
          </a:stretch>
        </p:blipFill>
        <p:spPr>
          <a:xfrm>
            <a:off x="2057400" y="2324100"/>
            <a:ext cx="5486400" cy="5233182"/>
          </a:xfrm>
          <a:prstGeom prst="rect">
            <a:avLst/>
          </a:prstGeom>
        </p:spPr>
      </p:pic>
      <p:sp>
        <p:nvSpPr>
          <p:cNvPr id="5" name="Rectangle: Rounded Corners 4">
            <a:extLst>
              <a:ext uri="{FF2B5EF4-FFF2-40B4-BE49-F238E27FC236}">
                <a16:creationId xmlns:a16="http://schemas.microsoft.com/office/drawing/2014/main" id="{B9A99835-DE6B-146B-11DA-D0BFD4673961}"/>
              </a:ext>
            </a:extLst>
          </p:cNvPr>
          <p:cNvSpPr/>
          <p:nvPr/>
        </p:nvSpPr>
        <p:spPr>
          <a:xfrm>
            <a:off x="9906000" y="2667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Bước</a:t>
            </a:r>
            <a:r>
              <a:rPr lang="en-US" sz="5400" b="1" dirty="0">
                <a:solidFill>
                  <a:srgbClr val="FF0000"/>
                </a:solidFill>
                <a:latin typeface="Cambria" panose="02040503050406030204" pitchFamily="18" charset="0"/>
                <a:ea typeface="Cambria" panose="02040503050406030204" pitchFamily="18" charset="0"/>
              </a:rPr>
              <a:t> 2: </a:t>
            </a:r>
            <a:r>
              <a:rPr lang="en-US" sz="5400" b="1" dirty="0" err="1">
                <a:solidFill>
                  <a:srgbClr val="FF0000"/>
                </a:solidFill>
                <a:latin typeface="Cambria" panose="02040503050406030204" pitchFamily="18" charset="0"/>
                <a:ea typeface="Cambria" panose="02040503050406030204" pitchFamily="18" charset="0"/>
              </a:rPr>
              <a:t>Nhập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cần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gọi</a:t>
            </a:r>
            <a:endParaRPr lang="en-US" sz="54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611055F1-F0DA-A9D3-E11B-8E8DC81CF4E8}"/>
              </a:ext>
            </a:extLst>
          </p:cNvPr>
          <p:cNvPicPr>
            <a:picLocks noChangeAspect="1"/>
          </p:cNvPicPr>
          <p:nvPr/>
        </p:nvPicPr>
        <p:blipFill>
          <a:blip r:embed="rId5"/>
          <a:stretch>
            <a:fillRect/>
          </a:stretch>
        </p:blipFill>
        <p:spPr>
          <a:xfrm>
            <a:off x="10668000" y="2476500"/>
            <a:ext cx="4984750" cy="49530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Bước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r>
              <a:rPr kumimoji="0" lang="en-US" sz="5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vi-VN" sz="5400" b="1" dirty="0">
                <a:solidFill>
                  <a:srgbClr val="FF0000"/>
                </a:solidFill>
                <a:latin typeface="Cambria" panose="02040503050406030204" pitchFamily="18" charset="0"/>
                <a:ea typeface="Cambria" panose="02040503050406030204" pitchFamily="18" charset="0"/>
              </a:rPr>
              <a:t>Nhấn vào biểu tượng gọi</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3D2BF89-F992-88E9-1A21-D3532A8299D7}"/>
              </a:ext>
            </a:extLst>
          </p:cNvPr>
          <p:cNvPicPr>
            <a:picLocks noChangeAspect="1"/>
          </p:cNvPicPr>
          <p:nvPr/>
        </p:nvPicPr>
        <p:blipFill>
          <a:blip r:embed="rId4"/>
          <a:stretch>
            <a:fillRect/>
          </a:stretch>
        </p:blipFill>
        <p:spPr>
          <a:xfrm>
            <a:off x="1295400" y="2552700"/>
            <a:ext cx="6167887" cy="5943600"/>
          </a:xfrm>
          <a:prstGeom prst="rect">
            <a:avLst/>
          </a:prstGeom>
        </p:spPr>
      </p:pic>
      <p:sp>
        <p:nvSpPr>
          <p:cNvPr id="7" name="Rectangle: Rounded Corners 6">
            <a:extLst>
              <a:ext uri="{FF2B5EF4-FFF2-40B4-BE49-F238E27FC236}">
                <a16:creationId xmlns:a16="http://schemas.microsoft.com/office/drawing/2014/main" id="{83754009-568D-A888-CB5B-B65745E4F3B1}"/>
              </a:ext>
            </a:extLst>
          </p:cNvPr>
          <p:cNvSpPr/>
          <p:nvPr/>
        </p:nvSpPr>
        <p:spPr>
          <a:xfrm>
            <a:off x="10210800" y="342900"/>
            <a:ext cx="7162800" cy="2286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Bước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r>
              <a:rPr kumimoji="0" lang="en-US" sz="5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vi-VN" sz="4400" b="1" dirty="0">
                <a:solidFill>
                  <a:srgbClr val="FF0000"/>
                </a:solidFill>
                <a:latin typeface="Cambria" panose="02040503050406030204" pitchFamily="18" charset="0"/>
                <a:ea typeface="Cambria" panose="02040503050406030204" pitchFamily="18" charset="0"/>
              </a:rPr>
              <a:t>Nhấn vào biểu tượng kết thúc cuôi gọi khi đã gọi xong.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125BD75A-5E95-8737-575A-FA3177B28BF1}"/>
              </a:ext>
            </a:extLst>
          </p:cNvPr>
          <p:cNvPicPr>
            <a:picLocks noChangeAspect="1"/>
          </p:cNvPicPr>
          <p:nvPr/>
        </p:nvPicPr>
        <p:blipFill>
          <a:blip r:embed="rId5"/>
          <a:stretch>
            <a:fillRect/>
          </a:stretch>
        </p:blipFill>
        <p:spPr>
          <a:xfrm>
            <a:off x="11201400" y="3009899"/>
            <a:ext cx="5562600" cy="5407605"/>
          </a:xfrm>
          <a:prstGeom prst="rect">
            <a:avLst/>
          </a:prstGeom>
        </p:spPr>
      </p:pic>
    </p:spTree>
    <p:extLst>
      <p:ext uri="{BB962C8B-B14F-4D97-AF65-F5344CB8AC3E}">
        <p14:creationId xmlns:p14="http://schemas.microsoft.com/office/powerpoint/2010/main" val="256936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7A8033BB-6D67-6FEF-1DCD-82EBF919F447}"/>
              </a:ext>
            </a:extLst>
          </p:cNvPr>
          <p:cNvGrpSpPr/>
          <p:nvPr/>
        </p:nvGrpSpPr>
        <p:grpSpPr>
          <a:xfrm>
            <a:off x="143541" y="3194267"/>
            <a:ext cx="14465595" cy="6445033"/>
            <a:chOff x="5080000" y="744289"/>
            <a:chExt cx="6111165" cy="5965865"/>
          </a:xfrm>
        </p:grpSpPr>
        <p:pic>
          <p:nvPicPr>
            <p:cNvPr id="8" name="Picture 7">
              <a:extLst>
                <a:ext uri="{FF2B5EF4-FFF2-40B4-BE49-F238E27FC236}">
                  <a16:creationId xmlns:a16="http://schemas.microsoft.com/office/drawing/2014/main" id="{DE12F863-DECF-CD4B-1251-0872E16ADFD8}"/>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9" name="TextBox 8">
              <a:extLst>
                <a:ext uri="{FF2B5EF4-FFF2-40B4-BE49-F238E27FC236}">
                  <a16:creationId xmlns:a16="http://schemas.microsoft.com/office/drawing/2014/main" id="{60A11BCB-EB1F-F1AD-2C7E-C04414F9A929}"/>
                </a:ext>
              </a:extLst>
            </p:cNvPr>
            <p:cNvSpPr txBox="1"/>
            <p:nvPr/>
          </p:nvSpPr>
          <p:spPr>
            <a:xfrm>
              <a:off x="5212509" y="1250246"/>
              <a:ext cx="5762298" cy="4358883"/>
            </a:xfrm>
            <a:prstGeom prst="rect">
              <a:avLst/>
            </a:prstGeom>
            <a:noFill/>
          </p:spPr>
          <p:txBody>
            <a:bodyPr wrap="square" rtlCol="0">
              <a:spAutoFit/>
            </a:bodyPr>
            <a:lstStyle/>
            <a:p>
              <a:pPr algn="just" defTabSz="1371600">
                <a:defRPr/>
              </a:pPr>
              <a:r>
                <a:rPr lang="vi-VN" sz="6000" b="1" dirty="0">
                  <a:solidFill>
                    <a:prstClr val="black"/>
                  </a:solidFill>
                  <a:latin typeface="Cambria" panose="02040503050406030204" pitchFamily="18" charset="0"/>
                  <a:ea typeface="Cambria" panose="02040503050406030204" pitchFamily="18" charset="0"/>
                </a:rPr>
                <a:t>Có 4 bước để thực hiện một cuộc gọi điện thoại. Trong đó, để chọn người cần gọi, các em có thể chọn số điện thoại từ Danh bạ điện thoại hoặc nhập số trực tiếp.</a:t>
              </a:r>
            </a:p>
          </p:txBody>
        </p:sp>
      </p:grpSp>
      <p:pic>
        <p:nvPicPr>
          <p:cNvPr id="10" name="Picture 9" descr="A cartoon of a child holding a pencil and a notebook&#10;&#10;Description automatically generated">
            <a:extLst>
              <a:ext uri="{FF2B5EF4-FFF2-40B4-BE49-F238E27FC236}">
                <a16:creationId xmlns:a16="http://schemas.microsoft.com/office/drawing/2014/main" id="{0E02DF5A-DDE5-4E80-9E59-286F84A801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11" name="Picture 10" descr="A close up of a logo&#10;&#10;Description automatically generated">
            <a:extLst>
              <a:ext uri="{FF2B5EF4-FFF2-40B4-BE49-F238E27FC236}">
                <a16:creationId xmlns:a16="http://schemas.microsoft.com/office/drawing/2014/main" id="{A6CFE376-2974-0EEB-BBB5-F928A733E5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12" name="Picture 10">
            <a:extLst>
              <a:ext uri="{FF2B5EF4-FFF2-40B4-BE49-F238E27FC236}">
                <a16:creationId xmlns:a16="http://schemas.microsoft.com/office/drawing/2014/main" id="{7262D1D2-C968-5FBF-EE31-26D62DE62933}"/>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9DEA085-19B5-90C3-7693-D4E84409926F}"/>
              </a:ext>
            </a:extLst>
          </p:cNvPr>
          <p:cNvGrpSpPr/>
          <p:nvPr/>
        </p:nvGrpSpPr>
        <p:grpSpPr>
          <a:xfrm>
            <a:off x="4638198" y="458224"/>
            <a:ext cx="11973402" cy="3313676"/>
            <a:chOff x="4638198" y="458224"/>
            <a:chExt cx="7145383" cy="4616263"/>
          </a:xfrm>
        </p:grpSpPr>
        <p:grpSp>
          <p:nvGrpSpPr>
            <p:cNvPr id="8" name="Group 2">
              <a:extLst>
                <a:ext uri="{FF2B5EF4-FFF2-40B4-BE49-F238E27FC236}">
                  <a16:creationId xmlns:a16="http://schemas.microsoft.com/office/drawing/2014/main" id="{A9A8024C-6B92-A7A5-3E4F-F11F68CC891D}"/>
                </a:ext>
              </a:extLst>
            </p:cNvPr>
            <p:cNvGrpSpPr/>
            <p:nvPr/>
          </p:nvGrpSpPr>
          <p:grpSpPr>
            <a:xfrm>
              <a:off x="4638198" y="458224"/>
              <a:ext cx="7145383" cy="4616263"/>
              <a:chOff x="0" y="0"/>
              <a:chExt cx="9454516" cy="6180730"/>
            </a:xfrm>
          </p:grpSpPr>
          <p:sp>
            <p:nvSpPr>
              <p:cNvPr id="10" name="Freeform 3">
                <a:extLst>
                  <a:ext uri="{FF2B5EF4-FFF2-40B4-BE49-F238E27FC236}">
                    <a16:creationId xmlns:a16="http://schemas.microsoft.com/office/drawing/2014/main" id="{3F7E067C-1B31-637E-23DF-E07A3824A844}"/>
                  </a:ext>
                </a:extLst>
              </p:cNvPr>
              <p:cNvSpPr/>
              <p:nvPr/>
            </p:nvSpPr>
            <p:spPr>
              <a:xfrm>
                <a:off x="0" y="0"/>
                <a:ext cx="9454516" cy="6180730"/>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F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2488027-6197-B068-9A91-7F7C4B78B315}"/>
                </a:ext>
              </a:extLst>
            </p:cNvPr>
            <p:cNvSpPr txBox="1"/>
            <p:nvPr/>
          </p:nvSpPr>
          <p:spPr>
            <a:xfrm>
              <a:off x="4917011" y="643997"/>
              <a:ext cx="6673411" cy="100345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Vậy muốn nhập số điện thoại trực tiếp thì em cần phải làm gì?</a:t>
              </a:r>
            </a:p>
          </p:txBody>
        </p:sp>
      </p:grpSp>
      <p:sp>
        <p:nvSpPr>
          <p:cNvPr id="11" name="Freeform 11">
            <a:extLst>
              <a:ext uri="{FF2B5EF4-FFF2-40B4-BE49-F238E27FC236}">
                <a16:creationId xmlns:a16="http://schemas.microsoft.com/office/drawing/2014/main" id="{772A0B8B-6098-57B8-7E93-E98D4F786B1C}"/>
              </a:ext>
            </a:extLst>
          </p:cNvPr>
          <p:cNvSpPr/>
          <p:nvPr/>
        </p:nvSpPr>
        <p:spPr>
          <a:xfrm>
            <a:off x="457200" y="39243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331C6A7C-4424-8EE1-AA53-261BE126D1E8}"/>
              </a:ext>
            </a:extLst>
          </p:cNvPr>
          <p:cNvSpPr/>
          <p:nvPr/>
        </p:nvSpPr>
        <p:spPr>
          <a:xfrm>
            <a:off x="6400800" y="4533900"/>
            <a:ext cx="10210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a:solidFill>
                  <a:srgbClr val="FF0000"/>
                </a:solidFill>
                <a:latin typeface="Cambria" panose="02040503050406030204" pitchFamily="18" charset="0"/>
                <a:ea typeface="Cambria" panose="02040503050406030204" pitchFamily="18" charset="0"/>
              </a:rPr>
              <a:t>Em cần phải thuộc/ phải nhớ số điện thoại.</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2954655"/>
          </a:xfrm>
          <a:prstGeom prst="rect">
            <a:avLst/>
          </a:prstGeom>
        </p:spPr>
        <p:txBody>
          <a:bodyPr lIns="0" tIns="0" rIns="0" bIns="0" rtlCol="0" anchor="t">
            <a:spAutoFit/>
          </a:bodyPr>
          <a:lstStyle/>
          <a:p>
            <a:pPr lvl="0" algn="ctr">
              <a:defRPr/>
            </a:pPr>
            <a:r>
              <a:rPr lang="en-US" sz="9600" b="1" spc="-127" dirty="0" err="1">
                <a:solidFill>
                  <a:srgbClr val="FEF0DA"/>
                </a:solidFill>
                <a:latin typeface="Asap Bold"/>
                <a:ea typeface="Asap Bold"/>
                <a:cs typeface="Asap Bold"/>
                <a:sym typeface="Asap Bold"/>
              </a:rPr>
              <a:t>Hoạt</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động</a:t>
            </a:r>
            <a:r>
              <a:rPr lang="en-US" sz="9600" b="1" spc="-127" dirty="0">
                <a:solidFill>
                  <a:srgbClr val="FEF0DA"/>
                </a:solidFill>
                <a:latin typeface="Asap Bold"/>
                <a:ea typeface="Asap Bold"/>
                <a:cs typeface="Asap Bold"/>
                <a:sym typeface="Asap Bold"/>
              </a:rPr>
              <a:t> 2: </a:t>
            </a:r>
            <a:r>
              <a:rPr lang="en-US" sz="9600" b="1" spc="-127" dirty="0" err="1">
                <a:solidFill>
                  <a:srgbClr val="FEF0DA"/>
                </a:solidFill>
                <a:latin typeface="Asap Bold"/>
                <a:ea typeface="Asap Bold"/>
                <a:cs typeface="Asap Bold"/>
                <a:sym typeface="Asap Bold"/>
              </a:rPr>
              <a:t>Số</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điện</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thoại</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cần</a:t>
            </a:r>
            <a:r>
              <a:rPr lang="en-US" sz="9600" b="1" spc="-127" dirty="0">
                <a:solidFill>
                  <a:srgbClr val="FEF0DA"/>
                </a:solidFill>
                <a:latin typeface="Asap Bold"/>
                <a:ea typeface="Asap Bold"/>
                <a:cs typeface="Asap Bold"/>
                <a:sym typeface="Asap Bold"/>
              </a:rPr>
              <a:t> </a:t>
            </a:r>
            <a:r>
              <a:rPr lang="en-US" sz="9600" b="1" spc="-127" dirty="0" err="1">
                <a:solidFill>
                  <a:srgbClr val="FEF0DA"/>
                </a:solidFill>
                <a:latin typeface="Asap Bold"/>
                <a:ea typeface="Asap Bold"/>
                <a:cs typeface="Asap Bold"/>
                <a:sym typeface="Asap Bold"/>
              </a:rPr>
              <a:t>nhớ</a:t>
            </a:r>
            <a:endParaRPr kumimoji="0" lang="en-US" sz="96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9DEA085-19B5-90C3-7693-D4E84409926F}"/>
              </a:ext>
            </a:extLst>
          </p:cNvPr>
          <p:cNvGrpSpPr/>
          <p:nvPr/>
        </p:nvGrpSpPr>
        <p:grpSpPr>
          <a:xfrm>
            <a:off x="4638198" y="458224"/>
            <a:ext cx="11973402" cy="3313676"/>
            <a:chOff x="4638198" y="458224"/>
            <a:chExt cx="7145383" cy="4616263"/>
          </a:xfrm>
        </p:grpSpPr>
        <p:grpSp>
          <p:nvGrpSpPr>
            <p:cNvPr id="8" name="Group 2">
              <a:extLst>
                <a:ext uri="{FF2B5EF4-FFF2-40B4-BE49-F238E27FC236}">
                  <a16:creationId xmlns:a16="http://schemas.microsoft.com/office/drawing/2014/main" id="{A9A8024C-6B92-A7A5-3E4F-F11F68CC891D}"/>
                </a:ext>
              </a:extLst>
            </p:cNvPr>
            <p:cNvGrpSpPr/>
            <p:nvPr/>
          </p:nvGrpSpPr>
          <p:grpSpPr>
            <a:xfrm>
              <a:off x="4638198" y="458224"/>
              <a:ext cx="7145383" cy="4616263"/>
              <a:chOff x="0" y="0"/>
              <a:chExt cx="9454516" cy="6180730"/>
            </a:xfrm>
          </p:grpSpPr>
          <p:sp>
            <p:nvSpPr>
              <p:cNvPr id="10" name="Freeform 3">
                <a:extLst>
                  <a:ext uri="{FF2B5EF4-FFF2-40B4-BE49-F238E27FC236}">
                    <a16:creationId xmlns:a16="http://schemas.microsoft.com/office/drawing/2014/main" id="{3F7E067C-1B31-637E-23DF-E07A3824A844}"/>
                  </a:ext>
                </a:extLst>
              </p:cNvPr>
              <p:cNvSpPr/>
              <p:nvPr/>
            </p:nvSpPr>
            <p:spPr>
              <a:xfrm>
                <a:off x="0" y="0"/>
                <a:ext cx="9454516" cy="6180730"/>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F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2488027-6197-B068-9A91-7F7C4B78B315}"/>
                </a:ext>
              </a:extLst>
            </p:cNvPr>
            <p:cNvSpPr txBox="1"/>
            <p:nvPr/>
          </p:nvSpPr>
          <p:spPr>
            <a:xfrm>
              <a:off x="4917011" y="643997"/>
              <a:ext cx="6673411" cy="385885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Tại sao cần phải ghi nhớ số điện thoại của người thân trong gia đình?</a:t>
              </a:r>
            </a:p>
          </p:txBody>
        </p:sp>
      </p:grpSp>
      <p:sp>
        <p:nvSpPr>
          <p:cNvPr id="11" name="Freeform 11">
            <a:extLst>
              <a:ext uri="{FF2B5EF4-FFF2-40B4-BE49-F238E27FC236}">
                <a16:creationId xmlns:a16="http://schemas.microsoft.com/office/drawing/2014/main" id="{772A0B8B-6098-57B8-7E93-E98D4F786B1C}"/>
              </a:ext>
            </a:extLst>
          </p:cNvPr>
          <p:cNvSpPr/>
          <p:nvPr/>
        </p:nvSpPr>
        <p:spPr>
          <a:xfrm>
            <a:off x="457200" y="39243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331C6A7C-4424-8EE1-AA53-261BE126D1E8}"/>
              </a:ext>
            </a:extLst>
          </p:cNvPr>
          <p:cNvSpPr/>
          <p:nvPr/>
        </p:nvSpPr>
        <p:spPr>
          <a:xfrm>
            <a:off x="6400800" y="4533900"/>
            <a:ext cx="10210800" cy="464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5400" b="1" dirty="0">
                <a:solidFill>
                  <a:srgbClr val="FF0000"/>
                </a:solidFill>
                <a:latin typeface="Cambria" panose="02040503050406030204" pitchFamily="18" charset="0"/>
                <a:ea typeface="Cambria" panose="02040503050406030204" pitchFamily="18" charset="0"/>
              </a:rPr>
              <a:t>Để có thể gọi cho người thân khi mình không mang theo điện thoại và mượn điện thoại của người khác để gọi trong trường hợp cần thiết.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53521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9DEA085-19B5-90C3-7693-D4E84409926F}"/>
              </a:ext>
            </a:extLst>
          </p:cNvPr>
          <p:cNvGrpSpPr/>
          <p:nvPr/>
        </p:nvGrpSpPr>
        <p:grpSpPr>
          <a:xfrm>
            <a:off x="4638198" y="458224"/>
            <a:ext cx="11973402" cy="3313676"/>
            <a:chOff x="4638198" y="458224"/>
            <a:chExt cx="7145383" cy="4616263"/>
          </a:xfrm>
        </p:grpSpPr>
        <p:grpSp>
          <p:nvGrpSpPr>
            <p:cNvPr id="8" name="Group 2">
              <a:extLst>
                <a:ext uri="{FF2B5EF4-FFF2-40B4-BE49-F238E27FC236}">
                  <a16:creationId xmlns:a16="http://schemas.microsoft.com/office/drawing/2014/main" id="{A9A8024C-6B92-A7A5-3E4F-F11F68CC891D}"/>
                </a:ext>
              </a:extLst>
            </p:cNvPr>
            <p:cNvGrpSpPr/>
            <p:nvPr/>
          </p:nvGrpSpPr>
          <p:grpSpPr>
            <a:xfrm>
              <a:off x="4638198" y="458224"/>
              <a:ext cx="7145383" cy="4616263"/>
              <a:chOff x="0" y="0"/>
              <a:chExt cx="9454516" cy="6180730"/>
            </a:xfrm>
          </p:grpSpPr>
          <p:sp>
            <p:nvSpPr>
              <p:cNvPr id="10" name="Freeform 3">
                <a:extLst>
                  <a:ext uri="{FF2B5EF4-FFF2-40B4-BE49-F238E27FC236}">
                    <a16:creationId xmlns:a16="http://schemas.microsoft.com/office/drawing/2014/main" id="{3F7E067C-1B31-637E-23DF-E07A3824A844}"/>
                  </a:ext>
                </a:extLst>
              </p:cNvPr>
              <p:cNvSpPr/>
              <p:nvPr/>
            </p:nvSpPr>
            <p:spPr>
              <a:xfrm>
                <a:off x="0" y="0"/>
                <a:ext cx="9454516" cy="6180730"/>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FF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2488027-6197-B068-9A91-7F7C4B78B315}"/>
                </a:ext>
              </a:extLst>
            </p:cNvPr>
            <p:cNvSpPr txBox="1"/>
            <p:nvPr/>
          </p:nvSpPr>
          <p:spPr>
            <a:xfrm>
              <a:off x="4917011" y="643997"/>
              <a:ext cx="6673411" cy="385885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Trong những trường hợp nào em cần gọi tới các số điện thoại khẩn cấp?</a:t>
              </a:r>
            </a:p>
          </p:txBody>
        </p:sp>
      </p:grpSp>
      <p:sp>
        <p:nvSpPr>
          <p:cNvPr id="11" name="Freeform 11">
            <a:extLst>
              <a:ext uri="{FF2B5EF4-FFF2-40B4-BE49-F238E27FC236}">
                <a16:creationId xmlns:a16="http://schemas.microsoft.com/office/drawing/2014/main" id="{772A0B8B-6098-57B8-7E93-E98D4F786B1C}"/>
              </a:ext>
            </a:extLst>
          </p:cNvPr>
          <p:cNvSpPr/>
          <p:nvPr/>
        </p:nvSpPr>
        <p:spPr>
          <a:xfrm>
            <a:off x="457200" y="39243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92B42B8-64FE-7B95-BCC9-FDAB75B0A5B1}"/>
              </a:ext>
            </a:extLst>
          </p:cNvPr>
          <p:cNvPicPr>
            <a:picLocks noChangeAspect="1"/>
          </p:cNvPicPr>
          <p:nvPr/>
        </p:nvPicPr>
        <p:blipFill>
          <a:blip r:embed="rId5"/>
          <a:stretch>
            <a:fillRect/>
          </a:stretch>
        </p:blipFill>
        <p:spPr>
          <a:xfrm>
            <a:off x="5715000" y="4533900"/>
            <a:ext cx="11932577" cy="3913823"/>
          </a:xfrm>
          <a:prstGeom prst="rect">
            <a:avLst/>
          </a:prstGeom>
        </p:spPr>
      </p:pic>
    </p:spTree>
    <p:extLst>
      <p:ext uri="{BB962C8B-B14F-4D97-AF65-F5344CB8AC3E}">
        <p14:creationId xmlns:p14="http://schemas.microsoft.com/office/powerpoint/2010/main" val="3583804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a:extLst>
              <a:ext uri="{FF2B5EF4-FFF2-40B4-BE49-F238E27FC236}">
                <a16:creationId xmlns:a16="http://schemas.microsoft.com/office/drawing/2014/main" id="{D1D20866-1E15-39BF-1B5B-16BCB5593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790700"/>
            <a:ext cx="11734800" cy="9067800"/>
          </a:xfrm>
          <a:prstGeom prst="rect">
            <a:avLst/>
          </a:prstGeom>
        </p:spPr>
      </p:pic>
    </p:spTree>
    <p:extLst>
      <p:ext uri="{BB962C8B-B14F-4D97-AF65-F5344CB8AC3E}">
        <p14:creationId xmlns:p14="http://schemas.microsoft.com/office/powerpoint/2010/main" val="106098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333333"/>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hực hiện hoạt động đóng vai 3 tình huống và gọi cho số điện thoại khẩn cấp để được giúp đỡ.</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một bạn nhỏ bị bắt nạt hoặc bạo hành nguy hiểm.</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gặp người bị tai nạn nghiêm trọng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có đám cháy xảy ra.</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4E2BA79-2FC9-D2E7-9BE3-AE9BF9F220A4}"/>
              </a:ext>
            </a:extLst>
          </p:cNvPr>
          <p:cNvPicPr>
            <a:picLocks noChangeAspect="1"/>
          </p:cNvPicPr>
          <p:nvPr/>
        </p:nvPicPr>
        <p:blipFill>
          <a:blip r:embed="rId4"/>
          <a:stretch>
            <a:fillRect/>
          </a:stretch>
        </p:blipFill>
        <p:spPr>
          <a:xfrm>
            <a:off x="1219200" y="419100"/>
            <a:ext cx="15316200" cy="9301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1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2" y="5253184"/>
              <a:ext cx="2985023" cy="4641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pin</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081706" y="5253184"/>
              <a:ext cx="2814413"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err="1">
                  <a:solidFill>
                    <a:prstClr val="white"/>
                  </a:solidFill>
                  <a:latin typeface="Cambria" panose="02040503050406030204" pitchFamily="18" charset="0"/>
                  <a:ea typeface="Cambria" panose="02040503050406030204" pitchFamily="18" charset="0"/>
                </a:rPr>
                <a:t>Đang</a:t>
              </a:r>
              <a:r>
                <a:rPr lang="en-US" sz="4000" dirty="0">
                  <a:solidFill>
                    <a:prstClr val="white"/>
                  </a:solidFill>
                  <a:latin typeface="Cambria" panose="02040503050406030204" pitchFamily="18" charset="0"/>
                  <a:ea typeface="Cambria" panose="02040503050406030204" pitchFamily="18" charset="0"/>
                </a:rPr>
                <a:t> </a:t>
              </a:r>
              <a:r>
                <a:rPr lang="en-US" sz="4000" dirty="0" err="1">
                  <a:solidFill>
                    <a:prstClr val="white"/>
                  </a:solidFill>
                  <a:latin typeface="Cambria" panose="02040503050406030204" pitchFamily="18" charset="0"/>
                  <a:ea typeface="Cambria" panose="02040503050406030204" pitchFamily="18" charset="0"/>
                </a:rPr>
                <a:t>sạc</a:t>
              </a:r>
              <a:r>
                <a:rPr lang="en-US" sz="4000" dirty="0">
                  <a:solidFill>
                    <a:prstClr val="white"/>
                  </a:solidFill>
                  <a:latin typeface="Cambria" panose="02040503050406030204" pitchFamily="18" charset="0"/>
                  <a:ea typeface="Cambria" panose="02040503050406030204" pitchFamily="18" charset="0"/>
                </a:rPr>
                <a:t> pin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chập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chờn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Pin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yếu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1026" name="Picture 2" descr="Hình ảnh Pin Yếu Các Vector Biểu Tượng PNG , Pin Biểu Tượng, Pin Biểu Tượng,  Biểu Tượng Sạc PNG và Vector với nền trong suốt để tải xuống miễn phí">
            <a:extLst>
              <a:ext uri="{FF2B5EF4-FFF2-40B4-BE49-F238E27FC236}">
                <a16:creationId xmlns:a16="http://schemas.microsoft.com/office/drawing/2014/main" id="{82BDBCD4-FA5B-0036-00C0-4AC561113C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658600" y="10287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2" y="5253184"/>
              <a:ext cx="316859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265278" y="5253184"/>
              <a:ext cx="3181927"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thúc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208747" y="3506302"/>
              <a:ext cx="3479409"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gọi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sp>
        <p:nvSpPr>
          <p:cNvPr id="3" name="TextBox 2">
            <a:extLst>
              <a:ext uri="{FF2B5EF4-FFF2-40B4-BE49-F238E27FC236}">
                <a16:creationId xmlns:a16="http://schemas.microsoft.com/office/drawing/2014/main" id="{38ED9208-8323-13E9-58A6-08A7C1B8C25C}"/>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pic>
        <p:nvPicPr>
          <p:cNvPr id="2050" name="Picture 2" descr="Trả Lời Cuộc Gọi điện Thoại Biểu Tượng Cuộc Gọi điện Thoại | Công cụ đồ họa  AI Tải xuống miễn phí - Pikbest">
            <a:extLst>
              <a:ext uri="{FF2B5EF4-FFF2-40B4-BE49-F238E27FC236}">
                <a16:creationId xmlns:a16="http://schemas.microsoft.com/office/drawing/2014/main" id="{C2495370-F949-527A-C728-C35C5EC4B2F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25200" y="11049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250" fill="hold"/>
                                        <p:tgtEl>
                                          <p:spTgt spid="35"/>
                                        </p:tgtEl>
                                        <p:attrNameLst>
                                          <p:attrName>ppt_x</p:attrName>
                                        </p:attrNameLst>
                                      </p:cBhvr>
                                      <p:tavLst>
                                        <p:tav tm="0">
                                          <p:val>
                                            <p:strVal val="#ppt_x"/>
                                          </p:val>
                                        </p:tav>
                                        <p:tav tm="100000">
                                          <p:val>
                                            <p:strVal val="#ppt_x"/>
                                          </p:val>
                                        </p:tav>
                                      </p:tavLst>
                                    </p:anim>
                                    <p:anim calcmode="lin" valueType="num">
                                      <p:cBhvr additive="base">
                                        <p:cTn id="24" dur="250" fill="hold"/>
                                        <p:tgtEl>
                                          <p:spTgt spid="35"/>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53"/>
                                        </p:tgtEl>
                                      </p:cBhvr>
                                    </p:cmd>
                                  </p:childTnLst>
                                </p:cTn>
                              </p:par>
                              <p:par>
                                <p:cTn id="27" presetID="1" presetClass="mediacall" presetSubtype="0" fill="hold" nodeType="withEffect">
                                  <p:stCondLst>
                                    <p:cond delay="0"/>
                                  </p:stCondLst>
                                  <p:childTnLst>
                                    <p:cmd type="call" cmd="playFrom(0.0)">
                                      <p:cBhvr>
                                        <p:cTn id="28" dur="11076" fill="hold"/>
                                        <p:tgtEl>
                                          <p:spTgt spid="54"/>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54"/>
                                        </p:tgtEl>
                                      </p:cBhvr>
                                    </p:cmd>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50" fill="hold"/>
                                        <p:tgtEl>
                                          <p:spTgt spid="3"/>
                                        </p:tgtEl>
                                        <p:attrNameLst>
                                          <p:attrName>ppt_x</p:attrName>
                                        </p:attrNameLst>
                                      </p:cBhvr>
                                      <p:tavLst>
                                        <p:tav tm="0">
                                          <p:val>
                                            <p:strVal val="#ppt_x"/>
                                          </p:val>
                                        </p:tav>
                                        <p:tav tm="100000">
                                          <p:val>
                                            <p:strVal val="#ppt_x"/>
                                          </p:val>
                                        </p:tav>
                                      </p:tavLst>
                                    </p:anim>
                                    <p:anim calcmode="lin" valueType="num">
                                      <p:cBhvr additive="base">
                                        <p:cTn id="36"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2" y="5253184"/>
              <a:ext cx="3046214"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Sạc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đầy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985023"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Pin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yếu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Đang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sạc</a:t>
              </a:r>
              <a:r>
                <a:rPr lang="en-US" sz="3200" dirty="0">
                  <a:solidFill>
                    <a:prstClr val="white"/>
                  </a:solidFill>
                  <a:latin typeface="Cambria" panose="02040503050406030204" pitchFamily="18" charset="0"/>
                  <a:ea typeface="Cambria" panose="02040503050406030204" pitchFamily="18" charset="0"/>
                </a:rPr>
                <a:t> pin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sp>
        <p:nvSpPr>
          <p:cNvPr id="3" name="TextBox 2">
            <a:extLst>
              <a:ext uri="{FF2B5EF4-FFF2-40B4-BE49-F238E27FC236}">
                <a16:creationId xmlns:a16="http://schemas.microsoft.com/office/drawing/2014/main" id="{85DBFB4F-D335-D7DA-07AF-883BC0882233}"/>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pic>
        <p:nvPicPr>
          <p:cNvPr id="3074" name="Picture 2" descr="ภาพแบตเตอรี่ PNG, รูป, เวกเตอร์และไฟล์ PSD | ดาวน์โหลดฟรีบน Pngtree">
            <a:extLst>
              <a:ext uri="{FF2B5EF4-FFF2-40B4-BE49-F238E27FC236}">
                <a16:creationId xmlns:a16="http://schemas.microsoft.com/office/drawing/2014/main" id="{9C7E7D37-7809-9FF2-C775-F179CBFD54C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963400" y="11811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50" fill="hold"/>
                                        <p:tgtEl>
                                          <p:spTgt spid="3"/>
                                        </p:tgtEl>
                                        <p:attrNameLst>
                                          <p:attrName>ppt_x</p:attrName>
                                        </p:attrNameLst>
                                      </p:cBhvr>
                                      <p:tavLst>
                                        <p:tav tm="0">
                                          <p:val>
                                            <p:strVal val="#ppt_x"/>
                                          </p:val>
                                        </p:tav>
                                        <p:tav tm="100000">
                                          <p:val>
                                            <p:strVal val="#ppt_x"/>
                                          </p:val>
                                        </p:tav>
                                      </p:tavLst>
                                    </p:anim>
                                    <p:anim calcmode="lin" valueType="num">
                                      <p:cBhvr additive="base">
                                        <p:cTn id="36"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Máy</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ảnh</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a:solidFill>
                    <a:prstClr val="white"/>
                  </a:solidFill>
                  <a:latin typeface="Cambria" panose="02040503050406030204" pitchFamily="18" charset="0"/>
                  <a:ea typeface="Cambria" panose="02040503050406030204" pitchFamily="18" charset="0"/>
                </a:rPr>
                <a:t>Danh </a:t>
              </a:r>
              <a:r>
                <a:rPr lang="en-US" sz="3200" dirty="0" err="1">
                  <a:solidFill>
                    <a:prstClr val="white"/>
                  </a:solidFill>
                  <a:latin typeface="Cambria" panose="02040503050406030204" pitchFamily="18" charset="0"/>
                  <a:ea typeface="Cambria" panose="02040503050406030204" pitchFamily="18" charset="0"/>
                </a:rPr>
                <a:t>bạ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110490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2" y="5253184"/>
              <a:ext cx="316859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lang="en-US" sz="3200" dirty="0" err="1">
                  <a:solidFill>
                    <a:prstClr val="white"/>
                  </a:solidFill>
                  <a:latin typeface="Cambria" panose="02040503050406030204" pitchFamily="18" charset="0"/>
                  <a:ea typeface="Cambria" panose="02040503050406030204" pitchFamily="18" charset="0"/>
                </a:rPr>
                <a:t>Chế</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độ</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máy</a:t>
              </a:r>
              <a:r>
                <a:rPr lang="en-US" sz="3200" dirty="0">
                  <a:solidFill>
                    <a:prstClr val="white"/>
                  </a:solidFill>
                  <a:latin typeface="Cambria" panose="02040503050406030204" pitchFamily="18" charset="0"/>
                  <a:ea typeface="Cambria" panose="02040503050406030204" pitchFamily="18" charset="0"/>
                </a:rPr>
                <a:t> bay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Thư</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ảnh</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sp>
        <p:nvSpPr>
          <p:cNvPr id="3" name="TextBox 2">
            <a:extLst>
              <a:ext uri="{FF2B5EF4-FFF2-40B4-BE49-F238E27FC236}">
                <a16:creationId xmlns:a16="http://schemas.microsoft.com/office/drawing/2014/main" id="{663CC57C-39C4-FDF8-DE7B-7F8620D26FC4}"/>
              </a:ext>
            </a:extLst>
          </p:cNvPr>
          <p:cNvSpPr txBox="1"/>
          <p:nvPr/>
        </p:nvSpPr>
        <p:spPr>
          <a:xfrm>
            <a:off x="2362200" y="1866900"/>
            <a:ext cx="9296400"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15F4FD"/>
                </a:solidFill>
                <a:latin typeface="Cambria" panose="02040503050406030204" pitchFamily="18" charset="0"/>
                <a:ea typeface="Cambria" panose="02040503050406030204" pitchFamily="18" charset="0"/>
              </a:rPr>
              <a:t>Đây</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biểu</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tượng</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gì</a:t>
            </a:r>
            <a:r>
              <a:rPr lang="en-US" sz="6600" dirty="0">
                <a:solidFill>
                  <a:srgbClr val="15F4FD"/>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pic>
        <p:nvPicPr>
          <p:cNvPr id="4098" name="Picture 2" descr="Cách ẩn ảnh trên iPhone đơn giản nhất">
            <a:extLst>
              <a:ext uri="{FF2B5EF4-FFF2-40B4-BE49-F238E27FC236}">
                <a16:creationId xmlns:a16="http://schemas.microsoft.com/office/drawing/2014/main" id="{3B3CC178-707D-F6DB-3700-94BA94799A3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582400" y="2019300"/>
            <a:ext cx="3733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50" fill="hold"/>
                                        <p:tgtEl>
                                          <p:spTgt spid="3"/>
                                        </p:tgtEl>
                                        <p:attrNameLst>
                                          <p:attrName>ppt_x</p:attrName>
                                        </p:attrNameLst>
                                      </p:cBhvr>
                                      <p:tavLst>
                                        <p:tav tm="0">
                                          <p:val>
                                            <p:strVal val="#ppt_x"/>
                                          </p:val>
                                        </p:tav>
                                        <p:tav tm="100000">
                                          <p:val>
                                            <p:strVal val="#ppt_x"/>
                                          </p:val>
                                        </p:tav>
                                      </p:tavLst>
                                    </p:anim>
                                    <p:anim calcmode="lin" valueType="num">
                                      <p:cBhvr additive="base">
                                        <p:cTn id="36" dur="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dirty="0">
                <a:solidFill>
                  <a:schemeClr val="bg1"/>
                </a:solidFill>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a:extLst>
              <a:ext uri="{FF2B5EF4-FFF2-40B4-BE49-F238E27FC236}">
                <a16:creationId xmlns:a16="http://schemas.microsoft.com/office/drawing/2014/main" id="{82A18A21-7EBC-9967-B22C-8DB25B02F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638300"/>
            <a:ext cx="10479080" cy="7848600"/>
          </a:xfrm>
          <a:prstGeom prst="rect">
            <a:avLst/>
          </a:prstGeom>
        </p:spPr>
      </p:pic>
    </p:spTree>
    <p:extLst>
      <p:ext uri="{BB962C8B-B14F-4D97-AF65-F5344CB8AC3E}">
        <p14:creationId xmlns:p14="http://schemas.microsoft.com/office/powerpoint/2010/main" val="3637103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TextBox 7"/>
          <p:cNvSpPr txBox="1"/>
          <p:nvPr/>
        </p:nvSpPr>
        <p:spPr>
          <a:xfrm>
            <a:off x="3124200" y="2933700"/>
            <a:ext cx="11601116" cy="3693319"/>
          </a:xfrm>
          <a:prstGeom prst="rect">
            <a:avLst/>
          </a:prstGeom>
        </p:spPr>
        <p:txBody>
          <a:bodyPr lIns="0" tIns="0" rIns="0" bIns="0" rtlCol="0" anchor="t">
            <a:spAutoFit/>
          </a:bodyPr>
          <a:lstStyle/>
          <a:p>
            <a:pPr algn="ctr"/>
            <a:r>
              <a:rPr lang="vi-VN" sz="8000" b="1" spc="-127" dirty="0">
                <a:solidFill>
                  <a:srgbClr val="FEF0DA"/>
                </a:solidFill>
                <a:latin typeface="Asap Bold"/>
                <a:ea typeface="Asap Bold"/>
                <a:cs typeface="Asap Bold"/>
                <a:sym typeface="Asap Bold"/>
              </a:rPr>
              <a:t>Hoạt động 1. Tìm hiểu các bước thực hiện một cuộc gọi điện thoại.</a:t>
            </a:r>
            <a:endParaRPr lang="en-US" sz="8000" b="1" spc="-127" dirty="0">
              <a:solidFill>
                <a:srgbClr val="FEF0DA"/>
              </a:solidFill>
              <a:latin typeface="Asap Bold"/>
              <a:ea typeface="Asap Bold"/>
              <a:cs typeface="Asap Bold"/>
              <a:sym typeface="Asap Bold"/>
            </a:endParaRP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385</Words>
  <Application>Microsoft Office PowerPoint</Application>
  <PresentationFormat>Custom</PresentationFormat>
  <Paragraphs>41</Paragraphs>
  <Slides>22</Slides>
  <Notes>0</Notes>
  <HiddenSlides>0</HiddenSlides>
  <MMClips>21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Asap Bold</vt:lpstr>
      <vt:lpstr>Cabin Bold</vt:lpstr>
      <vt:lpstr>Calibri</vt:lpstr>
      <vt:lpstr>Calibri Light</vt:lpstr>
      <vt:lpstr>Cambria</vt:lpstr>
      <vt:lpstr>Times New Roman</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49</cp:revision>
  <dcterms:created xsi:type="dcterms:W3CDTF">2006-08-16T00:00:00Z</dcterms:created>
  <dcterms:modified xsi:type="dcterms:W3CDTF">2024-10-12T09:12:51Z</dcterms:modified>
  <dc:identifier>DAGGBMTwqNQ</dc:identifier>
</cp:coreProperties>
</file>