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37"/>
  </p:notesMasterIdLst>
  <p:sldIdLst>
    <p:sldId id="268" r:id="rId2"/>
    <p:sldId id="264" r:id="rId3"/>
    <p:sldId id="275" r:id="rId4"/>
    <p:sldId id="257" r:id="rId5"/>
    <p:sldId id="263" r:id="rId6"/>
    <p:sldId id="265" r:id="rId7"/>
    <p:sldId id="308" r:id="rId8"/>
    <p:sldId id="313" r:id="rId9"/>
    <p:sldId id="266" r:id="rId10"/>
    <p:sldId id="307" r:id="rId11"/>
    <p:sldId id="267" r:id="rId12"/>
    <p:sldId id="314" r:id="rId13"/>
    <p:sldId id="269" r:id="rId14"/>
    <p:sldId id="315" r:id="rId15"/>
    <p:sldId id="270" r:id="rId16"/>
    <p:sldId id="271" r:id="rId17"/>
    <p:sldId id="309" r:id="rId18"/>
    <p:sldId id="311" r:id="rId19"/>
    <p:sldId id="316" r:id="rId20"/>
    <p:sldId id="317" r:id="rId21"/>
    <p:sldId id="318" r:id="rId22"/>
    <p:sldId id="320" r:id="rId23"/>
    <p:sldId id="319" r:id="rId24"/>
    <p:sldId id="321" r:id="rId25"/>
    <p:sldId id="273" r:id="rId26"/>
    <p:sldId id="276" r:id="rId27"/>
    <p:sldId id="286" r:id="rId28"/>
    <p:sldId id="287" r:id="rId29"/>
    <p:sldId id="322" r:id="rId30"/>
    <p:sldId id="323" r:id="rId31"/>
    <p:sldId id="324" r:id="rId32"/>
    <p:sldId id="4408" r:id="rId33"/>
    <p:sldId id="325" r:id="rId34"/>
    <p:sldId id="4409" r:id="rId35"/>
    <p:sldId id="30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70" d="100"/>
          <a:sy n="70"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730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447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067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38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81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4764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09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67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734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3532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3823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20B5B-3C94-4AB9-B689-2314E99BA732}" type="slidenum">
              <a:rPr lang="en-US" smtClean="0"/>
              <a:t>31</a:t>
            </a:fld>
            <a:endParaRPr lang="en-US"/>
          </a:p>
        </p:txBody>
      </p:sp>
    </p:spTree>
    <p:extLst>
      <p:ext uri="{BB962C8B-B14F-4D97-AF65-F5344CB8AC3E}">
        <p14:creationId xmlns:p14="http://schemas.microsoft.com/office/powerpoint/2010/main" val="1573105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3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74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672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5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36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A476-18F6-59FD-530F-4D4B405E77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BC495B-EB84-B2F8-AAF9-1A5A55F4DB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19275A-2BE7-F7B6-A5FB-51F84E80034E}"/>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5" name="Footer Placeholder 4">
            <a:extLst>
              <a:ext uri="{FF2B5EF4-FFF2-40B4-BE49-F238E27FC236}">
                <a16:creationId xmlns:a16="http://schemas.microsoft.com/office/drawing/2014/main" id="{270B59F4-F3E0-7EA3-FB1B-E7A01750B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A090E-9245-1BB7-9B21-8D3BE7B5789E}"/>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2572251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7610-BB45-965A-380D-E7304BE849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B2DC10-B9C4-8283-D7F6-13B53B0060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D722D-6A7F-B4A8-7F26-1ADED462D1D7}"/>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5" name="Footer Placeholder 4">
            <a:extLst>
              <a:ext uri="{FF2B5EF4-FFF2-40B4-BE49-F238E27FC236}">
                <a16:creationId xmlns:a16="http://schemas.microsoft.com/office/drawing/2014/main" id="{FCAB9E50-F7AE-AAC0-D7DD-FA037EE2C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70A0C-603D-70E4-E347-4B3D2EA52694}"/>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205566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EE1952-0867-B826-BBBA-DEA9F58587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C5A8AE-A364-9708-6315-FB8F3A8081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26EF6-B12A-E6CF-CFB6-494CF726DB93}"/>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5" name="Footer Placeholder 4">
            <a:extLst>
              <a:ext uri="{FF2B5EF4-FFF2-40B4-BE49-F238E27FC236}">
                <a16:creationId xmlns:a16="http://schemas.microsoft.com/office/drawing/2014/main" id="{2F5DFE32-6629-CF9B-2D5B-4B794AA94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E242A-43B3-8C94-AD40-CF70232D62DC}"/>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1225456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4012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8658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0CC8-25BB-592C-3464-99ACE094E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636DD-31D4-ABA1-B14F-0BFF510243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3D062-84A0-EF95-0D13-5FFA5AE45EEB}"/>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5" name="Footer Placeholder 4">
            <a:extLst>
              <a:ext uri="{FF2B5EF4-FFF2-40B4-BE49-F238E27FC236}">
                <a16:creationId xmlns:a16="http://schemas.microsoft.com/office/drawing/2014/main" id="{6AA24541-B836-6C7D-ED0B-CEB8C5C9A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E0643-C3CE-13D8-CC11-92232977D748}"/>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23296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06DB-185A-C53A-2472-FF7E252DF9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1FFEBD-55E7-B49C-57E8-8B36EE4CD3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4DAB8E-786A-D704-6B16-FD439BAC5E25}"/>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5" name="Footer Placeholder 4">
            <a:extLst>
              <a:ext uri="{FF2B5EF4-FFF2-40B4-BE49-F238E27FC236}">
                <a16:creationId xmlns:a16="http://schemas.microsoft.com/office/drawing/2014/main" id="{16C9A785-7FD0-AEDB-A8D6-147AB441B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A53E8-03F5-6E96-1E0A-742D0B518285}"/>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226965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61FA-80C8-2F44-ADC3-D6F80754B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ED2341-B564-7AE9-2EEB-3F5B1C388C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3971D-B993-A73E-5F15-D62C359C0E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398171-14D4-4313-2436-1DAABA5F6442}"/>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6" name="Footer Placeholder 5">
            <a:extLst>
              <a:ext uri="{FF2B5EF4-FFF2-40B4-BE49-F238E27FC236}">
                <a16:creationId xmlns:a16="http://schemas.microsoft.com/office/drawing/2014/main" id="{3C387ED1-D08B-3770-5535-A1A1D2886D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D11AF8-3B85-4A55-CF0D-73A00C47215A}"/>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2448882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7071-7F76-ACCF-A42A-CA23618F7B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15FA65-C192-6FD4-E998-9281AD39F3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EC8583-8444-A639-9E97-71E93860F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4581F0-788A-5197-2C45-1699319BFF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4B945F-7D06-ABEA-1474-1838864332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315126-7F5A-CEA8-D791-EC9D7140B76C}"/>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8" name="Footer Placeholder 7">
            <a:extLst>
              <a:ext uri="{FF2B5EF4-FFF2-40B4-BE49-F238E27FC236}">
                <a16:creationId xmlns:a16="http://schemas.microsoft.com/office/drawing/2014/main" id="{E3989D95-2781-0CC3-FC44-F69BDB483B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E9D778-B255-D113-6A80-0BA700C76EF6}"/>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273993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CABA1-775B-C1CB-9CB8-CA77B232BC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286391-128B-0267-F186-10D6D9C07000}"/>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4" name="Footer Placeholder 3">
            <a:extLst>
              <a:ext uri="{FF2B5EF4-FFF2-40B4-BE49-F238E27FC236}">
                <a16:creationId xmlns:a16="http://schemas.microsoft.com/office/drawing/2014/main" id="{76276BFB-CE86-C59C-1005-DB0BC4519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34F9E4-E6C4-29E8-0E09-E59DCD775233}"/>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97031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2DF2A6-558B-AEBF-108D-9719A119E8A1}"/>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3" name="Footer Placeholder 2">
            <a:extLst>
              <a:ext uri="{FF2B5EF4-FFF2-40B4-BE49-F238E27FC236}">
                <a16:creationId xmlns:a16="http://schemas.microsoft.com/office/drawing/2014/main" id="{0C4B6484-E4C7-AC84-D535-BD1BD31205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A4B223-6696-80D5-3541-B2C9E9B33215}"/>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349615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98CC-6FA2-0878-7AA8-8CFDA0FC5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747E2-F2F6-A003-1694-3067E56C5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58E97C-0BAA-CE93-97DF-2C5F5549A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E97AC-DD86-8BCA-4DBD-D4DD51A6868A}"/>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6" name="Footer Placeholder 5">
            <a:extLst>
              <a:ext uri="{FF2B5EF4-FFF2-40B4-BE49-F238E27FC236}">
                <a16:creationId xmlns:a16="http://schemas.microsoft.com/office/drawing/2014/main" id="{F2B97FB4-9084-9703-67FD-6CDC037B0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82554-E722-CDC2-7F96-69131C61C52C}"/>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120233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5D41F-E992-B79E-9DE6-FAC380F79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343648-25CA-279B-3399-E880A0AEAC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C54A34-DE9C-C242-7097-485A34081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567CC-5A3F-5E07-3121-249538663BB5}"/>
              </a:ext>
            </a:extLst>
          </p:cNvPr>
          <p:cNvSpPr>
            <a:spLocks noGrp="1"/>
          </p:cNvSpPr>
          <p:nvPr>
            <p:ph type="dt" sz="half" idx="10"/>
          </p:nvPr>
        </p:nvSpPr>
        <p:spPr/>
        <p:txBody>
          <a:bodyPr/>
          <a:lstStyle/>
          <a:p>
            <a:fld id="{AE9AB79A-D26E-4B54-8B05-3CC8DC6B70B3}" type="datetimeFigureOut">
              <a:rPr lang="en-US" smtClean="0"/>
              <a:t>10/2/2025</a:t>
            </a:fld>
            <a:endParaRPr lang="en-US"/>
          </a:p>
        </p:txBody>
      </p:sp>
      <p:sp>
        <p:nvSpPr>
          <p:cNvPr id="6" name="Footer Placeholder 5">
            <a:extLst>
              <a:ext uri="{FF2B5EF4-FFF2-40B4-BE49-F238E27FC236}">
                <a16:creationId xmlns:a16="http://schemas.microsoft.com/office/drawing/2014/main" id="{03ECB079-69BC-22A8-8526-690DAF671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0302F-2B93-6F79-0571-0C51A3618627}"/>
              </a:ext>
            </a:extLst>
          </p:cNvPr>
          <p:cNvSpPr>
            <a:spLocks noGrp="1"/>
          </p:cNvSpPr>
          <p:nvPr>
            <p:ph type="sldNum" sz="quarter" idx="12"/>
          </p:nvPr>
        </p:nvSpPr>
        <p:spPr/>
        <p:txBody>
          <a:bodyPr/>
          <a:lstStyle/>
          <a:p>
            <a:fld id="{45649BEF-53FC-41CC-89D4-84FB12DCF5B9}" type="slidenum">
              <a:rPr lang="en-US" smtClean="0"/>
              <a:t>‹#›</a:t>
            </a:fld>
            <a:endParaRPr lang="en-US"/>
          </a:p>
        </p:txBody>
      </p:sp>
    </p:spTree>
    <p:extLst>
      <p:ext uri="{BB962C8B-B14F-4D97-AF65-F5344CB8AC3E}">
        <p14:creationId xmlns:p14="http://schemas.microsoft.com/office/powerpoint/2010/main" val="1170372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C07CECA-2BCD-7944-FAF5-81C313462A9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052C196-9586-BE01-39A9-F94583E9F7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FC6F83-62EB-E5F5-0022-249F89143C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61BB2-7BA1-36CC-6A99-91BA4D838A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AB79A-D26E-4B54-8B05-3CC8DC6B70B3}" type="datetimeFigureOut">
              <a:rPr lang="en-US" smtClean="0"/>
              <a:t>10/2/2025</a:t>
            </a:fld>
            <a:endParaRPr lang="en-US"/>
          </a:p>
        </p:txBody>
      </p:sp>
      <p:sp>
        <p:nvSpPr>
          <p:cNvPr id="5" name="Footer Placeholder 4">
            <a:extLst>
              <a:ext uri="{FF2B5EF4-FFF2-40B4-BE49-F238E27FC236}">
                <a16:creationId xmlns:a16="http://schemas.microsoft.com/office/drawing/2014/main" id="{B3AD81F5-2F89-68C4-29A3-759AF388C3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256120-7038-AF84-B91A-747E518AB9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49BEF-53FC-41CC-89D4-84FB12DCF5B9}" type="slidenum">
              <a:rPr lang="en-US" smtClean="0"/>
              <a:t>‹#›</a:t>
            </a:fld>
            <a:endParaRPr lang="en-US"/>
          </a:p>
        </p:txBody>
      </p:sp>
    </p:spTree>
    <p:extLst>
      <p:ext uri="{BB962C8B-B14F-4D97-AF65-F5344CB8AC3E}">
        <p14:creationId xmlns:p14="http://schemas.microsoft.com/office/powerpoint/2010/main" val="29196922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1.png"/><Relationship Id="rId7" Type="http://schemas.openxmlformats.org/officeDocument/2006/relationships/image" Target="../media/image39.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4.wdp"/><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3231145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5507670" y="3853861"/>
            <a:ext cx="511969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449A3B-B755-DAC4-375A-3A9AEF23BCAF}"/>
                </a:ext>
              </a:extLst>
            </p:cNvPr>
            <p:cNvSpPr/>
            <p:nvPr/>
          </p:nvSpPr>
          <p:spPr>
            <a:xfrm>
              <a:off x="11025188" y="3409363"/>
              <a:ext cx="8007852" cy="830997"/>
            </a:xfrm>
            <a:prstGeom prst="rect">
              <a:avLst/>
            </a:prstGeom>
            <a:grpFill/>
          </p:spPr>
          <p:txBody>
            <a:bodyPr wrap="square">
              <a:spAutoFit/>
            </a:bodyPr>
            <a:lstStyle/>
            <a:p>
              <a:pPr algn="ctr"/>
              <a:r>
                <a:rPr lang="en-GB" sz="4800" b="1" dirty="0" err="1">
                  <a:solidFill>
                    <a:srgbClr val="3B5574"/>
                  </a:solidFill>
                  <a:latin typeface="Cambria" panose="02040503050406030204" pitchFamily="18" charset="0"/>
                  <a:ea typeface="Cambria" panose="02040503050406030204" pitchFamily="18" charset="0"/>
                </a:rPr>
                <a:t>Loài</a:t>
              </a:r>
              <a:r>
                <a:rPr lang="en-GB" sz="4800" b="1" dirty="0">
                  <a:solidFill>
                    <a:srgbClr val="3B5574"/>
                  </a:solidFill>
                  <a:latin typeface="Cambria" panose="02040503050406030204" pitchFamily="18" charset="0"/>
                  <a:ea typeface="Cambria" panose="02040503050406030204" pitchFamily="18" charset="0"/>
                </a:rPr>
                <a:t> </a:t>
              </a:r>
              <a:r>
                <a:rPr lang="en-GB" sz="4800" b="1" dirty="0" err="1">
                  <a:solidFill>
                    <a:srgbClr val="3B5574"/>
                  </a:solidFill>
                  <a:latin typeface="Cambria" panose="02040503050406030204" pitchFamily="18" charset="0"/>
                  <a:ea typeface="Cambria" panose="02040503050406030204" pitchFamily="18" charset="0"/>
                </a:rPr>
                <a:t>người</a:t>
              </a:r>
              <a:endParaRPr lang="en-GB" sz="2400" b="1" dirty="0">
                <a:solidFill>
                  <a:srgbClr val="3B5574"/>
                </a:solidFill>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5409398"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algn="ctr"/>
              <a:r>
                <a:rPr lang="en-GB" sz="6000" b="1" dirty="0" err="1">
                  <a:solidFill>
                    <a:schemeClr val="bg1"/>
                  </a:solidFill>
                  <a:latin typeface="Cambria" panose="02040503050406030204" pitchFamily="18" charset="0"/>
                  <a:ea typeface="Cambria" panose="02040503050406030204" pitchFamily="18" charset="0"/>
                </a:rPr>
                <a:t>Nhân</a:t>
              </a:r>
              <a:r>
                <a:rPr lang="en-GB" sz="6000" b="1" dirty="0">
                  <a:solidFill>
                    <a:schemeClr val="bg1"/>
                  </a:solidFill>
                  <a:latin typeface="Cambria" panose="02040503050406030204" pitchFamily="18" charset="0"/>
                  <a:ea typeface="Cambria" panose="02040503050406030204" pitchFamily="18" charset="0"/>
                </a:rPr>
                <a:t> </a:t>
              </a:r>
              <a:r>
                <a:rPr lang="en-GB" sz="6000" b="1" dirty="0" err="1">
                  <a:solidFill>
                    <a:schemeClr val="bg1"/>
                  </a:solidFill>
                  <a:latin typeface="Cambria" panose="02040503050406030204" pitchFamily="18" charset="0"/>
                  <a:ea typeface="Cambria" panose="02040503050406030204" pitchFamily="18" charset="0"/>
                </a:rPr>
                <a:t>gian</a:t>
              </a:r>
              <a:endParaRPr lang="en-GB" sz="3200" b="1" dirty="0">
                <a:solidFill>
                  <a:schemeClr val="bg1"/>
                </a:solidFill>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04309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4511040" y="3853861"/>
            <a:ext cx="680720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C8449A3B-B755-DAC4-375A-3A9AEF23BCAF}"/>
                </a:ext>
              </a:extLst>
            </p:cNvPr>
            <p:cNvSpPr/>
            <p:nvPr/>
          </p:nvSpPr>
          <p:spPr>
            <a:xfrm>
              <a:off x="10672636" y="3409364"/>
              <a:ext cx="8360405" cy="15744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Thêm</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vào</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đắp</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nên</a:t>
              </a:r>
              <a:endParaRPr kumimoji="0" lang="en-GB" sz="2400" b="1" i="0" u="none" strike="noStrike" kern="1200" cap="none" spc="0" normalizeH="0" baseline="0" noProof="0" dirty="0">
                <a:ln>
                  <a:noFill/>
                </a:ln>
                <a:solidFill>
                  <a:srgbClr val="3B5574"/>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4842716"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prstClr val="white"/>
                  </a:solidFill>
                  <a:latin typeface="Cambria" panose="02040503050406030204" pitchFamily="18" charset="0"/>
                  <a:ea typeface="Cambria" panose="02040503050406030204" pitchFamily="18" charset="0"/>
                </a:rPr>
                <a:t>Bồi</a:t>
              </a:r>
              <a:endParaRPr kumimoji="0" lang="en-GB" sz="32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260267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8677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C88FA-4065-A4EB-5818-3E02F6BEFD3C}"/>
              </a:ext>
            </a:extLst>
          </p:cNvPr>
          <p:cNvSpPr txBox="1"/>
          <p:nvPr/>
        </p:nvSpPr>
        <p:spPr>
          <a:xfrm>
            <a:off x="1644955" y="133324"/>
            <a:ext cx="94243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chemeClr val="accent2"/>
                </a:solidFill>
                <a:effectLst/>
                <a:uLnTx/>
                <a:uFillTx/>
                <a:latin typeface="Cambria" panose="02040503050406030204" pitchFamily="18" charset="0"/>
                <a:ea typeface="Cambria" panose="02040503050406030204" pitchFamily="18" charset="0"/>
              </a:rPr>
              <a:t>LUYỆN ĐỌC TRƯỚC LỚP</a:t>
            </a:r>
          </a:p>
        </p:txBody>
      </p:sp>
      <p:grpSp>
        <p:nvGrpSpPr>
          <p:cNvPr id="3" name="Group 2">
            <a:extLst>
              <a:ext uri="{FF2B5EF4-FFF2-40B4-BE49-F238E27FC236}">
                <a16:creationId xmlns:a16="http://schemas.microsoft.com/office/drawing/2014/main" id="{D42AD4DE-32C4-E434-B21F-8191C94A0C0C}"/>
              </a:ext>
            </a:extLst>
          </p:cNvPr>
          <p:cNvGrpSpPr/>
          <p:nvPr/>
        </p:nvGrpSpPr>
        <p:grpSpPr>
          <a:xfrm>
            <a:off x="1541663" y="1702879"/>
            <a:ext cx="9122782" cy="3666080"/>
            <a:chOff x="4841104" y="3817600"/>
            <a:chExt cx="7073839" cy="2842692"/>
          </a:xfrm>
        </p:grpSpPr>
        <p:grpSp>
          <p:nvGrpSpPr>
            <p:cNvPr id="4" name="Group 3">
              <a:extLst>
                <a:ext uri="{FF2B5EF4-FFF2-40B4-BE49-F238E27FC236}">
                  <a16:creationId xmlns:a16="http://schemas.microsoft.com/office/drawing/2014/main" id="{C64FD7F7-92B3-F146-ABBD-A98E3560C472}"/>
                </a:ext>
              </a:extLst>
            </p:cNvPr>
            <p:cNvGrpSpPr/>
            <p:nvPr/>
          </p:nvGrpSpPr>
          <p:grpSpPr>
            <a:xfrm>
              <a:off x="4841104" y="3817600"/>
              <a:ext cx="7073839" cy="2842692"/>
              <a:chOff x="2975204" y="1255651"/>
              <a:chExt cx="7073839" cy="2842692"/>
            </a:xfrm>
          </p:grpSpPr>
          <p:sp>
            <p:nvSpPr>
              <p:cNvPr id="14" name="Rectangle: Rounded Corners 42">
                <a:extLst>
                  <a:ext uri="{FF2B5EF4-FFF2-40B4-BE49-F238E27FC236}">
                    <a16:creationId xmlns:a16="http://schemas.microsoft.com/office/drawing/2014/main" id="{E464AC86-4208-CF25-7117-D6FC531260E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5" name="Rectangle: Rounded Corners 14">
                <a:extLst>
                  <a:ext uri="{FF2B5EF4-FFF2-40B4-BE49-F238E27FC236}">
                    <a16:creationId xmlns:a16="http://schemas.microsoft.com/office/drawing/2014/main" id="{41757CE4-8DAB-AC9F-F095-FAC6DDA8A0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F3CB55F6-5753-1B17-482A-64D1608C8312}"/>
                </a:ext>
              </a:extLst>
            </p:cNvPr>
            <p:cNvPicPr>
              <a:picLocks noChangeAspect="1"/>
            </p:cNvPicPr>
            <p:nvPr/>
          </p:nvPicPr>
          <p:blipFill>
            <a:blip r:embed="rId3"/>
            <a:stretch>
              <a:fillRect/>
            </a:stretch>
          </p:blipFill>
          <p:spPr>
            <a:xfrm>
              <a:off x="7754555" y="4927768"/>
              <a:ext cx="469963" cy="469963"/>
            </a:xfrm>
            <a:prstGeom prst="rect">
              <a:avLst/>
            </a:prstGeom>
          </p:spPr>
        </p:pic>
        <p:pic>
          <p:nvPicPr>
            <p:cNvPr id="6" name="Picture 5">
              <a:extLst>
                <a:ext uri="{FF2B5EF4-FFF2-40B4-BE49-F238E27FC236}">
                  <a16:creationId xmlns:a16="http://schemas.microsoft.com/office/drawing/2014/main" id="{0356BD34-253B-E933-174C-236D7A2E8570}"/>
                </a:ext>
              </a:extLst>
            </p:cNvPr>
            <p:cNvPicPr>
              <a:picLocks noChangeAspect="1"/>
            </p:cNvPicPr>
            <p:nvPr/>
          </p:nvPicPr>
          <p:blipFill>
            <a:blip r:embed="rId4"/>
            <a:stretch>
              <a:fillRect/>
            </a:stretch>
          </p:blipFill>
          <p:spPr>
            <a:xfrm>
              <a:off x="7197882" y="4927768"/>
              <a:ext cx="469963" cy="469963"/>
            </a:xfrm>
            <a:prstGeom prst="rect">
              <a:avLst/>
            </a:prstGeom>
          </p:spPr>
        </p:pic>
        <p:pic>
          <p:nvPicPr>
            <p:cNvPr id="7" name="Picture 6">
              <a:extLst>
                <a:ext uri="{FF2B5EF4-FFF2-40B4-BE49-F238E27FC236}">
                  <a16:creationId xmlns:a16="http://schemas.microsoft.com/office/drawing/2014/main" id="{7E9798A5-F971-861A-F73D-E13AF3CAA73A}"/>
                </a:ext>
              </a:extLst>
            </p:cNvPr>
            <p:cNvPicPr>
              <a:picLocks noChangeAspect="1"/>
            </p:cNvPicPr>
            <p:nvPr/>
          </p:nvPicPr>
          <p:blipFill>
            <a:blip r:embed="rId5"/>
            <a:stretch>
              <a:fillRect/>
            </a:stretch>
          </p:blipFill>
          <p:spPr>
            <a:xfrm>
              <a:off x="8311229" y="4927768"/>
              <a:ext cx="469963" cy="469963"/>
            </a:xfrm>
            <a:prstGeom prst="rect">
              <a:avLst/>
            </a:prstGeom>
          </p:spPr>
        </p:pic>
        <p:pic>
          <p:nvPicPr>
            <p:cNvPr id="8" name="Picture 7">
              <a:extLst>
                <a:ext uri="{FF2B5EF4-FFF2-40B4-BE49-F238E27FC236}">
                  <a16:creationId xmlns:a16="http://schemas.microsoft.com/office/drawing/2014/main" id="{E2FD4AAE-F4ED-0308-8D10-AB4C1DF9C656}"/>
                </a:ext>
              </a:extLst>
            </p:cNvPr>
            <p:cNvPicPr>
              <a:picLocks noChangeAspect="1"/>
            </p:cNvPicPr>
            <p:nvPr/>
          </p:nvPicPr>
          <p:blipFill>
            <a:blip r:embed="rId3"/>
            <a:stretch>
              <a:fillRect/>
            </a:stretch>
          </p:blipFill>
          <p:spPr>
            <a:xfrm>
              <a:off x="7776880" y="5512675"/>
              <a:ext cx="469963" cy="469963"/>
            </a:xfrm>
            <a:prstGeom prst="rect">
              <a:avLst/>
            </a:prstGeom>
          </p:spPr>
        </p:pic>
        <p:pic>
          <p:nvPicPr>
            <p:cNvPr id="9" name="Picture 8">
              <a:extLst>
                <a:ext uri="{FF2B5EF4-FFF2-40B4-BE49-F238E27FC236}">
                  <a16:creationId xmlns:a16="http://schemas.microsoft.com/office/drawing/2014/main" id="{C42731EF-F54E-FC09-A852-B7DD81765F88}"/>
                </a:ext>
              </a:extLst>
            </p:cNvPr>
            <p:cNvPicPr>
              <a:picLocks noChangeAspect="1"/>
            </p:cNvPicPr>
            <p:nvPr/>
          </p:nvPicPr>
          <p:blipFill>
            <a:blip r:embed="rId4"/>
            <a:stretch>
              <a:fillRect/>
            </a:stretch>
          </p:blipFill>
          <p:spPr>
            <a:xfrm>
              <a:off x="7220205" y="5512675"/>
              <a:ext cx="469963" cy="469963"/>
            </a:xfrm>
            <a:prstGeom prst="rect">
              <a:avLst/>
            </a:prstGeom>
          </p:spPr>
        </p:pic>
        <p:pic>
          <p:nvPicPr>
            <p:cNvPr id="10" name="Picture 9">
              <a:extLst>
                <a:ext uri="{FF2B5EF4-FFF2-40B4-BE49-F238E27FC236}">
                  <a16:creationId xmlns:a16="http://schemas.microsoft.com/office/drawing/2014/main" id="{BA6E6F47-5036-A798-42B8-E09BF8F32E40}"/>
                </a:ext>
              </a:extLst>
            </p:cNvPr>
            <p:cNvPicPr>
              <a:picLocks noChangeAspect="1"/>
            </p:cNvPicPr>
            <p:nvPr/>
          </p:nvPicPr>
          <p:blipFill>
            <a:blip r:embed="rId5"/>
            <a:stretch>
              <a:fillRect/>
            </a:stretch>
          </p:blipFill>
          <p:spPr>
            <a:xfrm>
              <a:off x="8333554" y="5512675"/>
              <a:ext cx="469963" cy="469963"/>
            </a:xfrm>
            <a:prstGeom prst="rect">
              <a:avLst/>
            </a:prstGeom>
          </p:spPr>
        </p:pic>
        <p:pic>
          <p:nvPicPr>
            <p:cNvPr id="11" name="Picture 10">
              <a:extLst>
                <a:ext uri="{FF2B5EF4-FFF2-40B4-BE49-F238E27FC236}">
                  <a16:creationId xmlns:a16="http://schemas.microsoft.com/office/drawing/2014/main" id="{D1290EB2-01DF-E0C9-1DED-8197821531D8}"/>
                </a:ext>
              </a:extLst>
            </p:cNvPr>
            <p:cNvPicPr>
              <a:picLocks noChangeAspect="1"/>
            </p:cNvPicPr>
            <p:nvPr/>
          </p:nvPicPr>
          <p:blipFill>
            <a:blip r:embed="rId3"/>
            <a:stretch>
              <a:fillRect/>
            </a:stretch>
          </p:blipFill>
          <p:spPr>
            <a:xfrm>
              <a:off x="10357915" y="6108002"/>
              <a:ext cx="469963" cy="469963"/>
            </a:xfrm>
            <a:prstGeom prst="rect">
              <a:avLst/>
            </a:prstGeom>
          </p:spPr>
        </p:pic>
        <p:pic>
          <p:nvPicPr>
            <p:cNvPr id="12" name="Picture 11">
              <a:extLst>
                <a:ext uri="{FF2B5EF4-FFF2-40B4-BE49-F238E27FC236}">
                  <a16:creationId xmlns:a16="http://schemas.microsoft.com/office/drawing/2014/main" id="{C8C5195C-82CD-C038-87C7-EE74B9D2A14D}"/>
                </a:ext>
              </a:extLst>
            </p:cNvPr>
            <p:cNvPicPr>
              <a:picLocks noChangeAspect="1"/>
            </p:cNvPicPr>
            <p:nvPr/>
          </p:nvPicPr>
          <p:blipFill>
            <a:blip r:embed="rId4"/>
            <a:stretch>
              <a:fillRect/>
            </a:stretch>
          </p:blipFill>
          <p:spPr>
            <a:xfrm>
              <a:off x="9801241" y="6108002"/>
              <a:ext cx="469963" cy="469963"/>
            </a:xfrm>
            <a:prstGeom prst="rect">
              <a:avLst/>
            </a:prstGeom>
          </p:spPr>
        </p:pic>
        <p:pic>
          <p:nvPicPr>
            <p:cNvPr id="13" name="Picture 12">
              <a:extLst>
                <a:ext uri="{FF2B5EF4-FFF2-40B4-BE49-F238E27FC236}">
                  <a16:creationId xmlns:a16="http://schemas.microsoft.com/office/drawing/2014/main" id="{9DA6D885-24C7-FA50-27C4-A30C2C051378}"/>
                </a:ext>
              </a:extLst>
            </p:cNvPr>
            <p:cNvPicPr>
              <a:picLocks noChangeAspect="1"/>
            </p:cNvPicPr>
            <p:nvPr/>
          </p:nvPicPr>
          <p:blipFill>
            <a:blip r:embed="rId5"/>
            <a:stretch>
              <a:fillRect/>
            </a:stretch>
          </p:blipFill>
          <p:spPr>
            <a:xfrm>
              <a:off x="10914589" y="6108002"/>
              <a:ext cx="469963" cy="469963"/>
            </a:xfrm>
            <a:prstGeom prst="rect">
              <a:avLst/>
            </a:prstGeom>
          </p:spPr>
        </p:pic>
      </p:grpSp>
      <p:pic>
        <p:nvPicPr>
          <p:cNvPr id="16" name="Picture 17">
            <a:extLst>
              <a:ext uri="{FF2B5EF4-FFF2-40B4-BE49-F238E27FC236}">
                <a16:creationId xmlns:a16="http://schemas.microsoft.com/office/drawing/2014/main" id="{7E0B327C-7B56-BB57-F5D5-0D5FAD7004D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2612139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66000">
                                          <p:cBhvr additive="base">
                                            <p:cTn id="16"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357988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3" name="Rectangle 2">
            <a:extLst>
              <a:ext uri="{FF2B5EF4-FFF2-40B4-BE49-F238E27FC236}">
                <a16:creationId xmlns:a16="http://schemas.microsoft.com/office/drawing/2014/main" id="{52733B70-1FC2-30E8-E0A8-30427F2C420B}"/>
              </a:ext>
            </a:extLst>
          </p:cNvPr>
          <p:cNvSpPr/>
          <p:nvPr/>
        </p:nvSpPr>
        <p:spPr>
          <a:xfrm>
            <a:off x="1874837" y="1938647"/>
            <a:ext cx="8382000" cy="584775"/>
          </a:xfrm>
          <a:prstGeom prst="rect">
            <a:avLst/>
          </a:prstGeom>
        </p:spPr>
        <p:txBody>
          <a:bodyPr wrap="square">
            <a:spAutoFit/>
          </a:bodyPr>
          <a:lstStyle/>
          <a:p>
            <a:pPr algn="ctr" defTabSz="609630"/>
            <a:r>
              <a:rPr lang="en-GB" sz="3200" b="1" dirty="0" err="1">
                <a:solidFill>
                  <a:prstClr val="white"/>
                </a:solidFill>
                <a:latin typeface="Cambria" panose="02040503050406030204" pitchFamily="18" charset="0"/>
                <a:ea typeface="Cambria" panose="02040503050406030204" pitchFamily="18" charset="0"/>
              </a:rPr>
              <a:t>Thảo</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luận</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nhóm</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đôi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trả</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lời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các</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câu</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hỏi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sau</a:t>
            </a:r>
            <a:r>
              <a:rPr lang="en-GB" sz="3200" b="1" dirty="0">
                <a:solidFill>
                  <a:prstClr val="white"/>
                </a:solidFill>
                <a:latin typeface="Cambria" panose="02040503050406030204" pitchFamily="18" charset="0"/>
                <a:ea typeface="Cambria" panose="02040503050406030204" pitchFamily="18" charset="0"/>
              </a:rPr>
              <a:t>:</a:t>
            </a:r>
            <a:endParaRPr lang="en-GB" sz="1600" b="1" dirty="0">
              <a:solidFill>
                <a:prstClr val="white"/>
              </a:solidFill>
              <a:latin typeface="Calibri"/>
            </a:endParaRPr>
          </a:p>
        </p:txBody>
      </p:sp>
      <p:sp>
        <p:nvSpPr>
          <p:cNvPr id="4" name="Rectangle 3">
            <a:extLst>
              <a:ext uri="{FF2B5EF4-FFF2-40B4-BE49-F238E27FC236}">
                <a16:creationId xmlns:a16="http://schemas.microsoft.com/office/drawing/2014/main" id="{C3C5B5E7-C6E3-4226-D49F-0ED15FDC512E}"/>
              </a:ext>
            </a:extLst>
          </p:cNvPr>
          <p:cNvSpPr/>
          <p:nvPr/>
        </p:nvSpPr>
        <p:spPr>
          <a:xfrm>
            <a:off x="1767840" y="2578079"/>
            <a:ext cx="9265920" cy="3970318"/>
          </a:xfrm>
          <a:prstGeom prst="rect">
            <a:avLst/>
          </a:prstGeom>
        </p:spPr>
        <p:txBody>
          <a:bodyPr wrap="square">
            <a:spAutoFit/>
          </a:bodyPr>
          <a:lstStyle/>
          <a:p>
            <a:pPr marL="514350" indent="-514350" defTabSz="609630">
              <a:buAutoNum type="arabicPeriod"/>
            </a:pPr>
            <a:r>
              <a:rPr lang="vi-VN" sz="2800" b="1" i="1" dirty="0">
                <a:solidFill>
                  <a:schemeClr val="bg1"/>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chemeClr val="bg1"/>
              </a:solidFill>
              <a:latin typeface="Cambria" panose="02040503050406030204" pitchFamily="18" charset="0"/>
              <a:ea typeface="Cambria" panose="02040503050406030204" pitchFamily="18" charset="0"/>
            </a:endParaRPr>
          </a:p>
          <a:p>
            <a:r>
              <a:rPr lang="vi-VN" sz="2800" b="1" i="1" dirty="0">
                <a:solidFill>
                  <a:schemeClr val="bg1"/>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chemeClr val="bg1"/>
                </a:solidFill>
                <a:latin typeface="Cambria" panose="02040503050406030204" pitchFamily="18" charset="0"/>
                <a:ea typeface="Cambria" panose="02040503050406030204" pitchFamily="18" charset="0"/>
              </a:rPr>
              <a:t>A. Cần phải sống chan hoà với thiên nhiên.</a:t>
            </a:r>
          </a:p>
          <a:p>
            <a:r>
              <a:rPr lang="vi-VN" sz="2800" dirty="0">
                <a:solidFill>
                  <a:schemeClr val="bg1"/>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chemeClr val="bg1"/>
                </a:solidFill>
                <a:latin typeface="Cambria" panose="02040503050406030204" pitchFamily="18" charset="0"/>
                <a:ea typeface="Cambria" panose="02040503050406030204" pitchFamily="18" charset="0"/>
              </a:rPr>
              <a:t>C. Cần phải biết yêu thương các loài vật.</a:t>
            </a:r>
          </a:p>
          <a:p>
            <a:r>
              <a:rPr lang="vi-VN" sz="2800" dirty="0">
                <a:solidFill>
                  <a:schemeClr val="bg1"/>
                </a:solidFill>
                <a:latin typeface="Cambria" panose="02040503050406030204" pitchFamily="18" charset="0"/>
                <a:ea typeface="Cambria" panose="02040503050406030204" pitchFamily="18" charset="0"/>
              </a:rPr>
              <a:t>D. Cần phải gắn bó với cộng đồng, yêu thương mọi người.</a:t>
            </a:r>
          </a:p>
          <a:p>
            <a:pPr defTabSz="609630"/>
            <a:endParaRPr lang="vi-VN" sz="2800" i="1"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D47AA1E-E948-2A6F-DEE2-1FA84DEF6212}"/>
              </a:ext>
            </a:extLst>
          </p:cNvPr>
          <p:cNvPicPr>
            <a:picLocks noChangeAspect="1"/>
          </p:cNvPicPr>
          <p:nvPr/>
        </p:nvPicPr>
        <p:blipFill>
          <a:blip r:embed="rId4"/>
          <a:stretch>
            <a:fillRect/>
          </a:stretch>
        </p:blipFill>
        <p:spPr>
          <a:xfrm>
            <a:off x="2200015" y="832178"/>
            <a:ext cx="7486537" cy="1186791"/>
          </a:xfrm>
          <a:prstGeom prst="rect">
            <a:avLst/>
          </a:prstGeom>
        </p:spPr>
      </p:pic>
    </p:spTree>
    <p:extLst>
      <p:ext uri="{BB962C8B-B14F-4D97-AF65-F5344CB8AC3E}">
        <p14:creationId xmlns:p14="http://schemas.microsoft.com/office/powerpoint/2010/main" val="1829150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3E8E4F-51E8-44F2-B230-C727973B3ED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196236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300780"/>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167950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id="{5DDC911A-5397-8159-B9C2-EFAE971A5A1E}"/>
              </a:ext>
            </a:extLst>
          </p:cNvPr>
          <p:cNvSpPr txBox="1"/>
          <p:nvPr/>
        </p:nvSpPr>
        <p:spPr>
          <a:xfrm>
            <a:off x="4150528" y="993001"/>
            <a:ext cx="5422097" cy="2554545"/>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Bài hát ru nói về nội dung gì? Em cảm thấy thế nào khi nghe bài hát ru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69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6" name="Rectangle 5">
            <a:extLst>
              <a:ext uri="{FF2B5EF4-FFF2-40B4-BE49-F238E27FC236}">
                <a16:creationId xmlns:a16="http://schemas.microsoft.com/office/drawing/2014/main" id="{8124CFB5-C0CB-EB17-C3D0-8EE8BEAB9FB1}"/>
              </a:ext>
            </a:extLst>
          </p:cNvPr>
          <p:cNvSpPr/>
          <p:nvPr/>
        </p:nvSpPr>
        <p:spPr>
          <a:xfrm>
            <a:off x="1646397" y="2105801"/>
            <a:ext cx="9031128" cy="584775"/>
          </a:xfrm>
          <a:prstGeom prst="rect">
            <a:avLst/>
          </a:prstGeom>
        </p:spPr>
        <p:txBody>
          <a:bodyPr wrap="square">
            <a:spAutoFit/>
          </a:bodyPr>
          <a:lstStyle/>
          <a:p>
            <a:pPr algn="ctr"/>
            <a:r>
              <a:rPr lang="en-GB" sz="3200" b="1" dirty="0" err="1">
                <a:solidFill>
                  <a:schemeClr val="bg1"/>
                </a:solidFill>
                <a:latin typeface="Cambria" panose="02040503050406030204" pitchFamily="18" charset="0"/>
                <a:ea typeface="Cambria" panose="02040503050406030204" pitchFamily="18" charset="0"/>
              </a:rPr>
              <a:t>Thảo</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luận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nhóm</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bốn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trả</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lời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các</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câu</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hỏi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sau</a:t>
            </a:r>
            <a:r>
              <a:rPr lang="en-GB" sz="3200" b="1" dirty="0">
                <a:solidFill>
                  <a:schemeClr val="bg1"/>
                </a:solidFill>
                <a:latin typeface="Cambria" panose="02040503050406030204" pitchFamily="18" charset="0"/>
                <a:ea typeface="Cambria" panose="02040503050406030204" pitchFamily="18" charset="0"/>
              </a:rPr>
              <a:t>:</a:t>
            </a:r>
            <a:endParaRPr lang="en-GB" sz="1400" b="1" dirty="0">
              <a:solidFill>
                <a:schemeClr val="bg1"/>
              </a:solidFill>
            </a:endParaRPr>
          </a:p>
        </p:txBody>
      </p:sp>
      <p:sp>
        <p:nvSpPr>
          <p:cNvPr id="7" name="Rectangle 6">
            <a:extLst>
              <a:ext uri="{FF2B5EF4-FFF2-40B4-BE49-F238E27FC236}">
                <a16:creationId xmlns:a16="http://schemas.microsoft.com/office/drawing/2014/main" id="{444FB78F-94C4-E500-52CB-6A9861DF05E5}"/>
              </a:ext>
            </a:extLst>
          </p:cNvPr>
          <p:cNvSpPr/>
          <p:nvPr/>
        </p:nvSpPr>
        <p:spPr>
          <a:xfrm>
            <a:off x="1514251" y="2872850"/>
            <a:ext cx="9172799" cy="3046988"/>
          </a:xfrm>
          <a:prstGeom prst="rect">
            <a:avLst/>
          </a:prstGeom>
        </p:spPr>
        <p:txBody>
          <a:bodyPr wrap="square">
            <a:spAutoFit/>
          </a:bodyPr>
          <a:lstStyle/>
          <a:p>
            <a:pPr algn="just"/>
            <a:r>
              <a:rPr lang="vi-VN" sz="3200" b="1" i="1" dirty="0">
                <a:solidFill>
                  <a:schemeClr val="bg1"/>
                </a:solidFill>
                <a:latin typeface="Cambria" panose="02040503050406030204" pitchFamily="18" charset="0"/>
                <a:ea typeface="Cambria" panose="02040503050406030204" pitchFamily="18" charset="0"/>
              </a:rPr>
              <a:t>Câu 3</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Hình ảnh nào giúp chúng ta hiểu vai trò, sức mạnh của sự đoàn kết?</a:t>
            </a:r>
          </a:p>
          <a:p>
            <a:pPr algn="just"/>
            <a:r>
              <a:rPr lang="vi-VN" sz="3200" b="1" i="1" dirty="0">
                <a:solidFill>
                  <a:schemeClr val="bg1"/>
                </a:solidFill>
                <a:latin typeface="Cambria" panose="02040503050406030204" pitchFamily="18" charset="0"/>
                <a:ea typeface="Cambria" panose="02040503050406030204" pitchFamily="18" charset="0"/>
              </a:rPr>
              <a:t>Câu 4</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Em nhận được lời khuyên gì từ khổ thơ thứ ba? </a:t>
            </a:r>
            <a:endParaRPr lang="en-US" sz="3200" b="1" i="1" dirty="0">
              <a:solidFill>
                <a:schemeClr val="bg1"/>
              </a:solidFill>
              <a:latin typeface="Cambria" panose="02040503050406030204" pitchFamily="18" charset="0"/>
              <a:ea typeface="Cambria" panose="02040503050406030204" pitchFamily="18" charset="0"/>
            </a:endParaRPr>
          </a:p>
          <a:p>
            <a:pPr algn="just"/>
            <a:r>
              <a:rPr lang="vi-VN" sz="3200" b="1" i="1" dirty="0">
                <a:solidFill>
                  <a:schemeClr val="bg1"/>
                </a:solidFill>
                <a:latin typeface="Cambria" panose="02040503050406030204" pitchFamily="18" charset="0"/>
                <a:ea typeface="Cambria" panose="02040503050406030204" pitchFamily="18" charset="0"/>
              </a:rPr>
              <a:t>Câu </a:t>
            </a:r>
            <a:r>
              <a:rPr lang="en-US" sz="3200" b="1" i="1" dirty="0">
                <a:solidFill>
                  <a:schemeClr val="bg1"/>
                </a:solidFill>
                <a:latin typeface="Cambria" panose="02040503050406030204" pitchFamily="18" charset="0"/>
                <a:ea typeface="Cambria" panose="02040503050406030204" pitchFamily="18" charset="0"/>
              </a:rPr>
              <a:t>5: </a:t>
            </a:r>
            <a:r>
              <a:rPr lang="vi-VN" sz="3200" b="1" i="1" dirty="0">
                <a:solidFill>
                  <a:schemeClr val="bg1"/>
                </a:solidFill>
                <a:latin typeface="Cambria" panose="02040503050406030204" pitchFamily="18" charset="0"/>
                <a:ea typeface="Cambria" panose="02040503050406030204" pitchFamily="18" charset="0"/>
              </a:rPr>
              <a:t>Khổ thơ cuối nói gì về tình cảm của cha mẹ dành cho con cái? </a:t>
            </a:r>
          </a:p>
        </p:txBody>
      </p:sp>
      <p:pic>
        <p:nvPicPr>
          <p:cNvPr id="8" name="Picture 7">
            <a:extLst>
              <a:ext uri="{FF2B5EF4-FFF2-40B4-BE49-F238E27FC236}">
                <a16:creationId xmlns:a16="http://schemas.microsoft.com/office/drawing/2014/main" id="{DCB5FE8F-BF90-0D7D-D5FC-8F568DB39707}"/>
              </a:ext>
            </a:extLst>
          </p:cNvPr>
          <p:cNvPicPr>
            <a:picLocks noChangeAspect="1"/>
          </p:cNvPicPr>
          <p:nvPr/>
        </p:nvPicPr>
        <p:blipFill>
          <a:blip r:embed="rId4"/>
          <a:stretch>
            <a:fillRect/>
          </a:stretch>
        </p:blipFill>
        <p:spPr>
          <a:xfrm>
            <a:off x="2436864" y="737930"/>
            <a:ext cx="8212601" cy="1300740"/>
          </a:xfrm>
          <a:prstGeom prst="rect">
            <a:avLst/>
          </a:prstGeom>
        </p:spPr>
      </p:pic>
    </p:spTree>
    <p:extLst>
      <p:ext uri="{BB962C8B-B14F-4D97-AF65-F5344CB8AC3E}">
        <p14:creationId xmlns:p14="http://schemas.microsoft.com/office/powerpoint/2010/main" val="169292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chên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7497CB11-67F5-4C15-954D-D2C62ABC44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1BF5FE27-C506-F2EB-B464-4E5FB97ADE1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3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B5E9E7B-1534-4D94-9374-CFC480E2CD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242934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spTree>
    <p:extLst>
      <p:ext uri="{BB962C8B-B14F-4D97-AF65-F5344CB8AC3E}">
        <p14:creationId xmlns:p14="http://schemas.microsoft.com/office/powerpoint/2010/main" val="61670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9096377" cy="4291574"/>
            <a:chOff x="1834150" y="1963118"/>
            <a:chExt cx="5449824" cy="2155715"/>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623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Bài hát nói về nỗi vất vả trong lao động của người nông dân. Để làm ra hạt gạo họ phải đổ mồ hôi, công sức trên những cánh đồng. Vì thế cần có thái độ kính trọng và biết ơn người lao động.</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A person holding a bunch of wheat&#10;&#10;Description automatically generated">
            <a:extLst>
              <a:ext uri="{FF2B5EF4-FFF2-40B4-BE49-F238E27FC236}">
                <a16:creationId xmlns:a16="http://schemas.microsoft.com/office/drawing/2014/main" id="{F30B940E-6D7B-268E-4737-6EAC37353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862" y="1104900"/>
            <a:ext cx="3933825" cy="5753100"/>
          </a:xfrm>
          <a:prstGeom prst="rect">
            <a:avLst/>
          </a:prstGeom>
        </p:spPr>
      </p:pic>
    </p:spTree>
    <p:extLst>
      <p:ext uri="{BB962C8B-B14F-4D97-AF65-F5344CB8AC3E}">
        <p14:creationId xmlns:p14="http://schemas.microsoft.com/office/powerpoint/2010/main" val="211237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3" name="Picture 2">
            <a:extLst>
              <a:ext uri="{FF2B5EF4-FFF2-40B4-BE49-F238E27FC236}">
                <a16:creationId xmlns:a16="http://schemas.microsoft.com/office/drawing/2014/main" id="{98AC4002-EBCD-12ED-5678-9066C0D217D2}"/>
              </a:ext>
            </a:extLst>
          </p:cNvPr>
          <p:cNvPicPr>
            <a:picLocks noChangeAspect="1"/>
          </p:cNvPicPr>
          <p:nvPr/>
        </p:nvPicPr>
        <p:blipFill>
          <a:blip r:embed="rId4"/>
          <a:stretch>
            <a:fillRect/>
          </a:stretch>
        </p:blipFill>
        <p:spPr>
          <a:xfrm>
            <a:off x="3995548" y="2079032"/>
            <a:ext cx="8772904" cy="1956986"/>
          </a:xfrm>
          <a:prstGeom prst="rect">
            <a:avLst/>
          </a:prstGeom>
        </p:spPr>
      </p:pic>
    </p:spTree>
    <p:extLst>
      <p:ext uri="{BB962C8B-B14F-4D97-AF65-F5344CB8AC3E}">
        <p14:creationId xmlns:p14="http://schemas.microsoft.com/office/powerpoint/2010/main" val="85530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707886"/>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tính từ có trong khổ thơ thứ ba. </a:t>
            </a:r>
            <a:endParaRPr lang="en-US" sz="40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9F0A853-116E-E559-6868-364BAA8A8955}"/>
              </a:ext>
            </a:extLst>
          </p:cNvPr>
          <p:cNvSpPr txBox="1"/>
          <p:nvPr/>
        </p:nvSpPr>
        <p:spPr>
          <a:xfrm>
            <a:off x="2447925" y="1877695"/>
            <a:ext cx="8343899" cy="33135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cxnSp>
        <p:nvCxnSpPr>
          <p:cNvPr id="6" name="Straight Connector 5">
            <a:extLst>
              <a:ext uri="{FF2B5EF4-FFF2-40B4-BE49-F238E27FC236}">
                <a16:creationId xmlns:a16="http://schemas.microsoft.com/office/drawing/2014/main" id="{05F07486-5C14-C87B-06DB-CD65CE3356C1}"/>
              </a:ext>
            </a:extLst>
          </p:cNvPr>
          <p:cNvCxnSpPr>
            <a:cxnSpLocks/>
          </p:cNvCxnSpPr>
          <p:nvPr/>
        </p:nvCxnSpPr>
        <p:spPr>
          <a:xfrm>
            <a:off x="5238750" y="264795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16FFD9-7966-AA4C-40FF-91AD6EEAE052}"/>
              </a:ext>
            </a:extLst>
          </p:cNvPr>
          <p:cNvCxnSpPr>
            <a:cxnSpLocks/>
          </p:cNvCxnSpPr>
          <p:nvPr/>
        </p:nvCxnSpPr>
        <p:spPr>
          <a:xfrm>
            <a:off x="5695950" y="3429000"/>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9E0B77-0739-6AF9-3E73-6A6D0040A5DB}"/>
              </a:ext>
            </a:extLst>
          </p:cNvPr>
          <p:cNvCxnSpPr>
            <a:cxnSpLocks/>
          </p:cNvCxnSpPr>
          <p:nvPr/>
        </p:nvCxnSpPr>
        <p:spPr>
          <a:xfrm>
            <a:off x="8820150" y="42576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D43072-FA90-31F8-756D-2D6F06BA242D}"/>
              </a:ext>
            </a:extLst>
          </p:cNvPr>
          <p:cNvCxnSpPr>
            <a:cxnSpLocks/>
          </p:cNvCxnSpPr>
          <p:nvPr/>
        </p:nvCxnSpPr>
        <p:spPr>
          <a:xfrm>
            <a:off x="5619750" y="51054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48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3046988"/>
          </a:xfrm>
          <a:prstGeom prst="rect">
            <a:avLst/>
          </a:prstGeom>
          <a:noFill/>
        </p:spPr>
        <p:txBody>
          <a:bodyPr wrap="square" rtlCol="0">
            <a:spAutoFit/>
          </a:bodyPr>
          <a:lstStyle/>
          <a:p>
            <a:pPr lvl="0" algn="ctr">
              <a:defRPr/>
            </a:pP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những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miêu</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tả</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điểm</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chất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của</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sự</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vật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hoạt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động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trạng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thái</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4C87E8AB-58E6-9691-3B07-78D8886DFE3F}"/>
              </a:ext>
            </a:extLst>
          </p:cNvPr>
          <p:cNvSpPr txBox="1"/>
          <p:nvPr/>
        </p:nvSpPr>
        <p:spPr>
          <a:xfrm>
            <a:off x="4305300" y="6211669"/>
            <a:ext cx="68021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err="1"/>
              <a:t>Thiết</a:t>
            </a:r>
            <a:r>
              <a:rPr lang="en-US" altLang="zh-CN" sz="1600" dirty="0"/>
              <a:t> </a:t>
            </a:r>
            <a:r>
              <a:rPr lang="en-US" altLang="zh-CN" sz="1600" dirty="0" err="1"/>
              <a:t>kế</a:t>
            </a:r>
            <a:r>
              <a:rPr lang="en-US" altLang="zh-CN" sz="1600" dirty="0"/>
              <a:t>: </a:t>
            </a:r>
            <a:r>
              <a:rPr lang="en-US" altLang="zh-CN" sz="1600" dirty="0" err="1"/>
              <a:t>Hương</a:t>
            </a:r>
            <a:r>
              <a:rPr lang="en-US" altLang="zh-CN" sz="1600" dirty="0"/>
              <a:t> </a:t>
            </a:r>
            <a:r>
              <a:rPr lang="en-US" altLang="zh-CN" sz="1600" dirty="0" err="1"/>
              <a:t>Thảo</a:t>
            </a:r>
            <a:r>
              <a:rPr lang="en-US" altLang="zh-CN" sz="1600" dirty="0"/>
              <a:t> – </a:t>
            </a:r>
            <a:r>
              <a:rPr lang="en-US" altLang="zh-CN" sz="1600" dirty="0" err="1"/>
              <a:t>Zalo</a:t>
            </a:r>
            <a:r>
              <a:rPr lang="en-US" altLang="zh-CN" sz="1600" dirty="0"/>
              <a:t> 0972115126</a:t>
            </a:r>
            <a:endParaRPr lang="zh-CN" altLang="en-US" sz="1600" dirty="0"/>
          </a:p>
        </p:txBody>
      </p:sp>
    </p:spTree>
    <p:extLst>
      <p:ext uri="{BB962C8B-B14F-4D97-AF65-F5344CB8AC3E}">
        <p14:creationId xmlns:p14="http://schemas.microsoft.com/office/powerpoint/2010/main" val="1135164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9070EC2-18E4-8530-069A-92801AF513A0}"/>
              </a:ext>
            </a:extLst>
          </p:cNvPr>
          <p:cNvSpPr txBox="1"/>
          <p:nvPr/>
        </p:nvSpPr>
        <p:spPr>
          <a:xfrm>
            <a:off x="3312668" y="2030430"/>
            <a:ext cx="6393308" cy="1446550"/>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Bạn</a:t>
            </a:r>
            <a:r>
              <a:rPr lang="en-US" sz="4400" u="sng" dirty="0">
                <a:latin typeface="Cambria" panose="02040503050406030204" pitchFamily="18" charset="0"/>
                <a:ea typeface="Cambria" panose="02040503050406030204" pitchFamily="18" charset="0"/>
              </a:rPr>
              <a:t> Huy</a:t>
            </a:r>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rất</a:t>
            </a:r>
            <a:r>
              <a:rPr lang="en-US" sz="4400" u="sng" dirty="0">
                <a:latin typeface="Cambria" panose="02040503050406030204" pitchFamily="18" charset="0"/>
                <a:ea typeface="Cambria" panose="02040503050406030204" pitchFamily="18" charset="0"/>
              </a:rPr>
              <a:t> </a:t>
            </a:r>
            <a:r>
              <a:rPr lang="en-US" sz="4400" u="sng" dirty="0" err="1">
                <a:solidFill>
                  <a:srgbClr val="FF0000"/>
                </a:solidFill>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      CN         VN</a:t>
            </a:r>
          </a:p>
        </p:txBody>
      </p:sp>
      <p:sp>
        <p:nvSpPr>
          <p:cNvPr id="7" name="Rectangle: Rounded Corners 3">
            <a:extLst>
              <a:ext uri="{FF2B5EF4-FFF2-40B4-BE49-F238E27FC236}">
                <a16:creationId xmlns:a16="http://schemas.microsoft.com/office/drawing/2014/main" id="{88E4EE57-3991-58E6-3CBC-799DEFE0385B}"/>
              </a:ext>
            </a:extLst>
          </p:cNvPr>
          <p:cNvSpPr/>
          <p:nvPr/>
        </p:nvSpPr>
        <p:spPr>
          <a:xfrm>
            <a:off x="589936" y="2019300"/>
            <a:ext cx="2372340" cy="828675"/>
          </a:xfrm>
          <a:custGeom>
            <a:avLst/>
            <a:gdLst>
              <a:gd name="connsiteX0" fmla="*/ 0 w 2372340"/>
              <a:gd name="connsiteY0" fmla="*/ 0 h 828675"/>
              <a:gd name="connsiteX1" fmla="*/ 2372340 w 2372340"/>
              <a:gd name="connsiteY1" fmla="*/ 0 h 828675"/>
              <a:gd name="connsiteX2" fmla="*/ 2372340 w 2372340"/>
              <a:gd name="connsiteY2" fmla="*/ 828675 h 828675"/>
              <a:gd name="connsiteX3" fmla="*/ 0 w 2372340"/>
              <a:gd name="connsiteY3" fmla="*/ 828675 h 828675"/>
              <a:gd name="connsiteX4" fmla="*/ 0 w 2372340"/>
              <a:gd name="connsiteY4" fmla="*/ 0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340" h="828675" fill="none" extrusionOk="0">
                <a:moveTo>
                  <a:pt x="0" y="0"/>
                </a:moveTo>
                <a:cubicBezTo>
                  <a:pt x="348353" y="-142987"/>
                  <a:pt x="1522032" y="-108173"/>
                  <a:pt x="2372340" y="0"/>
                </a:cubicBezTo>
                <a:cubicBezTo>
                  <a:pt x="2306102" y="223637"/>
                  <a:pt x="2344928" y="428183"/>
                  <a:pt x="2372340" y="828675"/>
                </a:cubicBezTo>
                <a:cubicBezTo>
                  <a:pt x="1409825" y="938492"/>
                  <a:pt x="668918" y="866318"/>
                  <a:pt x="0" y="828675"/>
                </a:cubicBezTo>
                <a:cubicBezTo>
                  <a:pt x="4578" y="581586"/>
                  <a:pt x="74391" y="236458"/>
                  <a:pt x="0" y="0"/>
                </a:cubicBezTo>
                <a:close/>
              </a:path>
              <a:path w="2372340" h="828675" stroke="0" extrusionOk="0">
                <a:moveTo>
                  <a:pt x="0" y="0"/>
                </a:moveTo>
                <a:cubicBezTo>
                  <a:pt x="584876" y="-61518"/>
                  <a:pt x="1267709" y="141813"/>
                  <a:pt x="2372340" y="0"/>
                </a:cubicBezTo>
                <a:cubicBezTo>
                  <a:pt x="2347488" y="357160"/>
                  <a:pt x="2375916" y="609326"/>
                  <a:pt x="2372340" y="828675"/>
                </a:cubicBezTo>
                <a:cubicBezTo>
                  <a:pt x="1439851" y="975667"/>
                  <a:pt x="413128" y="874972"/>
                  <a:pt x="0" y="828675"/>
                </a:cubicBezTo>
                <a:cubicBezTo>
                  <a:pt x="61733" y="634192"/>
                  <a:pt x="50525" y="348758"/>
                  <a:pt x="0" y="0"/>
                </a:cubicBezTo>
                <a:close/>
              </a:path>
            </a:pathLst>
          </a:custGeom>
          <a:ln w="57150">
            <a:solidFill>
              <a:srgbClr val="CC99F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Ví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E9A5B5EC-0354-51C1-A56C-CC5C644E546D}"/>
              </a:ext>
            </a:extLst>
          </p:cNvPr>
          <p:cNvSpPr txBox="1"/>
          <p:nvPr/>
        </p:nvSpPr>
        <p:spPr>
          <a:xfrm>
            <a:off x="3350768" y="3630630"/>
            <a:ext cx="6393308"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Dòng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sông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rất</a:t>
            </a:r>
            <a:r>
              <a:rPr lang="en-US" sz="4000" u="sng" dirty="0">
                <a:latin typeface="Cambria" panose="02040503050406030204" pitchFamily="18" charset="0"/>
                <a:ea typeface="Cambria" panose="02040503050406030204" pitchFamily="18" charset="0"/>
              </a:rPr>
              <a:t> </a:t>
            </a:r>
            <a:r>
              <a:rPr lang="en-US" sz="4000" u="sng" dirty="0" err="1">
                <a:solidFill>
                  <a:srgbClr val="FF0000"/>
                </a:solidFill>
                <a:latin typeface="Cambria" panose="02040503050406030204" pitchFamily="18" charset="0"/>
                <a:ea typeface="Cambria" panose="02040503050406030204" pitchFamily="18" charset="0"/>
              </a:rPr>
              <a:t>sâu</a:t>
            </a:r>
            <a:r>
              <a:rPr lang="en-US" sz="4000" u="sng"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          CN               VN</a:t>
            </a:r>
          </a:p>
        </p:txBody>
      </p:sp>
    </p:spTree>
    <p:extLst>
      <p:ext uri="{BB962C8B-B14F-4D97-AF65-F5344CB8AC3E}">
        <p14:creationId xmlns:p14="http://schemas.microsoft.com/office/powerpoint/2010/main" val="126253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a16="http://schemas.microsoft.com/office/drawing/2014/main"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1+#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180036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8A01AB-A4EF-4E49-97ED-C98C772D72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19351" y="148030"/>
            <a:ext cx="1719938" cy="1719938"/>
          </a:xfrm>
          <a:prstGeom prst="rect">
            <a:avLst/>
          </a:prstGeom>
        </p:spPr>
      </p:pic>
      <p:sp>
        <p:nvSpPr>
          <p:cNvPr id="2" name="Hộp Văn bản 3">
            <a:extLst>
              <a:ext uri="{FF2B5EF4-FFF2-40B4-BE49-F238E27FC236}">
                <a16:creationId xmlns:a16="http://schemas.microsoft.com/office/drawing/2014/main" id="{90167136-C9B8-AFD2-6FB6-7D6ECB0868BB}"/>
              </a:ext>
            </a:extLst>
          </p:cNvPr>
          <p:cNvSpPr txBox="1"/>
          <p:nvPr/>
        </p:nvSpPr>
        <p:spPr>
          <a:xfrm>
            <a:off x="895351" y="2216591"/>
            <a:ext cx="10722316" cy="3108543"/>
          </a:xfrm>
          <a:prstGeom prst="rect">
            <a:avLst/>
          </a:prstGeom>
          <a:noFill/>
        </p:spPr>
        <p:txBody>
          <a:bodyPr wrap="square" rtlCol="0">
            <a:spAutoFit/>
          </a:bodyPr>
          <a:lstStyle/>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Đọc đúng và diễn cảm bài thơ Tiếng ru, biết nhấn giọng vào những từ ngữ cần thiết để thể hiện lời khuyên nhủ, mong ước của cha mẹ dành cho con cái.</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Nhận biết được các hình ảnh thơ trong việc biểu đạt nội dung của  mỗi khổ thơ.</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Hiểu điều tác giả muốn nói qua bài thơ: </a:t>
            </a:r>
            <a:r>
              <a:rPr lang="vi-VN" sz="2800" b="1" i="1" dirty="0">
                <a:solidFill>
                  <a:srgbClr val="002060"/>
                </a:solidFill>
                <a:latin typeface="Cambria" panose="02040503050406030204" pitchFamily="18" charset="0"/>
                <a:ea typeface="Cambria" panose="02040503050406030204" pitchFamily="18" charset="0"/>
                <a:cs typeface="Calibri" panose="020F0502020204030204" pitchFamily="34" charset="0"/>
              </a:rPr>
              <a:t>Con người sống giữa cộng đồng phải yêu thương anh em, bạn bè, đồng chí.</a:t>
            </a:r>
          </a:p>
        </p:txBody>
      </p:sp>
      <p:pic>
        <p:nvPicPr>
          <p:cNvPr id="3" name="Picture 2">
            <a:extLst>
              <a:ext uri="{FF2B5EF4-FFF2-40B4-BE49-F238E27FC236}">
                <a16:creationId xmlns:a16="http://schemas.microsoft.com/office/drawing/2014/main" id="{DCBA1D5D-3A19-1E20-11D8-245F3758194B}"/>
              </a:ext>
            </a:extLst>
          </p:cNvPr>
          <p:cNvPicPr>
            <a:picLocks noChangeAspect="1"/>
          </p:cNvPicPr>
          <p:nvPr/>
        </p:nvPicPr>
        <p:blipFill>
          <a:blip r:embed="rId4"/>
          <a:stretch>
            <a:fillRect/>
          </a:stretch>
        </p:blipFill>
        <p:spPr>
          <a:xfrm>
            <a:off x="3186490" y="332288"/>
            <a:ext cx="7596274" cy="1432684"/>
          </a:xfrm>
          <a:prstGeom prst="rect">
            <a:avLst/>
          </a:prstGeom>
        </p:spPr>
      </p:pic>
    </p:spTree>
    <p:extLst>
      <p:ext uri="{BB962C8B-B14F-4D97-AF65-F5344CB8AC3E}">
        <p14:creationId xmlns:p14="http://schemas.microsoft.com/office/powerpoint/2010/main" val="272369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55477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288847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7204B0-2626-48A2-80B3-82DA6B62B5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91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108</TotalTime>
  <Words>1382</Words>
  <Application>Microsoft Office PowerPoint</Application>
  <PresentationFormat>Widescreen</PresentationFormat>
  <Paragraphs>157</Paragraphs>
  <Slides>35</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微软雅黑</vt:lpstr>
      <vt:lpstr>Arial</vt:lpstr>
      <vt:lpstr>Arial-Rounded</vt:lpstr>
      <vt:lpstr>Calibri</vt:lpstr>
      <vt:lpstr>Calibri Light</vt:lpstr>
      <vt:lpstr>Cambria</vt:lpstr>
      <vt:lpstr>等线</vt:lpstr>
      <vt:lpstr>inpin heiti</vt:lpstr>
      <vt:lpstr>Times New Roman</vt:lpstr>
      <vt:lpstr>Wingdings</vt:lpstr>
      <vt:lpstr>思源黑体 CN Bold</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47</cp:revision>
  <dcterms:created xsi:type="dcterms:W3CDTF">2023-12-07T04:03:03Z</dcterms:created>
  <dcterms:modified xsi:type="dcterms:W3CDTF">2025-02-10T00:44:42Z</dcterms:modified>
  <cp:category>9Slide.vn</cp:category>
</cp:coreProperties>
</file>