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9" r:id="rId2"/>
    <p:sldId id="335" r:id="rId3"/>
    <p:sldId id="258" r:id="rId4"/>
    <p:sldId id="342" r:id="rId5"/>
    <p:sldId id="260" r:id="rId6"/>
    <p:sldId id="326" r:id="rId7"/>
    <p:sldId id="343" r:id="rId8"/>
    <p:sldId id="344" r:id="rId9"/>
    <p:sldId id="345" r:id="rId10"/>
    <p:sldId id="346" r:id="rId11"/>
    <p:sldId id="347" r:id="rId12"/>
    <p:sldId id="348" r:id="rId13"/>
    <p:sldId id="349" r:id="rId14"/>
    <p:sldId id="350" r:id="rId15"/>
    <p:sldId id="351" r:id="rId16"/>
    <p:sldId id="352" r:id="rId17"/>
    <p:sldId id="289" r:id="rId18"/>
    <p:sldId id="2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9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595FC-C596-4688-B709-34FA25EF2DCA}" type="datetimeFigureOut">
              <a:rPr lang="en-US" smtClean="0"/>
              <a:t>12/16/2023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7CEE62-932D-4231-A0CE-4D6FA0021B97}" type="slidenum">
              <a:rPr lang="en-US" smtClean="0"/>
              <a:t>‹#›</a:t>
            </a:fld>
            <a:endParaRPr lang="en-US"/>
          </a:p>
        </p:txBody>
      </p:sp>
    </p:spTree>
    <p:extLst>
      <p:ext uri="{BB962C8B-B14F-4D97-AF65-F5344CB8AC3E}">
        <p14:creationId xmlns:p14="http://schemas.microsoft.com/office/powerpoint/2010/main" val="2844698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6D79A-F431-A2F8-A997-56A6E1588D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BEAE78-4045-D3B8-AA08-A929B1D1B7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6BCF71-A7E4-CD3B-CD98-2B0281C8BFF3}"/>
              </a:ext>
            </a:extLst>
          </p:cNvPr>
          <p:cNvSpPr>
            <a:spLocks noGrp="1"/>
          </p:cNvSpPr>
          <p:nvPr>
            <p:ph type="dt" sz="half" idx="10"/>
          </p:nvPr>
        </p:nvSpPr>
        <p:spPr/>
        <p:txBody>
          <a:bodyPr/>
          <a:lstStyle/>
          <a:p>
            <a:fld id="{C50714E8-AFEE-43DB-BB2B-BA6348C78B60}" type="datetimeFigureOut">
              <a:rPr lang="en-US" smtClean="0"/>
              <a:t>12/16/2023</a:t>
            </a:fld>
            <a:endParaRPr lang="en-US"/>
          </a:p>
        </p:txBody>
      </p:sp>
      <p:sp>
        <p:nvSpPr>
          <p:cNvPr id="5" name="Footer Placeholder 4">
            <a:extLst>
              <a:ext uri="{FF2B5EF4-FFF2-40B4-BE49-F238E27FC236}">
                <a16:creationId xmlns:a16="http://schemas.microsoft.com/office/drawing/2014/main" id="{CA3D78D2-0AEC-F53D-9BA0-CA1B28BEF0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6C0089-3AED-7AFB-19C9-6E53DBA8FC27}"/>
              </a:ext>
            </a:extLst>
          </p:cNvPr>
          <p:cNvSpPr>
            <a:spLocks noGrp="1"/>
          </p:cNvSpPr>
          <p:nvPr>
            <p:ph type="sldNum" sz="quarter" idx="12"/>
          </p:nvPr>
        </p:nvSpPr>
        <p:spPr/>
        <p:txBody>
          <a:bodyPr/>
          <a:lstStyle/>
          <a:p>
            <a:fld id="{6554ED60-796A-49AF-9E67-A7CD61B5CF67}" type="slidenum">
              <a:rPr lang="en-US" smtClean="0"/>
              <a:t>‹#›</a:t>
            </a:fld>
            <a:endParaRPr lang="en-US"/>
          </a:p>
        </p:txBody>
      </p:sp>
    </p:spTree>
    <p:extLst>
      <p:ext uri="{BB962C8B-B14F-4D97-AF65-F5344CB8AC3E}">
        <p14:creationId xmlns:p14="http://schemas.microsoft.com/office/powerpoint/2010/main" val="3805177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AAA69-F240-2BB4-9A3A-49C576CCD8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7F206D-20BD-BC22-3DA4-94BB62C6CB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A0B79A-057F-3A18-08EE-094747101AF3}"/>
              </a:ext>
            </a:extLst>
          </p:cNvPr>
          <p:cNvSpPr>
            <a:spLocks noGrp="1"/>
          </p:cNvSpPr>
          <p:nvPr>
            <p:ph type="dt" sz="half" idx="10"/>
          </p:nvPr>
        </p:nvSpPr>
        <p:spPr/>
        <p:txBody>
          <a:bodyPr/>
          <a:lstStyle/>
          <a:p>
            <a:fld id="{C50714E8-AFEE-43DB-BB2B-BA6348C78B60}" type="datetimeFigureOut">
              <a:rPr lang="en-US" smtClean="0"/>
              <a:t>12/16/2023</a:t>
            </a:fld>
            <a:endParaRPr lang="en-US"/>
          </a:p>
        </p:txBody>
      </p:sp>
      <p:sp>
        <p:nvSpPr>
          <p:cNvPr id="5" name="Footer Placeholder 4">
            <a:extLst>
              <a:ext uri="{FF2B5EF4-FFF2-40B4-BE49-F238E27FC236}">
                <a16:creationId xmlns:a16="http://schemas.microsoft.com/office/drawing/2014/main" id="{B9D591A9-3C52-20CB-B8AA-040FC2118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ACEAE0-DC5B-17FF-2A6E-86CBD30D99E6}"/>
              </a:ext>
            </a:extLst>
          </p:cNvPr>
          <p:cNvSpPr>
            <a:spLocks noGrp="1"/>
          </p:cNvSpPr>
          <p:nvPr>
            <p:ph type="sldNum" sz="quarter" idx="12"/>
          </p:nvPr>
        </p:nvSpPr>
        <p:spPr/>
        <p:txBody>
          <a:bodyPr/>
          <a:lstStyle/>
          <a:p>
            <a:fld id="{6554ED60-796A-49AF-9E67-A7CD61B5CF67}" type="slidenum">
              <a:rPr lang="en-US" smtClean="0"/>
              <a:t>‹#›</a:t>
            </a:fld>
            <a:endParaRPr lang="en-US"/>
          </a:p>
        </p:txBody>
      </p:sp>
    </p:spTree>
    <p:extLst>
      <p:ext uri="{BB962C8B-B14F-4D97-AF65-F5344CB8AC3E}">
        <p14:creationId xmlns:p14="http://schemas.microsoft.com/office/powerpoint/2010/main" val="1013924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166181-7674-EFC1-89F3-2BE2F44CA8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8C61D8-FE77-6BAA-9EEA-A4F8BDD30B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793592-4602-4BB9-C231-3BCAA5D45BDE}"/>
              </a:ext>
            </a:extLst>
          </p:cNvPr>
          <p:cNvSpPr>
            <a:spLocks noGrp="1"/>
          </p:cNvSpPr>
          <p:nvPr>
            <p:ph type="dt" sz="half" idx="10"/>
          </p:nvPr>
        </p:nvSpPr>
        <p:spPr/>
        <p:txBody>
          <a:bodyPr/>
          <a:lstStyle/>
          <a:p>
            <a:fld id="{C50714E8-AFEE-43DB-BB2B-BA6348C78B60}" type="datetimeFigureOut">
              <a:rPr lang="en-US" smtClean="0"/>
              <a:t>12/16/2023</a:t>
            </a:fld>
            <a:endParaRPr lang="en-US"/>
          </a:p>
        </p:txBody>
      </p:sp>
      <p:sp>
        <p:nvSpPr>
          <p:cNvPr id="5" name="Footer Placeholder 4">
            <a:extLst>
              <a:ext uri="{FF2B5EF4-FFF2-40B4-BE49-F238E27FC236}">
                <a16:creationId xmlns:a16="http://schemas.microsoft.com/office/drawing/2014/main" id="{04622E4C-F51C-5471-75BD-F966ECF971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1B7F2-A86E-3E2B-D53C-0770D8BF8130}"/>
              </a:ext>
            </a:extLst>
          </p:cNvPr>
          <p:cNvSpPr>
            <a:spLocks noGrp="1"/>
          </p:cNvSpPr>
          <p:nvPr>
            <p:ph type="sldNum" sz="quarter" idx="12"/>
          </p:nvPr>
        </p:nvSpPr>
        <p:spPr/>
        <p:txBody>
          <a:bodyPr/>
          <a:lstStyle/>
          <a:p>
            <a:fld id="{6554ED60-796A-49AF-9E67-A7CD61B5CF67}" type="slidenum">
              <a:rPr lang="en-US" smtClean="0"/>
              <a:t>‹#›</a:t>
            </a:fld>
            <a:endParaRPr lang="en-US"/>
          </a:p>
        </p:txBody>
      </p:sp>
    </p:spTree>
    <p:extLst>
      <p:ext uri="{BB962C8B-B14F-4D97-AF65-F5344CB8AC3E}">
        <p14:creationId xmlns:p14="http://schemas.microsoft.com/office/powerpoint/2010/main" val="289404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CD219-1EF2-0C6B-72F0-F756372FE7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0AC5C6-9967-2005-6E9B-833737161B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BFCE0-55AD-FEC5-D597-B3515A441CE1}"/>
              </a:ext>
            </a:extLst>
          </p:cNvPr>
          <p:cNvSpPr>
            <a:spLocks noGrp="1"/>
          </p:cNvSpPr>
          <p:nvPr>
            <p:ph type="dt" sz="half" idx="10"/>
          </p:nvPr>
        </p:nvSpPr>
        <p:spPr/>
        <p:txBody>
          <a:bodyPr/>
          <a:lstStyle/>
          <a:p>
            <a:fld id="{C50714E8-AFEE-43DB-BB2B-BA6348C78B60}" type="datetimeFigureOut">
              <a:rPr lang="en-US" smtClean="0"/>
              <a:t>12/16/2023</a:t>
            </a:fld>
            <a:endParaRPr lang="en-US"/>
          </a:p>
        </p:txBody>
      </p:sp>
      <p:sp>
        <p:nvSpPr>
          <p:cNvPr id="5" name="Footer Placeholder 4">
            <a:extLst>
              <a:ext uri="{FF2B5EF4-FFF2-40B4-BE49-F238E27FC236}">
                <a16:creationId xmlns:a16="http://schemas.microsoft.com/office/drawing/2014/main" id="{7549EDAE-76CD-6FC6-9DB8-64480C79EF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E971AE-5A94-8B8A-1C70-78FD7038CFCB}"/>
              </a:ext>
            </a:extLst>
          </p:cNvPr>
          <p:cNvSpPr>
            <a:spLocks noGrp="1"/>
          </p:cNvSpPr>
          <p:nvPr>
            <p:ph type="sldNum" sz="quarter" idx="12"/>
          </p:nvPr>
        </p:nvSpPr>
        <p:spPr/>
        <p:txBody>
          <a:bodyPr/>
          <a:lstStyle/>
          <a:p>
            <a:fld id="{6554ED60-796A-49AF-9E67-A7CD61B5CF67}" type="slidenum">
              <a:rPr lang="en-US" smtClean="0"/>
              <a:t>‹#›</a:t>
            </a:fld>
            <a:endParaRPr lang="en-US"/>
          </a:p>
        </p:txBody>
      </p:sp>
    </p:spTree>
    <p:extLst>
      <p:ext uri="{BB962C8B-B14F-4D97-AF65-F5344CB8AC3E}">
        <p14:creationId xmlns:p14="http://schemas.microsoft.com/office/powerpoint/2010/main" val="2775961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69814-BE71-29B9-CBF3-5BBEED879A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42B602-219C-D48E-82AB-A885809444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EBD17B-F58D-32B0-ED39-5F3A0FA91D93}"/>
              </a:ext>
            </a:extLst>
          </p:cNvPr>
          <p:cNvSpPr>
            <a:spLocks noGrp="1"/>
          </p:cNvSpPr>
          <p:nvPr>
            <p:ph type="dt" sz="half" idx="10"/>
          </p:nvPr>
        </p:nvSpPr>
        <p:spPr/>
        <p:txBody>
          <a:bodyPr/>
          <a:lstStyle/>
          <a:p>
            <a:fld id="{C50714E8-AFEE-43DB-BB2B-BA6348C78B60}" type="datetimeFigureOut">
              <a:rPr lang="en-US" smtClean="0"/>
              <a:t>12/16/2023</a:t>
            </a:fld>
            <a:endParaRPr lang="en-US"/>
          </a:p>
        </p:txBody>
      </p:sp>
      <p:sp>
        <p:nvSpPr>
          <p:cNvPr id="5" name="Footer Placeholder 4">
            <a:extLst>
              <a:ext uri="{FF2B5EF4-FFF2-40B4-BE49-F238E27FC236}">
                <a16:creationId xmlns:a16="http://schemas.microsoft.com/office/drawing/2014/main" id="{E14C85EC-4C58-703F-711A-E0CDD0C6DB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432068-2B1F-E695-05B1-F77400138603}"/>
              </a:ext>
            </a:extLst>
          </p:cNvPr>
          <p:cNvSpPr>
            <a:spLocks noGrp="1"/>
          </p:cNvSpPr>
          <p:nvPr>
            <p:ph type="sldNum" sz="quarter" idx="12"/>
          </p:nvPr>
        </p:nvSpPr>
        <p:spPr/>
        <p:txBody>
          <a:bodyPr/>
          <a:lstStyle/>
          <a:p>
            <a:fld id="{6554ED60-796A-49AF-9E67-A7CD61B5CF67}" type="slidenum">
              <a:rPr lang="en-US" smtClean="0"/>
              <a:t>‹#›</a:t>
            </a:fld>
            <a:endParaRPr lang="en-US"/>
          </a:p>
        </p:txBody>
      </p:sp>
    </p:spTree>
    <p:extLst>
      <p:ext uri="{BB962C8B-B14F-4D97-AF65-F5344CB8AC3E}">
        <p14:creationId xmlns:p14="http://schemas.microsoft.com/office/powerpoint/2010/main" val="471214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FB232-B512-C598-CE76-7A9FF962BC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1E9533-5173-D398-9FF8-8A95D597F7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ADB29A-3DD0-C70D-F382-3232B1C828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E5B236-5C6C-4D53-501F-FF6DDCD993F5}"/>
              </a:ext>
            </a:extLst>
          </p:cNvPr>
          <p:cNvSpPr>
            <a:spLocks noGrp="1"/>
          </p:cNvSpPr>
          <p:nvPr>
            <p:ph type="dt" sz="half" idx="10"/>
          </p:nvPr>
        </p:nvSpPr>
        <p:spPr/>
        <p:txBody>
          <a:bodyPr/>
          <a:lstStyle/>
          <a:p>
            <a:fld id="{C50714E8-AFEE-43DB-BB2B-BA6348C78B60}" type="datetimeFigureOut">
              <a:rPr lang="en-US" smtClean="0"/>
              <a:t>12/16/2023</a:t>
            </a:fld>
            <a:endParaRPr lang="en-US"/>
          </a:p>
        </p:txBody>
      </p:sp>
      <p:sp>
        <p:nvSpPr>
          <p:cNvPr id="6" name="Footer Placeholder 5">
            <a:extLst>
              <a:ext uri="{FF2B5EF4-FFF2-40B4-BE49-F238E27FC236}">
                <a16:creationId xmlns:a16="http://schemas.microsoft.com/office/drawing/2014/main" id="{AA50656A-5EE3-549D-FD06-11FA81E845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50FD0E-6819-56A4-AB3E-5B77ED302C80}"/>
              </a:ext>
            </a:extLst>
          </p:cNvPr>
          <p:cNvSpPr>
            <a:spLocks noGrp="1"/>
          </p:cNvSpPr>
          <p:nvPr>
            <p:ph type="sldNum" sz="quarter" idx="12"/>
          </p:nvPr>
        </p:nvSpPr>
        <p:spPr/>
        <p:txBody>
          <a:bodyPr/>
          <a:lstStyle/>
          <a:p>
            <a:fld id="{6554ED60-796A-49AF-9E67-A7CD61B5CF67}" type="slidenum">
              <a:rPr lang="en-US" smtClean="0"/>
              <a:t>‹#›</a:t>
            </a:fld>
            <a:endParaRPr lang="en-US"/>
          </a:p>
        </p:txBody>
      </p:sp>
    </p:spTree>
    <p:extLst>
      <p:ext uri="{BB962C8B-B14F-4D97-AF65-F5344CB8AC3E}">
        <p14:creationId xmlns:p14="http://schemas.microsoft.com/office/powerpoint/2010/main" val="291335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67E7A-B38A-5A02-2C71-755DE0DD21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CE1DCA-DA8C-DCCB-857C-AC400F6A43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F9EBF8-6103-927C-9226-62B6E35976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ED8D46-90C5-C46C-53D1-6D67DF9F87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F86B26-0538-D7C9-56DB-A4B8950A9B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615E71-B009-5506-C8C3-6CAAD4A6312B}"/>
              </a:ext>
            </a:extLst>
          </p:cNvPr>
          <p:cNvSpPr>
            <a:spLocks noGrp="1"/>
          </p:cNvSpPr>
          <p:nvPr>
            <p:ph type="dt" sz="half" idx="10"/>
          </p:nvPr>
        </p:nvSpPr>
        <p:spPr/>
        <p:txBody>
          <a:bodyPr/>
          <a:lstStyle/>
          <a:p>
            <a:fld id="{C50714E8-AFEE-43DB-BB2B-BA6348C78B60}" type="datetimeFigureOut">
              <a:rPr lang="en-US" smtClean="0"/>
              <a:t>12/16/2023</a:t>
            </a:fld>
            <a:endParaRPr lang="en-US"/>
          </a:p>
        </p:txBody>
      </p:sp>
      <p:sp>
        <p:nvSpPr>
          <p:cNvPr id="8" name="Footer Placeholder 7">
            <a:extLst>
              <a:ext uri="{FF2B5EF4-FFF2-40B4-BE49-F238E27FC236}">
                <a16:creationId xmlns:a16="http://schemas.microsoft.com/office/drawing/2014/main" id="{F262BB74-4ADD-4253-8D86-383F8252B5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833683-9A98-C3BA-7558-B02EA82785DD}"/>
              </a:ext>
            </a:extLst>
          </p:cNvPr>
          <p:cNvSpPr>
            <a:spLocks noGrp="1"/>
          </p:cNvSpPr>
          <p:nvPr>
            <p:ph type="sldNum" sz="quarter" idx="12"/>
          </p:nvPr>
        </p:nvSpPr>
        <p:spPr/>
        <p:txBody>
          <a:bodyPr/>
          <a:lstStyle/>
          <a:p>
            <a:fld id="{6554ED60-796A-49AF-9E67-A7CD61B5CF67}" type="slidenum">
              <a:rPr lang="en-US" smtClean="0"/>
              <a:t>‹#›</a:t>
            </a:fld>
            <a:endParaRPr lang="en-US"/>
          </a:p>
        </p:txBody>
      </p:sp>
    </p:spTree>
    <p:extLst>
      <p:ext uri="{BB962C8B-B14F-4D97-AF65-F5344CB8AC3E}">
        <p14:creationId xmlns:p14="http://schemas.microsoft.com/office/powerpoint/2010/main" val="2257465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265D5-55FE-B3E0-3769-13B61C59BE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E4A5DC-D4E6-07A4-AC9E-2B0B46A22E22}"/>
              </a:ext>
            </a:extLst>
          </p:cNvPr>
          <p:cNvSpPr>
            <a:spLocks noGrp="1"/>
          </p:cNvSpPr>
          <p:nvPr>
            <p:ph type="dt" sz="half" idx="10"/>
          </p:nvPr>
        </p:nvSpPr>
        <p:spPr/>
        <p:txBody>
          <a:bodyPr/>
          <a:lstStyle/>
          <a:p>
            <a:fld id="{C50714E8-AFEE-43DB-BB2B-BA6348C78B60}" type="datetimeFigureOut">
              <a:rPr lang="en-US" smtClean="0"/>
              <a:t>12/16/2023</a:t>
            </a:fld>
            <a:endParaRPr lang="en-US"/>
          </a:p>
        </p:txBody>
      </p:sp>
      <p:sp>
        <p:nvSpPr>
          <p:cNvPr id="4" name="Footer Placeholder 3">
            <a:extLst>
              <a:ext uri="{FF2B5EF4-FFF2-40B4-BE49-F238E27FC236}">
                <a16:creationId xmlns:a16="http://schemas.microsoft.com/office/drawing/2014/main" id="{F798BC90-98A0-6F3B-05E5-798AFE1760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E9A8E0-80B1-9D82-8295-9A19A3A11B2A}"/>
              </a:ext>
            </a:extLst>
          </p:cNvPr>
          <p:cNvSpPr>
            <a:spLocks noGrp="1"/>
          </p:cNvSpPr>
          <p:nvPr>
            <p:ph type="sldNum" sz="quarter" idx="12"/>
          </p:nvPr>
        </p:nvSpPr>
        <p:spPr/>
        <p:txBody>
          <a:bodyPr/>
          <a:lstStyle/>
          <a:p>
            <a:fld id="{6554ED60-796A-49AF-9E67-A7CD61B5CF67}" type="slidenum">
              <a:rPr lang="en-US" smtClean="0"/>
              <a:t>‹#›</a:t>
            </a:fld>
            <a:endParaRPr lang="en-US"/>
          </a:p>
        </p:txBody>
      </p:sp>
    </p:spTree>
    <p:extLst>
      <p:ext uri="{BB962C8B-B14F-4D97-AF65-F5344CB8AC3E}">
        <p14:creationId xmlns:p14="http://schemas.microsoft.com/office/powerpoint/2010/main" val="1865196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D029BC-BDCF-6A7C-DEBD-365F495EF778}"/>
              </a:ext>
            </a:extLst>
          </p:cNvPr>
          <p:cNvSpPr>
            <a:spLocks noGrp="1"/>
          </p:cNvSpPr>
          <p:nvPr>
            <p:ph type="dt" sz="half" idx="10"/>
          </p:nvPr>
        </p:nvSpPr>
        <p:spPr/>
        <p:txBody>
          <a:bodyPr/>
          <a:lstStyle/>
          <a:p>
            <a:fld id="{C50714E8-AFEE-43DB-BB2B-BA6348C78B60}" type="datetimeFigureOut">
              <a:rPr lang="en-US" smtClean="0"/>
              <a:t>12/16/2023</a:t>
            </a:fld>
            <a:endParaRPr lang="en-US"/>
          </a:p>
        </p:txBody>
      </p:sp>
      <p:sp>
        <p:nvSpPr>
          <p:cNvPr id="3" name="Footer Placeholder 2">
            <a:extLst>
              <a:ext uri="{FF2B5EF4-FFF2-40B4-BE49-F238E27FC236}">
                <a16:creationId xmlns:a16="http://schemas.microsoft.com/office/drawing/2014/main" id="{5CDF1A2D-8696-4D15-895F-C2C80CF5C6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C73935-E1FB-CB8D-805D-BE0B6E9D29EA}"/>
              </a:ext>
            </a:extLst>
          </p:cNvPr>
          <p:cNvSpPr>
            <a:spLocks noGrp="1"/>
          </p:cNvSpPr>
          <p:nvPr>
            <p:ph type="sldNum" sz="quarter" idx="12"/>
          </p:nvPr>
        </p:nvSpPr>
        <p:spPr/>
        <p:txBody>
          <a:bodyPr/>
          <a:lstStyle/>
          <a:p>
            <a:fld id="{6554ED60-796A-49AF-9E67-A7CD61B5CF67}" type="slidenum">
              <a:rPr lang="en-US" smtClean="0"/>
              <a:t>‹#›</a:t>
            </a:fld>
            <a:endParaRPr lang="en-US"/>
          </a:p>
        </p:txBody>
      </p:sp>
    </p:spTree>
    <p:extLst>
      <p:ext uri="{BB962C8B-B14F-4D97-AF65-F5344CB8AC3E}">
        <p14:creationId xmlns:p14="http://schemas.microsoft.com/office/powerpoint/2010/main" val="589789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0144A-4E46-4586-AE98-8F01485D3C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0FF5AA-C92C-7E9D-0670-1C02EE4CCA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B06D87-31A3-88D9-77B6-AED23C090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718AD8-E112-1D64-FBCD-42DB4E68B4CA}"/>
              </a:ext>
            </a:extLst>
          </p:cNvPr>
          <p:cNvSpPr>
            <a:spLocks noGrp="1"/>
          </p:cNvSpPr>
          <p:nvPr>
            <p:ph type="dt" sz="half" idx="10"/>
          </p:nvPr>
        </p:nvSpPr>
        <p:spPr/>
        <p:txBody>
          <a:bodyPr/>
          <a:lstStyle/>
          <a:p>
            <a:fld id="{C50714E8-AFEE-43DB-BB2B-BA6348C78B60}" type="datetimeFigureOut">
              <a:rPr lang="en-US" smtClean="0"/>
              <a:t>12/16/2023</a:t>
            </a:fld>
            <a:endParaRPr lang="en-US"/>
          </a:p>
        </p:txBody>
      </p:sp>
      <p:sp>
        <p:nvSpPr>
          <p:cNvPr id="6" name="Footer Placeholder 5">
            <a:extLst>
              <a:ext uri="{FF2B5EF4-FFF2-40B4-BE49-F238E27FC236}">
                <a16:creationId xmlns:a16="http://schemas.microsoft.com/office/drawing/2014/main" id="{6E78F725-7DD0-7C8E-F3FE-A6DD81C148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A184B3-7EE9-582B-7D38-2E16206D7ECB}"/>
              </a:ext>
            </a:extLst>
          </p:cNvPr>
          <p:cNvSpPr>
            <a:spLocks noGrp="1"/>
          </p:cNvSpPr>
          <p:nvPr>
            <p:ph type="sldNum" sz="quarter" idx="12"/>
          </p:nvPr>
        </p:nvSpPr>
        <p:spPr/>
        <p:txBody>
          <a:bodyPr/>
          <a:lstStyle/>
          <a:p>
            <a:fld id="{6554ED60-796A-49AF-9E67-A7CD61B5CF67}" type="slidenum">
              <a:rPr lang="en-US" smtClean="0"/>
              <a:t>‹#›</a:t>
            </a:fld>
            <a:endParaRPr lang="en-US"/>
          </a:p>
        </p:txBody>
      </p:sp>
    </p:spTree>
    <p:extLst>
      <p:ext uri="{BB962C8B-B14F-4D97-AF65-F5344CB8AC3E}">
        <p14:creationId xmlns:p14="http://schemas.microsoft.com/office/powerpoint/2010/main" val="205122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9CA62-568E-6F1B-2A1B-2111B4C304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896CCB-0F6D-755F-4975-6B418336BD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BDC4BF-9A19-C899-02C3-9FF07CF0D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49CB0D-1F47-FA9A-734B-487DCFB135AC}"/>
              </a:ext>
            </a:extLst>
          </p:cNvPr>
          <p:cNvSpPr>
            <a:spLocks noGrp="1"/>
          </p:cNvSpPr>
          <p:nvPr>
            <p:ph type="dt" sz="half" idx="10"/>
          </p:nvPr>
        </p:nvSpPr>
        <p:spPr/>
        <p:txBody>
          <a:bodyPr/>
          <a:lstStyle/>
          <a:p>
            <a:fld id="{C50714E8-AFEE-43DB-BB2B-BA6348C78B60}" type="datetimeFigureOut">
              <a:rPr lang="en-US" smtClean="0"/>
              <a:t>12/16/2023</a:t>
            </a:fld>
            <a:endParaRPr lang="en-US"/>
          </a:p>
        </p:txBody>
      </p:sp>
      <p:sp>
        <p:nvSpPr>
          <p:cNvPr id="6" name="Footer Placeholder 5">
            <a:extLst>
              <a:ext uri="{FF2B5EF4-FFF2-40B4-BE49-F238E27FC236}">
                <a16:creationId xmlns:a16="http://schemas.microsoft.com/office/drawing/2014/main" id="{60039C35-95D0-C110-B0AC-2E8ABF3EF7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5EED2C-502F-4111-82D2-4171D5E0E7D9}"/>
              </a:ext>
            </a:extLst>
          </p:cNvPr>
          <p:cNvSpPr>
            <a:spLocks noGrp="1"/>
          </p:cNvSpPr>
          <p:nvPr>
            <p:ph type="sldNum" sz="quarter" idx="12"/>
          </p:nvPr>
        </p:nvSpPr>
        <p:spPr/>
        <p:txBody>
          <a:bodyPr/>
          <a:lstStyle/>
          <a:p>
            <a:fld id="{6554ED60-796A-49AF-9E67-A7CD61B5CF67}" type="slidenum">
              <a:rPr lang="en-US" smtClean="0"/>
              <a:t>‹#›</a:t>
            </a:fld>
            <a:endParaRPr lang="en-US"/>
          </a:p>
        </p:txBody>
      </p:sp>
    </p:spTree>
    <p:extLst>
      <p:ext uri="{BB962C8B-B14F-4D97-AF65-F5344CB8AC3E}">
        <p14:creationId xmlns:p14="http://schemas.microsoft.com/office/powerpoint/2010/main" val="3252724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B6CDA1D9-CAC0-9AAA-1F93-D094698FDCF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7158F0B-4D83-D323-E289-EA7C96F876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B87259-5571-B5A0-DFD9-0E031C8A96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AF57E-B6A3-BE91-9BC7-DA6928CBE5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0714E8-AFEE-43DB-BB2B-BA6348C78B60}" type="datetimeFigureOut">
              <a:rPr lang="en-US" smtClean="0"/>
              <a:t>12/16/2023</a:t>
            </a:fld>
            <a:endParaRPr lang="en-US"/>
          </a:p>
        </p:txBody>
      </p:sp>
      <p:sp>
        <p:nvSpPr>
          <p:cNvPr id="5" name="Footer Placeholder 4">
            <a:extLst>
              <a:ext uri="{FF2B5EF4-FFF2-40B4-BE49-F238E27FC236}">
                <a16:creationId xmlns:a16="http://schemas.microsoft.com/office/drawing/2014/main" id="{5D69B40A-448E-A0D5-EBEF-2D72308B57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77E184-5B08-B5C4-19E6-71927F66F6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54ED60-796A-49AF-9E67-A7CD61B5CF67}" type="slidenum">
              <a:rPr lang="en-US" smtClean="0"/>
              <a:t>‹#›</a:t>
            </a:fld>
            <a:endParaRPr lang="en-US"/>
          </a:p>
        </p:txBody>
      </p:sp>
    </p:spTree>
    <p:extLst>
      <p:ext uri="{BB962C8B-B14F-4D97-AF65-F5344CB8AC3E}">
        <p14:creationId xmlns:p14="http://schemas.microsoft.com/office/powerpoint/2010/main" val="28173838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A3AF0E-6A0F-E746-01DF-90BCD70F7C48}"/>
              </a:ext>
            </a:extLst>
          </p:cNvPr>
          <p:cNvPicPr>
            <a:picLocks noChangeAspect="1"/>
          </p:cNvPicPr>
          <p:nvPr/>
        </p:nvPicPr>
        <p:blipFill rotWithShape="1">
          <a:blip r:embed="rId2"/>
          <a:srcRect t="809" r="679" b="-1"/>
          <a:stretch/>
        </p:blipFill>
        <p:spPr>
          <a:xfrm>
            <a:off x="0" y="0"/>
            <a:ext cx="12192000" cy="6858000"/>
          </a:xfrm>
          <a:prstGeom prst="rect">
            <a:avLst/>
          </a:prstGeom>
        </p:spPr>
      </p:pic>
      <p:pic>
        <p:nvPicPr>
          <p:cNvPr id="2" name="Picture 1">
            <a:extLst>
              <a:ext uri="{FF2B5EF4-FFF2-40B4-BE49-F238E27FC236}">
                <a16:creationId xmlns:a16="http://schemas.microsoft.com/office/drawing/2014/main" id="{F6906E4A-3C60-85E5-CE78-2828CC51A1D9}"/>
              </a:ext>
            </a:extLst>
          </p:cNvPr>
          <p:cNvPicPr>
            <a:picLocks noChangeAspect="1"/>
          </p:cNvPicPr>
          <p:nvPr/>
        </p:nvPicPr>
        <p:blipFill>
          <a:blip r:embed="rId3"/>
          <a:stretch>
            <a:fillRect/>
          </a:stretch>
        </p:blipFill>
        <p:spPr>
          <a:xfrm>
            <a:off x="3971760" y="964941"/>
            <a:ext cx="3810330" cy="3042168"/>
          </a:xfrm>
          <a:prstGeom prst="rect">
            <a:avLst/>
          </a:prstGeom>
        </p:spPr>
      </p:pic>
    </p:spTree>
    <p:extLst>
      <p:ext uri="{BB962C8B-B14F-4D97-AF65-F5344CB8AC3E}">
        <p14:creationId xmlns:p14="http://schemas.microsoft.com/office/powerpoint/2010/main" val="40339418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9334F3D-BDAD-46F6-058F-886BEEC2363F}"/>
              </a:ext>
            </a:extLst>
          </p:cNvPr>
          <p:cNvPicPr>
            <a:picLocks noChangeAspect="1"/>
          </p:cNvPicPr>
          <p:nvPr/>
        </p:nvPicPr>
        <p:blipFill>
          <a:blip r:embed="rId3"/>
          <a:stretch>
            <a:fillRect/>
          </a:stretch>
        </p:blipFill>
        <p:spPr>
          <a:xfrm>
            <a:off x="2223710" y="371475"/>
            <a:ext cx="7862759" cy="3047999"/>
          </a:xfrm>
          <a:prstGeom prst="rect">
            <a:avLst/>
          </a:prstGeom>
        </p:spPr>
      </p:pic>
      <p:sp>
        <p:nvSpPr>
          <p:cNvPr id="7" name="TextBox 6">
            <a:extLst>
              <a:ext uri="{FF2B5EF4-FFF2-40B4-BE49-F238E27FC236}">
                <a16:creationId xmlns:a16="http://schemas.microsoft.com/office/drawing/2014/main" id="{F279E179-90EA-62CF-382D-11BE00BF96AA}"/>
              </a:ext>
            </a:extLst>
          </p:cNvPr>
          <p:cNvSpPr txBox="1"/>
          <p:nvPr/>
        </p:nvSpPr>
        <p:spPr>
          <a:xfrm>
            <a:off x="985202" y="3437435"/>
            <a:ext cx="103304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biểu đồ và trả lời câu hỏi.</a:t>
            </a:r>
          </a:p>
          <a:p>
            <a:pPr lvl="0"/>
            <a:r>
              <a:rPr lang="vi-VN" sz="3200" dirty="0">
                <a:solidFill>
                  <a:srgbClr val="002060"/>
                </a:solidFill>
                <a:latin typeface="Calibri" panose="020F0502020204030204"/>
              </a:rPr>
              <a:t>c) Trung bình mỗi bạn giải được bao nhiêu câu đố?</a:t>
            </a:r>
          </a:p>
        </p:txBody>
      </p:sp>
      <p:sp>
        <p:nvSpPr>
          <p:cNvPr id="2" name="Rectangle: Rounded Corners 1">
            <a:extLst>
              <a:ext uri="{FF2B5EF4-FFF2-40B4-BE49-F238E27FC236}">
                <a16:creationId xmlns:a16="http://schemas.microsoft.com/office/drawing/2014/main" id="{B2A30991-C510-1AB5-4763-0C53B8D7C76E}"/>
              </a:ext>
            </a:extLst>
          </p:cNvPr>
          <p:cNvSpPr/>
          <p:nvPr/>
        </p:nvSpPr>
        <p:spPr>
          <a:xfrm>
            <a:off x="1905000" y="4657725"/>
            <a:ext cx="8248649"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a:rPr>
              <a:t>Trung bình mỗi bạn giải được số câu đố là:</a:t>
            </a:r>
            <a:endParaRPr lang="en-US" sz="3200" b="1" dirty="0">
              <a:solidFill>
                <a:srgbClr val="FF0000"/>
              </a:solidFill>
              <a:latin typeface="Calibri" panose="020F0502020204030204"/>
            </a:endParaRPr>
          </a:p>
          <a:p>
            <a:pPr lvl="0" algn="ctr">
              <a:defRPr/>
            </a:pPr>
            <a:r>
              <a:rPr lang="vi-VN" sz="3200" b="1" dirty="0">
                <a:solidFill>
                  <a:srgbClr val="FF0000"/>
                </a:solidFill>
                <a:latin typeface="Calibri" panose="020F0502020204030204"/>
              </a:rPr>
              <a:t>(7 + 6 + 3 + 6 + 9 + 5) : 6 = 6 (câu đố)</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9188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384995"/>
          </a:xfrm>
          <a:prstGeom prst="rect">
            <a:avLst/>
          </a:prstGeom>
          <a:noFill/>
        </p:spPr>
        <p:txBody>
          <a:bodyPr wrap="square" rtlCol="0">
            <a:spAutoFit/>
          </a:bodyPr>
          <a:lstStyle/>
          <a:p>
            <a:pPr lvl="0"/>
            <a:r>
              <a:rPr lang="vi-VN" sz="2800" b="1" dirty="0">
                <a:solidFill>
                  <a:srgbClr val="002060"/>
                </a:solidFill>
                <a:latin typeface="Calibri" panose="020F0502020204030204"/>
              </a:rPr>
              <a:t>Mai và Mi cùng nhau làm chậu cây tái chế từ vỏ chai. Số chậu cây mà hai chị em hoàn thành trong mỗi ngày được ghi lại thành dãy số liệu như sau: 2, 3, 5, 5, 5, 8, 8, 10, 12, 12.</a:t>
            </a:r>
            <a:endParaRPr kumimoji="0" lang="vi-VN" sz="2800" b="0" i="0" u="none" strike="noStrike" kern="1200" cap="none" spc="0" normalizeH="0" baseline="0" noProof="0" dirty="0">
              <a:ln>
                <a:noFill/>
              </a:ln>
              <a:solidFill>
                <a:srgbClr val="002060"/>
              </a:solidFill>
              <a:effectLst/>
              <a:uLnTx/>
              <a:uFillTx/>
              <a:latin typeface="Arial" panose="020B0604020202020204" pitchFamily="34" charset="0"/>
            </a:endParaRPr>
          </a:p>
        </p:txBody>
      </p:sp>
      <p:pic>
        <p:nvPicPr>
          <p:cNvPr id="3" name="Picture 2">
            <a:extLst>
              <a:ext uri="{FF2B5EF4-FFF2-40B4-BE49-F238E27FC236}">
                <a16:creationId xmlns:a16="http://schemas.microsoft.com/office/drawing/2014/main" id="{38323DE6-A4CB-DDA4-3CC5-77C9E0C84239}"/>
              </a:ext>
            </a:extLst>
          </p:cNvPr>
          <p:cNvPicPr>
            <a:picLocks noChangeAspect="1"/>
          </p:cNvPicPr>
          <p:nvPr/>
        </p:nvPicPr>
        <p:blipFill>
          <a:blip r:embed="rId3"/>
          <a:stretch>
            <a:fillRect/>
          </a:stretch>
        </p:blipFill>
        <p:spPr>
          <a:xfrm>
            <a:off x="2843212" y="1957387"/>
            <a:ext cx="6467475" cy="1666875"/>
          </a:xfrm>
          <a:prstGeom prst="rect">
            <a:avLst/>
          </a:prstGeom>
        </p:spPr>
      </p:pic>
      <p:sp>
        <p:nvSpPr>
          <p:cNvPr id="5" name="TextBox 4">
            <a:extLst>
              <a:ext uri="{FF2B5EF4-FFF2-40B4-BE49-F238E27FC236}">
                <a16:creationId xmlns:a16="http://schemas.microsoft.com/office/drawing/2014/main" id="{3067F1BA-10DE-5416-A3F7-5B023ABDAFF6}"/>
              </a:ext>
            </a:extLst>
          </p:cNvPr>
          <p:cNvSpPr txBox="1"/>
          <p:nvPr/>
        </p:nvSpPr>
        <p:spPr>
          <a:xfrm>
            <a:off x="676276" y="3694610"/>
            <a:ext cx="11029950" cy="2062103"/>
          </a:xfrm>
          <a:prstGeom prst="rect">
            <a:avLst/>
          </a:prstGeom>
          <a:noFill/>
        </p:spPr>
        <p:txBody>
          <a:bodyPr wrap="square" rtlCol="0">
            <a:spAutoFit/>
          </a:bodyPr>
          <a:lstStyle/>
          <a:p>
            <a:pPr lvl="0" algn="just"/>
            <a:r>
              <a:rPr lang="vi-VN" sz="3200" b="1" dirty="0">
                <a:solidFill>
                  <a:srgbClr val="002060"/>
                </a:solidFill>
                <a:latin typeface="Calibri" panose="020F0502020204030204"/>
              </a:rPr>
              <a:t>Dựa vào dãy số liệu và trả lời câu hỏi.</a:t>
            </a:r>
          </a:p>
          <a:p>
            <a:pPr lvl="0" algn="just"/>
            <a:r>
              <a:rPr lang="vi-VN" sz="3200" dirty="0">
                <a:solidFill>
                  <a:srgbClr val="002060"/>
                </a:solidFill>
                <a:latin typeface="Calibri" panose="020F0502020204030204"/>
              </a:rPr>
              <a:t>a) Trong một ngày, Mai và Mi làm được nhiều nhất bao nhiêu chậu cây?</a:t>
            </a:r>
          </a:p>
          <a:p>
            <a:pPr lvl="0" algn="just"/>
            <a:r>
              <a:rPr lang="vi-VN" sz="3200" dirty="0">
                <a:solidFill>
                  <a:srgbClr val="002060"/>
                </a:solidFill>
                <a:latin typeface="Calibri" panose="020F0502020204030204"/>
              </a:rPr>
              <a:t>b) Trung bình mỗi ngày hai chị em làm được bao nhiêu chậu cây?</a:t>
            </a:r>
          </a:p>
        </p:txBody>
      </p:sp>
    </p:spTree>
    <p:extLst>
      <p:ext uri="{BB962C8B-B14F-4D97-AF65-F5344CB8AC3E}">
        <p14:creationId xmlns:p14="http://schemas.microsoft.com/office/powerpoint/2010/main" val="1879606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a:ea typeface="+mn-ea"/>
                <a:cs typeface="+mn-cs"/>
              </a:rPr>
              <a:t>Mai và Mi cùng nhau làm chậu cây tái chế từ vỏ chai. Số chậu cây mà hai chị em hoàn thành trong mỗi ngày được ghi lại thành dãy số liệu như sau: 2, 3, 5, 5, 5, 8, 8, 10, 12, 12.</a:t>
            </a:r>
            <a:endPar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38323DE6-A4CB-DDA4-3CC5-77C9E0C84239}"/>
              </a:ext>
            </a:extLst>
          </p:cNvPr>
          <p:cNvPicPr>
            <a:picLocks noChangeAspect="1"/>
          </p:cNvPicPr>
          <p:nvPr/>
        </p:nvPicPr>
        <p:blipFill>
          <a:blip r:embed="rId3"/>
          <a:stretch>
            <a:fillRect/>
          </a:stretch>
        </p:blipFill>
        <p:spPr>
          <a:xfrm>
            <a:off x="2843212" y="1957387"/>
            <a:ext cx="6467475" cy="1666875"/>
          </a:xfrm>
          <a:prstGeom prst="rect">
            <a:avLst/>
          </a:prstGeom>
        </p:spPr>
      </p:pic>
      <p:sp>
        <p:nvSpPr>
          <p:cNvPr id="5" name="TextBox 4">
            <a:extLst>
              <a:ext uri="{FF2B5EF4-FFF2-40B4-BE49-F238E27FC236}">
                <a16:creationId xmlns:a16="http://schemas.microsoft.com/office/drawing/2014/main" id="{3067F1BA-10DE-5416-A3F7-5B023ABDAFF6}"/>
              </a:ext>
            </a:extLst>
          </p:cNvPr>
          <p:cNvSpPr txBox="1"/>
          <p:nvPr/>
        </p:nvSpPr>
        <p:spPr>
          <a:xfrm>
            <a:off x="676276" y="3694610"/>
            <a:ext cx="1102995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dãy số liệu và trả lời câu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panose="020F0502020204030204"/>
                <a:ea typeface="+mn-ea"/>
                <a:cs typeface="+mn-cs"/>
              </a:rPr>
              <a:t>a) Trong một ngày, Mai và Mi làm được nhiều nhất bao nhiêu chậu cây?</a:t>
            </a:r>
          </a:p>
        </p:txBody>
      </p:sp>
      <p:sp>
        <p:nvSpPr>
          <p:cNvPr id="2" name="Rectangle: Rounded Corners 1">
            <a:extLst>
              <a:ext uri="{FF2B5EF4-FFF2-40B4-BE49-F238E27FC236}">
                <a16:creationId xmlns:a16="http://schemas.microsoft.com/office/drawing/2014/main" id="{F78AF6C6-321F-B118-DAD4-D923A614F088}"/>
              </a:ext>
            </a:extLst>
          </p:cNvPr>
          <p:cNvSpPr/>
          <p:nvPr/>
        </p:nvSpPr>
        <p:spPr>
          <a:xfrm>
            <a:off x="2933250" y="4972050"/>
            <a:ext cx="7357560"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a:rPr>
              <a:t>Trong một ngày, Mai và Mi làm được nhiều nhất 12 chậu cây.</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119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a:ea typeface="+mn-ea"/>
                <a:cs typeface="+mn-cs"/>
              </a:rPr>
              <a:t>Mai và Mi cùng nhau làm chậu cây tái chế từ vỏ chai. Số chậu cây mà hai chị em hoàn thành trong mỗi ngày được ghi lại thành dãy số liệu như sau: 2, 3, 5, 5, 5, 8, 8, 10, 12, 12.</a:t>
            </a:r>
            <a:endPar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38323DE6-A4CB-DDA4-3CC5-77C9E0C84239}"/>
              </a:ext>
            </a:extLst>
          </p:cNvPr>
          <p:cNvPicPr>
            <a:picLocks noChangeAspect="1"/>
          </p:cNvPicPr>
          <p:nvPr/>
        </p:nvPicPr>
        <p:blipFill>
          <a:blip r:embed="rId3"/>
          <a:stretch>
            <a:fillRect/>
          </a:stretch>
        </p:blipFill>
        <p:spPr>
          <a:xfrm>
            <a:off x="2843212" y="1957387"/>
            <a:ext cx="6467475" cy="1666875"/>
          </a:xfrm>
          <a:prstGeom prst="rect">
            <a:avLst/>
          </a:prstGeom>
        </p:spPr>
      </p:pic>
      <p:sp>
        <p:nvSpPr>
          <p:cNvPr id="5" name="TextBox 4">
            <a:extLst>
              <a:ext uri="{FF2B5EF4-FFF2-40B4-BE49-F238E27FC236}">
                <a16:creationId xmlns:a16="http://schemas.microsoft.com/office/drawing/2014/main" id="{3067F1BA-10DE-5416-A3F7-5B023ABDAFF6}"/>
              </a:ext>
            </a:extLst>
          </p:cNvPr>
          <p:cNvSpPr txBox="1"/>
          <p:nvPr/>
        </p:nvSpPr>
        <p:spPr>
          <a:xfrm>
            <a:off x="676276" y="3599360"/>
            <a:ext cx="1102995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dãy số liệu và trả lời câu hỏi.</a:t>
            </a:r>
          </a:p>
          <a:p>
            <a:pPr lvl="0" algn="just"/>
            <a:r>
              <a:rPr lang="vi-VN" sz="3200" dirty="0">
                <a:solidFill>
                  <a:srgbClr val="002060"/>
                </a:solidFill>
                <a:latin typeface="Calibri" panose="020F0502020204030204"/>
              </a:rPr>
              <a:t>b) Trung bình mỗi ngày hai chị em làm được bao nhiêu chậu cây?</a:t>
            </a:r>
          </a:p>
        </p:txBody>
      </p:sp>
      <p:sp>
        <p:nvSpPr>
          <p:cNvPr id="2" name="Rectangle: Rounded Corners 1">
            <a:extLst>
              <a:ext uri="{FF2B5EF4-FFF2-40B4-BE49-F238E27FC236}">
                <a16:creationId xmlns:a16="http://schemas.microsoft.com/office/drawing/2014/main" id="{F78AF6C6-321F-B118-DAD4-D923A614F088}"/>
              </a:ext>
            </a:extLst>
          </p:cNvPr>
          <p:cNvSpPr/>
          <p:nvPr/>
        </p:nvSpPr>
        <p:spPr>
          <a:xfrm>
            <a:off x="1095375" y="4972050"/>
            <a:ext cx="9963149"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a:rPr>
              <a:t>Trung bình mỗi ngày hai chị em làm được số chậu cây là:</a:t>
            </a:r>
            <a:endParaRPr lang="en-US" sz="3200" b="1" dirty="0">
              <a:solidFill>
                <a:srgbClr val="FF0000"/>
              </a:solidFill>
              <a:latin typeface="Calibri" panose="020F0502020204030204"/>
            </a:endParaRPr>
          </a:p>
          <a:p>
            <a:pPr lvl="0" algn="ctr">
              <a:defRPr/>
            </a:pPr>
            <a:r>
              <a:rPr lang="vi-VN" sz="3200" b="1" dirty="0">
                <a:solidFill>
                  <a:srgbClr val="FF0000"/>
                </a:solidFill>
                <a:latin typeface="Calibri" panose="020F0502020204030204"/>
              </a:rPr>
              <a:t>(2 + 3 + 5 + 5 + 5 + 8 + 8 + 10 + 12 + 12) : 10 = 7 (chậu cây)</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4648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Việt có 4 chiếc hộp. Trong đó có 1 hộp đựng kẹo và 3 hộp đựng tẩy bút chì.</a:t>
            </a:r>
          </a:p>
        </p:txBody>
      </p:sp>
      <p:pic>
        <p:nvPicPr>
          <p:cNvPr id="7" name="Picture 6">
            <a:extLst>
              <a:ext uri="{FF2B5EF4-FFF2-40B4-BE49-F238E27FC236}">
                <a16:creationId xmlns:a16="http://schemas.microsoft.com/office/drawing/2014/main" id="{16B0A24A-7546-FC11-1CDF-9D4F26D637A6}"/>
              </a:ext>
            </a:extLst>
          </p:cNvPr>
          <p:cNvPicPr>
            <a:picLocks noChangeAspect="1"/>
          </p:cNvPicPr>
          <p:nvPr/>
        </p:nvPicPr>
        <p:blipFill>
          <a:blip r:embed="rId3"/>
          <a:stretch>
            <a:fillRect/>
          </a:stretch>
        </p:blipFill>
        <p:spPr>
          <a:xfrm>
            <a:off x="3643312" y="1457325"/>
            <a:ext cx="4848225" cy="1390650"/>
          </a:xfrm>
          <a:prstGeom prst="rect">
            <a:avLst/>
          </a:prstGeom>
        </p:spPr>
      </p:pic>
      <p:sp>
        <p:nvSpPr>
          <p:cNvPr id="8" name="TextBox 7">
            <a:extLst>
              <a:ext uri="{FF2B5EF4-FFF2-40B4-BE49-F238E27FC236}">
                <a16:creationId xmlns:a16="http://schemas.microsoft.com/office/drawing/2014/main" id="{838E3316-12DE-9F6B-E6F4-CB7198822931}"/>
              </a:ext>
            </a:extLst>
          </p:cNvPr>
          <p:cNvSpPr txBox="1"/>
          <p:nvPr/>
        </p:nvSpPr>
        <p:spPr>
          <a:xfrm>
            <a:off x="676276" y="3104060"/>
            <a:ext cx="11058524" cy="1077218"/>
          </a:xfrm>
          <a:prstGeom prst="rect">
            <a:avLst/>
          </a:prstGeom>
          <a:noFill/>
        </p:spPr>
        <p:txBody>
          <a:bodyPr wrap="square" rtlCol="0">
            <a:spAutoFit/>
          </a:bodyPr>
          <a:lstStyle/>
          <a:p>
            <a:pPr lvl="0" algn="just"/>
            <a:r>
              <a:rPr lang="vi-VN" sz="3200" dirty="0">
                <a:solidFill>
                  <a:srgbClr val="002060"/>
                </a:solidFill>
                <a:latin typeface="Calibri" panose="020F0502020204030204"/>
              </a:rPr>
              <a:t>a) Chọn 1 trong 4 hộp đó, mở hộp và quan sát đồ vật bên trong hộp. Nêu các sự kiện có thể xảy ra.</a:t>
            </a:r>
            <a:endParaRPr kumimoji="0" lang="vi-VN" sz="3200" i="0" u="none" strike="noStrike" kern="1200" cap="none" spc="0" normalizeH="0" baseline="0" noProof="0" dirty="0">
              <a:ln>
                <a:noFill/>
              </a:ln>
              <a:solidFill>
                <a:srgbClr val="002060"/>
              </a:solidFill>
              <a:effectLst/>
              <a:uLnTx/>
              <a:uFillTx/>
              <a:latin typeface="Calibri" panose="020F0502020204030204"/>
            </a:endParaRPr>
          </a:p>
        </p:txBody>
      </p:sp>
      <p:sp>
        <p:nvSpPr>
          <p:cNvPr id="9" name="Rectangle: Rounded Corners 8">
            <a:extLst>
              <a:ext uri="{FF2B5EF4-FFF2-40B4-BE49-F238E27FC236}">
                <a16:creationId xmlns:a16="http://schemas.microsoft.com/office/drawing/2014/main" id="{BCA175A2-28A6-E0A4-DE71-2B066BAD2EB8}"/>
              </a:ext>
            </a:extLst>
          </p:cNvPr>
          <p:cNvSpPr/>
          <p:nvPr/>
        </p:nvSpPr>
        <p:spPr>
          <a:xfrm>
            <a:off x="1704975" y="4391025"/>
            <a:ext cx="8585835" cy="1878965"/>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rgbClr val="FF0000"/>
                </a:solidFill>
                <a:latin typeface="Calibri" panose="020F0502020204030204"/>
              </a:rPr>
              <a:t>Các sự kiện có thể xảy ra là:</a:t>
            </a:r>
          </a:p>
          <a:p>
            <a:pPr marL="457200" lvl="0" indent="-457200" algn="just">
              <a:buFont typeface="Arial" panose="020B0604020202020204" pitchFamily="34" charset="0"/>
              <a:buChar char="•"/>
              <a:defRPr/>
            </a:pPr>
            <a:r>
              <a:rPr lang="vi-VN" sz="3200" b="1" dirty="0">
                <a:solidFill>
                  <a:srgbClr val="FF0000"/>
                </a:solidFill>
                <a:latin typeface="Calibri" panose="020F0502020204030204"/>
              </a:rPr>
              <a:t>Việt lấy được chiếc hộp đựng kẹo</a:t>
            </a:r>
          </a:p>
          <a:p>
            <a:pPr marL="457200" lvl="0" indent="-457200" algn="just">
              <a:buFont typeface="Arial" panose="020B0604020202020204" pitchFamily="34" charset="0"/>
              <a:buChar char="•"/>
              <a:defRPr/>
            </a:pPr>
            <a:r>
              <a:rPr lang="vi-VN" sz="3200" b="1" dirty="0">
                <a:solidFill>
                  <a:srgbClr val="FF0000"/>
                </a:solidFill>
                <a:latin typeface="Calibri" panose="020F0502020204030204"/>
              </a:rPr>
              <a:t>Việt lấy được chiếc hộp đựng tẩy bút chì.</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383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Việt có 4 chiếc hộp. Trong đó có 1 hộp đựng kẹo và 3 hộp đựng tẩy bút chì.</a:t>
            </a:r>
          </a:p>
        </p:txBody>
      </p:sp>
      <p:pic>
        <p:nvPicPr>
          <p:cNvPr id="7" name="Picture 6">
            <a:extLst>
              <a:ext uri="{FF2B5EF4-FFF2-40B4-BE49-F238E27FC236}">
                <a16:creationId xmlns:a16="http://schemas.microsoft.com/office/drawing/2014/main" id="{16B0A24A-7546-FC11-1CDF-9D4F26D637A6}"/>
              </a:ext>
            </a:extLst>
          </p:cNvPr>
          <p:cNvPicPr>
            <a:picLocks noChangeAspect="1"/>
          </p:cNvPicPr>
          <p:nvPr/>
        </p:nvPicPr>
        <p:blipFill>
          <a:blip r:embed="rId3"/>
          <a:stretch>
            <a:fillRect/>
          </a:stretch>
        </p:blipFill>
        <p:spPr>
          <a:xfrm>
            <a:off x="4433887" y="1504950"/>
            <a:ext cx="4848225" cy="1390650"/>
          </a:xfrm>
          <a:prstGeom prst="rect">
            <a:avLst/>
          </a:prstGeom>
        </p:spPr>
      </p:pic>
      <p:sp>
        <p:nvSpPr>
          <p:cNvPr id="8" name="TextBox 7">
            <a:extLst>
              <a:ext uri="{FF2B5EF4-FFF2-40B4-BE49-F238E27FC236}">
                <a16:creationId xmlns:a16="http://schemas.microsoft.com/office/drawing/2014/main" id="{838E3316-12DE-9F6B-E6F4-CB7198822931}"/>
              </a:ext>
            </a:extLst>
          </p:cNvPr>
          <p:cNvSpPr txBox="1"/>
          <p:nvPr/>
        </p:nvSpPr>
        <p:spPr>
          <a:xfrm>
            <a:off x="628651" y="3332660"/>
            <a:ext cx="11058524" cy="1569660"/>
          </a:xfrm>
          <a:prstGeom prst="rect">
            <a:avLst/>
          </a:prstGeom>
          <a:noFill/>
        </p:spPr>
        <p:txBody>
          <a:bodyPr wrap="square" rtlCol="0">
            <a:spAutoFit/>
          </a:bodyPr>
          <a:lstStyle/>
          <a:p>
            <a:pPr lvl="0" algn="just"/>
            <a:r>
              <a:rPr lang="vi-VN" sz="3200" dirty="0">
                <a:solidFill>
                  <a:srgbClr val="002060"/>
                </a:solidFill>
                <a:latin typeface="Calibri" panose="020F0502020204030204"/>
              </a:rPr>
              <a:t>b) Chọn 1 hộp bất kì trong số 4 hộp, quan sát đồ vật trong hộp, ghi lại kết quả vào bảng kiểm đếm (theo mẫu). Sau đó, đóng hộp lại và đảo vị trí các hộp đó. Thực hiện 10 lần như vậy.</a:t>
            </a:r>
            <a:endParaRPr kumimoji="0" lang="vi-VN"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BC6B9A55-9C19-067A-3A2A-62C3761FEC6F}"/>
              </a:ext>
            </a:extLst>
          </p:cNvPr>
          <p:cNvGrpSpPr/>
          <p:nvPr/>
        </p:nvGrpSpPr>
        <p:grpSpPr>
          <a:xfrm>
            <a:off x="3570573" y="4973041"/>
            <a:ext cx="5626478" cy="1193356"/>
            <a:chOff x="3570573" y="4973041"/>
            <a:chExt cx="5626478" cy="1193356"/>
          </a:xfrm>
        </p:grpSpPr>
        <p:pic>
          <p:nvPicPr>
            <p:cNvPr id="2" name="Picture 4">
              <a:extLst>
                <a:ext uri="{FF2B5EF4-FFF2-40B4-BE49-F238E27FC236}">
                  <a16:creationId xmlns:a16="http://schemas.microsoft.com/office/drawing/2014/main" id="{1262E297-72D1-FED1-0B5C-F5B7C2EC90A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570573" y="5049116"/>
              <a:ext cx="1057359" cy="11172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E28BAEE5-8A56-EAED-F168-1F57D66A157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062692" y="4973041"/>
              <a:ext cx="1134359" cy="1155699"/>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6FA9F508-3207-348F-7649-72BEE3B2E9BF}"/>
                </a:ext>
              </a:extLst>
            </p:cNvPr>
            <p:cNvSpPr/>
            <p:nvPr/>
          </p:nvSpPr>
          <p:spPr>
            <a:xfrm>
              <a:off x="4680012" y="5129039"/>
              <a:ext cx="3354105" cy="938952"/>
            </a:xfrm>
            <a:prstGeom prst="wedgeRoundRectCallout">
              <a:avLst>
                <a:gd name="adj1" fmla="val 53484"/>
                <a:gd name="adj2" fmla="val -17644"/>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solidFill>
                    <a:schemeClr val="tx1"/>
                  </a:solidFill>
                </a:rPr>
                <a:t>Các nhóm thực hành</a:t>
              </a:r>
              <a:endParaRPr lang="vi-VN" sz="2800" dirty="0">
                <a:solidFill>
                  <a:schemeClr val="tx1"/>
                </a:solidFill>
              </a:endParaRPr>
            </a:p>
          </p:txBody>
        </p:sp>
      </p:grpSp>
    </p:spTree>
    <p:extLst>
      <p:ext uri="{BB962C8B-B14F-4D97-AF65-F5344CB8AC3E}">
        <p14:creationId xmlns:p14="http://schemas.microsoft.com/office/powerpoint/2010/main" val="2029282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Việt có 4 chiếc hộp. Trong đó có 1 hộp đựng kẹo và 3 hộp đựng tẩy bút chì.</a:t>
            </a:r>
          </a:p>
        </p:txBody>
      </p:sp>
      <p:pic>
        <p:nvPicPr>
          <p:cNvPr id="7" name="Picture 6">
            <a:extLst>
              <a:ext uri="{FF2B5EF4-FFF2-40B4-BE49-F238E27FC236}">
                <a16:creationId xmlns:a16="http://schemas.microsoft.com/office/drawing/2014/main" id="{16B0A24A-7546-FC11-1CDF-9D4F26D637A6}"/>
              </a:ext>
            </a:extLst>
          </p:cNvPr>
          <p:cNvPicPr>
            <a:picLocks noChangeAspect="1"/>
          </p:cNvPicPr>
          <p:nvPr/>
        </p:nvPicPr>
        <p:blipFill>
          <a:blip r:embed="rId3"/>
          <a:stretch>
            <a:fillRect/>
          </a:stretch>
        </p:blipFill>
        <p:spPr>
          <a:xfrm>
            <a:off x="4433887" y="1504950"/>
            <a:ext cx="4848225" cy="1390650"/>
          </a:xfrm>
          <a:prstGeom prst="rect">
            <a:avLst/>
          </a:prstGeom>
        </p:spPr>
      </p:pic>
      <p:sp>
        <p:nvSpPr>
          <p:cNvPr id="8" name="TextBox 7">
            <a:extLst>
              <a:ext uri="{FF2B5EF4-FFF2-40B4-BE49-F238E27FC236}">
                <a16:creationId xmlns:a16="http://schemas.microsoft.com/office/drawing/2014/main" id="{838E3316-12DE-9F6B-E6F4-CB7198822931}"/>
              </a:ext>
            </a:extLst>
          </p:cNvPr>
          <p:cNvSpPr txBox="1"/>
          <p:nvPr/>
        </p:nvSpPr>
        <p:spPr>
          <a:xfrm>
            <a:off x="628651" y="3332660"/>
            <a:ext cx="11058524" cy="1077218"/>
          </a:xfrm>
          <a:prstGeom prst="rect">
            <a:avLst/>
          </a:prstGeom>
          <a:noFill/>
        </p:spPr>
        <p:txBody>
          <a:bodyPr wrap="square" rtlCol="0">
            <a:spAutoFit/>
          </a:bodyPr>
          <a:lstStyle/>
          <a:p>
            <a:pPr lvl="0" algn="just"/>
            <a:r>
              <a:rPr lang="vi-VN" sz="3200" dirty="0">
                <a:solidFill>
                  <a:srgbClr val="002060"/>
                </a:solidFill>
                <a:latin typeface="Calibri" panose="020F0502020204030204"/>
              </a:rPr>
              <a:t>c) Dựa vào kết quả kiểm đếm, hãy so sánh số lần xuất hiện của hai sự kiện đó.</a:t>
            </a:r>
            <a:endParaRPr kumimoji="0" lang="vi-VN"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BC6B9A55-9C19-067A-3A2A-62C3761FEC6F}"/>
              </a:ext>
            </a:extLst>
          </p:cNvPr>
          <p:cNvGrpSpPr/>
          <p:nvPr/>
        </p:nvGrpSpPr>
        <p:grpSpPr>
          <a:xfrm>
            <a:off x="3570573" y="4973041"/>
            <a:ext cx="5626478" cy="1193356"/>
            <a:chOff x="3570573" y="4973041"/>
            <a:chExt cx="5626478" cy="1193356"/>
          </a:xfrm>
        </p:grpSpPr>
        <p:pic>
          <p:nvPicPr>
            <p:cNvPr id="2" name="Picture 4">
              <a:extLst>
                <a:ext uri="{FF2B5EF4-FFF2-40B4-BE49-F238E27FC236}">
                  <a16:creationId xmlns:a16="http://schemas.microsoft.com/office/drawing/2014/main" id="{1262E297-72D1-FED1-0B5C-F5B7C2EC90A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570573" y="5049116"/>
              <a:ext cx="1057359" cy="11172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E28BAEE5-8A56-EAED-F168-1F57D66A157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062692" y="4973041"/>
              <a:ext cx="1134359" cy="1155699"/>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6FA9F508-3207-348F-7649-72BEE3B2E9BF}"/>
                </a:ext>
              </a:extLst>
            </p:cNvPr>
            <p:cNvSpPr/>
            <p:nvPr/>
          </p:nvSpPr>
          <p:spPr>
            <a:xfrm>
              <a:off x="4680012" y="5129039"/>
              <a:ext cx="3354105" cy="938952"/>
            </a:xfrm>
            <a:prstGeom prst="wedgeRoundRectCallout">
              <a:avLst>
                <a:gd name="adj1" fmla="val 53484"/>
                <a:gd name="adj2" fmla="val -17644"/>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Calibri" panose="020F0502020204030204"/>
                  <a:ea typeface="+mn-ea"/>
                  <a:cs typeface="+mn-cs"/>
                </a:rPr>
                <a:t>Các nhóm nêu kết quả và so sánh</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2320591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45C5-953F-3DC6-8AB8-B67087EB86A9}"/>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1ACDAD17-F7EB-8442-D0C5-DB1534088D41}"/>
              </a:ext>
            </a:extLst>
          </p:cNvPr>
          <p:cNvSpPr>
            <a:spLocks noGrp="1"/>
          </p:cNvSpPr>
          <p:nvPr>
            <p:ph idx="1"/>
          </p:nvPr>
        </p:nvSpPr>
        <p:spPr/>
        <p:txBody>
          <a:bodyPr/>
          <a:lstStyle/>
          <a:p>
            <a:endParaRPr lang="vi-VN"/>
          </a:p>
        </p:txBody>
      </p:sp>
      <p:pic>
        <p:nvPicPr>
          <p:cNvPr id="4" name="Picture 3">
            <a:extLst>
              <a:ext uri="{FF2B5EF4-FFF2-40B4-BE49-F238E27FC236}">
                <a16:creationId xmlns:a16="http://schemas.microsoft.com/office/drawing/2014/main" id="{39B1F0D3-1555-9313-2EA1-137AAB98C0AF}"/>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C990B7CB-A3F5-6F77-597A-B5F458F28A42}"/>
              </a:ext>
            </a:extLst>
          </p:cNvPr>
          <p:cNvSpPr/>
          <p:nvPr/>
        </p:nvSpPr>
        <p:spPr>
          <a:xfrm>
            <a:off x="179614" y="152400"/>
            <a:ext cx="11832771" cy="6553200"/>
          </a:xfrm>
          <a:prstGeom prst="roundRect">
            <a:avLst>
              <a:gd name="adj" fmla="val 10882"/>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7" name="TextBox 6">
            <a:extLst>
              <a:ext uri="{FF2B5EF4-FFF2-40B4-BE49-F238E27FC236}">
                <a16:creationId xmlns:a16="http://schemas.microsoft.com/office/drawing/2014/main" id="{0BFAFF8A-6C4F-29BC-002A-47B615C07D58}"/>
              </a:ext>
            </a:extLst>
          </p:cNvPr>
          <p:cNvSpPr txBox="1"/>
          <p:nvPr/>
        </p:nvSpPr>
        <p:spPr>
          <a:xfrm>
            <a:off x="3334812" y="2239502"/>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8" name="Picture 7">
            <a:extLst>
              <a:ext uri="{FF2B5EF4-FFF2-40B4-BE49-F238E27FC236}">
                <a16:creationId xmlns:a16="http://schemas.microsoft.com/office/drawing/2014/main" id="{BC61775A-9537-1263-AE8A-AAFB52B52BDE}"/>
              </a:ext>
            </a:extLst>
          </p:cNvPr>
          <p:cNvPicPr>
            <a:picLocks noChangeAspect="1"/>
          </p:cNvPicPr>
          <p:nvPr/>
        </p:nvPicPr>
        <p:blipFill>
          <a:blip r:embed="rId3"/>
          <a:stretch>
            <a:fillRect/>
          </a:stretch>
        </p:blipFill>
        <p:spPr>
          <a:xfrm rot="737208" flipH="1">
            <a:off x="2142697" y="2156851"/>
            <a:ext cx="919996" cy="919996"/>
          </a:xfrm>
          <a:prstGeom prst="rect">
            <a:avLst/>
          </a:prstGeom>
        </p:spPr>
      </p:pic>
      <p:sp>
        <p:nvSpPr>
          <p:cNvPr id="9" name="TextBox 8">
            <a:extLst>
              <a:ext uri="{FF2B5EF4-FFF2-40B4-BE49-F238E27FC236}">
                <a16:creationId xmlns:a16="http://schemas.microsoft.com/office/drawing/2014/main" id="{7C33C0DC-640E-5BE0-984E-7125ECA23420}"/>
              </a:ext>
            </a:extLst>
          </p:cNvPr>
          <p:cNvSpPr txBox="1"/>
          <p:nvPr/>
        </p:nvSpPr>
        <p:spPr>
          <a:xfrm>
            <a:off x="3334812" y="3220514"/>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0" name="Picture 9">
            <a:extLst>
              <a:ext uri="{FF2B5EF4-FFF2-40B4-BE49-F238E27FC236}">
                <a16:creationId xmlns:a16="http://schemas.microsoft.com/office/drawing/2014/main" id="{DF2E160E-B4CB-C965-C7CA-BED8B5FD3A79}"/>
              </a:ext>
            </a:extLst>
          </p:cNvPr>
          <p:cNvPicPr>
            <a:picLocks noChangeAspect="1"/>
          </p:cNvPicPr>
          <p:nvPr/>
        </p:nvPicPr>
        <p:blipFill>
          <a:blip r:embed="rId3"/>
          <a:stretch>
            <a:fillRect/>
          </a:stretch>
        </p:blipFill>
        <p:spPr>
          <a:xfrm rot="737208" flipH="1">
            <a:off x="2142697" y="3137863"/>
            <a:ext cx="919996" cy="919996"/>
          </a:xfrm>
          <a:prstGeom prst="rect">
            <a:avLst/>
          </a:prstGeom>
        </p:spPr>
      </p:pic>
      <p:sp>
        <p:nvSpPr>
          <p:cNvPr id="11" name="TextBox 10">
            <a:extLst>
              <a:ext uri="{FF2B5EF4-FFF2-40B4-BE49-F238E27FC236}">
                <a16:creationId xmlns:a16="http://schemas.microsoft.com/office/drawing/2014/main" id="{46952D65-48A9-1B70-0A75-C4B583AADC7F}"/>
              </a:ext>
            </a:extLst>
          </p:cNvPr>
          <p:cNvSpPr txBox="1"/>
          <p:nvPr/>
        </p:nvSpPr>
        <p:spPr>
          <a:xfrm>
            <a:off x="3334812" y="4201526"/>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2" name="Picture 11">
            <a:extLst>
              <a:ext uri="{FF2B5EF4-FFF2-40B4-BE49-F238E27FC236}">
                <a16:creationId xmlns:a16="http://schemas.microsoft.com/office/drawing/2014/main" id="{55C52137-814A-7450-388F-65C69D8C87E1}"/>
              </a:ext>
            </a:extLst>
          </p:cNvPr>
          <p:cNvPicPr>
            <a:picLocks noChangeAspect="1"/>
          </p:cNvPicPr>
          <p:nvPr/>
        </p:nvPicPr>
        <p:blipFill>
          <a:blip r:embed="rId3"/>
          <a:stretch>
            <a:fillRect/>
          </a:stretch>
        </p:blipFill>
        <p:spPr>
          <a:xfrm rot="737208" flipH="1">
            <a:off x="2142697" y="4118875"/>
            <a:ext cx="919996" cy="919996"/>
          </a:xfrm>
          <a:prstGeom prst="rect">
            <a:avLst/>
          </a:prstGeom>
        </p:spPr>
      </p:pic>
      <p:sp>
        <p:nvSpPr>
          <p:cNvPr id="13" name="TextBox 12">
            <a:extLst>
              <a:ext uri="{FF2B5EF4-FFF2-40B4-BE49-F238E27FC236}">
                <a16:creationId xmlns:a16="http://schemas.microsoft.com/office/drawing/2014/main" id="{45BC1CBD-1D6D-1424-AFE9-890C09B72ACF}"/>
              </a:ext>
            </a:extLst>
          </p:cNvPr>
          <p:cNvSpPr txBox="1"/>
          <p:nvPr/>
        </p:nvSpPr>
        <p:spPr>
          <a:xfrm>
            <a:off x="3334812" y="5182538"/>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4" name="Picture 13">
            <a:extLst>
              <a:ext uri="{FF2B5EF4-FFF2-40B4-BE49-F238E27FC236}">
                <a16:creationId xmlns:a16="http://schemas.microsoft.com/office/drawing/2014/main" id="{220F90EC-A698-1516-07C5-3271F44E9DAE}"/>
              </a:ext>
            </a:extLst>
          </p:cNvPr>
          <p:cNvPicPr>
            <a:picLocks noChangeAspect="1"/>
          </p:cNvPicPr>
          <p:nvPr/>
        </p:nvPicPr>
        <p:blipFill>
          <a:blip r:embed="rId3"/>
          <a:stretch>
            <a:fillRect/>
          </a:stretch>
        </p:blipFill>
        <p:spPr>
          <a:xfrm rot="737208" flipH="1">
            <a:off x="2142697" y="5099887"/>
            <a:ext cx="919996" cy="919996"/>
          </a:xfrm>
          <a:prstGeom prst="rect">
            <a:avLst/>
          </a:prstGeom>
        </p:spPr>
      </p:pic>
      <p:pic>
        <p:nvPicPr>
          <p:cNvPr id="15" name="Picture 14">
            <a:extLst>
              <a:ext uri="{FF2B5EF4-FFF2-40B4-BE49-F238E27FC236}">
                <a16:creationId xmlns:a16="http://schemas.microsoft.com/office/drawing/2014/main" id="{C60BFC67-B37F-862F-A9A6-D713B023A9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48205" y="2379701"/>
            <a:ext cx="2488452" cy="3303639"/>
          </a:xfrm>
          <a:prstGeom prst="rect">
            <a:avLst/>
          </a:prstGeom>
        </p:spPr>
      </p:pic>
      <p:pic>
        <p:nvPicPr>
          <p:cNvPr id="16" name="Picture 15">
            <a:extLst>
              <a:ext uri="{FF2B5EF4-FFF2-40B4-BE49-F238E27FC236}">
                <a16:creationId xmlns:a16="http://schemas.microsoft.com/office/drawing/2014/main" id="{330EE159-B623-1D5D-87E8-9AB70B5B0436}"/>
              </a:ext>
            </a:extLst>
          </p:cNvPr>
          <p:cNvPicPr>
            <a:picLocks noChangeAspect="1"/>
          </p:cNvPicPr>
          <p:nvPr/>
        </p:nvPicPr>
        <p:blipFill>
          <a:blip r:embed="rId5"/>
          <a:stretch>
            <a:fillRect/>
          </a:stretch>
        </p:blipFill>
        <p:spPr>
          <a:xfrm>
            <a:off x="3000530" y="1096469"/>
            <a:ext cx="5200339" cy="1121761"/>
          </a:xfrm>
          <a:prstGeom prst="rect">
            <a:avLst/>
          </a:prstGeom>
        </p:spPr>
      </p:pic>
    </p:spTree>
    <p:extLst>
      <p:ext uri="{BB962C8B-B14F-4D97-AF65-F5344CB8AC3E}">
        <p14:creationId xmlns:p14="http://schemas.microsoft.com/office/powerpoint/2010/main" val="12574350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left)">
                                      <p:cBhvr>
                                        <p:cTn id="19" dur="500"/>
                                        <p:tgtEl>
                                          <p:spTgt spid="9">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ipe(left)">
                                      <p:cBhvr>
                                        <p:cTn id="27" dur="500"/>
                                        <p:tgtEl>
                                          <p:spTgt spid="11">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wipe(left)">
                                      <p:cBhvr>
                                        <p:cTn id="3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uiExpand="1" build="p"/>
      <p:bldP spid="11" grpId="0" uiExpand="1" build="p"/>
      <p:bldP spid="1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94EF4-0A23-BC4A-5C84-17367A73557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D3B31B70-13B2-299F-5F0B-E31387EE838D}"/>
              </a:ext>
            </a:extLst>
          </p:cNvPr>
          <p:cNvPicPr>
            <a:picLocks noChangeAspect="1"/>
          </p:cNvPicPr>
          <p:nvPr/>
        </p:nvPicPr>
        <p:blipFill>
          <a:blip r:embed="rId4"/>
          <a:stretch>
            <a:fillRect/>
          </a:stretch>
        </p:blipFill>
        <p:spPr>
          <a:xfrm>
            <a:off x="0" y="2550352"/>
            <a:ext cx="11760203" cy="1414395"/>
          </a:xfrm>
          <a:prstGeom prst="rect">
            <a:avLst/>
          </a:prstGeom>
        </p:spPr>
      </p:pic>
    </p:spTree>
    <p:extLst>
      <p:ext uri="{BB962C8B-B14F-4D97-AF65-F5344CB8AC3E}">
        <p14:creationId xmlns:p14="http://schemas.microsoft.com/office/powerpoint/2010/main" val="16258321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56BFFD-6D1F-01B1-DA49-0125BDB708D7}"/>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2">
            <a:extLst>
              <a:ext uri="{FF2B5EF4-FFF2-40B4-BE49-F238E27FC236}">
                <a16:creationId xmlns:a16="http://schemas.microsoft.com/office/drawing/2014/main" id="{A5DA85B2-EA25-8D72-91A9-7797943D064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98166" y="2381250"/>
            <a:ext cx="4476750" cy="4476750"/>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1ED6F361-E93B-0032-5784-9800FB39C6B8}"/>
              </a:ext>
            </a:extLst>
          </p:cNvPr>
          <p:cNvSpPr/>
          <p:nvPr/>
        </p:nvSpPr>
        <p:spPr>
          <a:xfrm>
            <a:off x="3453618" y="477521"/>
            <a:ext cx="7671582" cy="1623996"/>
          </a:xfrm>
          <a:prstGeom prst="wedgeRoundRectCallout">
            <a:avLst>
              <a:gd name="adj1" fmla="val -45638"/>
              <a:gd name="adj2" fmla="val 84481"/>
              <a:gd name="adj3" fmla="val 16667"/>
            </a:avLst>
          </a:prstGeom>
          <a:solidFill>
            <a:srgbClr val="CCFFFF"/>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prstClr val="black"/>
                </a:solidFill>
                <a:latin typeface="Calibri" panose="020F0502020204030204" pitchFamily="34" charset="0"/>
                <a:cs typeface="Calibri" panose="020F0502020204030204" pitchFamily="34" charset="0"/>
              </a:rPr>
              <a:t>Chia </a:t>
            </a:r>
            <a:r>
              <a:rPr lang="en-US" sz="2800" b="1" dirty="0" err="1">
                <a:solidFill>
                  <a:prstClr val="black"/>
                </a:solidFill>
                <a:latin typeface="Calibri" panose="020F0502020204030204" pitchFamily="34" charset="0"/>
                <a:cs typeface="Calibri" panose="020F0502020204030204" pitchFamily="34" charset="0"/>
              </a:rPr>
              <a:t>sẻ</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về</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kết</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quả</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thực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hiện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kiểm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đếm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số</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lần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đạt</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điểm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các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điểm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số</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trong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học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tập</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của</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cá</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nhân</a:t>
            </a:r>
            <a:r>
              <a:rPr lang="en-US" sz="2800" b="1" dirty="0">
                <a:solidFill>
                  <a:prstClr val="black"/>
                </a:solidFill>
                <a:latin typeface="Calibri" panose="020F0502020204030204" pitchFamily="34" charset="0"/>
                <a:cs typeface="Calibri" panose="020F0502020204030204" pitchFamily="34" charset="0"/>
              </a:rPr>
              <a:t> ở </a:t>
            </a:r>
            <a:r>
              <a:rPr lang="en-US" sz="2800" b="1" dirty="0" err="1">
                <a:solidFill>
                  <a:prstClr val="black"/>
                </a:solidFill>
                <a:latin typeface="Calibri" panose="020F0502020204030204" pitchFamily="34" charset="0"/>
                <a:cs typeface="Calibri" panose="020F0502020204030204" pitchFamily="34" charset="0"/>
              </a:rPr>
              <a:t>các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môn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học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trong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tuần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và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trả</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lời</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các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câu</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hỏi</a:t>
            </a:r>
            <a:r>
              <a:rPr lang="en-US" sz="2800" b="1" dirty="0">
                <a:solidFill>
                  <a:prstClr val="black"/>
                </a:solidFill>
                <a:latin typeface="Calibri" panose="020F0502020204030204" pitchFamily="34" charset="0"/>
                <a:cs typeface="Calibri" panose="020F0502020204030204" pitchFamily="34" charset="0"/>
              </a:rPr>
              <a:t>:</a:t>
            </a:r>
            <a:endParaRPr kumimoji="0" lang="vi-VN" sz="2800" b="1"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2" name="Picture 6">
            <a:extLst>
              <a:ext uri="{FF2B5EF4-FFF2-40B4-BE49-F238E27FC236}">
                <a16:creationId xmlns:a16="http://schemas.microsoft.com/office/drawing/2014/main" id="{EFA8CA3A-8BD8-AF04-7B2D-A920485DF27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596342" y="2563216"/>
            <a:ext cx="1134359" cy="1155699"/>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2">
            <a:extLst>
              <a:ext uri="{FF2B5EF4-FFF2-40B4-BE49-F238E27FC236}">
                <a16:creationId xmlns:a16="http://schemas.microsoft.com/office/drawing/2014/main" id="{A345ACA9-A521-F205-421B-B840F7D238D3}"/>
              </a:ext>
            </a:extLst>
          </p:cNvPr>
          <p:cNvSpPr/>
          <p:nvPr/>
        </p:nvSpPr>
        <p:spPr>
          <a:xfrm>
            <a:off x="5391151" y="2514599"/>
            <a:ext cx="5033742" cy="1095941"/>
          </a:xfrm>
          <a:prstGeom prst="wedgeRoundRectCallout">
            <a:avLst>
              <a:gd name="adj1" fmla="val 53484"/>
              <a:gd name="adj2" fmla="val -17644"/>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3600" dirty="0">
                <a:solidFill>
                  <a:prstClr val="black"/>
                </a:solidFill>
              </a:rPr>
              <a:t>Số điểm nào xuất hiện nhiều nhất?</a:t>
            </a:r>
            <a:endParaRPr kumimoji="0" lang="vi-VN" sz="3600" b="0"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7" name="Picture 6">
            <a:extLst>
              <a:ext uri="{FF2B5EF4-FFF2-40B4-BE49-F238E27FC236}">
                <a16:creationId xmlns:a16="http://schemas.microsoft.com/office/drawing/2014/main" id="{5D7B662A-74DD-CA73-8F47-E7E3B1AF6AF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615392" y="4087216"/>
            <a:ext cx="1134359" cy="1155699"/>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Rectangle with Corners Rounded 7">
            <a:extLst>
              <a:ext uri="{FF2B5EF4-FFF2-40B4-BE49-F238E27FC236}">
                <a16:creationId xmlns:a16="http://schemas.microsoft.com/office/drawing/2014/main" id="{2D098111-3E66-B9B2-B8E5-7F736FD450F1}"/>
              </a:ext>
            </a:extLst>
          </p:cNvPr>
          <p:cNvSpPr/>
          <p:nvPr/>
        </p:nvSpPr>
        <p:spPr>
          <a:xfrm>
            <a:off x="5410201" y="3876675"/>
            <a:ext cx="5033742" cy="1076325"/>
          </a:xfrm>
          <a:prstGeom prst="wedgeRoundRectCallout">
            <a:avLst>
              <a:gd name="adj1" fmla="val 53484"/>
              <a:gd name="adj2" fmla="val -17644"/>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3600" dirty="0">
                <a:solidFill>
                  <a:prstClr val="black"/>
                </a:solidFill>
              </a:rPr>
              <a:t>Số điểm nào xuất hiện ít nhất?</a:t>
            </a:r>
            <a:endParaRPr kumimoji="0" lang="vi-VN" sz="3600" b="0"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9" name="Picture 8">
            <a:extLst>
              <a:ext uri="{FF2B5EF4-FFF2-40B4-BE49-F238E27FC236}">
                <a16:creationId xmlns:a16="http://schemas.microsoft.com/office/drawing/2014/main" id="{C0B0EC95-640F-BDB5-52DA-411A30573D2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634442" y="5563591"/>
            <a:ext cx="1134359" cy="1155699"/>
          </a:xfrm>
          <a:prstGeom prst="rect">
            <a:avLst/>
          </a:prstGeom>
          <a:noFill/>
          <a:extLst>
            <a:ext uri="{909E8E84-426E-40DD-AFC4-6F175D3DCCD1}">
              <a14:hiddenFill xmlns:a14="http://schemas.microsoft.com/office/drawing/2010/main">
                <a:solidFill>
                  <a:srgbClr val="FFFFFF"/>
                </a:solidFill>
              </a14:hiddenFill>
            </a:ext>
          </a:extLst>
        </p:spPr>
      </p:pic>
      <p:sp>
        <p:nvSpPr>
          <p:cNvPr id="10" name="Speech Bubble: Rectangle with Corners Rounded 9">
            <a:extLst>
              <a:ext uri="{FF2B5EF4-FFF2-40B4-BE49-F238E27FC236}">
                <a16:creationId xmlns:a16="http://schemas.microsoft.com/office/drawing/2014/main" id="{9A7B82C3-0CF8-824A-566F-F76A82C00F81}"/>
              </a:ext>
            </a:extLst>
          </p:cNvPr>
          <p:cNvSpPr/>
          <p:nvPr/>
        </p:nvSpPr>
        <p:spPr>
          <a:xfrm>
            <a:off x="5000625" y="5353050"/>
            <a:ext cx="5462368" cy="1076325"/>
          </a:xfrm>
          <a:prstGeom prst="wedgeRoundRectCallout">
            <a:avLst>
              <a:gd name="adj1" fmla="val 53484"/>
              <a:gd name="adj2" fmla="val -17644"/>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800" dirty="0">
                <a:solidFill>
                  <a:prstClr val="black"/>
                </a:solidFill>
              </a:rPr>
              <a:t>Hãy tự đánh giá kết quả học tập của em qua kết quả kiểm đếm trên.</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ndParaRPr>
          </a:p>
        </p:txBody>
      </p:sp>
    </p:spTree>
    <p:extLst>
      <p:ext uri="{BB962C8B-B14F-4D97-AF65-F5344CB8AC3E}">
        <p14:creationId xmlns:p14="http://schemas.microsoft.com/office/powerpoint/2010/main" val="189950623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71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71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71000">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900" decel="100000" fill="hold"/>
                                            <p:tgtEl>
                                              <p:spTgt spid="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3" fill="hold">
                                <p:stCondLst>
                                  <p:cond delay="1000"/>
                                </p:stCondLst>
                                <p:childTnLst>
                                  <p:par>
                                    <p:cTn id="34" presetID="2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righ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900" decel="100000" fill="hold"/>
                                            <p:tgtEl>
                                              <p:spTgt spid="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2"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right)">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8" grpId="0" animBg="1"/>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900" decel="100000" fill="hold"/>
                                            <p:tgtEl>
                                              <p:spTgt spid="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3" fill="hold">
                                <p:stCondLst>
                                  <p:cond delay="1000"/>
                                </p:stCondLst>
                                <p:childTnLst>
                                  <p:par>
                                    <p:cTn id="34" presetID="2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righ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900" decel="100000" fill="hold"/>
                                            <p:tgtEl>
                                              <p:spTgt spid="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2"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right)">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8" grpId="0" animBg="1"/>
          <p:bldP spid="10"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94EF4-0A23-BC4A-5C84-17367A73557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AC63B1CC-F8E2-18E9-6BDD-75E5ABDA8416}"/>
              </a:ext>
            </a:extLst>
          </p:cNvPr>
          <p:cNvPicPr>
            <a:picLocks noChangeAspect="1"/>
          </p:cNvPicPr>
          <p:nvPr/>
        </p:nvPicPr>
        <p:blipFill>
          <a:blip r:embed="rId4"/>
          <a:stretch>
            <a:fillRect/>
          </a:stretch>
        </p:blipFill>
        <p:spPr>
          <a:xfrm>
            <a:off x="2259850" y="932471"/>
            <a:ext cx="7672300" cy="4993057"/>
          </a:xfrm>
          <a:prstGeom prst="rect">
            <a:avLst/>
          </a:prstGeom>
        </p:spPr>
      </p:pic>
      <p:sp>
        <p:nvSpPr>
          <p:cNvPr id="13" name="Hộp Văn bản 1">
            <a:extLst>
              <a:ext uri="{FF2B5EF4-FFF2-40B4-BE49-F238E27FC236}">
                <a16:creationId xmlns:a16="http://schemas.microsoft.com/office/drawing/2014/main" id="{7A51D327-3C85-FB84-A0AA-C21F03B09E27}"/>
              </a:ext>
            </a:extLst>
          </p:cNvPr>
          <p:cNvSpPr txBox="1"/>
          <p:nvPr/>
        </p:nvSpPr>
        <p:spPr>
          <a:xfrm>
            <a:off x="3128962" y="1600357"/>
            <a:ext cx="59340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err="1">
                <a:ln>
                  <a:noFill/>
                </a:ln>
                <a:solidFill>
                  <a:srgbClr val="33CC33"/>
                </a:solidFill>
                <a:effectLst/>
                <a:uLnTx/>
                <a:uFillTx/>
                <a:ea typeface="+mn-ea"/>
                <a:cs typeface="Arial"/>
                <a:sym typeface="Arial"/>
              </a:rPr>
              <a:t>Thứ</a:t>
            </a:r>
            <a:r>
              <a:rPr kumimoji="0" lang="en-US" sz="3600" b="0" i="0" u="none" strike="noStrike" kern="0" cap="none" spc="0" normalizeH="0" baseline="0" noProof="0" dirty="0">
                <a:ln>
                  <a:noFill/>
                </a:ln>
                <a:solidFill>
                  <a:srgbClr val="33CC33"/>
                </a:solidFill>
                <a:effectLst/>
                <a:uLnTx/>
                <a:uFillTx/>
                <a:ea typeface="+mn-ea"/>
                <a:cs typeface="Arial"/>
                <a:sym typeface="Arial"/>
              </a:rPr>
              <a:t> … </a:t>
            </a:r>
            <a:r>
              <a:rPr kumimoji="0" lang="en-US" sz="3600" b="0" i="0" u="none" strike="noStrike" kern="0" cap="none" spc="0" normalizeH="0" baseline="0" noProof="0" dirty="0" err="1">
                <a:ln>
                  <a:noFill/>
                </a:ln>
                <a:solidFill>
                  <a:srgbClr val="33CC33"/>
                </a:solidFill>
                <a:effectLst/>
                <a:uLnTx/>
                <a:uFillTx/>
                <a:ea typeface="+mn-ea"/>
                <a:cs typeface="Arial"/>
                <a:sym typeface="Arial"/>
              </a:rPr>
              <a:t>ngày</a:t>
            </a:r>
            <a:r>
              <a:rPr kumimoji="0" lang="en-US" sz="3600" b="0" i="0" u="none" strike="noStrike" kern="0" cap="none" spc="0" normalizeH="0" baseline="0" noProof="0" dirty="0">
                <a:ln>
                  <a:noFill/>
                </a:ln>
                <a:solidFill>
                  <a:srgbClr val="33CC33"/>
                </a:solidFill>
                <a:effectLst/>
                <a:uLnTx/>
                <a:uFillTx/>
                <a:ea typeface="+mn-ea"/>
                <a:cs typeface="Arial"/>
                <a:sym typeface="Arial"/>
              </a:rPr>
              <a:t> … </a:t>
            </a:r>
            <a:r>
              <a:rPr kumimoji="0" lang="en-US" sz="3600" b="0" i="0" u="none" strike="noStrike" kern="0" cap="none" spc="0" normalizeH="0" baseline="0" noProof="0" dirty="0" err="1">
                <a:ln>
                  <a:noFill/>
                </a:ln>
                <a:solidFill>
                  <a:srgbClr val="33CC33"/>
                </a:solidFill>
                <a:effectLst/>
                <a:uLnTx/>
                <a:uFillTx/>
                <a:ea typeface="+mn-ea"/>
                <a:cs typeface="Arial"/>
                <a:sym typeface="Arial"/>
              </a:rPr>
              <a:t>tháng</a:t>
            </a:r>
            <a:r>
              <a:rPr kumimoji="0" lang="en-US" sz="3600" b="0" i="0" u="none" strike="noStrike" kern="0" cap="none" spc="0" normalizeH="0" baseline="0" noProof="0" dirty="0">
                <a:ln>
                  <a:noFill/>
                </a:ln>
                <a:solidFill>
                  <a:srgbClr val="33CC33"/>
                </a:solidFill>
                <a:effectLst/>
                <a:uLnTx/>
                <a:uFillTx/>
                <a:ea typeface="+mn-ea"/>
                <a:cs typeface="Arial"/>
                <a:sym typeface="Arial"/>
              </a:rPr>
              <a:t> … </a:t>
            </a:r>
            <a:r>
              <a:rPr kumimoji="0" lang="en-US" sz="3600" b="0" i="0" u="none" strike="noStrike" kern="0" cap="none" spc="0" normalizeH="0" baseline="0" noProof="0" dirty="0" err="1">
                <a:ln>
                  <a:noFill/>
                </a:ln>
                <a:solidFill>
                  <a:srgbClr val="33CC33"/>
                </a:solidFill>
                <a:effectLst/>
                <a:uLnTx/>
                <a:uFillTx/>
                <a:ea typeface="+mn-ea"/>
                <a:cs typeface="Arial"/>
                <a:sym typeface="Arial"/>
              </a:rPr>
              <a:t>năm</a:t>
            </a:r>
            <a:r>
              <a:rPr kumimoji="0" lang="en-US" sz="3600" b="0" i="0" u="none" strike="noStrike" kern="0" cap="none" spc="0" normalizeH="0" baseline="0" noProof="0" dirty="0">
                <a:ln>
                  <a:noFill/>
                </a:ln>
                <a:solidFill>
                  <a:srgbClr val="33CC33"/>
                </a:solidFill>
                <a:effectLst/>
                <a:uLnTx/>
                <a:uFillTx/>
                <a:ea typeface="+mn-ea"/>
                <a:cs typeface="Arial"/>
                <a:sym typeface="Arial"/>
              </a:rPr>
              <a:t> …</a:t>
            </a:r>
          </a:p>
        </p:txBody>
      </p:sp>
      <p:pic>
        <p:nvPicPr>
          <p:cNvPr id="2" name="Picture 1">
            <a:extLst>
              <a:ext uri="{FF2B5EF4-FFF2-40B4-BE49-F238E27FC236}">
                <a16:creationId xmlns:a16="http://schemas.microsoft.com/office/drawing/2014/main" id="{77D84672-C8E1-7613-DBDF-C586769DA2E2}"/>
              </a:ext>
            </a:extLst>
          </p:cNvPr>
          <p:cNvPicPr>
            <a:picLocks noChangeAspect="1"/>
          </p:cNvPicPr>
          <p:nvPr/>
        </p:nvPicPr>
        <p:blipFill>
          <a:blip r:embed="rId5"/>
          <a:stretch>
            <a:fillRect/>
          </a:stretch>
        </p:blipFill>
        <p:spPr>
          <a:xfrm>
            <a:off x="2955534" y="1976565"/>
            <a:ext cx="6090432" cy="1457070"/>
          </a:xfrm>
          <a:prstGeom prst="rect">
            <a:avLst/>
          </a:prstGeom>
        </p:spPr>
      </p:pic>
      <p:pic>
        <p:nvPicPr>
          <p:cNvPr id="3" name="Picture 2">
            <a:extLst>
              <a:ext uri="{FF2B5EF4-FFF2-40B4-BE49-F238E27FC236}">
                <a16:creationId xmlns:a16="http://schemas.microsoft.com/office/drawing/2014/main" id="{FC4E59E7-066C-4915-2F1E-A6F13F1951BB}"/>
              </a:ext>
            </a:extLst>
          </p:cNvPr>
          <p:cNvPicPr>
            <a:picLocks noChangeAspect="1"/>
          </p:cNvPicPr>
          <p:nvPr/>
        </p:nvPicPr>
        <p:blipFill>
          <a:blip r:embed="rId6"/>
          <a:stretch>
            <a:fillRect/>
          </a:stretch>
        </p:blipFill>
        <p:spPr>
          <a:xfrm>
            <a:off x="2960470" y="2946174"/>
            <a:ext cx="6480610" cy="2280102"/>
          </a:xfrm>
          <a:prstGeom prst="rect">
            <a:avLst/>
          </a:prstGeom>
        </p:spPr>
      </p:pic>
    </p:spTree>
    <p:extLst>
      <p:ext uri="{BB962C8B-B14F-4D97-AF65-F5344CB8AC3E}">
        <p14:creationId xmlns:p14="http://schemas.microsoft.com/office/powerpoint/2010/main" val="586643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36F7629-6322-B210-FEE6-58A775302B34}"/>
              </a:ext>
            </a:extLst>
          </p:cNvPr>
          <p:cNvSpPr txBox="1"/>
          <p:nvPr/>
        </p:nvSpPr>
        <p:spPr>
          <a:xfrm>
            <a:off x="879653" y="1985882"/>
            <a:ext cx="10350322" cy="4031873"/>
          </a:xfrm>
          <a:prstGeom prst="rect">
            <a:avLst/>
          </a:prstGeom>
          <a:noFill/>
        </p:spPr>
        <p:txBody>
          <a:bodyPr wrap="square" rtlCol="0">
            <a:spAutoFit/>
          </a:bodyPr>
          <a:lstStyle/>
          <a:p>
            <a:pPr marL="571500" lvl="0" indent="-571500" algn="just">
              <a:buFont typeface="Arial" panose="020B0604020202020204" pitchFamily="34" charset="0"/>
              <a:buChar char="•"/>
            </a:pPr>
            <a:r>
              <a:rPr lang="vi-VN" sz="3200" dirty="0">
                <a:solidFill>
                  <a:srgbClr val="251C00"/>
                </a:solidFill>
                <a:latin typeface="Calibri" panose="020F0502020204030204"/>
              </a:rPr>
              <a:t>Nhận biết được về dãy số liệu thống kê, cách sắp xếp dãy số liệu thống kê theo các tiêu chí cho trước.</a:t>
            </a:r>
          </a:p>
          <a:p>
            <a:pPr marL="571500" lvl="0" indent="-571500" algn="just">
              <a:buFont typeface="Arial" panose="020B0604020202020204" pitchFamily="34" charset="0"/>
              <a:buChar char="•"/>
            </a:pPr>
            <a:r>
              <a:rPr lang="vi-VN" sz="3200" dirty="0">
                <a:solidFill>
                  <a:srgbClr val="251C00"/>
                </a:solidFill>
                <a:latin typeface="Calibri" panose="020F0502020204030204"/>
              </a:rPr>
              <a:t>Đọc và mô tả được các số liệu ở dạng biểu đồ cột, nêu được một số nhận xét đơn giản từ biểu đồ cột. Tính được giá trị trung bình của các số liệu trong biểu đồ cột.</a:t>
            </a:r>
          </a:p>
          <a:p>
            <a:pPr marL="571500" lvl="0" indent="-571500" algn="just">
              <a:buFont typeface="Arial" panose="020B0604020202020204" pitchFamily="34" charset="0"/>
              <a:buChar char="•"/>
            </a:pPr>
            <a:r>
              <a:rPr lang="vi-VN" sz="3200" dirty="0">
                <a:solidFill>
                  <a:srgbClr val="251C00"/>
                </a:solidFill>
                <a:latin typeface="Calibri" panose="020F0502020204030204"/>
              </a:rPr>
              <a:t>Kiểm đếm được số lần lặp lại của một khả năng xảy ra (nhiều lần) của một sự kiện khi thực hiện (nhiều lần) thí nghiệm, trò chơi đơn giản.</a:t>
            </a:r>
          </a:p>
        </p:txBody>
      </p:sp>
      <p:pic>
        <p:nvPicPr>
          <p:cNvPr id="3" name="Picture 2">
            <a:extLst>
              <a:ext uri="{FF2B5EF4-FFF2-40B4-BE49-F238E27FC236}">
                <a16:creationId xmlns:a16="http://schemas.microsoft.com/office/drawing/2014/main" id="{ED1274F0-142C-E298-0E1F-964F9C1D5F34}"/>
              </a:ext>
            </a:extLst>
          </p:cNvPr>
          <p:cNvPicPr>
            <a:picLocks noChangeAspect="1"/>
          </p:cNvPicPr>
          <p:nvPr/>
        </p:nvPicPr>
        <p:blipFill>
          <a:blip r:embed="rId3"/>
          <a:stretch>
            <a:fillRect/>
          </a:stretch>
        </p:blipFill>
        <p:spPr>
          <a:xfrm>
            <a:off x="2047545" y="443053"/>
            <a:ext cx="7620660" cy="1152244"/>
          </a:xfrm>
          <a:prstGeom prst="rect">
            <a:avLst/>
          </a:prstGeom>
        </p:spPr>
      </p:pic>
    </p:spTree>
    <p:extLst>
      <p:ext uri="{BB962C8B-B14F-4D97-AF65-F5344CB8AC3E}">
        <p14:creationId xmlns:p14="http://schemas.microsoft.com/office/powerpoint/2010/main" val="24426995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E670FB-3F5A-8785-6D40-ECC5F6AAFAA1}"/>
              </a:ext>
            </a:extLst>
          </p:cNvPr>
          <p:cNvPicPr>
            <a:picLocks noChangeAspect="1"/>
          </p:cNvPicPr>
          <p:nvPr/>
        </p:nvPicPr>
        <p:blipFill rotWithShape="1">
          <a:blip r:embed="rId2"/>
          <a:srcRect t="809" r="679" b="-1"/>
          <a:stretch/>
        </p:blipFill>
        <p:spPr>
          <a:xfrm>
            <a:off x="0" y="0"/>
            <a:ext cx="12192000" cy="6858000"/>
          </a:xfrm>
          <a:prstGeom prst="rect">
            <a:avLst/>
          </a:prstGeom>
        </p:spPr>
      </p:pic>
      <p:pic>
        <p:nvPicPr>
          <p:cNvPr id="2" name="Picture 1">
            <a:extLst>
              <a:ext uri="{FF2B5EF4-FFF2-40B4-BE49-F238E27FC236}">
                <a16:creationId xmlns:a16="http://schemas.microsoft.com/office/drawing/2014/main" id="{E2955D00-F95A-326B-57D6-FCBEA5877F30}"/>
              </a:ext>
            </a:extLst>
          </p:cNvPr>
          <p:cNvPicPr>
            <a:picLocks noChangeAspect="1"/>
          </p:cNvPicPr>
          <p:nvPr/>
        </p:nvPicPr>
        <p:blipFill>
          <a:blip r:embed="rId3"/>
          <a:stretch>
            <a:fillRect/>
          </a:stretch>
        </p:blipFill>
        <p:spPr>
          <a:xfrm>
            <a:off x="3857460" y="799968"/>
            <a:ext cx="3810330" cy="3048264"/>
          </a:xfrm>
          <a:prstGeom prst="rect">
            <a:avLst/>
          </a:prstGeom>
        </p:spPr>
      </p:pic>
    </p:spTree>
    <p:extLst>
      <p:ext uri="{BB962C8B-B14F-4D97-AF65-F5344CB8AC3E}">
        <p14:creationId xmlns:p14="http://schemas.microsoft.com/office/powerpoint/2010/main" val="2255605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3"/>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mn-cs"/>
                </a:rPr>
                <a:t>1</a:t>
              </a:r>
              <a:endParaRPr kumimoji="0" lang="vi-VN" sz="3600" b="0" i="0" u="none" strike="noStrike" kern="1200" cap="none" spc="0" normalizeH="0" baseline="0" noProof="0" dirty="0">
                <a:ln>
                  <a:noFill/>
                </a:ln>
                <a:solidFill>
                  <a:prstClr val="white"/>
                </a:solidFill>
                <a:effectLst/>
                <a:uLnTx/>
                <a:uFillTx/>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6644322" cy="769441"/>
          </a:xfrm>
          <a:prstGeom prst="rect">
            <a:avLst/>
          </a:prstGeom>
          <a:noFill/>
        </p:spPr>
        <p:txBody>
          <a:bodyPr wrap="square" rtlCol="0">
            <a:spAutoFit/>
          </a:bodyPr>
          <a:lstStyle/>
          <a:p>
            <a:pPr lvl="0"/>
            <a:r>
              <a:rPr lang="en-US" sz="4400" b="1" dirty="0" err="1">
                <a:solidFill>
                  <a:srgbClr val="FF5050"/>
                </a:solidFill>
              </a:rPr>
              <a:t>Chọn</a:t>
            </a:r>
            <a:r>
              <a:rPr lang="en-US" sz="4400" b="1" dirty="0">
                <a:solidFill>
                  <a:srgbClr val="FF5050"/>
                </a:solidFill>
              </a:rPr>
              <a:t> </a:t>
            </a:r>
            <a:r>
              <a:rPr lang="en-US" sz="4400" b="1" dirty="0" err="1">
                <a:solidFill>
                  <a:srgbClr val="FF5050"/>
                </a:solidFill>
              </a:rPr>
              <a:t>câu</a:t>
            </a:r>
            <a:r>
              <a:rPr lang="en-US" sz="4400" b="1" dirty="0">
                <a:solidFill>
                  <a:srgbClr val="FF5050"/>
                </a:solidFill>
              </a:rPr>
              <a:t> </a:t>
            </a:r>
            <a:r>
              <a:rPr lang="en-US" sz="4400" b="1" dirty="0" err="1">
                <a:solidFill>
                  <a:srgbClr val="FF5050"/>
                </a:solidFill>
              </a:rPr>
              <a:t>trả</a:t>
            </a:r>
            <a:r>
              <a:rPr lang="en-US" sz="4400" b="1" dirty="0">
                <a:solidFill>
                  <a:srgbClr val="FF5050"/>
                </a:solidFill>
              </a:rPr>
              <a:t> </a:t>
            </a:r>
            <a:r>
              <a:rPr lang="en-US" sz="4400" b="1" dirty="0" err="1">
                <a:solidFill>
                  <a:srgbClr val="FF5050"/>
                </a:solidFill>
              </a:rPr>
              <a:t>lời</a:t>
            </a:r>
            <a:r>
              <a:rPr lang="en-US" sz="4400" b="1" dirty="0">
                <a:solidFill>
                  <a:srgbClr val="FF5050"/>
                </a:solidFill>
              </a:rPr>
              <a:t> </a:t>
            </a:r>
            <a:r>
              <a:rPr lang="en-US" sz="4400" b="1" dirty="0" err="1">
                <a:solidFill>
                  <a:srgbClr val="FF5050"/>
                </a:solidFill>
              </a:rPr>
              <a:t>đúng</a:t>
            </a:r>
            <a:r>
              <a:rPr lang="en-US" sz="4400" b="1" dirty="0">
                <a:solidFill>
                  <a:srgbClr val="FF5050"/>
                </a:solidFill>
              </a:rPr>
              <a:t>.</a:t>
            </a:r>
            <a:endParaRPr kumimoji="0" lang="vi-VN" sz="4400" b="0" i="0" u="none" strike="noStrike" kern="1200" cap="none" spc="0" normalizeH="0" baseline="0" noProof="0" dirty="0">
              <a:ln>
                <a:noFill/>
              </a:ln>
              <a:solidFill>
                <a:srgbClr val="FF5050"/>
              </a:solidFill>
              <a:effectLst/>
              <a:uLnTx/>
              <a:uFillTx/>
            </a:endParaRPr>
          </a:p>
        </p:txBody>
      </p:sp>
      <p:sp>
        <p:nvSpPr>
          <p:cNvPr id="2" name="TextBox 1">
            <a:extLst>
              <a:ext uri="{FF2B5EF4-FFF2-40B4-BE49-F238E27FC236}">
                <a16:creationId xmlns:a16="http://schemas.microsoft.com/office/drawing/2014/main" id="{4CD0A6ED-34EF-A97E-D7B7-A7DD9D640FE8}"/>
              </a:ext>
            </a:extLst>
          </p:cNvPr>
          <p:cNvSpPr txBox="1"/>
          <p:nvPr/>
        </p:nvSpPr>
        <p:spPr>
          <a:xfrm>
            <a:off x="647700" y="1381125"/>
            <a:ext cx="11191875" cy="3539430"/>
          </a:xfrm>
          <a:prstGeom prst="rect">
            <a:avLst/>
          </a:prstGeom>
          <a:noFill/>
        </p:spPr>
        <p:txBody>
          <a:bodyPr wrap="square" rtlCol="0">
            <a:spAutoFit/>
          </a:bodyPr>
          <a:lstStyle/>
          <a:p>
            <a:r>
              <a:rPr lang="vi-VN" sz="2800" dirty="0">
                <a:latin typeface="Calibri" panose="020F0502020204030204" pitchFamily="34" charset="0"/>
                <a:cs typeface="Calibri" panose="020F0502020204030204" pitchFamily="34" charset="0"/>
              </a:rPr>
              <a:t>Rô-bốt cùng các bạn làm những món đồ chơi tái chế để bán lấy tiền ủng hộ đồng bào lũ lụt.</a:t>
            </a:r>
          </a:p>
          <a:p>
            <a:r>
              <a:rPr lang="vi-VN" sz="2800" dirty="0">
                <a:latin typeface="Calibri" panose="020F0502020204030204" pitchFamily="34" charset="0"/>
                <a:cs typeface="Calibri" panose="020F0502020204030204" pitchFamily="34" charset="0"/>
              </a:rPr>
              <a:t>Rô-bốt đã ghi lại số tiền thu được trong mỗi ngày thành dãy số liệu như sau: 180 000 đồng, 70 000 đồng, 125 000 đồng, 80 000 đồng, 100 000 đồng.</a:t>
            </a:r>
          </a:p>
          <a:p>
            <a:r>
              <a:rPr lang="vi-VN" sz="2800" b="1" dirty="0">
                <a:latin typeface="Calibri" panose="020F0502020204030204" pitchFamily="34" charset="0"/>
                <a:cs typeface="Calibri" panose="020F0502020204030204" pitchFamily="34" charset="0"/>
              </a:rPr>
              <a:t>Hỏi có bao nhiêu ngày nhóm bạn thu được nhiều hơn 100 000 đồng từ hoạt động đó?</a:t>
            </a:r>
          </a:p>
          <a:p>
            <a:r>
              <a:rPr lang="en-US" sz="2800" dirty="0">
                <a:latin typeface="Calibri" panose="020F0502020204030204" pitchFamily="34" charset="0"/>
                <a:cs typeface="Calibri" panose="020F0502020204030204" pitchFamily="34" charset="0"/>
              </a:rPr>
              <a:t>A. </a:t>
            </a:r>
            <a:r>
              <a:rPr lang="vi-VN" sz="2800" dirty="0">
                <a:latin typeface="Calibri" panose="020F0502020204030204" pitchFamily="34" charset="0"/>
                <a:cs typeface="Calibri" panose="020F0502020204030204" pitchFamily="34" charset="0"/>
              </a:rPr>
              <a:t>1 ngày                               </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B. 2 ngày                                </a:t>
            </a:r>
            <a:endParaRPr lang="en-US" sz="2800" dirty="0">
              <a:latin typeface="Calibri" panose="020F0502020204030204" pitchFamily="34" charset="0"/>
              <a:cs typeface="Calibri" panose="020F0502020204030204" pitchFamily="34" charset="0"/>
            </a:endParaRPr>
          </a:p>
          <a:p>
            <a:r>
              <a:rPr lang="vi-VN" sz="2800" dirty="0">
                <a:latin typeface="Calibri" panose="020F0502020204030204" pitchFamily="34" charset="0"/>
                <a:cs typeface="Calibri" panose="020F0502020204030204" pitchFamily="34" charset="0"/>
              </a:rPr>
              <a:t>C. 3 ngày                                </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D. 4 ngày</a:t>
            </a:r>
            <a:endParaRPr lang="en-US" sz="2800" dirty="0">
              <a:latin typeface="Calibri" panose="020F0502020204030204" pitchFamily="34" charset="0"/>
              <a:cs typeface="Calibri" panose="020F0502020204030204" pitchFamily="34" charset="0"/>
            </a:endParaRPr>
          </a:p>
        </p:txBody>
      </p:sp>
      <p:sp>
        <p:nvSpPr>
          <p:cNvPr id="3" name="Oval 2">
            <a:extLst>
              <a:ext uri="{FF2B5EF4-FFF2-40B4-BE49-F238E27FC236}">
                <a16:creationId xmlns:a16="http://schemas.microsoft.com/office/drawing/2014/main" id="{8E9FE325-AE54-E40C-7FFF-3984D8ADC7D3}"/>
              </a:ext>
            </a:extLst>
          </p:cNvPr>
          <p:cNvSpPr/>
          <p:nvPr/>
        </p:nvSpPr>
        <p:spPr>
          <a:xfrm>
            <a:off x="4600575" y="3990975"/>
            <a:ext cx="447675" cy="4476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2957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200329"/>
          </a:xfrm>
          <a:prstGeom prst="rect">
            <a:avLst/>
          </a:prstGeom>
          <a:noFill/>
        </p:spPr>
        <p:txBody>
          <a:bodyPr wrap="square" rtlCol="0">
            <a:spAutoFit/>
          </a:bodyPr>
          <a:lstStyle/>
          <a:p>
            <a:pPr lvl="0"/>
            <a:r>
              <a:rPr lang="vi-VN" sz="3600" b="1" dirty="0">
                <a:solidFill>
                  <a:srgbClr val="002060"/>
                </a:solidFill>
                <a:latin typeface="Calibri" panose="020F0502020204030204"/>
              </a:rPr>
              <a:t>Rô-bốt đã thu thập, phân loại và ghi chép số câu đố mỗi bạn giải được rồi vẽ biểu đồ dưới đây.</a:t>
            </a:r>
            <a:endParaRPr kumimoji="0" lang="vi-VN" sz="3600" b="0" i="0" u="none" strike="noStrike" kern="1200" cap="none" spc="0" normalizeH="0" baseline="0" noProof="0" dirty="0">
              <a:ln>
                <a:noFill/>
              </a:ln>
              <a:solidFill>
                <a:srgbClr val="002060"/>
              </a:solidFill>
              <a:effectLst/>
              <a:uLnTx/>
              <a:uFillTx/>
              <a:latin typeface="Arial" panose="020B0604020202020204" pitchFamily="34" charset="0"/>
            </a:endParaRPr>
          </a:p>
        </p:txBody>
      </p:sp>
      <p:pic>
        <p:nvPicPr>
          <p:cNvPr id="6" name="Picture 5">
            <a:extLst>
              <a:ext uri="{FF2B5EF4-FFF2-40B4-BE49-F238E27FC236}">
                <a16:creationId xmlns:a16="http://schemas.microsoft.com/office/drawing/2014/main" id="{99334F3D-BDAD-46F6-058F-886BEEC2363F}"/>
              </a:ext>
            </a:extLst>
          </p:cNvPr>
          <p:cNvPicPr>
            <a:picLocks noChangeAspect="1"/>
          </p:cNvPicPr>
          <p:nvPr/>
        </p:nvPicPr>
        <p:blipFill>
          <a:blip r:embed="rId3"/>
          <a:stretch>
            <a:fillRect/>
          </a:stretch>
        </p:blipFill>
        <p:spPr>
          <a:xfrm>
            <a:off x="2900362" y="1562099"/>
            <a:ext cx="6462207" cy="2505075"/>
          </a:xfrm>
          <a:prstGeom prst="rect">
            <a:avLst/>
          </a:prstGeom>
        </p:spPr>
      </p:pic>
      <p:sp>
        <p:nvSpPr>
          <p:cNvPr id="7" name="TextBox 6">
            <a:extLst>
              <a:ext uri="{FF2B5EF4-FFF2-40B4-BE49-F238E27FC236}">
                <a16:creationId xmlns:a16="http://schemas.microsoft.com/office/drawing/2014/main" id="{F279E179-90EA-62CF-382D-11BE00BF96AA}"/>
              </a:ext>
            </a:extLst>
          </p:cNvPr>
          <p:cNvSpPr txBox="1"/>
          <p:nvPr/>
        </p:nvSpPr>
        <p:spPr>
          <a:xfrm>
            <a:off x="1128077" y="4123235"/>
            <a:ext cx="10330497" cy="2308324"/>
          </a:xfrm>
          <a:prstGeom prst="rect">
            <a:avLst/>
          </a:prstGeom>
          <a:noFill/>
        </p:spPr>
        <p:txBody>
          <a:bodyPr wrap="square" rtlCol="0">
            <a:spAutoFit/>
          </a:bodyPr>
          <a:lstStyle/>
          <a:p>
            <a:pPr lvl="0"/>
            <a:r>
              <a:rPr lang="vi-VN" sz="2400" b="1" dirty="0">
                <a:solidFill>
                  <a:srgbClr val="002060"/>
                </a:solidFill>
                <a:latin typeface="Calibri" panose="020F0502020204030204"/>
              </a:rPr>
              <a:t>Dựa vào biểu đồ và trả lời câu hỏi.</a:t>
            </a:r>
          </a:p>
          <a:p>
            <a:pPr lvl="0"/>
            <a:r>
              <a:rPr lang="vi-VN" sz="2400" dirty="0">
                <a:solidFill>
                  <a:srgbClr val="002060"/>
                </a:solidFill>
                <a:latin typeface="Calibri" panose="020F0502020204030204"/>
              </a:rPr>
              <a:t>a) Trong số 6 bạn, bạn nào giải được nhiều câu đố nhất? Bạn nào giải được ít câu đố nhất?</a:t>
            </a:r>
          </a:p>
          <a:p>
            <a:pPr lvl="0"/>
            <a:r>
              <a:rPr lang="vi-VN" sz="2400" dirty="0">
                <a:solidFill>
                  <a:srgbClr val="002060"/>
                </a:solidFill>
                <a:latin typeface="Calibri" panose="020F0502020204030204"/>
              </a:rPr>
              <a:t>b) Biết các bạn đã giải các câu đố khác nhau. Hỏi 6 bạn đã giải được tất cả bao nhiêu câu đố?</a:t>
            </a:r>
          </a:p>
          <a:p>
            <a:pPr lvl="0"/>
            <a:r>
              <a:rPr lang="vi-VN" sz="2400" dirty="0">
                <a:solidFill>
                  <a:srgbClr val="002060"/>
                </a:solidFill>
                <a:latin typeface="Calibri" panose="020F0502020204030204"/>
              </a:rPr>
              <a:t>c) Trung bình mỗi bạn giải được bao nhiêu câu đố?</a:t>
            </a:r>
            <a:endParaRPr kumimoji="0" lang="vi-VN" sz="2400" i="0" u="none" strike="noStrike" kern="1200" cap="none" spc="0" normalizeH="0" baseline="0" noProof="0" dirty="0">
              <a:ln>
                <a:noFill/>
              </a:ln>
              <a:solidFill>
                <a:srgbClr val="002060"/>
              </a:solidFill>
              <a:effectLst/>
              <a:uLnTx/>
              <a:uFillTx/>
              <a:latin typeface="Arial" panose="020B0604020202020204" pitchFamily="34" charset="0"/>
            </a:endParaRPr>
          </a:p>
        </p:txBody>
      </p:sp>
    </p:spTree>
    <p:extLst>
      <p:ext uri="{BB962C8B-B14F-4D97-AF65-F5344CB8AC3E}">
        <p14:creationId xmlns:p14="http://schemas.microsoft.com/office/powerpoint/2010/main" val="651990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9334F3D-BDAD-46F6-058F-886BEEC2363F}"/>
              </a:ext>
            </a:extLst>
          </p:cNvPr>
          <p:cNvPicPr>
            <a:picLocks noChangeAspect="1"/>
          </p:cNvPicPr>
          <p:nvPr/>
        </p:nvPicPr>
        <p:blipFill>
          <a:blip r:embed="rId3"/>
          <a:stretch>
            <a:fillRect/>
          </a:stretch>
        </p:blipFill>
        <p:spPr>
          <a:xfrm>
            <a:off x="2223710" y="371475"/>
            <a:ext cx="7862759" cy="3047999"/>
          </a:xfrm>
          <a:prstGeom prst="rect">
            <a:avLst/>
          </a:prstGeom>
        </p:spPr>
      </p:pic>
      <p:sp>
        <p:nvSpPr>
          <p:cNvPr id="7" name="TextBox 6">
            <a:extLst>
              <a:ext uri="{FF2B5EF4-FFF2-40B4-BE49-F238E27FC236}">
                <a16:creationId xmlns:a16="http://schemas.microsoft.com/office/drawing/2014/main" id="{F279E179-90EA-62CF-382D-11BE00BF96AA}"/>
              </a:ext>
            </a:extLst>
          </p:cNvPr>
          <p:cNvSpPr txBox="1"/>
          <p:nvPr/>
        </p:nvSpPr>
        <p:spPr>
          <a:xfrm>
            <a:off x="985202" y="3437435"/>
            <a:ext cx="1033049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biểu đồ và trả lời câu hỏi.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panose="020F0502020204030204"/>
                <a:ea typeface="+mn-ea"/>
                <a:cs typeface="+mn-cs"/>
              </a:rPr>
              <a:t>a) Trong số 6 bạn, bạn nào giải được nhiều câu đố nhất? Bạn nào giải được ít câu đố nhất?</a:t>
            </a:r>
          </a:p>
        </p:txBody>
      </p:sp>
      <p:sp>
        <p:nvSpPr>
          <p:cNvPr id="2" name="Rectangle: Rounded Corners 1">
            <a:extLst>
              <a:ext uri="{FF2B5EF4-FFF2-40B4-BE49-F238E27FC236}">
                <a16:creationId xmlns:a16="http://schemas.microsoft.com/office/drawing/2014/main" id="{B2A30991-C510-1AB5-4763-0C53B8D7C76E}"/>
              </a:ext>
            </a:extLst>
          </p:cNvPr>
          <p:cNvSpPr/>
          <p:nvPr/>
        </p:nvSpPr>
        <p:spPr>
          <a:xfrm>
            <a:off x="2542725" y="5114925"/>
            <a:ext cx="7357560"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en-US" sz="3200" b="1" dirty="0">
                <a:solidFill>
                  <a:srgbClr val="FF0000"/>
                </a:solidFill>
                <a:latin typeface="Calibri" panose="020F0502020204030204"/>
              </a:rPr>
              <a:t>B</a:t>
            </a:r>
            <a:r>
              <a:rPr lang="vi-VN" sz="3200" b="1" dirty="0">
                <a:solidFill>
                  <a:srgbClr val="FF0000"/>
                </a:solidFill>
                <a:latin typeface="Calibri" panose="020F0502020204030204"/>
              </a:rPr>
              <a:t>ạn Mai giải được nhiều câu đố nhất.</a:t>
            </a:r>
            <a:endParaRPr lang="en-US" sz="3200" b="1" dirty="0">
              <a:solidFill>
                <a:srgbClr val="FF0000"/>
              </a:solidFill>
              <a:latin typeface="Calibri" panose="020F0502020204030204"/>
            </a:endParaRPr>
          </a:p>
          <a:p>
            <a:pPr marL="457200" lvl="0" indent="-457200" algn="just">
              <a:buFont typeface="Arial" panose="020B0604020202020204" pitchFamily="34" charset="0"/>
              <a:buChar char="•"/>
              <a:defRPr/>
            </a:pPr>
            <a:r>
              <a:rPr lang="vi-VN" sz="3200" b="1" dirty="0">
                <a:solidFill>
                  <a:srgbClr val="FF0000"/>
                </a:solidFill>
                <a:latin typeface="Calibri" panose="020F0502020204030204"/>
              </a:rPr>
              <a:t>Bạn Việt giải được ít câu đố nhất.</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4748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9334F3D-BDAD-46F6-058F-886BEEC2363F}"/>
              </a:ext>
            </a:extLst>
          </p:cNvPr>
          <p:cNvPicPr>
            <a:picLocks noChangeAspect="1"/>
          </p:cNvPicPr>
          <p:nvPr/>
        </p:nvPicPr>
        <p:blipFill>
          <a:blip r:embed="rId3"/>
          <a:stretch>
            <a:fillRect/>
          </a:stretch>
        </p:blipFill>
        <p:spPr>
          <a:xfrm>
            <a:off x="2223710" y="371475"/>
            <a:ext cx="7862759" cy="3047999"/>
          </a:xfrm>
          <a:prstGeom prst="rect">
            <a:avLst/>
          </a:prstGeom>
        </p:spPr>
      </p:pic>
      <p:sp>
        <p:nvSpPr>
          <p:cNvPr id="7" name="TextBox 6">
            <a:extLst>
              <a:ext uri="{FF2B5EF4-FFF2-40B4-BE49-F238E27FC236}">
                <a16:creationId xmlns:a16="http://schemas.microsoft.com/office/drawing/2014/main" id="{F279E179-90EA-62CF-382D-11BE00BF96AA}"/>
              </a:ext>
            </a:extLst>
          </p:cNvPr>
          <p:cNvSpPr txBox="1"/>
          <p:nvPr/>
        </p:nvSpPr>
        <p:spPr>
          <a:xfrm>
            <a:off x="985202" y="3437435"/>
            <a:ext cx="1033049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biểu đồ và trả lời câu hỏi.</a:t>
            </a:r>
          </a:p>
          <a:p>
            <a:pPr lvl="0"/>
            <a:r>
              <a:rPr lang="vi-VN" sz="3200" dirty="0">
                <a:solidFill>
                  <a:srgbClr val="002060"/>
                </a:solidFill>
                <a:latin typeface="Calibri" panose="020F0502020204030204"/>
              </a:rPr>
              <a:t>b) Biết các bạn đã giải các câu đố khác nhau. Hỏi 6 bạn đã giải được tất cả bao nhiêu câu đố?</a:t>
            </a:r>
          </a:p>
        </p:txBody>
      </p:sp>
      <p:sp>
        <p:nvSpPr>
          <p:cNvPr id="2" name="Rectangle: Rounded Corners 1">
            <a:extLst>
              <a:ext uri="{FF2B5EF4-FFF2-40B4-BE49-F238E27FC236}">
                <a16:creationId xmlns:a16="http://schemas.microsoft.com/office/drawing/2014/main" id="{B2A30991-C510-1AB5-4763-0C53B8D7C76E}"/>
              </a:ext>
            </a:extLst>
          </p:cNvPr>
          <p:cNvSpPr/>
          <p:nvPr/>
        </p:nvSpPr>
        <p:spPr>
          <a:xfrm>
            <a:off x="2542725" y="5114925"/>
            <a:ext cx="7357560"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a:rPr>
              <a:t>6 bạn đã giải được tất cả số câu đố là: </a:t>
            </a:r>
            <a:endParaRPr lang="en-US" sz="3200" b="1" dirty="0">
              <a:solidFill>
                <a:srgbClr val="FF0000"/>
              </a:solidFill>
              <a:latin typeface="Calibri" panose="020F0502020204030204"/>
            </a:endParaRPr>
          </a:p>
          <a:p>
            <a:pPr lvl="0" algn="ctr">
              <a:defRPr/>
            </a:pPr>
            <a:r>
              <a:rPr lang="vi-VN" sz="3200" b="1" dirty="0">
                <a:solidFill>
                  <a:srgbClr val="FF0000"/>
                </a:solidFill>
                <a:latin typeface="Calibri" panose="020F0502020204030204"/>
              </a:rPr>
              <a:t>7 + 6 + 3 + 6 + 9 + 5 = 36 (câu đố)</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187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25</TotalTime>
  <Words>1108</Words>
  <Application>Microsoft Office PowerPoint</Application>
  <PresentationFormat>Widescreen</PresentationFormat>
  <Paragraphs>68</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29</cp:revision>
  <dcterms:created xsi:type="dcterms:W3CDTF">2023-12-06T07:00:02Z</dcterms:created>
  <dcterms:modified xsi:type="dcterms:W3CDTF">2023-12-16T01:32:05Z</dcterms:modified>
  <cp:category>9Slide.vn</cp:category>
</cp:coreProperties>
</file>