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2"/>
  </p:notesMasterIdLst>
  <p:sldIdLst>
    <p:sldId id="258" r:id="rId2"/>
    <p:sldId id="303" r:id="rId3"/>
    <p:sldId id="260" r:id="rId4"/>
    <p:sldId id="261" r:id="rId5"/>
    <p:sldId id="263" r:id="rId6"/>
    <p:sldId id="264" r:id="rId7"/>
    <p:sldId id="304" r:id="rId8"/>
    <p:sldId id="265" r:id="rId9"/>
    <p:sldId id="277" r:id="rId10"/>
    <p:sldId id="305" r:id="rId11"/>
    <p:sldId id="266" r:id="rId12"/>
    <p:sldId id="2634" r:id="rId13"/>
    <p:sldId id="2636" r:id="rId14"/>
    <p:sldId id="2635" r:id="rId15"/>
    <p:sldId id="2637" r:id="rId16"/>
    <p:sldId id="278" r:id="rId17"/>
    <p:sldId id="306" r:id="rId18"/>
    <p:sldId id="274" r:id="rId19"/>
    <p:sldId id="2638" r:id="rId20"/>
    <p:sldId id="288" r:id="rId21"/>
    <p:sldId id="2640" r:id="rId22"/>
    <p:sldId id="2642" r:id="rId23"/>
    <p:sldId id="2641" r:id="rId24"/>
    <p:sldId id="295" r:id="rId25"/>
    <p:sldId id="296" r:id="rId26"/>
    <p:sldId id="298" r:id="rId27"/>
    <p:sldId id="297" r:id="rId28"/>
    <p:sldId id="299" r:id="rId29"/>
    <p:sldId id="293"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B00E-A415-47A9-A2DA-6EB8BED94DDD}"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B7677-BC5A-40EE-A791-55F734CD3EF5}" type="slidenum">
              <a:rPr lang="en-US" smtClean="0"/>
              <a:t>‹#›</a:t>
            </a:fld>
            <a:endParaRPr lang="en-US"/>
          </a:p>
        </p:txBody>
      </p:sp>
    </p:spTree>
    <p:extLst>
      <p:ext uri="{BB962C8B-B14F-4D97-AF65-F5344CB8AC3E}">
        <p14:creationId xmlns:p14="http://schemas.microsoft.com/office/powerpoint/2010/main" val="7464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9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3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5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1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0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131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305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77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8836-8C7E-3AEF-5CB8-382F87FA6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2D2DB-AF16-66D0-1169-2884451AE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80624F-7480-6258-AC3C-5A3E0072D276}"/>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5" name="Footer Placeholder 4">
            <a:extLst>
              <a:ext uri="{FF2B5EF4-FFF2-40B4-BE49-F238E27FC236}">
                <a16:creationId xmlns:a16="http://schemas.microsoft.com/office/drawing/2014/main" id="{30E65D03-CC82-B4BE-0935-6268AAD34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CEBDE-41F3-0646-E4EC-A88946E4D5A3}"/>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28320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44C4-3497-F80E-6B7B-04E593F72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D7C690-DDF1-CFB6-722B-E9FAC66EE2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9D117-9B29-A00C-27AE-6FA15878DC77}"/>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5" name="Footer Placeholder 4">
            <a:extLst>
              <a:ext uri="{FF2B5EF4-FFF2-40B4-BE49-F238E27FC236}">
                <a16:creationId xmlns:a16="http://schemas.microsoft.com/office/drawing/2014/main" id="{9599F7B4-155F-544F-A61D-3492FB6CC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CDF0B-4C2A-4807-B9C0-6AB1BA3692A5}"/>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178093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0593EA-6D30-1A3B-C501-24FFA6755B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A0887-E633-4B1C-BD18-6DFB69D9E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CA6DE-1950-F98C-39C8-924F01F115E6}"/>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5" name="Footer Placeholder 4">
            <a:extLst>
              <a:ext uri="{FF2B5EF4-FFF2-40B4-BE49-F238E27FC236}">
                <a16:creationId xmlns:a16="http://schemas.microsoft.com/office/drawing/2014/main" id="{EF188075-8BEA-B4D9-0633-0303B5F9B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9618B-C9DB-267F-E42E-76928F7B680A}"/>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64867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68663399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805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0786-D142-2BA2-6D85-18B3E2B36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8876C-1098-E565-58C6-A88BE6588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E61A1-F208-C608-CEB0-AEDFD3D3E50A}"/>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5" name="Footer Placeholder 4">
            <a:extLst>
              <a:ext uri="{FF2B5EF4-FFF2-40B4-BE49-F238E27FC236}">
                <a16:creationId xmlns:a16="http://schemas.microsoft.com/office/drawing/2014/main" id="{C979B128-E27D-D7DF-1F40-9EA8E7DA1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58494-A48E-EE67-C5E3-F06119672258}"/>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20535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8C4B-108A-FE7B-C53B-370E4371B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5D24F-5869-CF28-2746-FDD226AE7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A5019-384F-12D6-F412-25071373EC8B}"/>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5" name="Footer Placeholder 4">
            <a:extLst>
              <a:ext uri="{FF2B5EF4-FFF2-40B4-BE49-F238E27FC236}">
                <a16:creationId xmlns:a16="http://schemas.microsoft.com/office/drawing/2014/main" id="{158889D7-E462-64FF-B96B-9E52EC443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A088-ACC1-80B2-6A87-5FAC8569B7D1}"/>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417969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917B-1F71-E0AC-34C0-2E67E1D34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1139B-0DEE-660D-1581-F105DAF5C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B1B52D-2684-5A26-EDF5-359D632883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CA3B72-B0B3-0B5E-51E1-8E6CC95332A1}"/>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6" name="Footer Placeholder 5">
            <a:extLst>
              <a:ext uri="{FF2B5EF4-FFF2-40B4-BE49-F238E27FC236}">
                <a16:creationId xmlns:a16="http://schemas.microsoft.com/office/drawing/2014/main" id="{101398A9-CAA6-E561-E6B1-51A45701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4AFBB-51D7-F432-1183-43B271DE1D4E}"/>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368303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B8EB-CB3F-41D9-3847-8C1BB1F65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D10F10-6222-0E89-FC32-BB24F59FD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7549D-A2C2-39F7-6EC5-BAFC20A6CA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093FD-2D36-3F88-A0B5-15201FEB2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31E74-C70F-B048-81CE-A7DDB388D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A0D5EA-0FA0-2589-E26A-73361C40A150}"/>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8" name="Footer Placeholder 7">
            <a:extLst>
              <a:ext uri="{FF2B5EF4-FFF2-40B4-BE49-F238E27FC236}">
                <a16:creationId xmlns:a16="http://schemas.microsoft.com/office/drawing/2014/main" id="{3AC1A8C6-62E0-6E38-5318-DF2E27B0F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728E9-7F02-19E9-1E6E-32DB39F829F5}"/>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379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467E-E910-67C5-0A0B-15E89D72D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4ABD1-A77C-7732-031B-128D7E1861EF}"/>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4" name="Footer Placeholder 3">
            <a:extLst>
              <a:ext uri="{FF2B5EF4-FFF2-40B4-BE49-F238E27FC236}">
                <a16:creationId xmlns:a16="http://schemas.microsoft.com/office/drawing/2014/main" id="{5B31D4E9-39A2-D190-284F-122E0C1745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94CF4-F317-0F82-B856-6C64EEE5B493}"/>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424335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13E330-DA5E-0950-1FEE-9396D46F70B2}"/>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3" name="Footer Placeholder 2">
            <a:extLst>
              <a:ext uri="{FF2B5EF4-FFF2-40B4-BE49-F238E27FC236}">
                <a16:creationId xmlns:a16="http://schemas.microsoft.com/office/drawing/2014/main" id="{24F637F8-BF2C-4730-342B-352424E921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E505F-8A52-EF0B-3D9B-0413EC9F5CAE}"/>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1208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1ECB-88F0-D770-7CE4-C74AEAA56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00B45-64C6-2CA7-4607-F3CD7C68D1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D77B9-D97D-09AD-8BCE-308AEFE4F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3F43F-995E-8FF8-02C5-CBFE61B12533}"/>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6" name="Footer Placeholder 5">
            <a:extLst>
              <a:ext uri="{FF2B5EF4-FFF2-40B4-BE49-F238E27FC236}">
                <a16:creationId xmlns:a16="http://schemas.microsoft.com/office/drawing/2014/main" id="{62F6CD28-B37D-91EB-346F-B7618169E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33959-933D-49E5-6285-DB98DF70610C}"/>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354291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60CF-1E9A-7A55-FCA4-81C447D9F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962A8-5095-203A-B1CB-42239CDEA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45259-5B88-3D86-9001-A0BD0A1D1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3C9C5-8860-89B7-DD28-35A5D0B060AC}"/>
              </a:ext>
            </a:extLst>
          </p:cNvPr>
          <p:cNvSpPr>
            <a:spLocks noGrp="1"/>
          </p:cNvSpPr>
          <p:nvPr>
            <p:ph type="dt" sz="half" idx="10"/>
          </p:nvPr>
        </p:nvSpPr>
        <p:spPr/>
        <p:txBody>
          <a:bodyPr/>
          <a:lstStyle/>
          <a:p>
            <a:fld id="{B93A67F4-1410-40DC-99D2-E3E6A31BF114}" type="datetimeFigureOut">
              <a:rPr lang="en-US" smtClean="0"/>
              <a:t>4/5/2025</a:t>
            </a:fld>
            <a:endParaRPr lang="en-US"/>
          </a:p>
        </p:txBody>
      </p:sp>
      <p:sp>
        <p:nvSpPr>
          <p:cNvPr id="6" name="Footer Placeholder 5">
            <a:extLst>
              <a:ext uri="{FF2B5EF4-FFF2-40B4-BE49-F238E27FC236}">
                <a16:creationId xmlns:a16="http://schemas.microsoft.com/office/drawing/2014/main" id="{FD1FF4B2-FC9E-7488-D14C-C654C3089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B2D64-9958-32F4-BF5B-789AAA52C873}"/>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311120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860BA0A-B70A-BBC1-B23E-72F9348C623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CA6D38A-0D3C-9FBB-2348-D8CF3FC05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AA1CE-285A-635A-B177-FA4B2CE06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36F62-3391-4C9C-12E2-46A98BBB4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A67F4-1410-40DC-99D2-E3E6A31BF114}" type="datetimeFigureOut">
              <a:rPr lang="en-US" smtClean="0"/>
              <a:t>4/5/2025</a:t>
            </a:fld>
            <a:endParaRPr lang="en-US"/>
          </a:p>
        </p:txBody>
      </p:sp>
      <p:sp>
        <p:nvSpPr>
          <p:cNvPr id="5" name="Footer Placeholder 4">
            <a:extLst>
              <a:ext uri="{FF2B5EF4-FFF2-40B4-BE49-F238E27FC236}">
                <a16:creationId xmlns:a16="http://schemas.microsoft.com/office/drawing/2014/main" id="{2F2E7637-412D-43B2-2C8B-2E2C2DFA5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C3F47-23FB-05AF-DD0A-D045801DB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921C5-8890-4CC1-B350-D9662B2D184C}" type="slidenum">
              <a:rPr lang="en-US" smtClean="0"/>
              <a:t>‹#›</a:t>
            </a:fld>
            <a:endParaRPr lang="en-US"/>
          </a:p>
        </p:txBody>
      </p:sp>
    </p:spTree>
    <p:extLst>
      <p:ext uri="{BB962C8B-B14F-4D97-AF65-F5344CB8AC3E}">
        <p14:creationId xmlns:p14="http://schemas.microsoft.com/office/powerpoint/2010/main" val="10098967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6.gif"/><Relationship Id="rId4" Type="http://schemas.openxmlformats.org/officeDocument/2006/relationships/image" Target="../media/image13.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gif"/><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3.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6.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26.jpe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gif"/><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Hộp Văn bản 22">
            <a:extLst>
              <a:ext uri="{FF2B5EF4-FFF2-40B4-BE49-F238E27FC236}">
                <a16:creationId xmlns:a16="http://schemas.microsoft.com/office/drawing/2014/main" id="{026AE188-2DA9-8FD5-6A01-A3790A4D94D8}"/>
              </a:ext>
            </a:extLst>
          </p:cNvPr>
          <p:cNvSpPr txBox="1"/>
          <p:nvPr/>
        </p:nvSpPr>
        <p:spPr>
          <a:xfrm>
            <a:off x="266004" y="0"/>
            <a:ext cx="8801138" cy="1150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000" b="1" i="0" u="none" strike="noStrike" kern="1200" cap="none" spc="0" normalizeH="0" baseline="0" noProof="0" dirty="0">
                <a:ln w="3175">
                  <a:solidFill>
                    <a:srgbClr val="002060"/>
                  </a:solidFill>
                </a:ln>
                <a:solidFill>
                  <a:srgbClr val="002060"/>
                </a:solidFill>
                <a:effectLst/>
                <a:uLnTx/>
                <a:uFillTx/>
                <a:latin typeface="Calibri" panose="020F0502020204030204"/>
                <a:ea typeface="微软雅黑" panose="020B0503020204020204" pitchFamily="34" charset="-122"/>
                <a:cs typeface="+mn-cs"/>
              </a:rPr>
              <a:t>Thứ … ngày … tháng … năm …</a:t>
            </a:r>
          </a:p>
        </p:txBody>
      </p:sp>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id="{12D76B74-A659-5B5F-C6CA-E6A1070539BE}"/>
              </a:ext>
            </a:extLst>
          </p:cNvPr>
          <p:cNvPicPr>
            <a:picLocks noChangeAspect="1"/>
          </p:cNvPicPr>
          <p:nvPr/>
        </p:nvPicPr>
        <p:blipFill>
          <a:blip r:embed="rId5"/>
          <a:stretch>
            <a:fillRect/>
          </a:stretch>
        </p:blipFill>
        <p:spPr>
          <a:xfrm>
            <a:off x="2743200" y="1120549"/>
            <a:ext cx="3258102" cy="1022248"/>
          </a:xfrm>
          <a:prstGeom prst="rect">
            <a:avLst/>
          </a:prstGeom>
        </p:spPr>
      </p:pic>
      <p:pic>
        <p:nvPicPr>
          <p:cNvPr id="7" name="Picture 6">
            <a:extLst>
              <a:ext uri="{FF2B5EF4-FFF2-40B4-BE49-F238E27FC236}">
                <a16:creationId xmlns:a16="http://schemas.microsoft.com/office/drawing/2014/main" id="{965F1F66-C00F-F6B2-18F9-C929D674217F}"/>
              </a:ext>
            </a:extLst>
          </p:cNvPr>
          <p:cNvPicPr>
            <a:picLocks noChangeAspect="1"/>
          </p:cNvPicPr>
          <p:nvPr/>
        </p:nvPicPr>
        <p:blipFill>
          <a:blip r:embed="rId6"/>
          <a:stretch>
            <a:fillRect/>
          </a:stretch>
        </p:blipFill>
        <p:spPr>
          <a:xfrm>
            <a:off x="795200" y="1833643"/>
            <a:ext cx="7553599" cy="2523963"/>
          </a:xfrm>
          <a:prstGeom prst="rect">
            <a:avLst/>
          </a:prstGeom>
        </p:spPr>
      </p:pic>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60291" y="1672007"/>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
                <a:ea typeface="+mn-ea"/>
                <a:cs typeface="+mn-cs"/>
              </a:rPr>
              <a:t>Tiếp</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
                <a:ea typeface="+mn-ea"/>
                <a:cs typeface="+mn-cs"/>
              </a:rPr>
              <a:t> BT2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phục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vụ</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cho</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thứ</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hai</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nào</a:t>
            </a:r>
            <a:r>
              <a:rPr kumimoji="0" lang="en-US" sz="4000" b="1" i="0" u="none" strike="noStrike" kern="1200" cap="none" spc="0" normalizeH="0" baseline="0" noProof="0" dirty="0">
                <a:ln>
                  <a:noFill/>
                </a:ln>
                <a:solidFill>
                  <a:srgbClr val="002060"/>
                </a:solidFill>
                <a:effectLst/>
                <a:uLnTx/>
                <a:uFillTx/>
                <a:latin typeface="Calibri "/>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355903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1374047" y="7446104"/>
            <a:ext cx="7440063" cy="2943636"/>
          </a:xfrm>
          <a:prstGeom prst="rect">
            <a:avLst/>
          </a:prstGeom>
        </p:spPr>
      </p:pic>
      <p:grpSp>
        <p:nvGrpSpPr>
          <p:cNvPr id="21" name="Group 20"/>
          <p:cNvGrpSpPr/>
          <p:nvPr/>
        </p:nvGrpSpPr>
        <p:grpSpPr>
          <a:xfrm>
            <a:off x="678426" y="514924"/>
            <a:ext cx="11043919" cy="784830"/>
            <a:chOff x="678426" y="514924"/>
            <a:chExt cx="11043919" cy="784830"/>
          </a:xfrm>
        </p:grpSpPr>
        <p:grpSp>
          <p:nvGrpSpPr>
            <p:cNvPr id="22"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id="{234B22C0-B9C3-AB33-E036-F58F1DD43359}"/>
                </a:ext>
              </a:extLst>
            </p:cNvPr>
            <p:cNvSpPr txBox="1"/>
            <p:nvPr/>
          </p:nvSpPr>
          <p:spPr>
            <a:xfrm>
              <a:off x="1516626" y="524458"/>
              <a:ext cx="10205719" cy="76944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Đặt tính rồi tính.</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id="{2E5C2DBF-A976-A11C-8514-E749D0BBBFB1}"/>
              </a:ext>
            </a:extLst>
          </p:cNvPr>
          <p:cNvSpPr/>
          <p:nvPr/>
        </p:nvSpPr>
        <p:spPr>
          <a:xfrm>
            <a:off x="1042220" y="1907458"/>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91 207 x 8</a:t>
            </a:r>
          </a:p>
        </p:txBody>
      </p:sp>
      <p:sp>
        <p:nvSpPr>
          <p:cNvPr id="3" name="Rectangle: Rounded Corners 2">
            <a:extLst>
              <a:ext uri="{FF2B5EF4-FFF2-40B4-BE49-F238E27FC236}">
                <a16:creationId xmlns:a16="http://schemas.microsoft.com/office/drawing/2014/main" id="{B11A6D88-1E29-E6C1-BBEC-466F7815A56D}"/>
              </a:ext>
            </a:extLst>
          </p:cNvPr>
          <p:cNvSpPr/>
          <p:nvPr/>
        </p:nvSpPr>
        <p:spPr>
          <a:xfrm>
            <a:off x="6882581" y="1868129"/>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37 872 : 9</a:t>
            </a:r>
          </a:p>
        </p:txBody>
      </p:sp>
      <p:sp>
        <p:nvSpPr>
          <p:cNvPr id="6" name="Rectangle: Rounded Corners 5">
            <a:extLst>
              <a:ext uri="{FF2B5EF4-FFF2-40B4-BE49-F238E27FC236}">
                <a16:creationId xmlns:a16="http://schemas.microsoft.com/office/drawing/2014/main" id="{FB1E8F55-D6F9-3684-A2A9-51AF28B39C86}"/>
              </a:ext>
            </a:extLst>
          </p:cNvPr>
          <p:cNvSpPr/>
          <p:nvPr/>
        </p:nvSpPr>
        <p:spPr>
          <a:xfrm>
            <a:off x="1012723" y="3401961"/>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2 615 x 63</a:t>
            </a:r>
          </a:p>
        </p:txBody>
      </p:sp>
      <p:sp>
        <p:nvSpPr>
          <p:cNvPr id="7" name="Rectangle: Rounded Corners 6">
            <a:extLst>
              <a:ext uri="{FF2B5EF4-FFF2-40B4-BE49-F238E27FC236}">
                <a16:creationId xmlns:a16="http://schemas.microsoft.com/office/drawing/2014/main" id="{28078F5F-BD9D-11D0-9DA5-43D66BDF9450}"/>
              </a:ext>
            </a:extLst>
          </p:cNvPr>
          <p:cNvSpPr/>
          <p:nvPr/>
        </p:nvSpPr>
        <p:spPr>
          <a:xfrm>
            <a:off x="6853084" y="3362632"/>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175 937 : 35</a:t>
            </a: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91 207 x 8</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945807" y="1397872"/>
            <a:ext cx="46869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91 207</a:t>
            </a:r>
          </a:p>
        </p:txBody>
      </p:sp>
      <p:sp>
        <p:nvSpPr>
          <p:cNvPr id="63" name="TextBox 62">
            <a:extLst>
              <a:ext uri="{FF2B5EF4-FFF2-40B4-BE49-F238E27FC236}">
                <a16:creationId xmlns:a16="http://schemas.microsoft.com/office/drawing/2014/main" id="{158DF9BE-F7B0-4466-8BD9-0A25E6EB4EF5}"/>
              </a:ext>
            </a:extLst>
          </p:cNvPr>
          <p:cNvSpPr txBox="1"/>
          <p:nvPr/>
        </p:nvSpPr>
        <p:spPr>
          <a:xfrm>
            <a:off x="7334865" y="2634474"/>
            <a:ext cx="14572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4" name="Rectangle 63">
            <a:extLst>
              <a:ext uri="{FF2B5EF4-FFF2-40B4-BE49-F238E27FC236}">
                <a16:creationId xmlns:a16="http://schemas.microsoft.com/office/drawing/2014/main" id="{49194A3C-8066-43B5-8E20-4085EB5B2714}"/>
              </a:ext>
            </a:extLst>
          </p:cNvPr>
          <p:cNvSpPr/>
          <p:nvPr/>
        </p:nvSpPr>
        <p:spPr>
          <a:xfrm rot="18543040">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647769" y="4070554"/>
            <a:ext cx="4729316" cy="10815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3264309" y="4017050"/>
            <a:ext cx="53585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729 656 </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37 872 : 9</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973779" y="1784387"/>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37 872  9</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4 208</a:t>
            </a:r>
          </a:p>
        </p:txBody>
      </p:sp>
      <p:sp>
        <p:nvSpPr>
          <p:cNvPr id="26" name="TextBox 25">
            <a:extLst>
              <a:ext uri="{FF2B5EF4-FFF2-40B4-BE49-F238E27FC236}">
                <a16:creationId xmlns:a16="http://schemas.microsoft.com/office/drawing/2014/main" id="{144C6556-FD15-71F4-9FC5-2977EE0909CC}"/>
              </a:ext>
            </a:extLst>
          </p:cNvPr>
          <p:cNvSpPr txBox="1"/>
          <p:nvPr/>
        </p:nvSpPr>
        <p:spPr>
          <a:xfrm>
            <a:off x="4308074" y="2354659"/>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1 8</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072</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545393" y="3613187"/>
            <a:ext cx="13863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a:t>
            </a:r>
          </a:p>
        </p:txBody>
      </p:sp>
    </p:spTree>
    <p:extLst>
      <p:ext uri="{BB962C8B-B14F-4D97-AF65-F5344CB8AC3E}">
        <p14:creationId xmlns:p14="http://schemas.microsoft.com/office/powerpoint/2010/main" val="86151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2 615 x 63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5106013" y="1456865"/>
            <a:ext cx="46869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2 615</a:t>
            </a:r>
          </a:p>
        </p:txBody>
      </p:sp>
      <p:sp>
        <p:nvSpPr>
          <p:cNvPr id="63" name="TextBox 62">
            <a:extLst>
              <a:ext uri="{FF2B5EF4-FFF2-40B4-BE49-F238E27FC236}">
                <a16:creationId xmlns:a16="http://schemas.microsoft.com/office/drawing/2014/main" id="{158DF9BE-F7B0-4466-8BD9-0A25E6EB4EF5}"/>
              </a:ext>
            </a:extLst>
          </p:cNvPr>
          <p:cNvSpPr txBox="1"/>
          <p:nvPr/>
        </p:nvSpPr>
        <p:spPr>
          <a:xfrm>
            <a:off x="6577780" y="2231351"/>
            <a:ext cx="2892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63</a:t>
            </a:r>
          </a:p>
        </p:txBody>
      </p:sp>
      <p:sp>
        <p:nvSpPr>
          <p:cNvPr id="64" name="Rectangle 63">
            <a:extLst>
              <a:ext uri="{FF2B5EF4-FFF2-40B4-BE49-F238E27FC236}">
                <a16:creationId xmlns:a16="http://schemas.microsoft.com/office/drawing/2014/main" id="{49194A3C-8066-43B5-8E20-4085EB5B2714}"/>
              </a:ext>
            </a:extLst>
          </p:cNvPr>
          <p:cNvSpPr/>
          <p:nvPr/>
        </p:nvSpPr>
        <p:spPr>
          <a:xfrm rot="18978128">
            <a:off x="4442723" y="2930078"/>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5250427" y="3264308"/>
            <a:ext cx="2694037" cy="983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5102940" y="3171475"/>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7 845</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4433198" y="2919939"/>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34F88B8C-79FF-B01B-F694-2B64E014D100}"/>
              </a:ext>
            </a:extLst>
          </p:cNvPr>
          <p:cNvSpPr txBox="1"/>
          <p:nvPr/>
        </p:nvSpPr>
        <p:spPr>
          <a:xfrm>
            <a:off x="3785418" y="3948223"/>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15 690</a:t>
            </a:r>
          </a:p>
        </p:txBody>
      </p:sp>
      <p:sp>
        <p:nvSpPr>
          <p:cNvPr id="3" name="Rectangle 2">
            <a:extLst>
              <a:ext uri="{FF2B5EF4-FFF2-40B4-BE49-F238E27FC236}">
                <a16:creationId xmlns:a16="http://schemas.microsoft.com/office/drawing/2014/main" id="{BAE31DC0-DD47-7725-26C4-9A446CB691BD}"/>
              </a:ext>
            </a:extLst>
          </p:cNvPr>
          <p:cNvSpPr/>
          <p:nvPr/>
        </p:nvSpPr>
        <p:spPr>
          <a:xfrm flipV="1">
            <a:off x="3913240" y="4925959"/>
            <a:ext cx="3982064" cy="8849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41230D87-30AC-B9B1-BCAB-2CC4F547BC8D}"/>
              </a:ext>
            </a:extLst>
          </p:cNvPr>
          <p:cNvSpPr txBox="1"/>
          <p:nvPr/>
        </p:nvSpPr>
        <p:spPr>
          <a:xfrm>
            <a:off x="3844411" y="4979246"/>
            <a:ext cx="4139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164 745</a:t>
            </a:r>
          </a:p>
        </p:txBody>
      </p:sp>
    </p:spTree>
    <p:extLst>
      <p:ext uri="{BB962C8B-B14F-4D97-AF65-F5344CB8AC3E}">
        <p14:creationId xmlns:p14="http://schemas.microsoft.com/office/powerpoint/2010/main" val="4061530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P spid="2" grpId="0"/>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175 937 : 35</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539614" y="1813883"/>
            <a:ext cx="42180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175 937  35</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5 026</a:t>
            </a:r>
          </a:p>
        </p:txBody>
      </p:sp>
      <p:sp>
        <p:nvSpPr>
          <p:cNvPr id="26" name="TextBox 25">
            <a:extLst>
              <a:ext uri="{FF2B5EF4-FFF2-40B4-BE49-F238E27FC236}">
                <a16:creationId xmlns:a16="http://schemas.microsoft.com/office/drawing/2014/main" id="{144C6556-FD15-71F4-9FC5-2977EE0909CC}"/>
              </a:ext>
            </a:extLst>
          </p:cNvPr>
          <p:cNvSpPr txBox="1"/>
          <p:nvPr/>
        </p:nvSpPr>
        <p:spPr>
          <a:xfrm>
            <a:off x="3864078" y="2354659"/>
            <a:ext cx="24482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00 93</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237</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152103" y="3613187"/>
            <a:ext cx="177963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27</a:t>
            </a:r>
          </a:p>
        </p:txBody>
      </p:sp>
    </p:spTree>
    <p:extLst>
      <p:ext uri="{BB962C8B-B14F-4D97-AF65-F5344CB8AC3E}">
        <p14:creationId xmlns:p14="http://schemas.microsoft.com/office/powerpoint/2010/main" val="2026466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52858"/>
                <a:gd name="adj2" fmla="val 70645"/>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Tiệm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cháu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rất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Bà</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thích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lắm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id="{9E673672-695E-8832-D0AB-1C21A9B01BDC}"/>
              </a:ext>
            </a:extLst>
          </p:cNvPr>
          <p:cNvSpPr txBox="1"/>
          <p:nvPr/>
        </p:nvSpPr>
        <p:spPr>
          <a:xfrm>
            <a:off x="0" y="648652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Giúp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mình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BT3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tiếp</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theo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889362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839638" y="390485"/>
            <a:ext cx="10582824" cy="784830"/>
            <a:chOff x="678426" y="514924"/>
            <a:chExt cx="10582824" cy="784830"/>
          </a:xfrm>
        </p:grpSpPr>
        <p:grpSp>
          <p:nvGrpSpPr>
            <p:cNvPr id="5" name="Nhóm 15">
              <a:extLst>
                <a:ext uri="{FF2B5EF4-FFF2-40B4-BE49-F238E27FC236}">
                  <a16:creationId xmlns:a16="http://schemas.microsoft.com/office/drawing/2014/main"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494801" y="524810"/>
              <a:ext cx="9766449"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en-US" sz="4000" dirty="0">
                  <a:solidFill>
                    <a:prstClr val="black"/>
                  </a:solidFill>
                  <a:latin typeface="Calibri" panose="020F0502020204030204"/>
                </a:rPr>
                <a:t>Đ, 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39C3CD3F-C720-DDEA-FEA1-D7CCD43EF9ED}"/>
              </a:ext>
            </a:extLst>
          </p:cNvPr>
          <p:cNvSpPr txBox="1"/>
          <p:nvPr/>
        </p:nvSpPr>
        <p:spPr>
          <a:xfrm>
            <a:off x="717755" y="1160206"/>
            <a:ext cx="10756490" cy="138499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Trường Tiểu học Hoà Bình có hai mảnh vườn trồng hoa. Mảnh vườn trồng hoa hồng dạng hình chữ nhật có chiều dài 14 m, chiều rộng 10 m. Mảnh vườn trồng hoa cúc dạng hình vuông có cạnh 12 m.</a:t>
            </a:r>
            <a:endParaRPr lang="en-US" sz="28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0FD9772-5979-6623-8DB4-A82190436773}"/>
              </a:ext>
            </a:extLst>
          </p:cNvPr>
          <p:cNvPicPr>
            <a:picLocks noChangeAspect="1"/>
          </p:cNvPicPr>
          <p:nvPr/>
        </p:nvPicPr>
        <p:blipFill>
          <a:blip r:embed="rId4"/>
          <a:stretch>
            <a:fillRect/>
          </a:stretch>
        </p:blipFill>
        <p:spPr>
          <a:xfrm>
            <a:off x="1943253" y="2474042"/>
            <a:ext cx="8010525" cy="1752600"/>
          </a:xfrm>
          <a:prstGeom prst="rect">
            <a:avLst/>
          </a:prstGeom>
        </p:spPr>
      </p:pic>
      <p:grpSp>
        <p:nvGrpSpPr>
          <p:cNvPr id="16" name="Group 15">
            <a:extLst>
              <a:ext uri="{FF2B5EF4-FFF2-40B4-BE49-F238E27FC236}">
                <a16:creationId xmlns:a16="http://schemas.microsoft.com/office/drawing/2014/main" id="{B35E851A-19FB-3FBB-D617-A2F895AD8B37}"/>
              </a:ext>
            </a:extLst>
          </p:cNvPr>
          <p:cNvGrpSpPr/>
          <p:nvPr/>
        </p:nvGrpSpPr>
        <p:grpSpPr>
          <a:xfrm>
            <a:off x="953729" y="4247535"/>
            <a:ext cx="10373033" cy="2271253"/>
            <a:chOff x="953729" y="4247535"/>
            <a:chExt cx="10373033" cy="2271253"/>
          </a:xfrm>
        </p:grpSpPr>
        <p:sp>
          <p:nvSpPr>
            <p:cNvPr id="12" name="TextBox 11">
              <a:extLst>
                <a:ext uri="{FF2B5EF4-FFF2-40B4-BE49-F238E27FC236}">
                  <a16:creationId xmlns:a16="http://schemas.microsoft.com/office/drawing/2014/main" id="{9A3E9DD2-5064-4068-8BF8-59701F81AB00}"/>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5FACC68-56FF-992E-1C1C-ADC810A81A41}"/>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0EFE777D-4F7E-A3EA-C28A-AF1855DD5658}"/>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5" name="Rectangle: Rounded Corners 14">
              <a:extLst>
                <a:ext uri="{FF2B5EF4-FFF2-40B4-BE49-F238E27FC236}">
                  <a16:creationId xmlns:a16="http://schemas.microsoft.com/office/drawing/2014/main" id="{749EE33A-85FE-C51A-E7CD-B6196D31C4F5}"/>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A539B0D-E935-A632-4AA7-2E685186565A}"/>
              </a:ext>
            </a:extLst>
          </p:cNvPr>
          <p:cNvSpPr txBox="1"/>
          <p:nvPr/>
        </p:nvSpPr>
        <p:spPr>
          <a:xfrm>
            <a:off x="530942" y="373626"/>
            <a:ext cx="10756490" cy="3539430"/>
          </a:xfrm>
          <a:prstGeom prst="rect">
            <a:avLst/>
          </a:prstGeom>
          <a:noFill/>
        </p:spPr>
        <p:txBody>
          <a:bodyPr wrap="square" rtlCol="0">
            <a:spAutoFit/>
          </a:bodyPr>
          <a:lstStyle/>
          <a:p>
            <a:pPr algn="ctr"/>
            <a:r>
              <a:rPr lang="vi-VN" sz="2800" dirty="0">
                <a:solidFill>
                  <a:srgbClr val="FF0000"/>
                </a:solidFill>
              </a:rPr>
              <a:t>Chu vi mảnh vườn hoa hồng là</a:t>
            </a:r>
            <a:r>
              <a:rPr lang="en-US" sz="2800" dirty="0">
                <a:solidFill>
                  <a:srgbClr val="FF0000"/>
                </a:solidFill>
              </a:rPr>
              <a:t>:</a:t>
            </a:r>
          </a:p>
          <a:p>
            <a:pPr algn="ctr"/>
            <a:r>
              <a:rPr lang="vi-VN" sz="2800" dirty="0">
                <a:solidFill>
                  <a:srgbClr val="FF0000"/>
                </a:solidFill>
              </a:rPr>
              <a:t>(14 + 10) x 2 = 48 (m)</a:t>
            </a:r>
          </a:p>
          <a:p>
            <a:pPr algn="ctr"/>
            <a:r>
              <a:rPr lang="vi-VN" sz="2800" dirty="0">
                <a:solidFill>
                  <a:srgbClr val="FF0000"/>
                </a:solidFill>
              </a:rPr>
              <a:t>Chu vi mảnh vườn hoa cúc là</a:t>
            </a:r>
            <a:r>
              <a:rPr lang="en-US" sz="2800" dirty="0">
                <a:solidFill>
                  <a:srgbClr val="FF0000"/>
                </a:solidFill>
              </a:rPr>
              <a:t>:</a:t>
            </a:r>
          </a:p>
          <a:p>
            <a:pPr algn="ctr"/>
            <a:r>
              <a:rPr lang="vi-VN" sz="2800" dirty="0">
                <a:solidFill>
                  <a:srgbClr val="FF0000"/>
                </a:solidFill>
              </a:rPr>
              <a:t> 12 x 4 = 48 (m)</a:t>
            </a:r>
          </a:p>
          <a:p>
            <a:pPr algn="ctr"/>
            <a:r>
              <a:rPr lang="vi-VN" sz="2800" dirty="0">
                <a:solidFill>
                  <a:srgbClr val="FF0000"/>
                </a:solidFill>
              </a:rPr>
              <a:t>Diện tích mảnh vườn hoa hồng là:</a:t>
            </a:r>
            <a:endParaRPr lang="en-US" sz="2800" dirty="0">
              <a:solidFill>
                <a:srgbClr val="FF0000"/>
              </a:solidFill>
            </a:endParaRPr>
          </a:p>
          <a:p>
            <a:pPr algn="ctr"/>
            <a:r>
              <a:rPr lang="vi-VN" sz="2800" dirty="0">
                <a:solidFill>
                  <a:srgbClr val="FF0000"/>
                </a:solidFill>
              </a:rPr>
              <a:t> 14 x 10 = 140 (m</a:t>
            </a:r>
            <a:r>
              <a:rPr lang="vi-VN" sz="2800" baseline="30000" dirty="0">
                <a:solidFill>
                  <a:srgbClr val="FF0000"/>
                </a:solidFill>
              </a:rPr>
              <a:t>2</a:t>
            </a:r>
            <a:r>
              <a:rPr lang="vi-VN" sz="2800" dirty="0">
                <a:solidFill>
                  <a:srgbClr val="FF0000"/>
                </a:solidFill>
              </a:rPr>
              <a:t>)</a:t>
            </a:r>
          </a:p>
          <a:p>
            <a:pPr algn="ctr"/>
            <a:r>
              <a:rPr lang="vi-VN" sz="2800" dirty="0">
                <a:solidFill>
                  <a:srgbClr val="FF0000"/>
                </a:solidFill>
              </a:rPr>
              <a:t>Diện tích mảnh vườn hoa cúc là:</a:t>
            </a:r>
            <a:endParaRPr lang="en-US" sz="2800" dirty="0">
              <a:solidFill>
                <a:srgbClr val="FF0000"/>
              </a:solidFill>
            </a:endParaRPr>
          </a:p>
          <a:p>
            <a:pPr algn="ctr"/>
            <a:r>
              <a:rPr lang="vi-VN" sz="2800" dirty="0">
                <a:solidFill>
                  <a:srgbClr val="FF0000"/>
                </a:solidFill>
              </a:rPr>
              <a:t> 12 x 12 = 144 (m</a:t>
            </a:r>
            <a:r>
              <a:rPr lang="vi-VN" sz="2800" baseline="30000" dirty="0">
                <a:solidFill>
                  <a:srgbClr val="FF0000"/>
                </a:solidFill>
              </a:rPr>
              <a:t>2</a:t>
            </a:r>
            <a:r>
              <a:rPr lang="vi-VN" sz="2800" dirty="0">
                <a:solidFill>
                  <a:srgbClr val="FF0000"/>
                </a:solidFill>
              </a:rPr>
              <a:t>)</a:t>
            </a:r>
          </a:p>
        </p:txBody>
      </p:sp>
      <p:grpSp>
        <p:nvGrpSpPr>
          <p:cNvPr id="25" name="Group 24">
            <a:extLst>
              <a:ext uri="{FF2B5EF4-FFF2-40B4-BE49-F238E27FC236}">
                <a16:creationId xmlns:a16="http://schemas.microsoft.com/office/drawing/2014/main" id="{FA651AFC-9A7F-51C0-40B2-8B2B7FCC66DE}"/>
              </a:ext>
            </a:extLst>
          </p:cNvPr>
          <p:cNvGrpSpPr/>
          <p:nvPr/>
        </p:nvGrpSpPr>
        <p:grpSpPr>
          <a:xfrm>
            <a:off x="1061884" y="4001728"/>
            <a:ext cx="10373033" cy="2271253"/>
            <a:chOff x="953729" y="4247535"/>
            <a:chExt cx="10373033" cy="2271253"/>
          </a:xfrm>
        </p:grpSpPr>
        <p:sp>
          <p:nvSpPr>
            <p:cNvPr id="26" name="TextBox 25">
              <a:extLst>
                <a:ext uri="{FF2B5EF4-FFF2-40B4-BE49-F238E27FC236}">
                  <a16:creationId xmlns:a16="http://schemas.microsoft.com/office/drawing/2014/main" id="{BA431026-8D0A-0E87-75C0-357775839C6E}"/>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AE4DEE0D-B8D5-D841-D15A-FA45C22C78F2}"/>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28" name="Rectangle: Rounded Corners 27">
              <a:extLst>
                <a:ext uri="{FF2B5EF4-FFF2-40B4-BE49-F238E27FC236}">
                  <a16:creationId xmlns:a16="http://schemas.microsoft.com/office/drawing/2014/main" id="{E119A58F-5F3E-8A33-4671-A40AD14C6EA2}"/>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0" name="Rectangle: Rounded Corners 29">
              <a:extLst>
                <a:ext uri="{FF2B5EF4-FFF2-40B4-BE49-F238E27FC236}">
                  <a16:creationId xmlns:a16="http://schemas.microsoft.com/office/drawing/2014/main" id="{6F541B26-B373-025D-A96C-541DBE50694F}"/>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
        <p:nvSpPr>
          <p:cNvPr id="31" name="Rectangle: Rounded Corners 30">
            <a:extLst>
              <a:ext uri="{FF2B5EF4-FFF2-40B4-BE49-F238E27FC236}">
                <a16:creationId xmlns:a16="http://schemas.microsoft.com/office/drawing/2014/main" id="{87B66557-A1F2-F00D-E7E1-7B2D55FA5B1D}"/>
              </a:ext>
            </a:extLst>
          </p:cNvPr>
          <p:cNvSpPr/>
          <p:nvPr/>
        </p:nvSpPr>
        <p:spPr>
          <a:xfrm>
            <a:off x="6995651" y="3977147"/>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32" name="Rectangle: Rounded Corners 31">
            <a:extLst>
              <a:ext uri="{FF2B5EF4-FFF2-40B4-BE49-F238E27FC236}">
                <a16:creationId xmlns:a16="http://schemas.microsoft.com/office/drawing/2014/main" id="{EDB62724-2182-D6A9-0A03-F2B60BC33CB4}"/>
              </a:ext>
            </a:extLst>
          </p:cNvPr>
          <p:cNvSpPr/>
          <p:nvPr/>
        </p:nvSpPr>
        <p:spPr>
          <a:xfrm>
            <a:off x="3229896" y="4862050"/>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33" name="Rectangle: Rounded Corners 32">
            <a:extLst>
              <a:ext uri="{FF2B5EF4-FFF2-40B4-BE49-F238E27FC236}">
                <a16:creationId xmlns:a16="http://schemas.microsoft.com/office/drawing/2014/main" id="{F10CD4C3-1FB4-ECA7-4FF0-06B47FAF60EB}"/>
              </a:ext>
            </a:extLst>
          </p:cNvPr>
          <p:cNvSpPr/>
          <p:nvPr/>
        </p:nvSpPr>
        <p:spPr>
          <a:xfrm>
            <a:off x="3239728" y="5786283"/>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449340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206976" y="1623747"/>
            <a:ext cx="577878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Chào</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mừng</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đến</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với</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Tiệm</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kem</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vui</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vẻ</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của</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chúng</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Light" panose="020F0302020204030204"/>
                <a:ea typeface="+mn-ea"/>
                <a:cs typeface="+mn-cs"/>
              </a:rPr>
              <a:t>mình</a:t>
            </a:r>
            <a:r>
              <a:rPr kumimoji="0" lang="en-US" sz="4400" b="1" i="0" u="none" strike="noStrike" kern="1200" cap="none" spc="0" normalizeH="0" baseline="0" noProof="0" dirty="0">
                <a:ln>
                  <a:noFill/>
                </a:ln>
                <a:solidFill>
                  <a:srgbClr val="002060"/>
                </a:solidFill>
                <a:effectLst/>
                <a:uLnTx/>
                <a:uFillTx/>
                <a:latin typeface="Calibri Light" panose="020F0302020204030204"/>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3798944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971"/>
                <a:gd name="adj2" fmla="val 74134"/>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Cảm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giỏi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quá</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BT4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cuối</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hôm</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4073064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701987" y="390485"/>
            <a:ext cx="11018065" cy="1579546"/>
            <a:chOff x="540775" y="514924"/>
            <a:chExt cx="11018065" cy="1579546"/>
          </a:xfrm>
        </p:grpSpPr>
        <p:grpSp>
          <p:nvGrpSpPr>
            <p:cNvPr id="5" name="Nhóm 15">
              <a:extLst>
                <a:ext uri="{FF2B5EF4-FFF2-40B4-BE49-F238E27FC236}">
                  <a16:creationId xmlns:a16="http://schemas.microsoft.com/office/drawing/2014/main" id="{AB08A7EB-D9BF-43D6-0179-D18FDBAF267D}"/>
                </a:ext>
              </a:extLst>
            </p:cNvPr>
            <p:cNvGrpSpPr/>
            <p:nvPr/>
          </p:nvGrpSpPr>
          <p:grpSpPr>
            <a:xfrm>
              <a:off x="540775" y="514924"/>
              <a:ext cx="793415" cy="784830"/>
              <a:chOff x="540775"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540775"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570686"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343123" y="524810"/>
              <a:ext cx="10215717"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Khối 4 của Trường Tiểu học Nguyễn Trãi gồm 1 lớp có 27 học sinh và 6 lớp, mỗi lớp có 34 học sinh. Hỏi trung bình mỗi lớp khối 4 của trường tiểu học đó có bao nhiêu học 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sp>
        <p:nvSpPr>
          <p:cNvPr id="4" name="TextBox 3">
            <a:extLst>
              <a:ext uri="{FF2B5EF4-FFF2-40B4-BE49-F238E27FC236}">
                <a16:creationId xmlns:a16="http://schemas.microsoft.com/office/drawing/2014/main" id="{4340F252-9620-2EEC-27A2-2438D93B6FC0}"/>
              </a:ext>
            </a:extLst>
          </p:cNvPr>
          <p:cNvSpPr txBox="1"/>
          <p:nvPr/>
        </p:nvSpPr>
        <p:spPr>
          <a:xfrm>
            <a:off x="1238865" y="2428568"/>
            <a:ext cx="9783096" cy="3539430"/>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Bài giải</a:t>
            </a:r>
            <a:r>
              <a:rPr lang="en-US" sz="3200" b="1" dirty="0">
                <a:solidFill>
                  <a:srgbClr val="FF0000"/>
                </a:solidFill>
                <a:latin typeface="Calibri" panose="020F0502020204030204" pitchFamily="34" charset="0"/>
                <a:cs typeface="Calibri" panose="020F0502020204030204" pitchFamily="34" charset="0"/>
              </a:rPr>
              <a:t>:</a:t>
            </a:r>
          </a:p>
          <a:p>
            <a:pPr algn="ctr"/>
            <a:r>
              <a:rPr lang="vi-VN" sz="3200" b="1"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Mỗi lớp có 34 học sinh thì 6 l</a:t>
            </a:r>
            <a:r>
              <a:rPr lang="en-US" sz="3200" dirty="0">
                <a:solidFill>
                  <a:srgbClr val="FF0000"/>
                </a:solidFill>
                <a:latin typeface="Calibri" panose="020F0502020204030204" pitchFamily="34" charset="0"/>
                <a:cs typeface="Calibri" panose="020F0502020204030204" pitchFamily="34" charset="0"/>
              </a:rPr>
              <a:t>ớ</a:t>
            </a:r>
            <a:r>
              <a:rPr lang="vi-VN" sz="3200" dirty="0">
                <a:solidFill>
                  <a:srgbClr val="FF0000"/>
                </a:solidFill>
                <a:latin typeface="Calibri" panose="020F0502020204030204" pitchFamily="34" charset="0"/>
                <a:cs typeface="Calibri" panose="020F0502020204030204" pitchFamily="34" charset="0"/>
              </a:rPr>
              <a:t>p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34 </a:t>
            </a:r>
            <a:r>
              <a:rPr lang="en-US" sz="3200" dirty="0">
                <a:solidFill>
                  <a:srgbClr val="FF0000"/>
                </a:solidFill>
                <a:latin typeface="Calibri" panose="020F0502020204030204" pitchFamily="34" charset="0"/>
                <a:cs typeface="Calibri" panose="020F0502020204030204" pitchFamily="34" charset="0"/>
              </a:rPr>
              <a:t>x </a:t>
            </a:r>
            <a:r>
              <a:rPr lang="vi-VN" sz="3200" dirty="0">
                <a:solidFill>
                  <a:srgbClr val="FF0000"/>
                </a:solidFill>
                <a:latin typeface="Calibri" panose="020F0502020204030204" pitchFamily="34" charset="0"/>
                <a:cs typeface="Calibri" panose="020F0502020204030204" pitchFamily="34" charset="0"/>
              </a:rPr>
              <a:t>6 = 204 (học sinh)</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Tổng số khối 4 của trường tiểu học là: 6 + 1 = 7 (lớp)</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Trung bình khối 4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(204 + 27): 7 = 33 (học sinh)</a:t>
            </a:r>
            <a:endParaRPr lang="en-US" sz="3200" dirty="0">
              <a:solidFill>
                <a:srgbClr val="FF0000"/>
              </a:solidFill>
              <a:latin typeface="Calibri" panose="020F0502020204030204" pitchFamily="34" charset="0"/>
              <a:cs typeface="Calibri" panose="020F0502020204030204" pitchFamily="34" charset="0"/>
            </a:endParaRPr>
          </a:p>
          <a:p>
            <a:pPr algn="r"/>
            <a:r>
              <a:rPr lang="vi-VN" sz="3200" dirty="0">
                <a:solidFill>
                  <a:srgbClr val="FF0000"/>
                </a:solidFill>
                <a:latin typeface="Calibri" panose="020F0502020204030204" pitchFamily="34" charset="0"/>
                <a:cs typeface="Calibri" panose="020F0502020204030204" pitchFamily="34" charset="0"/>
              </a:rPr>
              <a:t>Đáp số: 33 học sinh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694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Kem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mát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lang="en-US" sz="3000" dirty="0">
                  <a:solidFill>
                    <a:srgbClr val="002060"/>
                  </a:solidFill>
                  <a:latin typeface="Calibri" panose="020F0502020204030204"/>
                </a:rPr>
                <a:t>E</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giới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thiệu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cho</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pic>
        <p:nvPicPr>
          <p:cNvPr id="5" name="Picture 4" descr="A cartoon of a child holding an ice cream cone&#10;&#10;Description automatically generated">
            <a:extLst>
              <a:ext uri="{FF2B5EF4-FFF2-40B4-BE49-F238E27FC236}">
                <a16:creationId xmlns:a16="http://schemas.microsoft.com/office/drawing/2014/main" id="{8558C905-623F-FF29-4A84-01E593B24D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2401" y="1927123"/>
            <a:ext cx="5082663" cy="5082663"/>
          </a:xfrm>
          <a:prstGeom prst="rect">
            <a:avLst/>
          </a:prstGeom>
        </p:spPr>
      </p:pic>
    </p:spTree>
    <p:extLst>
      <p:ext uri="{BB962C8B-B14F-4D97-AF65-F5344CB8AC3E}">
        <p14:creationId xmlns:p14="http://schemas.microsoft.com/office/powerpoint/2010/main" val="1109741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mediacall" presetSubtype="0" fill="hold" nodeType="withEffect">
                                  <p:stCondLst>
                                    <p:cond delay="0"/>
                                  </p:stCondLst>
                                  <p:childTnLst>
                                    <p:cmd type="call" cmd="playFrom(0.0)">
                                      <p:cBhvr>
                                        <p:cTn id="32" dur="44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537ED1A5-12CF-E00B-E0EB-24DEEB6F476F}"/>
              </a:ext>
            </a:extLst>
          </p:cNvPr>
          <p:cNvPicPr>
            <a:picLocks noChangeAspect="1"/>
          </p:cNvPicPr>
          <p:nvPr/>
        </p:nvPicPr>
        <p:blipFill>
          <a:blip r:embed="rId4"/>
          <a:stretch>
            <a:fillRect/>
          </a:stretch>
        </p:blipFill>
        <p:spPr>
          <a:xfrm>
            <a:off x="0" y="-919067"/>
            <a:ext cx="11534632" cy="5608806"/>
          </a:xfrm>
          <a:prstGeom prst="rect">
            <a:avLst/>
          </a:prstGeom>
        </p:spPr>
      </p:pic>
    </p:spTree>
    <p:extLst>
      <p:ext uri="{BB962C8B-B14F-4D97-AF65-F5344CB8AC3E}">
        <p14:creationId xmlns:p14="http://schemas.microsoft.com/office/powerpoint/2010/main" val="18024526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Group 22"/>
          <p:cNvGrpSpPr/>
          <p:nvPr/>
        </p:nvGrpSpPr>
        <p:grpSpPr>
          <a:xfrm>
            <a:off x="1558505" y="-242353"/>
            <a:ext cx="5286432" cy="4095895"/>
            <a:chOff x="421954" y="348652"/>
            <a:chExt cx="6864659" cy="5110854"/>
          </a:xfrm>
        </p:grpSpPr>
        <p:pic>
          <p:nvPicPr>
            <p:cNvPr id="2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6"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27" name="Group 26"/>
          <p:cNvGrpSpPr/>
          <p:nvPr/>
        </p:nvGrpSpPr>
        <p:grpSpPr>
          <a:xfrm>
            <a:off x="7557905" y="301961"/>
            <a:ext cx="4406725" cy="2220686"/>
            <a:chOff x="553283" y="-54364"/>
            <a:chExt cx="4972832" cy="2331437"/>
          </a:xfrm>
        </p:grpSpPr>
        <p:sp>
          <p:nvSpPr>
            <p:cNvPr id="28" name="Rectangle: Rounded Corners 5">
              <a:extLst>
                <a:ext uri="{FF2B5EF4-FFF2-40B4-BE49-F238E27FC236}">
                  <a16:creationId xmlns:a16="http://schemas.microsoft.com/office/drawing/2014/main" id="{375B7F41-B6BC-4285-A5D4-E61F19FAE58E}"/>
                </a:ext>
              </a:extLst>
            </p:cNvPr>
            <p:cNvSpPr/>
            <p:nvPr/>
          </p:nvSpPr>
          <p:spPr>
            <a:xfrm>
              <a:off x="553283" y="-54364"/>
              <a:ext cx="4874041" cy="2331437"/>
            </a:xfrm>
            <a:prstGeom prst="roundRect">
              <a:avLst>
                <a:gd name="adj" fmla="val 50000"/>
              </a:avLst>
            </a:prstGeom>
            <a:solidFill>
              <a:schemeClr val="bg1"/>
            </a:solidFill>
            <a:ln w="38100">
              <a:solidFill>
                <a:schemeClr val="accent1">
                  <a:lumMod val="60000"/>
                  <a:lumOff val="40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234B22C0-B9C3-AB33-E036-F58F1DD43359}"/>
                </a:ext>
              </a:extLst>
            </p:cNvPr>
            <p:cNvSpPr txBox="1"/>
            <p:nvPr/>
          </p:nvSpPr>
          <p:spPr>
            <a:xfrm>
              <a:off x="643482" y="516633"/>
              <a:ext cx="4882633" cy="872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C786A"/>
                </a:buClr>
                <a:buSzTx/>
                <a:buFontTx/>
                <a:buNone/>
                <a:tabLst/>
                <a:defRPr/>
              </a:pP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Thu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ngân</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tài</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ba</a:t>
              </a:r>
              <a:endPar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endParaRPr>
            </a:p>
          </p:txBody>
        </p:sp>
      </p:grpSp>
    </p:spTree>
    <p:extLst>
      <p:ext uri="{BB962C8B-B14F-4D97-AF65-F5344CB8AC3E}">
        <p14:creationId xmlns:p14="http://schemas.microsoft.com/office/powerpoint/2010/main" val="2050806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14063" y="294969"/>
            <a:ext cx="11700030" cy="2324140"/>
            <a:chOff x="214063" y="294969"/>
            <a:chExt cx="11700030" cy="2324140"/>
          </a:xfrm>
        </p:grpSpPr>
        <p:grpSp>
          <p:nvGrpSpPr>
            <p:cNvPr id="2" name="Group 1"/>
            <p:cNvGrpSpPr/>
            <p:nvPr/>
          </p:nvGrpSpPr>
          <p:grpSpPr>
            <a:xfrm>
              <a:off x="214063" y="294969"/>
              <a:ext cx="11700030" cy="2324140"/>
              <a:chOff x="214063" y="294969"/>
              <a:chExt cx="11700030"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14063" y="1186040"/>
                <a:ext cx="4293603" cy="1433069"/>
                <a:chOff x="2215528" y="4129449"/>
                <a:chExt cx="4293603" cy="1433069"/>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15528" y="4129449"/>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123929" y="718662"/>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a:t>
              </a:r>
              <a:r>
                <a:rPr lang="en-US"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020 : 10</a:t>
              </a:r>
              <a:r>
                <a:rPr lang="vi-VN" sz="6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199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8"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200</a:t>
            </a:r>
          </a:p>
        </p:txBody>
      </p:sp>
      <p:sp>
        <p:nvSpPr>
          <p:cNvPr id="19"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2 000</a:t>
            </a:r>
          </a:p>
        </p:txBody>
      </p:sp>
      <p:sp>
        <p:nvSpPr>
          <p:cNvPr id="20"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a:t>
            </a:r>
            <a:r>
              <a:rPr lang="en-US" sz="6000" b="1" dirty="0">
                <a:solidFill>
                  <a:srgbClr val="44546A"/>
                </a:solidFill>
              </a:rPr>
              <a:t>2 002</a:t>
            </a:r>
            <a:endParaRPr kumimoji="0" lang="en-US" sz="6000" b="1" i="0" u="none" strike="noStrike" kern="1200" cap="none" spc="0" normalizeH="0" baseline="0" noProof="0" dirty="0">
              <a:ln>
                <a:noFill/>
              </a:ln>
              <a:solidFill>
                <a:srgbClr val="44546A"/>
              </a:solidFill>
              <a:effectLst/>
              <a:uLnTx/>
              <a:uFillTx/>
              <a:ea typeface="+mn-ea"/>
              <a:cs typeface="+mn-cs"/>
            </a:endParaRPr>
          </a:p>
        </p:txBody>
      </p:sp>
      <p:pic>
        <p:nvPicPr>
          <p:cNvPr id="5" name="Picture 4"/>
          <p:cNvPicPr>
            <a:picLocks noChangeAspect="1"/>
          </p:cNvPicPr>
          <p:nvPr/>
        </p:nvPicPr>
        <p:blipFill>
          <a:blip r:embed="rId7"/>
          <a:stretch>
            <a:fillRect/>
          </a:stretch>
        </p:blipFill>
        <p:spPr>
          <a:xfrm>
            <a:off x="1869428" y="1544914"/>
            <a:ext cx="8381742" cy="5209753"/>
          </a:xfrm>
          <a:prstGeom prst="rect">
            <a:avLst/>
          </a:prstGeom>
        </p:spPr>
      </p:pic>
    </p:spTree>
    <p:extLst>
      <p:ext uri="{BB962C8B-B14F-4D97-AF65-F5344CB8AC3E}">
        <p14:creationId xmlns:p14="http://schemas.microsoft.com/office/powerpoint/2010/main" val="1382676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0"/>
                                        </p:tgtEl>
                                        <p:attrNameLst>
                                          <p:attrName>fillcolor</p:attrName>
                                        </p:attrNameLst>
                                      </p:cBhvr>
                                      <p:to>
                                        <a:srgbClr val="FFFF00"/>
                                      </p:to>
                                    </p:animClr>
                                    <p:set>
                                      <p:cBhvr>
                                        <p:cTn id="27" dur="1000" fill="hold"/>
                                        <p:tgtEl>
                                          <p:spTgt spid="20"/>
                                        </p:tgtEl>
                                        <p:attrNameLst>
                                          <p:attrName>fill.type</p:attrName>
                                        </p:attrNameLst>
                                      </p:cBhvr>
                                      <p:to>
                                        <p:strVal val="solid"/>
                                      </p:to>
                                    </p:set>
                                    <p:set>
                                      <p:cBhvr>
                                        <p:cTn id="28" dur="1000" fill="hold"/>
                                        <p:tgtEl>
                                          <p:spTgt spid="2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9"/>
                                        </p:tgtEl>
                                        <p:attrNameLst>
                                          <p:attrName>ppt_w</p:attrName>
                                        </p:attrNameLst>
                                      </p:cBhvr>
                                      <p:tavLst>
                                        <p:tav tm="0">
                                          <p:val>
                                            <p:strVal val="ppt_w"/>
                                          </p:val>
                                        </p:tav>
                                        <p:tav tm="100000">
                                          <p:val>
                                            <p:fltVal val="0"/>
                                          </p:val>
                                        </p:tav>
                                      </p:tavLst>
                                    </p:anim>
                                    <p:anim calcmode="lin" valueType="num">
                                      <p:cBhvr>
                                        <p:cTn id="31" dur="1000"/>
                                        <p:tgtEl>
                                          <p:spTgt spid="19"/>
                                        </p:tgtEl>
                                        <p:attrNameLst>
                                          <p:attrName>ppt_h</p:attrName>
                                        </p:attrNameLst>
                                      </p:cBhvr>
                                      <p:tavLst>
                                        <p:tav tm="0">
                                          <p:val>
                                            <p:strVal val="ppt_h"/>
                                          </p:val>
                                        </p:tav>
                                        <p:tav tm="100000">
                                          <p:val>
                                            <p:fltVal val="0"/>
                                          </p:val>
                                        </p:tav>
                                      </p:tavLst>
                                    </p:anim>
                                    <p:anim calcmode="lin" valueType="num">
                                      <p:cBhvr>
                                        <p:cTn id="32" dur="1000"/>
                                        <p:tgtEl>
                                          <p:spTgt spid="19"/>
                                        </p:tgtEl>
                                        <p:attrNameLst>
                                          <p:attrName>style.rotation</p:attrName>
                                        </p:attrNameLst>
                                      </p:cBhvr>
                                      <p:tavLst>
                                        <p:tav tm="0">
                                          <p:val>
                                            <p:fltVal val="0"/>
                                          </p:val>
                                        </p:tav>
                                        <p:tav tm="100000">
                                          <p:val>
                                            <p:fltVal val="90"/>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8"/>
                                        </p:tgtEl>
                                        <p:attrNameLst>
                                          <p:attrName>ppt_w</p:attrName>
                                        </p:attrNameLst>
                                      </p:cBhvr>
                                      <p:tavLst>
                                        <p:tav tm="0">
                                          <p:val>
                                            <p:strVal val="ppt_w"/>
                                          </p:val>
                                        </p:tav>
                                        <p:tav tm="100000">
                                          <p:val>
                                            <p:fltVal val="0"/>
                                          </p:val>
                                        </p:tav>
                                      </p:tavLst>
                                    </p:anim>
                                    <p:anim calcmode="lin" valueType="num">
                                      <p:cBhvr>
                                        <p:cTn id="37" dur="1000"/>
                                        <p:tgtEl>
                                          <p:spTgt spid="18"/>
                                        </p:tgtEl>
                                        <p:attrNameLst>
                                          <p:attrName>ppt_h</p:attrName>
                                        </p:attrNameLst>
                                      </p:cBhvr>
                                      <p:tavLst>
                                        <p:tav tm="0">
                                          <p:val>
                                            <p:strVal val="ppt_h"/>
                                          </p:val>
                                        </p:tav>
                                        <p:tav tm="100000">
                                          <p:val>
                                            <p:fltVal val="0"/>
                                          </p:val>
                                        </p:tav>
                                      </p:tavLst>
                                    </p:anim>
                                    <p:anim calcmode="lin" valueType="num">
                                      <p:cBhvr>
                                        <p:cTn id="38" dur="1000"/>
                                        <p:tgtEl>
                                          <p:spTgt spid="18"/>
                                        </p:tgtEl>
                                        <p:attrNameLst>
                                          <p:attrName>style.rotation</p:attrName>
                                        </p:attrNameLst>
                                      </p:cBhvr>
                                      <p:tavLst>
                                        <p:tav tm="0">
                                          <p:val>
                                            <p:fltVal val="0"/>
                                          </p:val>
                                        </p:tav>
                                        <p:tav tm="100000">
                                          <p:val>
                                            <p:fltVal val="90"/>
                                          </p:val>
                                        </p:tav>
                                      </p:tavLst>
                                    </p:anim>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8" grpId="0" animBg="1"/>
      <p:bldP spid="18" grpId="1" animBg="1"/>
      <p:bldP spid="19" grpId="0" animBg="1"/>
      <p:bldP spid="19" grpId="1"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189855"/>
                <a:ext cx="4280542" cy="1429254"/>
                <a:chOff x="2228589" y="4133264"/>
                <a:chExt cx="4280542" cy="1429254"/>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3326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2996110" y="600674"/>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lumMod val="85000"/>
                      <a:lumOff val="15000"/>
                    </a:prstClr>
                  </a:solidFill>
                  <a:effectLst/>
                  <a:uLnTx/>
                  <a:uFillTx/>
                  <a:ea typeface="+mn-ea"/>
                  <a:cs typeface="+mn-cs"/>
                </a:rPr>
                <a:t>9 000 : 100</a:t>
              </a:r>
            </a:p>
          </p:txBody>
        </p:sp>
      </p:grpSp>
      <p:sp>
        <p:nvSpPr>
          <p:cNvPr id="30"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90</a:t>
            </a:r>
          </a:p>
        </p:txBody>
      </p:sp>
      <p:sp>
        <p:nvSpPr>
          <p:cNvPr id="31"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B. 900</a:t>
            </a:r>
          </a:p>
        </p:txBody>
      </p:sp>
      <p:sp>
        <p:nvSpPr>
          <p:cNvPr id="32"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9</a:t>
            </a:r>
          </a:p>
        </p:txBody>
      </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pic>
        <p:nvPicPr>
          <p:cNvPr id="5" name="Picture 4"/>
          <p:cNvPicPr>
            <a:picLocks noChangeAspect="1"/>
          </p:cNvPicPr>
          <p:nvPr/>
        </p:nvPicPr>
        <p:blipFill>
          <a:blip r:embed="rId7"/>
          <a:stretch>
            <a:fillRect/>
          </a:stretch>
        </p:blipFill>
        <p:spPr>
          <a:xfrm>
            <a:off x="1763620" y="2094901"/>
            <a:ext cx="8381742" cy="5209753"/>
          </a:xfrm>
          <a:prstGeom prst="rect">
            <a:avLst/>
          </a:prstGeom>
        </p:spPr>
      </p:pic>
    </p:spTree>
    <p:extLst>
      <p:ext uri="{BB962C8B-B14F-4D97-AF65-F5344CB8AC3E}">
        <p14:creationId xmlns:p14="http://schemas.microsoft.com/office/powerpoint/2010/main" val="142685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30"/>
                                        </p:tgtEl>
                                        <p:attrNameLst>
                                          <p:attrName>fillcolor</p:attrName>
                                        </p:attrNameLst>
                                      </p:cBhvr>
                                      <p:to>
                                        <a:srgbClr val="FFFF00"/>
                                      </p:to>
                                    </p:animClr>
                                    <p:set>
                                      <p:cBhvr>
                                        <p:cTn id="27" dur="1000" fill="hold"/>
                                        <p:tgtEl>
                                          <p:spTgt spid="30"/>
                                        </p:tgtEl>
                                        <p:attrNameLst>
                                          <p:attrName>fill.type</p:attrName>
                                        </p:attrNameLst>
                                      </p:cBhvr>
                                      <p:to>
                                        <p:strVal val="solid"/>
                                      </p:to>
                                    </p:set>
                                    <p:set>
                                      <p:cBhvr>
                                        <p:cTn id="28" dur="1000" fill="hold"/>
                                        <p:tgtEl>
                                          <p:spTgt spid="3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32"/>
                                        </p:tgtEl>
                                        <p:attrNameLst>
                                          <p:attrName>ppt_w</p:attrName>
                                        </p:attrNameLst>
                                      </p:cBhvr>
                                      <p:tavLst>
                                        <p:tav tm="0">
                                          <p:val>
                                            <p:strVal val="ppt_w"/>
                                          </p:val>
                                        </p:tav>
                                        <p:tav tm="100000">
                                          <p:val>
                                            <p:fltVal val="0"/>
                                          </p:val>
                                        </p:tav>
                                      </p:tavLst>
                                    </p:anim>
                                    <p:anim calcmode="lin" valueType="num">
                                      <p:cBhvr>
                                        <p:cTn id="31" dur="1000"/>
                                        <p:tgtEl>
                                          <p:spTgt spid="32"/>
                                        </p:tgtEl>
                                        <p:attrNameLst>
                                          <p:attrName>ppt_h</p:attrName>
                                        </p:attrNameLst>
                                      </p:cBhvr>
                                      <p:tavLst>
                                        <p:tav tm="0">
                                          <p:val>
                                            <p:strVal val="ppt_h"/>
                                          </p:val>
                                        </p:tav>
                                        <p:tav tm="100000">
                                          <p:val>
                                            <p:fltVal val="0"/>
                                          </p:val>
                                        </p:tav>
                                      </p:tavLst>
                                    </p:anim>
                                    <p:anim calcmode="lin" valueType="num">
                                      <p:cBhvr>
                                        <p:cTn id="32" dur="1000"/>
                                        <p:tgtEl>
                                          <p:spTgt spid="32"/>
                                        </p:tgtEl>
                                        <p:attrNameLst>
                                          <p:attrName>style.rotation</p:attrName>
                                        </p:attrNameLst>
                                      </p:cBhvr>
                                      <p:tavLst>
                                        <p:tav tm="0">
                                          <p:val>
                                            <p:fltVal val="0"/>
                                          </p:val>
                                        </p:tav>
                                        <p:tav tm="100000">
                                          <p:val>
                                            <p:fltVal val="90"/>
                                          </p:val>
                                        </p:tav>
                                      </p:tavLst>
                                    </p:anim>
                                    <p:animEffect transition="out" filter="fade">
                                      <p:cBhvr>
                                        <p:cTn id="33" dur="1000"/>
                                        <p:tgtEl>
                                          <p:spTgt spid="32"/>
                                        </p:tgtEl>
                                      </p:cBhvr>
                                    </p:animEffect>
                                    <p:set>
                                      <p:cBhvr>
                                        <p:cTn id="34" dur="1" fill="hold">
                                          <p:stCondLst>
                                            <p:cond delay="999"/>
                                          </p:stCondLst>
                                        </p:cTn>
                                        <p:tgtEl>
                                          <p:spTgt spid="32"/>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31"/>
                                        </p:tgtEl>
                                        <p:attrNameLst>
                                          <p:attrName>ppt_w</p:attrName>
                                        </p:attrNameLst>
                                      </p:cBhvr>
                                      <p:tavLst>
                                        <p:tav tm="0">
                                          <p:val>
                                            <p:strVal val="ppt_w"/>
                                          </p:val>
                                        </p:tav>
                                        <p:tav tm="100000">
                                          <p:val>
                                            <p:fltVal val="0"/>
                                          </p:val>
                                        </p:tav>
                                      </p:tavLst>
                                    </p:anim>
                                    <p:anim calcmode="lin" valueType="num">
                                      <p:cBhvr>
                                        <p:cTn id="37" dur="1000"/>
                                        <p:tgtEl>
                                          <p:spTgt spid="31"/>
                                        </p:tgtEl>
                                        <p:attrNameLst>
                                          <p:attrName>ppt_h</p:attrName>
                                        </p:attrNameLst>
                                      </p:cBhvr>
                                      <p:tavLst>
                                        <p:tav tm="0">
                                          <p:val>
                                            <p:strVal val="ppt_h"/>
                                          </p:val>
                                        </p:tav>
                                        <p:tav tm="100000">
                                          <p:val>
                                            <p:fltVal val="0"/>
                                          </p:val>
                                        </p:tav>
                                      </p:tavLst>
                                    </p:anim>
                                    <p:anim calcmode="lin" valueType="num">
                                      <p:cBhvr>
                                        <p:cTn id="38" dur="1000"/>
                                        <p:tgtEl>
                                          <p:spTgt spid="31"/>
                                        </p:tgtEl>
                                        <p:attrNameLst>
                                          <p:attrName>style.rotation</p:attrName>
                                        </p:attrNameLst>
                                      </p:cBhvr>
                                      <p:tavLst>
                                        <p:tav tm="0">
                                          <p:val>
                                            <p:fltVal val="0"/>
                                          </p:val>
                                        </p:tav>
                                        <p:tav tm="100000">
                                          <p:val>
                                            <p:fltVal val="90"/>
                                          </p:val>
                                        </p:tav>
                                      </p:tavLst>
                                    </p:anim>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30" grpId="0" animBg="1"/>
      <p:bldP spid="31" grpId="0" animBg="1"/>
      <p:bldP spid="31" grpId="1" animBg="1"/>
      <p:bldP spid="32" grpId="0" animBg="1"/>
      <p:bldP spid="3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205912"/>
                <a:ext cx="4280542" cy="1413197"/>
                <a:chOff x="2228589" y="4149321"/>
                <a:chExt cx="4280542" cy="1413197"/>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49321"/>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367128" y="705719"/>
              <a:ext cx="8330651" cy="1123712"/>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lumMod val="85000"/>
                      <a:lumOff val="15000"/>
                    </a:prstClr>
                  </a:solidFill>
                  <a:effectLst/>
                  <a:uLnTx/>
                  <a:uFillTx/>
                  <a:ea typeface="+mn-ea"/>
                  <a:cs typeface="+mn-cs"/>
                </a:rPr>
                <a:t>200 200 : 100</a:t>
              </a:r>
              <a:endParaRPr kumimoji="0" lang="en-US" sz="6000" b="0" i="0" u="none" strike="noStrike" kern="1200" cap="none" spc="0" normalizeH="0" baseline="0" noProof="0" dirty="0">
                <a:ln>
                  <a:noFill/>
                </a:ln>
                <a:solidFill>
                  <a:prstClr val="black">
                    <a:lumMod val="85000"/>
                    <a:lumOff val="15000"/>
                  </a:prstClr>
                </a:solidFill>
                <a:effectLst/>
                <a:uLnTx/>
                <a:uFillTx/>
                <a:ea typeface="+mn-ea"/>
                <a:cs typeface="+mn-cs"/>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5" name="Rectangle: Rounded Corners 7">
            <a:extLst>
              <a:ext uri="{FF2B5EF4-FFF2-40B4-BE49-F238E27FC236}">
                <a16:creationId xmlns:a16="http://schemas.microsoft.com/office/drawing/2014/main" id="{B445A835-5C19-95AB-3B7E-70C99DD5A827}"/>
              </a:ext>
            </a:extLst>
          </p:cNvPr>
          <p:cNvSpPr/>
          <p:nvPr/>
        </p:nvSpPr>
        <p:spPr>
          <a:xfrm>
            <a:off x="4618691" y="2740089"/>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B. 2 002</a:t>
            </a:r>
          </a:p>
        </p:txBody>
      </p:sp>
      <p:sp>
        <p:nvSpPr>
          <p:cNvPr id="16" name="Rectangle: Rounded Corners 14">
            <a:extLst>
              <a:ext uri="{FF2B5EF4-FFF2-40B4-BE49-F238E27FC236}">
                <a16:creationId xmlns:a16="http://schemas.microsoft.com/office/drawing/2014/main" id="{C09D7110-0589-5968-30A3-3374BE33C162}"/>
              </a:ext>
            </a:extLst>
          </p:cNvPr>
          <p:cNvSpPr/>
          <p:nvPr/>
        </p:nvSpPr>
        <p:spPr>
          <a:xfrm>
            <a:off x="1017006" y="269713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A. 2 000</a:t>
            </a:r>
          </a:p>
        </p:txBody>
      </p:sp>
      <p:sp>
        <p:nvSpPr>
          <p:cNvPr id="17" name="Rectangle: Rounded Corners 16">
            <a:extLst>
              <a:ext uri="{FF2B5EF4-FFF2-40B4-BE49-F238E27FC236}">
                <a16:creationId xmlns:a16="http://schemas.microsoft.com/office/drawing/2014/main" id="{3AED465A-BBB6-6B94-CE4F-2D78F243AA8F}"/>
              </a:ext>
            </a:extLst>
          </p:cNvPr>
          <p:cNvSpPr/>
          <p:nvPr/>
        </p:nvSpPr>
        <p:spPr>
          <a:xfrm>
            <a:off x="8220376" y="2746841"/>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C. 202</a:t>
            </a:r>
          </a:p>
        </p:txBody>
      </p:sp>
      <p:pic>
        <p:nvPicPr>
          <p:cNvPr id="5" name="Picture 4"/>
          <p:cNvPicPr>
            <a:picLocks noChangeAspect="1"/>
          </p:cNvPicPr>
          <p:nvPr/>
        </p:nvPicPr>
        <p:blipFill>
          <a:blip r:embed="rId7"/>
          <a:stretch>
            <a:fillRect/>
          </a:stretch>
        </p:blipFill>
        <p:spPr>
          <a:xfrm>
            <a:off x="2396960" y="1177205"/>
            <a:ext cx="8381742" cy="5209753"/>
          </a:xfrm>
          <a:prstGeom prst="rect">
            <a:avLst/>
          </a:prstGeom>
        </p:spPr>
      </p:pic>
    </p:spTree>
    <p:extLst>
      <p:ext uri="{BB962C8B-B14F-4D97-AF65-F5344CB8AC3E}">
        <p14:creationId xmlns:p14="http://schemas.microsoft.com/office/powerpoint/2010/main" val="3420609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5"/>
                                        </p:tgtEl>
                                        <p:attrNameLst>
                                          <p:attrName>fillcolor</p:attrName>
                                        </p:attrNameLst>
                                      </p:cBhvr>
                                      <p:to>
                                        <a:srgbClr val="FFFF00"/>
                                      </p:to>
                                    </p:animClr>
                                    <p:set>
                                      <p:cBhvr>
                                        <p:cTn id="27" dur="1000" fill="hold"/>
                                        <p:tgtEl>
                                          <p:spTgt spid="15"/>
                                        </p:tgtEl>
                                        <p:attrNameLst>
                                          <p:attrName>fill.type</p:attrName>
                                        </p:attrNameLst>
                                      </p:cBhvr>
                                      <p:to>
                                        <p:strVal val="solid"/>
                                      </p:to>
                                    </p:set>
                                    <p:set>
                                      <p:cBhvr>
                                        <p:cTn id="28" dur="1000" fill="hold"/>
                                        <p:tgtEl>
                                          <p:spTgt spid="1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fltVal val="0"/>
                                          </p:val>
                                        </p:tav>
                                      </p:tavLst>
                                    </p:anim>
                                    <p:anim calcmode="lin" valueType="num">
                                      <p:cBhvr>
                                        <p:cTn id="32" dur="1000"/>
                                        <p:tgtEl>
                                          <p:spTgt spid="16"/>
                                        </p:tgtEl>
                                        <p:attrNameLst>
                                          <p:attrName>style.rotation</p:attrName>
                                        </p:attrNameLst>
                                      </p:cBhvr>
                                      <p:tavLst>
                                        <p:tav tm="0">
                                          <p:val>
                                            <p:fltVal val="0"/>
                                          </p:val>
                                        </p:tav>
                                        <p:tav tm="100000">
                                          <p:val>
                                            <p:fltVal val="90"/>
                                          </p:val>
                                        </p:tav>
                                      </p:tavLst>
                                    </p:anim>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7"/>
                                        </p:tgtEl>
                                        <p:attrNameLst>
                                          <p:attrName>ppt_w</p:attrName>
                                        </p:attrNameLst>
                                      </p:cBhvr>
                                      <p:tavLst>
                                        <p:tav tm="0">
                                          <p:val>
                                            <p:strVal val="ppt_w"/>
                                          </p:val>
                                        </p:tav>
                                        <p:tav tm="100000">
                                          <p:val>
                                            <p:fltVal val="0"/>
                                          </p:val>
                                        </p:tav>
                                      </p:tavLst>
                                    </p:anim>
                                    <p:anim calcmode="lin" valueType="num">
                                      <p:cBhvr>
                                        <p:cTn id="37" dur="1000"/>
                                        <p:tgtEl>
                                          <p:spTgt spid="17"/>
                                        </p:tgtEl>
                                        <p:attrNameLst>
                                          <p:attrName>ppt_h</p:attrName>
                                        </p:attrNameLst>
                                      </p:cBhvr>
                                      <p:tavLst>
                                        <p:tav tm="0">
                                          <p:val>
                                            <p:strVal val="ppt_h"/>
                                          </p:val>
                                        </p:tav>
                                        <p:tav tm="100000">
                                          <p:val>
                                            <p:fltVal val="0"/>
                                          </p:val>
                                        </p:tav>
                                      </p:tavLst>
                                    </p:anim>
                                    <p:anim calcmode="lin" valueType="num">
                                      <p:cBhvr>
                                        <p:cTn id="38" dur="1000"/>
                                        <p:tgtEl>
                                          <p:spTgt spid="17"/>
                                        </p:tgtEl>
                                        <p:attrNameLst>
                                          <p:attrName>style.rotation</p:attrName>
                                        </p:attrNameLst>
                                      </p:cBhvr>
                                      <p:tavLst>
                                        <p:tav tm="0">
                                          <p:val>
                                            <p:fltVal val="0"/>
                                          </p:val>
                                        </p:tav>
                                        <p:tav tm="100000">
                                          <p:val>
                                            <p:fltVal val="90"/>
                                          </p:val>
                                        </p:tav>
                                      </p:tavLst>
                                    </p:anim>
                                    <p:animEffect transition="out" filter="fade">
                                      <p:cBhvr>
                                        <p:cTn id="39" dur="1000"/>
                                        <p:tgtEl>
                                          <p:spTgt spid="17"/>
                                        </p:tgtEl>
                                      </p:cBhvr>
                                    </p:animEffect>
                                    <p:set>
                                      <p:cBhvr>
                                        <p:cTn id="40" dur="1" fill="hold">
                                          <p:stCondLst>
                                            <p:cond delay="9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5" grpId="0" animBg="1"/>
      <p:bldP spid="16" grpId="0" animBg="1"/>
      <p:bldP spid="16" grpId="1" animBg="1"/>
      <p:bldP spid="17" grpId="0" animBg="1"/>
      <p:bldP spid="1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id="{6518A68E-4532-929F-D073-73A540E26A48}"/>
              </a:ext>
            </a:extLst>
          </p:cNvPr>
          <p:cNvPicPr>
            <a:picLocks noChangeAspect="1"/>
          </p:cNvPicPr>
          <p:nvPr/>
        </p:nvPicPr>
        <p:blipFill>
          <a:blip r:embed="rId8"/>
          <a:stretch>
            <a:fillRect/>
          </a:stretch>
        </p:blipFill>
        <p:spPr>
          <a:xfrm>
            <a:off x="1610214" y="-200872"/>
            <a:ext cx="6285521" cy="1944793"/>
          </a:xfrm>
          <a:prstGeom prst="rect">
            <a:avLst/>
          </a:prstGeom>
        </p:spPr>
      </p:pic>
      <p:sp>
        <p:nvSpPr>
          <p:cNvPr id="3" name="TextBox 2">
            <a:extLst>
              <a:ext uri="{FF2B5EF4-FFF2-40B4-BE49-F238E27FC236}">
                <a16:creationId xmlns:a16="http://schemas.microsoft.com/office/drawing/2014/main" id="{75605DF1-7921-F21D-D689-6E2AEBAD5925}"/>
              </a:ext>
            </a:extLst>
          </p:cNvPr>
          <p:cNvSpPr txBox="1"/>
          <p:nvPr/>
        </p:nvSpPr>
        <p:spPr>
          <a:xfrm>
            <a:off x="8717280" y="16700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7A9E68CC-155A-D47D-239D-2467E32CD410}"/>
              </a:ext>
            </a:extLst>
          </p:cNvPr>
          <p:cNvPicPr>
            <a:picLocks noChangeAspect="1"/>
          </p:cNvPicPr>
          <p:nvPr/>
        </p:nvPicPr>
        <p:blipFill>
          <a:blip r:embed="rId4"/>
          <a:stretch>
            <a:fillRect/>
          </a:stretch>
        </p:blipFill>
        <p:spPr>
          <a:xfrm>
            <a:off x="598609" y="-485775"/>
            <a:ext cx="10918582" cy="6858000"/>
          </a:xfrm>
          <a:prstGeom prst="rect">
            <a:avLst/>
          </a:prstGeom>
        </p:spPr>
      </p:pic>
    </p:spTree>
    <p:extLst>
      <p:ext uri="{BB962C8B-B14F-4D97-AF65-F5344CB8AC3E}">
        <p14:creationId xmlns:p14="http://schemas.microsoft.com/office/powerpoint/2010/main" val="2663650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3046712" y="3869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id="{4C51DAA2-8B46-0FB2-327B-93AB1400F6A7}"/>
              </a:ext>
            </a:extLst>
          </p:cNvPr>
          <p:cNvPicPr>
            <a:picLocks noChangeAspect="1"/>
          </p:cNvPicPr>
          <p:nvPr/>
        </p:nvPicPr>
        <p:blipFill>
          <a:blip r:embed="rId9"/>
          <a:stretch>
            <a:fillRect/>
          </a:stretch>
        </p:blipFill>
        <p:spPr>
          <a:xfrm>
            <a:off x="211468" y="3142331"/>
            <a:ext cx="7596819" cy="3239419"/>
          </a:xfrm>
          <a:prstGeom prst="rect">
            <a:avLst/>
          </a:prstGeom>
        </p:spPr>
      </p:pic>
      <p:pic>
        <p:nvPicPr>
          <p:cNvPr id="4" name="Picture 3">
            <a:extLst>
              <a:ext uri="{FF2B5EF4-FFF2-40B4-BE49-F238E27FC236}">
                <a16:creationId xmlns:a16="http://schemas.microsoft.com/office/drawing/2014/main" id="{A1F71E8A-1787-577A-8CEE-869096C0F5BC}"/>
              </a:ext>
            </a:extLst>
          </p:cNvPr>
          <p:cNvPicPr>
            <a:picLocks noChangeAspect="1"/>
          </p:cNvPicPr>
          <p:nvPr/>
        </p:nvPicPr>
        <p:blipFill>
          <a:blip r:embed="rId10"/>
          <a:stretch>
            <a:fillRect/>
          </a:stretch>
        </p:blipFill>
        <p:spPr>
          <a:xfrm rot="175581">
            <a:off x="5790661" y="-144530"/>
            <a:ext cx="5620933" cy="2700339"/>
          </a:xfrm>
          <a:prstGeom prst="rect">
            <a:avLst/>
          </a:prstGeom>
        </p:spPr>
      </p:pic>
      <p:sp>
        <p:nvSpPr>
          <p:cNvPr id="5" name="TextBox 4">
            <a:extLst>
              <a:ext uri="{FF2B5EF4-FFF2-40B4-BE49-F238E27FC236}">
                <a16:creationId xmlns:a16="http://schemas.microsoft.com/office/drawing/2014/main" id="{D33861AD-BF94-252A-DE24-A40C95A3112A}"/>
              </a:ext>
            </a:extLst>
          </p:cNvPr>
          <p:cNvSpPr txBox="1"/>
          <p:nvPr/>
        </p:nvSpPr>
        <p:spPr>
          <a:xfrm>
            <a:off x="5991224" y="169933"/>
            <a:ext cx="52355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Cảm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đỡ</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mình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trong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ngày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hôm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nay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7"/>
                </p:tgtEl>
              </p:cMediaNode>
            </p:audi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id="{F58F85D0-3FC6-679C-B09F-4574A6D87515}"/>
              </a:ext>
            </a:extLst>
          </p:cNvPr>
          <p:cNvGrpSpPr/>
          <p:nvPr/>
        </p:nvGrpSpPr>
        <p:grpSpPr>
          <a:xfrm flipH="1">
            <a:off x="7286613" y="691662"/>
            <a:ext cx="4656417" cy="3068352"/>
            <a:chOff x="1139185" y="2161570"/>
            <a:chExt cx="7173783" cy="3736656"/>
          </a:xfrm>
        </p:grpSpPr>
        <p:sp>
          <p:nvSpPr>
            <p:cNvPr id="3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Trước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khi</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giúp</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bán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ta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hãy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cùng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nhảy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và</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hát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một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bài</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hát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sau</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để</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thật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nhiều</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năng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lượng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trong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tiết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học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này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a:t>
              </a:r>
            </a:p>
          </p:txBody>
        </p:sp>
      </p:grpSp>
    </p:spTree>
    <p:extLst>
      <p:ext uri="{BB962C8B-B14F-4D97-AF65-F5344CB8AC3E}">
        <p14:creationId xmlns:p14="http://schemas.microsoft.com/office/powerpoint/2010/main" val="10372067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id="{F58F85D0-3FC6-679C-B09F-4574A6D87515}"/>
              </a:ext>
            </a:extLst>
          </p:cNvPr>
          <p:cNvGrpSpPr/>
          <p:nvPr/>
        </p:nvGrpSpPr>
        <p:grpSpPr>
          <a:xfrm flipH="1">
            <a:off x="7286612" y="691662"/>
            <a:ext cx="4656417" cy="2737338"/>
            <a:chOff x="1139185" y="2161570"/>
            <a:chExt cx="7173783" cy="3736656"/>
          </a:xfrm>
        </p:grpSpPr>
        <p:sp>
          <p:nvSpPr>
            <p:cNvPr id="3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Các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thật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đáng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yêu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ta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đã</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năng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lượng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để</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mang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những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vị</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nhất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đến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khách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hàng</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rồi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9"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id="{D7D94705-3091-7D27-AA01-99F103C5733D}"/>
              </a:ext>
            </a:extLst>
          </p:cNvPr>
          <p:cNvSpPr txBox="1"/>
          <p:nvPr/>
        </p:nvSpPr>
        <p:spPr>
          <a:xfrm>
            <a:off x="8362950" y="648652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5501492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 presetClass="mediacall" presetSubtype="0" fill="hold" nodeType="withEffect">
                                  <p:stCondLst>
                                    <p:cond delay="0"/>
                                  </p:stCondLst>
                                  <p:childTnLst>
                                    <p:cmd type="call" cmd="playFrom(0.0)">
                                      <p:cBhvr>
                                        <p:cTn id="20" dur="441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CB76056F-7B14-8631-675D-D962D57C0BB1}"/>
              </a:ext>
            </a:extLst>
          </p:cNvPr>
          <p:cNvPicPr>
            <a:picLocks noChangeAspect="1"/>
          </p:cNvPicPr>
          <p:nvPr/>
        </p:nvPicPr>
        <p:blipFill>
          <a:blip r:embed="rId4"/>
          <a:stretch>
            <a:fillRect/>
          </a:stretch>
        </p:blipFill>
        <p:spPr>
          <a:xfrm>
            <a:off x="111136" y="-10201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146016" y="1367207"/>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được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mát</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lạnh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tay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đầu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tiên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ta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cùng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nhau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BT 1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960800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02130"/>
            <a:ext cx="10725457" cy="797624"/>
            <a:chOff x="678426" y="502130"/>
            <a:chExt cx="10725457" cy="797624"/>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621707" y="502130"/>
              <a:ext cx="978217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Tính</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nhẩm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id="{6E9289AF-04F6-4F24-5507-09D3AAF2845F}"/>
              </a:ext>
            </a:extLst>
          </p:cNvPr>
          <p:cNvSpPr txBox="1"/>
          <p:nvPr/>
        </p:nvSpPr>
        <p:spPr>
          <a:xfrm>
            <a:off x="924232" y="1543664"/>
            <a:ext cx="9979741" cy="646331"/>
          </a:xfrm>
          <a:prstGeom prst="rect">
            <a:avLst/>
          </a:prstGeom>
          <a:noFill/>
        </p:spPr>
        <p:txBody>
          <a:bodyPr wrap="square" rtlCol="0">
            <a:spAutoFit/>
          </a:bodyPr>
          <a:lstStyle/>
          <a:p>
            <a:pPr marL="342900" indent="-342900">
              <a:buAutoNum type="alphaLcParenR"/>
            </a:pPr>
            <a:r>
              <a:rPr lang="pt-BR" sz="3600" b="0" i="0" dirty="0">
                <a:solidFill>
                  <a:srgbClr val="000000"/>
                </a:solidFill>
                <a:effectLst/>
              </a:rPr>
              <a:t> 48 256 x 10 </a:t>
            </a:r>
            <a:r>
              <a:rPr lang="en-US" sz="3600" b="0" i="0" dirty="0">
                <a:solidFill>
                  <a:srgbClr val="000000"/>
                </a:solidFill>
                <a:effectLst/>
              </a:rPr>
              <a:t>            5 437 x 100           7 192 x 1 000   </a:t>
            </a:r>
            <a:endParaRPr lang="pt-BR" sz="3600" b="0" i="0" dirty="0">
              <a:solidFill>
                <a:srgbClr val="000000"/>
              </a:solidFill>
              <a:effectLst/>
            </a:endParaRPr>
          </a:p>
        </p:txBody>
      </p:sp>
      <p:sp>
        <p:nvSpPr>
          <p:cNvPr id="3" name="TextBox 2">
            <a:extLst>
              <a:ext uri="{FF2B5EF4-FFF2-40B4-BE49-F238E27FC236}">
                <a16:creationId xmlns:a16="http://schemas.microsoft.com/office/drawing/2014/main" id="{43F1E8C0-7B79-2CD6-4A35-74C70F4188F0}"/>
              </a:ext>
            </a:extLst>
          </p:cNvPr>
          <p:cNvSpPr txBox="1"/>
          <p:nvPr/>
        </p:nvSpPr>
        <p:spPr>
          <a:xfrm>
            <a:off x="590550" y="3156154"/>
            <a:ext cx="11087100" cy="646331"/>
          </a:xfrm>
          <a:prstGeom prst="rect">
            <a:avLst/>
          </a:prstGeom>
          <a:noFill/>
        </p:spPr>
        <p:txBody>
          <a:bodyPr wrap="square" rtlCol="0">
            <a:spAutoFit/>
          </a:bodyPr>
          <a:lstStyle/>
          <a:p>
            <a:r>
              <a:rPr lang="pl-PL" sz="3600" b="0" i="0" dirty="0">
                <a:solidFill>
                  <a:srgbClr val="000000"/>
                </a:solidFill>
                <a:effectLst/>
              </a:rPr>
              <a:t>b) 625 400</a:t>
            </a:r>
            <a:r>
              <a:rPr lang="en-US" sz="3600" b="0" i="0" dirty="0">
                <a:solidFill>
                  <a:srgbClr val="000000"/>
                </a:solidFill>
                <a:effectLst/>
              </a:rPr>
              <a:t>: 100               </a:t>
            </a:r>
            <a:r>
              <a:rPr lang="pl-PL" sz="3600" b="0" i="0" dirty="0">
                <a:solidFill>
                  <a:srgbClr val="000000"/>
                </a:solidFill>
                <a:effectLst/>
              </a:rPr>
              <a:t>395 800 : 10</a:t>
            </a:r>
            <a:r>
              <a:rPr lang="en-US" sz="3600" b="0" i="0" dirty="0">
                <a:solidFill>
                  <a:srgbClr val="000000"/>
                </a:solidFill>
                <a:effectLst/>
              </a:rPr>
              <a:t>           </a:t>
            </a:r>
            <a:r>
              <a:rPr lang="pl-PL" sz="3600" b="0" i="0" dirty="0">
                <a:solidFill>
                  <a:srgbClr val="000000"/>
                </a:solidFill>
                <a:effectLst/>
              </a:rPr>
              <a:t>960 000: 1 000</a:t>
            </a:r>
            <a:endParaRPr lang="pt-BR" sz="3600" b="0" i="0" dirty="0">
              <a:solidFill>
                <a:srgbClr val="000000"/>
              </a:solidFill>
              <a:effectLst/>
            </a:endParaRPr>
          </a:p>
        </p:txBody>
      </p:sp>
      <p:sp>
        <p:nvSpPr>
          <p:cNvPr id="4" name="TextBox 3">
            <a:extLst>
              <a:ext uri="{FF2B5EF4-FFF2-40B4-BE49-F238E27FC236}">
                <a16:creationId xmlns:a16="http://schemas.microsoft.com/office/drawing/2014/main" id="{23C33094-B560-ECAE-EC37-B85C776D1F13}"/>
              </a:ext>
            </a:extLst>
          </p:cNvPr>
          <p:cNvSpPr txBox="1"/>
          <p:nvPr/>
        </p:nvSpPr>
        <p:spPr>
          <a:xfrm>
            <a:off x="963562" y="2281084"/>
            <a:ext cx="3274142" cy="646331"/>
          </a:xfrm>
          <a:prstGeom prst="rect">
            <a:avLst/>
          </a:prstGeom>
          <a:noFill/>
        </p:spPr>
        <p:txBody>
          <a:bodyPr wrap="square" rtlCol="0">
            <a:spAutoFit/>
          </a:bodyPr>
          <a:lstStyle/>
          <a:p>
            <a:r>
              <a:rPr lang="en-US" sz="3600" b="1" i="0" dirty="0">
                <a:solidFill>
                  <a:srgbClr val="FF0000"/>
                </a:solidFill>
                <a:effectLst/>
              </a:rPr>
              <a:t>= 482 560      </a:t>
            </a:r>
            <a:endParaRPr lang="en-US" sz="3600" b="1" dirty="0">
              <a:solidFill>
                <a:srgbClr val="FF0000"/>
              </a:solidFill>
            </a:endParaRPr>
          </a:p>
        </p:txBody>
      </p:sp>
      <p:sp>
        <p:nvSpPr>
          <p:cNvPr id="5" name="TextBox 4">
            <a:extLst>
              <a:ext uri="{FF2B5EF4-FFF2-40B4-BE49-F238E27FC236}">
                <a16:creationId xmlns:a16="http://schemas.microsoft.com/office/drawing/2014/main" id="{4DDCFD90-C841-EA0B-8316-74C6E0FF0F0A}"/>
              </a:ext>
            </a:extLst>
          </p:cNvPr>
          <p:cNvSpPr txBox="1"/>
          <p:nvPr/>
        </p:nvSpPr>
        <p:spPr>
          <a:xfrm>
            <a:off x="4699820" y="2172929"/>
            <a:ext cx="3274142" cy="646331"/>
          </a:xfrm>
          <a:prstGeom prst="rect">
            <a:avLst/>
          </a:prstGeom>
          <a:noFill/>
        </p:spPr>
        <p:txBody>
          <a:bodyPr wrap="square" rtlCol="0">
            <a:spAutoFit/>
          </a:bodyPr>
          <a:lstStyle/>
          <a:p>
            <a:r>
              <a:rPr lang="en-US" sz="3600" b="1" dirty="0">
                <a:solidFill>
                  <a:srgbClr val="FF0000"/>
                </a:solidFill>
              </a:rPr>
              <a:t>= 543 700 </a:t>
            </a:r>
          </a:p>
        </p:txBody>
      </p:sp>
      <p:sp>
        <p:nvSpPr>
          <p:cNvPr id="11" name="TextBox 10">
            <a:extLst>
              <a:ext uri="{FF2B5EF4-FFF2-40B4-BE49-F238E27FC236}">
                <a16:creationId xmlns:a16="http://schemas.microsoft.com/office/drawing/2014/main" id="{8DBF7D0C-6AC8-D9BB-F58E-793802E6070F}"/>
              </a:ext>
            </a:extLst>
          </p:cNvPr>
          <p:cNvSpPr txBox="1"/>
          <p:nvPr/>
        </p:nvSpPr>
        <p:spPr>
          <a:xfrm>
            <a:off x="7983794" y="2123768"/>
            <a:ext cx="3274142" cy="646331"/>
          </a:xfrm>
          <a:prstGeom prst="rect">
            <a:avLst/>
          </a:prstGeom>
          <a:noFill/>
        </p:spPr>
        <p:txBody>
          <a:bodyPr wrap="square" rtlCol="0">
            <a:spAutoFit/>
          </a:bodyPr>
          <a:lstStyle/>
          <a:p>
            <a:r>
              <a:rPr lang="en-US" sz="3600" b="1" dirty="0">
                <a:solidFill>
                  <a:srgbClr val="FF0000"/>
                </a:solidFill>
              </a:rPr>
              <a:t>= 7 192 000</a:t>
            </a:r>
          </a:p>
        </p:txBody>
      </p:sp>
      <p:sp>
        <p:nvSpPr>
          <p:cNvPr id="12" name="TextBox 11">
            <a:extLst>
              <a:ext uri="{FF2B5EF4-FFF2-40B4-BE49-F238E27FC236}">
                <a16:creationId xmlns:a16="http://schemas.microsoft.com/office/drawing/2014/main" id="{65BB0E40-31F7-E743-58D7-2C29891EDFDB}"/>
              </a:ext>
            </a:extLst>
          </p:cNvPr>
          <p:cNvSpPr txBox="1"/>
          <p:nvPr/>
        </p:nvSpPr>
        <p:spPr>
          <a:xfrm>
            <a:off x="1016410" y="3814917"/>
            <a:ext cx="3274142" cy="646331"/>
          </a:xfrm>
          <a:prstGeom prst="rect">
            <a:avLst/>
          </a:prstGeom>
          <a:noFill/>
        </p:spPr>
        <p:txBody>
          <a:bodyPr wrap="square" rtlCol="0">
            <a:spAutoFit/>
          </a:bodyPr>
          <a:lstStyle/>
          <a:p>
            <a:r>
              <a:rPr lang="en-US" sz="3600" b="1" dirty="0">
                <a:solidFill>
                  <a:srgbClr val="FF0000"/>
                </a:solidFill>
              </a:rPr>
              <a:t>= 6 254 </a:t>
            </a:r>
          </a:p>
        </p:txBody>
      </p:sp>
      <p:sp>
        <p:nvSpPr>
          <p:cNvPr id="18" name="TextBox 17">
            <a:extLst>
              <a:ext uri="{FF2B5EF4-FFF2-40B4-BE49-F238E27FC236}">
                <a16:creationId xmlns:a16="http://schemas.microsoft.com/office/drawing/2014/main" id="{69057578-7C91-FB53-CB65-9FF6831FAE2A}"/>
              </a:ext>
            </a:extLst>
          </p:cNvPr>
          <p:cNvSpPr txBox="1"/>
          <p:nvPr/>
        </p:nvSpPr>
        <p:spPr>
          <a:xfrm>
            <a:off x="4980039" y="3806621"/>
            <a:ext cx="3274142" cy="646331"/>
          </a:xfrm>
          <a:prstGeom prst="rect">
            <a:avLst/>
          </a:prstGeom>
          <a:noFill/>
        </p:spPr>
        <p:txBody>
          <a:bodyPr wrap="square" rtlCol="0">
            <a:spAutoFit/>
          </a:bodyPr>
          <a:lstStyle/>
          <a:p>
            <a:r>
              <a:rPr lang="en-US" sz="3600" b="1" dirty="0">
                <a:solidFill>
                  <a:srgbClr val="FF0000"/>
                </a:solidFill>
              </a:rPr>
              <a:t>= 39 580 </a:t>
            </a:r>
          </a:p>
        </p:txBody>
      </p:sp>
      <p:sp>
        <p:nvSpPr>
          <p:cNvPr id="19" name="TextBox 18">
            <a:extLst>
              <a:ext uri="{FF2B5EF4-FFF2-40B4-BE49-F238E27FC236}">
                <a16:creationId xmlns:a16="http://schemas.microsoft.com/office/drawing/2014/main" id="{86D5872C-9FFA-B9F9-358A-529005EB6723}"/>
              </a:ext>
            </a:extLst>
          </p:cNvPr>
          <p:cNvSpPr txBox="1"/>
          <p:nvPr/>
        </p:nvSpPr>
        <p:spPr>
          <a:xfrm>
            <a:off x="8355883" y="3786035"/>
            <a:ext cx="3274142" cy="646331"/>
          </a:xfrm>
          <a:prstGeom prst="rect">
            <a:avLst/>
          </a:prstGeom>
          <a:noFill/>
        </p:spPr>
        <p:txBody>
          <a:bodyPr wrap="square" rtlCol="0">
            <a:spAutoFit/>
          </a:bodyPr>
          <a:lstStyle/>
          <a:p>
            <a:r>
              <a:rPr lang="en-US" sz="3600" b="1" dirty="0">
                <a:solidFill>
                  <a:srgbClr val="FF0000"/>
                </a:solidFill>
              </a:rPr>
              <a:t>= 960</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tuyệt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quay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nữa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đấy</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61</TotalTime>
  <Words>771</Words>
  <Application>Microsoft Office PowerPoint</Application>
  <PresentationFormat>Widescreen</PresentationFormat>
  <Paragraphs>126</Paragraphs>
  <Slides>30</Slides>
  <Notes>15</Notes>
  <HiddenSlides>0</HiddenSlides>
  <MMClips>9</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微软雅黑</vt:lpstr>
      <vt:lpstr>Arial</vt:lpstr>
      <vt:lpstr>Calibri</vt:lpstr>
      <vt:lpstr>Calibri </vt:lpstr>
      <vt:lpstr>Calibri Light</vt:lpstr>
      <vt:lpstr>Lato Regular</vt:lpstr>
      <vt:lpstr>LNTH-LuoLuoNotangYuanTi 1</vt:lpstr>
      <vt:lpstr>Times New Roman</vt:lpstr>
      <vt:lpstr>UTM Cookies</vt:lpstr>
      <vt:lpstr>UTM Duepuntozero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37</cp:revision>
  <dcterms:created xsi:type="dcterms:W3CDTF">2023-12-05T09:02:33Z</dcterms:created>
  <dcterms:modified xsi:type="dcterms:W3CDTF">2025-05-03T17:58:02Z</dcterms:modified>
  <cp:category>9Slide.vn</cp:category>
</cp:coreProperties>
</file>