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32" r:id="rId3"/>
  </p:sldMasterIdLst>
  <p:notesMasterIdLst>
    <p:notesMasterId r:id="rId31"/>
  </p:notesMasterIdLst>
  <p:sldIdLst>
    <p:sldId id="261" r:id="rId4"/>
    <p:sldId id="320" r:id="rId5"/>
    <p:sldId id="260" r:id="rId6"/>
    <p:sldId id="257" r:id="rId7"/>
    <p:sldId id="258" r:id="rId8"/>
    <p:sldId id="313" r:id="rId9"/>
    <p:sldId id="318" r:id="rId10"/>
    <p:sldId id="317" r:id="rId11"/>
    <p:sldId id="316" r:id="rId12"/>
    <p:sldId id="321" r:id="rId13"/>
    <p:sldId id="340" r:id="rId14"/>
    <p:sldId id="341" r:id="rId15"/>
    <p:sldId id="342" r:id="rId16"/>
    <p:sldId id="326" r:id="rId17"/>
    <p:sldId id="343" r:id="rId18"/>
    <p:sldId id="344" r:id="rId19"/>
    <p:sldId id="345" r:id="rId20"/>
    <p:sldId id="346" r:id="rId21"/>
    <p:sldId id="347" r:id="rId22"/>
    <p:sldId id="348" r:id="rId23"/>
    <p:sldId id="349" r:id="rId24"/>
    <p:sldId id="283" r:id="rId25"/>
    <p:sldId id="350" r:id="rId26"/>
    <p:sldId id="352" r:id="rId27"/>
    <p:sldId id="351" r:id="rId28"/>
    <p:sldId id="4410" r:id="rId29"/>
    <p:sldId id="31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6" d="100"/>
          <a:sy n="66" d="100"/>
        </p:scale>
        <p:origin x="81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098198-E308-46BF-8E8E-B7DA7B7A33CB}"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BF9C31-23EB-40CA-BB6C-FCB265C4B8E8}" type="slidenum">
              <a:rPr lang="en-US" smtClean="0"/>
              <a:t>‹#›</a:t>
            </a:fld>
            <a:endParaRPr lang="en-US"/>
          </a:p>
        </p:txBody>
      </p:sp>
    </p:spTree>
    <p:extLst>
      <p:ext uri="{BB962C8B-B14F-4D97-AF65-F5344CB8AC3E}">
        <p14:creationId xmlns:p14="http://schemas.microsoft.com/office/powerpoint/2010/main" val="2013357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34825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59918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31422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13004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52489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645117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34825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b="0" i="0" dirty="0">
                <a:solidFill>
                  <a:srgbClr val="333333"/>
                </a:solidFill>
                <a:effectLst/>
                <a:latin typeface="Roboto" panose="02000000000000000000" pitchFamily="2" charset="0"/>
              </a:rPr>
              <a:t>Bài đọc Đi hội chùa Hương là bài thơ ca ngợi vẻ đẹp của chùa Hương, lễ hội chùa Hương và thể hiện tình cảm của người dân với quê hương đất nước.</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80940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05690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34825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2025/5/4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053555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2025/5/4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967157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2025/5/4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537198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03087-83E7-46FE-B451-E5C9B2E6A3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17A58C-55DF-4F8C-BBE0-9C82B2C036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158F7F-E00D-4BD2-B743-772D137FAD55}"/>
              </a:ext>
            </a:extLst>
          </p:cNvPr>
          <p:cNvSpPr>
            <a:spLocks noGrp="1"/>
          </p:cNvSpPr>
          <p:nvPr>
            <p:ph type="dt" sz="half" idx="10"/>
          </p:nvPr>
        </p:nvSpPr>
        <p:spPr/>
        <p:txBody>
          <a:bodyPr/>
          <a:lstStyle/>
          <a:p>
            <a:fld id="{C9703F0F-B301-489A-839B-7A11CC5C6AAB}" type="datetimeFigureOut">
              <a:rPr lang="en-US" smtClean="0"/>
              <a:t>4/5/2025</a:t>
            </a:fld>
            <a:endParaRPr lang="en-US"/>
          </a:p>
        </p:txBody>
      </p:sp>
      <p:sp>
        <p:nvSpPr>
          <p:cNvPr id="5" name="Footer Placeholder 4">
            <a:extLst>
              <a:ext uri="{FF2B5EF4-FFF2-40B4-BE49-F238E27FC236}">
                <a16:creationId xmlns:a16="http://schemas.microsoft.com/office/drawing/2014/main" id="{04F11884-6B03-4287-9A05-20756C38A9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B79B5A-4B5C-4EBA-A3FF-6969E3F32983}"/>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5613637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569BB-93B8-4A39-A773-77935B99E2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9C35F7-5CA5-4C2B-8778-BA0F55E43D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4BF98F-A684-4730-8052-410ED9E2A7C1}"/>
              </a:ext>
            </a:extLst>
          </p:cNvPr>
          <p:cNvSpPr>
            <a:spLocks noGrp="1"/>
          </p:cNvSpPr>
          <p:nvPr>
            <p:ph type="dt" sz="half" idx="10"/>
          </p:nvPr>
        </p:nvSpPr>
        <p:spPr/>
        <p:txBody>
          <a:bodyPr/>
          <a:lstStyle/>
          <a:p>
            <a:fld id="{C9703F0F-B301-489A-839B-7A11CC5C6AAB}" type="datetimeFigureOut">
              <a:rPr lang="en-US" smtClean="0"/>
              <a:t>4/5/2025</a:t>
            </a:fld>
            <a:endParaRPr lang="en-US"/>
          </a:p>
        </p:txBody>
      </p:sp>
      <p:sp>
        <p:nvSpPr>
          <p:cNvPr id="5" name="Footer Placeholder 4">
            <a:extLst>
              <a:ext uri="{FF2B5EF4-FFF2-40B4-BE49-F238E27FC236}">
                <a16:creationId xmlns:a16="http://schemas.microsoft.com/office/drawing/2014/main" id="{68BE372D-0C20-4603-A81A-18D61ABF35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EB001A-E9E9-4498-953D-D661651B9CBD}"/>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284542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8836C-A42F-46E4-B4E2-1CE1418E66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A08C39-4EFB-46C1-894E-3BC5E5FD81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CEDEA4-4040-409E-ADEE-77B8ADFD20F7}"/>
              </a:ext>
            </a:extLst>
          </p:cNvPr>
          <p:cNvSpPr>
            <a:spLocks noGrp="1"/>
          </p:cNvSpPr>
          <p:nvPr>
            <p:ph type="dt" sz="half" idx="10"/>
          </p:nvPr>
        </p:nvSpPr>
        <p:spPr/>
        <p:txBody>
          <a:bodyPr/>
          <a:lstStyle/>
          <a:p>
            <a:fld id="{C9703F0F-B301-489A-839B-7A11CC5C6AAB}" type="datetimeFigureOut">
              <a:rPr lang="en-US" smtClean="0"/>
              <a:t>4/5/2025</a:t>
            </a:fld>
            <a:endParaRPr lang="en-US"/>
          </a:p>
        </p:txBody>
      </p:sp>
      <p:sp>
        <p:nvSpPr>
          <p:cNvPr id="5" name="Footer Placeholder 4">
            <a:extLst>
              <a:ext uri="{FF2B5EF4-FFF2-40B4-BE49-F238E27FC236}">
                <a16:creationId xmlns:a16="http://schemas.microsoft.com/office/drawing/2014/main" id="{80C09A1A-6029-4E9A-8E26-6F8F65CFF7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FE6E90-C19D-4E79-9151-52E3AC6BB083}"/>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859983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956DB-680E-4985-B385-DABB8483AB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581A0C-7FDD-4448-BF7C-C9F7E41056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E85064-D558-4F36-A211-C867790C87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7980FF-CA01-4B8F-BD65-63D05B0189EC}"/>
              </a:ext>
            </a:extLst>
          </p:cNvPr>
          <p:cNvSpPr>
            <a:spLocks noGrp="1"/>
          </p:cNvSpPr>
          <p:nvPr>
            <p:ph type="dt" sz="half" idx="10"/>
          </p:nvPr>
        </p:nvSpPr>
        <p:spPr/>
        <p:txBody>
          <a:bodyPr/>
          <a:lstStyle/>
          <a:p>
            <a:fld id="{C9703F0F-B301-489A-839B-7A11CC5C6AAB}" type="datetimeFigureOut">
              <a:rPr lang="en-US" smtClean="0"/>
              <a:t>4/5/2025</a:t>
            </a:fld>
            <a:endParaRPr lang="en-US"/>
          </a:p>
        </p:txBody>
      </p:sp>
      <p:sp>
        <p:nvSpPr>
          <p:cNvPr id="6" name="Footer Placeholder 5">
            <a:extLst>
              <a:ext uri="{FF2B5EF4-FFF2-40B4-BE49-F238E27FC236}">
                <a16:creationId xmlns:a16="http://schemas.microsoft.com/office/drawing/2014/main" id="{753EAC7F-5C18-48E6-9A8D-BD8F99DF97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A51D0-4C91-47EC-9EE6-49C82BAC3721}"/>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9522258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B50F2-5B6E-45F1-8AB5-91F2CB5D74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AF4B18-70A7-4741-AD85-1C98B0046E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B5EBD8-E1E9-47DF-BA26-614EC6E0BA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B5657E-40F6-4660-B636-77640EF325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D330CF-3282-4C1A-A26D-D666D2C60C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2EB469-3758-4E34-83E2-E76CA79F23CB}"/>
              </a:ext>
            </a:extLst>
          </p:cNvPr>
          <p:cNvSpPr>
            <a:spLocks noGrp="1"/>
          </p:cNvSpPr>
          <p:nvPr>
            <p:ph type="dt" sz="half" idx="10"/>
          </p:nvPr>
        </p:nvSpPr>
        <p:spPr/>
        <p:txBody>
          <a:bodyPr/>
          <a:lstStyle/>
          <a:p>
            <a:fld id="{C9703F0F-B301-489A-839B-7A11CC5C6AAB}" type="datetimeFigureOut">
              <a:rPr lang="en-US" smtClean="0"/>
              <a:t>4/5/2025</a:t>
            </a:fld>
            <a:endParaRPr lang="en-US"/>
          </a:p>
        </p:txBody>
      </p:sp>
      <p:sp>
        <p:nvSpPr>
          <p:cNvPr id="8" name="Footer Placeholder 7">
            <a:extLst>
              <a:ext uri="{FF2B5EF4-FFF2-40B4-BE49-F238E27FC236}">
                <a16:creationId xmlns:a16="http://schemas.microsoft.com/office/drawing/2014/main" id="{B2018BA7-8DCD-44C3-BC5A-23530CFCFA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DA3B85-E9FF-4A96-AB3A-E5598DCF20B2}"/>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9040133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22308-E335-4FF0-B46D-85D557ABFB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6F8113-5B61-464F-970F-D9A8DA5F62EE}"/>
              </a:ext>
            </a:extLst>
          </p:cNvPr>
          <p:cNvSpPr>
            <a:spLocks noGrp="1"/>
          </p:cNvSpPr>
          <p:nvPr>
            <p:ph type="dt" sz="half" idx="10"/>
          </p:nvPr>
        </p:nvSpPr>
        <p:spPr/>
        <p:txBody>
          <a:bodyPr/>
          <a:lstStyle/>
          <a:p>
            <a:fld id="{C9703F0F-B301-489A-839B-7A11CC5C6AAB}" type="datetimeFigureOut">
              <a:rPr lang="en-US" smtClean="0"/>
              <a:t>4/5/2025</a:t>
            </a:fld>
            <a:endParaRPr lang="en-US"/>
          </a:p>
        </p:txBody>
      </p:sp>
      <p:sp>
        <p:nvSpPr>
          <p:cNvPr id="4" name="Footer Placeholder 3">
            <a:extLst>
              <a:ext uri="{FF2B5EF4-FFF2-40B4-BE49-F238E27FC236}">
                <a16:creationId xmlns:a16="http://schemas.microsoft.com/office/drawing/2014/main" id="{E80E7744-67DC-4ADC-B7F1-FA07C36B65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20BFBD-FF0D-4747-8BBA-0B0C35FB2D67}"/>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7466622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4/5/2025</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23923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F6A53-A6FC-4A7C-9B20-1AB56E5AD7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F4267E-CB81-4E40-A07E-E9C7ECD676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F5565B-DA08-4F8E-BEE2-472E3573A8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8AA119-18CB-49F6-8340-5C48929B0769}"/>
              </a:ext>
            </a:extLst>
          </p:cNvPr>
          <p:cNvSpPr>
            <a:spLocks noGrp="1"/>
          </p:cNvSpPr>
          <p:nvPr>
            <p:ph type="dt" sz="half" idx="10"/>
          </p:nvPr>
        </p:nvSpPr>
        <p:spPr/>
        <p:txBody>
          <a:bodyPr/>
          <a:lstStyle/>
          <a:p>
            <a:fld id="{C9703F0F-B301-489A-839B-7A11CC5C6AAB}" type="datetimeFigureOut">
              <a:rPr lang="en-US" smtClean="0"/>
              <a:t>4/5/2025</a:t>
            </a:fld>
            <a:endParaRPr lang="en-US"/>
          </a:p>
        </p:txBody>
      </p:sp>
      <p:sp>
        <p:nvSpPr>
          <p:cNvPr id="6" name="Footer Placeholder 5">
            <a:extLst>
              <a:ext uri="{FF2B5EF4-FFF2-40B4-BE49-F238E27FC236}">
                <a16:creationId xmlns:a16="http://schemas.microsoft.com/office/drawing/2014/main" id="{DD6B6633-3774-4479-9CCD-0D20548420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604E18-C5F8-439F-BDD5-2BA12B48F551}"/>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402982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2025/5/4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945342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7DB32-9A69-433C-B84F-DE0C68E0F9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CFF74B-C8C3-47F5-9736-3B5B077C9E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F96FC3-CC54-4F9E-B6D7-035E199C62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54F810-769E-4152-9728-52C782B63144}"/>
              </a:ext>
            </a:extLst>
          </p:cNvPr>
          <p:cNvSpPr>
            <a:spLocks noGrp="1"/>
          </p:cNvSpPr>
          <p:nvPr>
            <p:ph type="dt" sz="half" idx="10"/>
          </p:nvPr>
        </p:nvSpPr>
        <p:spPr/>
        <p:txBody>
          <a:bodyPr/>
          <a:lstStyle/>
          <a:p>
            <a:fld id="{C9703F0F-B301-489A-839B-7A11CC5C6AAB}" type="datetimeFigureOut">
              <a:rPr lang="en-US" smtClean="0"/>
              <a:t>4/5/2025</a:t>
            </a:fld>
            <a:endParaRPr lang="en-US"/>
          </a:p>
        </p:txBody>
      </p:sp>
      <p:sp>
        <p:nvSpPr>
          <p:cNvPr id="6" name="Footer Placeholder 5">
            <a:extLst>
              <a:ext uri="{FF2B5EF4-FFF2-40B4-BE49-F238E27FC236}">
                <a16:creationId xmlns:a16="http://schemas.microsoft.com/office/drawing/2014/main" id="{DDC42B53-6E97-4977-9338-8D2C80F332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9E7547-1344-471B-A4EF-D97EEFE32469}"/>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1629727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F74F6-06F2-4D1A-9CAA-5F12C17094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18BF26-ED7A-4E92-AAA0-7B54643764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E70C1E-80C1-41D3-841A-61D6312FDB42}"/>
              </a:ext>
            </a:extLst>
          </p:cNvPr>
          <p:cNvSpPr>
            <a:spLocks noGrp="1"/>
          </p:cNvSpPr>
          <p:nvPr>
            <p:ph type="dt" sz="half" idx="10"/>
          </p:nvPr>
        </p:nvSpPr>
        <p:spPr/>
        <p:txBody>
          <a:bodyPr/>
          <a:lstStyle/>
          <a:p>
            <a:fld id="{C9703F0F-B301-489A-839B-7A11CC5C6AAB}" type="datetimeFigureOut">
              <a:rPr lang="en-US" smtClean="0"/>
              <a:t>4/5/2025</a:t>
            </a:fld>
            <a:endParaRPr lang="en-US"/>
          </a:p>
        </p:txBody>
      </p:sp>
      <p:sp>
        <p:nvSpPr>
          <p:cNvPr id="5" name="Footer Placeholder 4">
            <a:extLst>
              <a:ext uri="{FF2B5EF4-FFF2-40B4-BE49-F238E27FC236}">
                <a16:creationId xmlns:a16="http://schemas.microsoft.com/office/drawing/2014/main" id="{59388E0E-DE48-40A1-9151-AC93E27ABA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190D6C-D66F-4006-9BFC-47D2E748E3CB}"/>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41992766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84C6FB-CFA1-45F3-812A-59CDAE86FD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41FFD7-8E78-4FEC-B20A-B2BE900E1C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D76412-1629-4BEA-8E75-63B69586C6C4}"/>
              </a:ext>
            </a:extLst>
          </p:cNvPr>
          <p:cNvSpPr>
            <a:spLocks noGrp="1"/>
          </p:cNvSpPr>
          <p:nvPr>
            <p:ph type="dt" sz="half" idx="10"/>
          </p:nvPr>
        </p:nvSpPr>
        <p:spPr/>
        <p:txBody>
          <a:bodyPr/>
          <a:lstStyle/>
          <a:p>
            <a:fld id="{C9703F0F-B301-489A-839B-7A11CC5C6AAB}" type="datetimeFigureOut">
              <a:rPr lang="en-US" smtClean="0"/>
              <a:t>4/5/2025</a:t>
            </a:fld>
            <a:endParaRPr lang="en-US"/>
          </a:p>
        </p:txBody>
      </p:sp>
      <p:sp>
        <p:nvSpPr>
          <p:cNvPr id="5" name="Footer Placeholder 4">
            <a:extLst>
              <a:ext uri="{FF2B5EF4-FFF2-40B4-BE49-F238E27FC236}">
                <a16:creationId xmlns:a16="http://schemas.microsoft.com/office/drawing/2014/main" id="{2593818A-639B-4C3F-89C0-EC47730DD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938A5B-FA36-4B5A-8B67-8519C892D68A}"/>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2823603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35200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36570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11607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984544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92049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86368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67226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2025/5/4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142622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26580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44398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56421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08388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2025/5/4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054887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2025/5/4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88189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2025/5/4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809704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2025/5/4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736659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2025/5/4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883919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2025/5/4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920951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30820CF-B880-4189-942D-D702A7CBA730}" type="datetimeFigureOut">
              <a:rPr lang="zh-CN" altLang="en-US" smtClean="0"/>
              <a:t>2025/5/4</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C913308-F349-4B6D-A68A-DD1791B4A57B}"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599BBB8D-9C9A-0780-9F0C-FC78C2896AE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86097" y="302443"/>
            <a:ext cx="1403808" cy="1403808"/>
          </a:xfrm>
          <a:prstGeom prst="rect">
            <a:avLst/>
          </a:prstGeom>
        </p:spPr>
      </p:pic>
    </p:spTree>
    <p:extLst>
      <p:ext uri="{BB962C8B-B14F-4D97-AF65-F5344CB8AC3E}">
        <p14:creationId xmlns:p14="http://schemas.microsoft.com/office/powerpoint/2010/main" val="18137103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885C95-08E4-4596-87C3-90BD9201D7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CA601C-7A00-4BAF-83E5-3CD30E937B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791E74-C8FD-4C33-BECC-232E4E804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703F0F-B301-489A-839B-7A11CC5C6AAB}" type="datetimeFigureOut">
              <a:rPr lang="en-US" smtClean="0"/>
              <a:t>4/5/2025</a:t>
            </a:fld>
            <a:endParaRPr lang="en-US"/>
          </a:p>
        </p:txBody>
      </p:sp>
      <p:sp>
        <p:nvSpPr>
          <p:cNvPr id="5" name="Footer Placeholder 4">
            <a:extLst>
              <a:ext uri="{FF2B5EF4-FFF2-40B4-BE49-F238E27FC236}">
                <a16:creationId xmlns:a16="http://schemas.microsoft.com/office/drawing/2014/main" id="{0674FFB0-A03A-490F-ABED-07761E3B2B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10FE9F-5B47-4C5C-A224-02C4AA6442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F91F8A-3CEC-4826-87A3-275DC29CB0A8}" type="slidenum">
              <a:rPr lang="en-US" smtClean="0"/>
              <a:t>‹#›</a:t>
            </a:fld>
            <a:endParaRPr lang="en-US"/>
          </a:p>
        </p:txBody>
      </p:sp>
    </p:spTree>
    <p:extLst>
      <p:ext uri="{BB962C8B-B14F-4D97-AF65-F5344CB8AC3E}">
        <p14:creationId xmlns:p14="http://schemas.microsoft.com/office/powerpoint/2010/main" val="3776957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2025/5/4</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329136532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1.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9.sv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5.sv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1531" y="-813952"/>
            <a:ext cx="8133523" cy="8133523"/>
          </a:xfrm>
          <a:prstGeom prst="rect">
            <a:avLst/>
          </a:prstGeom>
        </p:spPr>
      </p:pic>
      <p:pic>
        <p:nvPicPr>
          <p:cNvPr id="25" name="图片 24"/>
          <p:cNvPicPr>
            <a:picLocks noChangeAspect="1"/>
          </p:cNvPicPr>
          <p:nvPr/>
        </p:nvPicPr>
        <p:blipFill rotWithShape="1">
          <a:blip r:embed="rId4" cstate="print">
            <a:extLst>
              <a:ext uri="{28A0092B-C50C-407E-A947-70E740481C1C}">
                <a14:useLocalDpi xmlns:a14="http://schemas.microsoft.com/office/drawing/2010/main" val="0"/>
              </a:ext>
            </a:extLst>
          </a:blip>
          <a:srcRect l="68068" t="14712" r="10912" b="75728"/>
          <a:stretch/>
        </p:blipFill>
        <p:spPr>
          <a:xfrm>
            <a:off x="6864085" y="3169890"/>
            <a:ext cx="1366315" cy="830735"/>
          </a:xfrm>
          <a:prstGeom prst="rect">
            <a:avLst/>
          </a:prstGeom>
        </p:spPr>
      </p:pic>
      <p:pic>
        <p:nvPicPr>
          <p:cNvPr id="26" name="图片 25"/>
          <p:cNvPicPr>
            <a:picLocks noChangeAspect="1"/>
          </p:cNvPicPr>
          <p:nvPr/>
        </p:nvPicPr>
        <p:blipFill rotWithShape="1">
          <a:blip r:embed="rId4" cstate="print">
            <a:extLst>
              <a:ext uri="{28A0092B-C50C-407E-A947-70E740481C1C}">
                <a14:useLocalDpi xmlns:a14="http://schemas.microsoft.com/office/drawing/2010/main" val="0"/>
              </a:ext>
            </a:extLst>
          </a:blip>
          <a:srcRect r="32537" b="43773"/>
          <a:stretch/>
        </p:blipFill>
        <p:spPr>
          <a:xfrm rot="16200000">
            <a:off x="14450" y="2004892"/>
            <a:ext cx="5234719" cy="5832792"/>
          </a:xfrm>
          <a:prstGeom prst="rect">
            <a:avLst/>
          </a:prstGeom>
        </p:spPr>
      </p:pic>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l="28772" t="74273" r="29087" b="2712"/>
          <a:stretch/>
        </p:blipFill>
        <p:spPr>
          <a:xfrm flipH="1">
            <a:off x="8109338" y="1952625"/>
            <a:ext cx="4082662" cy="5407468"/>
          </a:xfrm>
          <a:prstGeom prst="rect">
            <a:avLst/>
          </a:pr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55067" t="7765" r="9556" b="66394"/>
          <a:stretch/>
        </p:blipFill>
        <p:spPr>
          <a:xfrm>
            <a:off x="4044434" y="4116497"/>
            <a:ext cx="2781636" cy="2716439"/>
          </a:xfrm>
          <a:prstGeom prst="rect">
            <a:avLst/>
          </a:prstGeom>
        </p:spPr>
      </p:pic>
      <p:pic>
        <p:nvPicPr>
          <p:cNvPr id="6" name="Content Placeholder 5">
            <a:extLst>
              <a:ext uri="{FF2B5EF4-FFF2-40B4-BE49-F238E27FC236}">
                <a16:creationId xmlns:a16="http://schemas.microsoft.com/office/drawing/2014/main" id="{B18D3ED1-5D04-89C9-1BFE-BCB41066D8FF}"/>
              </a:ext>
            </a:extLst>
          </p:cNvPr>
          <p:cNvPicPr>
            <a:picLocks noGrp="1" noChangeAspect="1"/>
          </p:cNvPicPr>
          <p:nvPr>
            <p:ph idx="1"/>
          </p:nvPr>
        </p:nvPicPr>
        <p:blipFill>
          <a:blip r:embed="rId6"/>
          <a:stretch>
            <a:fillRect/>
          </a:stretch>
        </p:blipFill>
        <p:spPr>
          <a:xfrm>
            <a:off x="3667968" y="2497592"/>
            <a:ext cx="6913463" cy="1969179"/>
          </a:xfrm>
          <a:prstGeom prst="rect">
            <a:avLst/>
          </a:prstGeom>
        </p:spPr>
      </p:pic>
    </p:spTree>
    <p:extLst>
      <p:ext uri="{BB962C8B-B14F-4D97-AF65-F5344CB8AC3E}">
        <p14:creationId xmlns:p14="http://schemas.microsoft.com/office/powerpoint/2010/main" val="40538497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0299C5-1F23-85E6-0AEA-F26A0159941B}"/>
              </a:ext>
            </a:extLst>
          </p:cNvPr>
          <p:cNvPicPr>
            <a:picLocks noChangeAspect="1"/>
          </p:cNvPicPr>
          <p:nvPr/>
        </p:nvPicPr>
        <p:blipFill>
          <a:blip r:embed="rId3"/>
          <a:stretch>
            <a:fillRect/>
          </a:stretch>
        </p:blipFill>
        <p:spPr>
          <a:xfrm>
            <a:off x="1611942" y="506941"/>
            <a:ext cx="10370195" cy="987638"/>
          </a:xfrm>
          <a:prstGeom prst="rect">
            <a:avLst/>
          </a:prstGeom>
        </p:spPr>
      </p:pic>
      <p:grpSp>
        <p:nvGrpSpPr>
          <p:cNvPr id="13" name="Group 12">
            <a:extLst>
              <a:ext uri="{FF2B5EF4-FFF2-40B4-BE49-F238E27FC236}">
                <a16:creationId xmlns:a16="http://schemas.microsoft.com/office/drawing/2014/main" id="{F60B9251-2B51-52E5-6E9A-D368883230AF}"/>
              </a:ext>
            </a:extLst>
          </p:cNvPr>
          <p:cNvGrpSpPr/>
          <p:nvPr/>
        </p:nvGrpSpPr>
        <p:grpSpPr>
          <a:xfrm>
            <a:off x="1398401" y="1432903"/>
            <a:ext cx="9818239" cy="1371257"/>
            <a:chOff x="1077255" y="1397261"/>
            <a:chExt cx="5355866" cy="2494484"/>
          </a:xfrm>
        </p:grpSpPr>
        <p:sp>
          <p:nvSpPr>
            <p:cNvPr id="14" name="Rectangle: Rounded Corners 5">
              <a:extLst>
                <a:ext uri="{FF2B5EF4-FFF2-40B4-BE49-F238E27FC236}">
                  <a16:creationId xmlns:a16="http://schemas.microsoft.com/office/drawing/2014/main" id="{D34977E5-A3C8-1E5F-04AC-1E042F152A33}"/>
                </a:ext>
              </a:extLst>
            </p:cNvPr>
            <p:cNvSpPr/>
            <p:nvPr/>
          </p:nvSpPr>
          <p:spPr>
            <a:xfrm>
              <a:off x="1077255" y="1397261"/>
              <a:ext cx="5355866" cy="2494484"/>
            </a:xfrm>
            <a:custGeom>
              <a:avLst/>
              <a:gdLst>
                <a:gd name="connsiteX0" fmla="*/ 0 w 5355866"/>
                <a:gd name="connsiteY0" fmla="*/ 415756 h 2494484"/>
                <a:gd name="connsiteX1" fmla="*/ 415756 w 5355866"/>
                <a:gd name="connsiteY1" fmla="*/ 0 h 2494484"/>
                <a:gd name="connsiteX2" fmla="*/ 4940110 w 5355866"/>
                <a:gd name="connsiteY2" fmla="*/ 0 h 2494484"/>
                <a:gd name="connsiteX3" fmla="*/ 5355866 w 5355866"/>
                <a:gd name="connsiteY3" fmla="*/ 415756 h 2494484"/>
                <a:gd name="connsiteX4" fmla="*/ 5355866 w 5355866"/>
                <a:gd name="connsiteY4" fmla="*/ 2078728 h 2494484"/>
                <a:gd name="connsiteX5" fmla="*/ 4940110 w 5355866"/>
                <a:gd name="connsiteY5" fmla="*/ 2494484 h 2494484"/>
                <a:gd name="connsiteX6" fmla="*/ 415756 w 5355866"/>
                <a:gd name="connsiteY6" fmla="*/ 2494484 h 2494484"/>
                <a:gd name="connsiteX7" fmla="*/ 0 w 5355866"/>
                <a:gd name="connsiteY7" fmla="*/ 2078728 h 2494484"/>
                <a:gd name="connsiteX8" fmla="*/ 0 w 5355866"/>
                <a:gd name="connsiteY8" fmla="*/ 415756 h 249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5866" h="2494484" fill="none" extrusionOk="0">
                  <a:moveTo>
                    <a:pt x="0" y="415756"/>
                  </a:moveTo>
                  <a:cubicBezTo>
                    <a:pt x="-10073" y="185688"/>
                    <a:pt x="183889" y="-2415"/>
                    <a:pt x="415756" y="0"/>
                  </a:cubicBezTo>
                  <a:cubicBezTo>
                    <a:pt x="2603622" y="-1575"/>
                    <a:pt x="3025712" y="140358"/>
                    <a:pt x="4940110" y="0"/>
                  </a:cubicBezTo>
                  <a:cubicBezTo>
                    <a:pt x="5136575" y="-1939"/>
                    <a:pt x="5331244" y="174309"/>
                    <a:pt x="5355866" y="415756"/>
                  </a:cubicBezTo>
                  <a:cubicBezTo>
                    <a:pt x="5261197" y="739696"/>
                    <a:pt x="5392849" y="1772857"/>
                    <a:pt x="5355866" y="2078728"/>
                  </a:cubicBezTo>
                  <a:cubicBezTo>
                    <a:pt x="5347472" y="2294812"/>
                    <a:pt x="5177454" y="2475363"/>
                    <a:pt x="4940110" y="2494484"/>
                  </a:cubicBezTo>
                  <a:cubicBezTo>
                    <a:pt x="4193322" y="2546386"/>
                    <a:pt x="2122621" y="2479005"/>
                    <a:pt x="415756" y="2494484"/>
                  </a:cubicBezTo>
                  <a:cubicBezTo>
                    <a:pt x="143372" y="2484196"/>
                    <a:pt x="11689" y="2291675"/>
                    <a:pt x="0" y="2078728"/>
                  </a:cubicBezTo>
                  <a:cubicBezTo>
                    <a:pt x="86222" y="1775309"/>
                    <a:pt x="35654" y="621792"/>
                    <a:pt x="0" y="415756"/>
                  </a:cubicBezTo>
                  <a:close/>
                </a:path>
                <a:path w="5355866" h="2494484" stroke="0" extrusionOk="0">
                  <a:moveTo>
                    <a:pt x="0" y="415756"/>
                  </a:moveTo>
                  <a:cubicBezTo>
                    <a:pt x="2415" y="196787"/>
                    <a:pt x="196238" y="-6572"/>
                    <a:pt x="415756" y="0"/>
                  </a:cubicBezTo>
                  <a:cubicBezTo>
                    <a:pt x="949035" y="-154061"/>
                    <a:pt x="4231987" y="102967"/>
                    <a:pt x="4940110" y="0"/>
                  </a:cubicBezTo>
                  <a:cubicBezTo>
                    <a:pt x="5170362" y="32497"/>
                    <a:pt x="5355062" y="178877"/>
                    <a:pt x="5355866" y="415756"/>
                  </a:cubicBezTo>
                  <a:cubicBezTo>
                    <a:pt x="5259041" y="961487"/>
                    <a:pt x="5353643" y="1369100"/>
                    <a:pt x="5355866" y="2078728"/>
                  </a:cubicBezTo>
                  <a:cubicBezTo>
                    <a:pt x="5393992" y="2328133"/>
                    <a:pt x="5174501" y="2491419"/>
                    <a:pt x="4940110" y="2494484"/>
                  </a:cubicBezTo>
                  <a:cubicBezTo>
                    <a:pt x="2833623" y="2610885"/>
                    <a:pt x="986514" y="2556300"/>
                    <a:pt x="415756" y="2494484"/>
                  </a:cubicBezTo>
                  <a:cubicBezTo>
                    <a:pt x="158206" y="2461226"/>
                    <a:pt x="-15915" y="2328724"/>
                    <a:pt x="0" y="2078728"/>
                  </a:cubicBezTo>
                  <a:cubicBezTo>
                    <a:pt x="110450" y="1744499"/>
                    <a:pt x="-72464" y="867489"/>
                    <a:pt x="0" y="415756"/>
                  </a:cubicBezTo>
                  <a:close/>
                </a:path>
              </a:pathLst>
            </a:custGeom>
            <a:solidFill>
              <a:srgbClr val="FFFFFF">
                <a:alpha val="89804"/>
              </a:srgbClr>
            </a:solidFill>
            <a:ln w="28575" cap="flat" cmpd="sng" algn="ctr">
              <a:solidFill>
                <a:srgbClr val="002060"/>
              </a:solidFill>
              <a:prstDash val="solid"/>
              <a:extLst>
                <a:ext uri="{C807C97D-BFC1-408E-A445-0C87EB9F89A2}">
                  <ask:lineSketchStyleProps xmlns:ask="http://schemas.microsoft.com/office/drawing/2018/sketchyshapes" xmlns="" sd="2249281238">
                    <a:custGeom>
                      <a:avLst/>
                      <a:gdLst>
                        <a:gd name="connsiteX0" fmla="*/ 0 w 9818239"/>
                        <a:gd name="connsiteY0" fmla="*/ 228547 h 1371257"/>
                        <a:gd name="connsiteX1" fmla="*/ 762153 w 9818239"/>
                        <a:gd name="connsiteY1" fmla="*/ 0 h 1371257"/>
                        <a:gd name="connsiteX2" fmla="*/ 9056085 w 9818239"/>
                        <a:gd name="connsiteY2" fmla="*/ 0 h 1371257"/>
                        <a:gd name="connsiteX3" fmla="*/ 9818239 w 9818239"/>
                        <a:gd name="connsiteY3" fmla="*/ 228547 h 1371257"/>
                        <a:gd name="connsiteX4" fmla="*/ 9818239 w 9818239"/>
                        <a:gd name="connsiteY4" fmla="*/ 1142709 h 1371257"/>
                        <a:gd name="connsiteX5" fmla="*/ 9056085 w 9818239"/>
                        <a:gd name="connsiteY5" fmla="*/ 1371257 h 1371257"/>
                        <a:gd name="connsiteX6" fmla="*/ 762153 w 9818239"/>
                        <a:gd name="connsiteY6" fmla="*/ 1371257 h 1371257"/>
                        <a:gd name="connsiteX7" fmla="*/ 0 w 9818239"/>
                        <a:gd name="connsiteY7" fmla="*/ 1142709 h 1371257"/>
                        <a:gd name="connsiteX8" fmla="*/ 0 w 9818239"/>
                        <a:gd name="connsiteY8" fmla="*/ 228547 h 1371257"/>
                        <a:gd name="connsiteX0" fmla="*/ 0 w 9818239"/>
                        <a:gd name="connsiteY0" fmla="*/ 228547 h 1371257"/>
                        <a:gd name="connsiteX1" fmla="*/ 762153 w 9818239"/>
                        <a:gd name="connsiteY1" fmla="*/ 0 h 1371257"/>
                        <a:gd name="connsiteX2" fmla="*/ 9056085 w 9818239"/>
                        <a:gd name="connsiteY2" fmla="*/ 0 h 1371257"/>
                        <a:gd name="connsiteX3" fmla="*/ 9818239 w 9818239"/>
                        <a:gd name="connsiteY3" fmla="*/ 228547 h 1371257"/>
                        <a:gd name="connsiteX4" fmla="*/ 9818239 w 9818239"/>
                        <a:gd name="connsiteY4" fmla="*/ 1142709 h 1371257"/>
                        <a:gd name="connsiteX5" fmla="*/ 9056085 w 9818239"/>
                        <a:gd name="connsiteY5" fmla="*/ 1371257 h 1371257"/>
                        <a:gd name="connsiteX6" fmla="*/ 762153 w 9818239"/>
                        <a:gd name="connsiteY6" fmla="*/ 1371257 h 1371257"/>
                        <a:gd name="connsiteX7" fmla="*/ 0 w 9818239"/>
                        <a:gd name="connsiteY7" fmla="*/ 1142709 h 1371257"/>
                        <a:gd name="connsiteX8" fmla="*/ 0 w 9818239"/>
                        <a:gd name="connsiteY8" fmla="*/ 228547 h 137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8239" h="1371257" fill="none" extrusionOk="0">
                          <a:moveTo>
                            <a:pt x="0" y="228547"/>
                          </a:moveTo>
                          <a:cubicBezTo>
                            <a:pt x="-65213" y="99977"/>
                            <a:pt x="326344" y="-12868"/>
                            <a:pt x="762153" y="0"/>
                          </a:cubicBezTo>
                          <a:cubicBezTo>
                            <a:pt x="4645123" y="-5352"/>
                            <a:pt x="5603866" y="135358"/>
                            <a:pt x="9056085" y="0"/>
                          </a:cubicBezTo>
                          <a:cubicBezTo>
                            <a:pt x="9409502" y="-1460"/>
                            <a:pt x="9748191" y="83850"/>
                            <a:pt x="9818239" y="228547"/>
                          </a:cubicBezTo>
                          <a:cubicBezTo>
                            <a:pt x="9647356" y="405601"/>
                            <a:pt x="9901549" y="987459"/>
                            <a:pt x="9818239" y="1142709"/>
                          </a:cubicBezTo>
                          <a:cubicBezTo>
                            <a:pt x="9795115" y="1249022"/>
                            <a:pt x="9513699" y="1305024"/>
                            <a:pt x="9056085" y="1371257"/>
                          </a:cubicBezTo>
                          <a:cubicBezTo>
                            <a:pt x="7615843" y="1914144"/>
                            <a:pt x="4082797" y="1622912"/>
                            <a:pt x="762153" y="1371257"/>
                          </a:cubicBezTo>
                          <a:cubicBezTo>
                            <a:pt x="254410" y="1363577"/>
                            <a:pt x="31783" y="1245000"/>
                            <a:pt x="0" y="1142709"/>
                          </a:cubicBezTo>
                          <a:cubicBezTo>
                            <a:pt x="164114" y="986833"/>
                            <a:pt x="43519" y="350516"/>
                            <a:pt x="0" y="228547"/>
                          </a:cubicBezTo>
                          <a:close/>
                        </a:path>
                        <a:path w="9818239" h="1371257" stroke="0" extrusionOk="0">
                          <a:moveTo>
                            <a:pt x="0" y="228547"/>
                          </a:moveTo>
                          <a:cubicBezTo>
                            <a:pt x="9179" y="169078"/>
                            <a:pt x="359161" y="54742"/>
                            <a:pt x="762153" y="0"/>
                          </a:cubicBezTo>
                          <a:cubicBezTo>
                            <a:pt x="1592848" y="-15282"/>
                            <a:pt x="7765113" y="-50163"/>
                            <a:pt x="9056085" y="0"/>
                          </a:cubicBezTo>
                          <a:cubicBezTo>
                            <a:pt x="9472347" y="5902"/>
                            <a:pt x="9818728" y="99867"/>
                            <a:pt x="9818239" y="228547"/>
                          </a:cubicBezTo>
                          <a:cubicBezTo>
                            <a:pt x="9614436" y="540855"/>
                            <a:pt x="9817384" y="749822"/>
                            <a:pt x="9818239" y="1142709"/>
                          </a:cubicBezTo>
                          <a:cubicBezTo>
                            <a:pt x="9835744" y="1317691"/>
                            <a:pt x="9481747" y="1364734"/>
                            <a:pt x="9056085" y="1371257"/>
                          </a:cubicBezTo>
                          <a:cubicBezTo>
                            <a:pt x="5265577" y="1438117"/>
                            <a:pt x="1902677" y="1545350"/>
                            <a:pt x="762153" y="1371257"/>
                          </a:cubicBezTo>
                          <a:cubicBezTo>
                            <a:pt x="290780" y="1355115"/>
                            <a:pt x="-9684" y="1280323"/>
                            <a:pt x="0" y="1142709"/>
                          </a:cubicBezTo>
                          <a:cubicBezTo>
                            <a:pt x="149985" y="943961"/>
                            <a:pt x="-174587" y="473427"/>
                            <a:pt x="0" y="228547"/>
                          </a:cubicBezTo>
                          <a:close/>
                        </a:path>
                        <a:path w="9818239" h="1371257" fill="none" stroke="0" extrusionOk="0">
                          <a:moveTo>
                            <a:pt x="0" y="228547"/>
                          </a:moveTo>
                          <a:cubicBezTo>
                            <a:pt x="-2706" y="171566"/>
                            <a:pt x="389790" y="-35622"/>
                            <a:pt x="762153" y="0"/>
                          </a:cubicBezTo>
                          <a:cubicBezTo>
                            <a:pt x="4735795" y="40207"/>
                            <a:pt x="5404772" y="100576"/>
                            <a:pt x="9056085" y="0"/>
                          </a:cubicBezTo>
                          <a:cubicBezTo>
                            <a:pt x="9416361" y="5102"/>
                            <a:pt x="9770923" y="76122"/>
                            <a:pt x="9818239" y="228547"/>
                          </a:cubicBezTo>
                          <a:cubicBezTo>
                            <a:pt x="9652095" y="413158"/>
                            <a:pt x="9883981" y="975592"/>
                            <a:pt x="9818239" y="1142709"/>
                          </a:cubicBezTo>
                          <a:cubicBezTo>
                            <a:pt x="9816930" y="1268802"/>
                            <a:pt x="9541153" y="1328660"/>
                            <a:pt x="9056085" y="1371257"/>
                          </a:cubicBezTo>
                          <a:cubicBezTo>
                            <a:pt x="7753881" y="902023"/>
                            <a:pt x="3786761" y="1455566"/>
                            <a:pt x="762153" y="1371257"/>
                          </a:cubicBezTo>
                          <a:cubicBezTo>
                            <a:pt x="251055" y="1351588"/>
                            <a:pt x="19939" y="1261674"/>
                            <a:pt x="0" y="1142709"/>
                          </a:cubicBezTo>
                          <a:cubicBezTo>
                            <a:pt x="161887" y="998960"/>
                            <a:pt x="53635" y="351632"/>
                            <a:pt x="0" y="228547"/>
                          </a:cubicBezTo>
                          <a:close/>
                        </a:path>
                      </a:pathLst>
                    </a:cu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5" name="TextBox 14">
              <a:extLst>
                <a:ext uri="{FF2B5EF4-FFF2-40B4-BE49-F238E27FC236}">
                  <a16:creationId xmlns:a16="http://schemas.microsoft.com/office/drawing/2014/main" id="{968C3D83-1605-AD05-0CBB-2A29713657FC}"/>
                </a:ext>
              </a:extLst>
            </p:cNvPr>
            <p:cNvSpPr txBox="1"/>
            <p:nvPr/>
          </p:nvSpPr>
          <p:spPr>
            <a:xfrm>
              <a:off x="1265076" y="1457438"/>
              <a:ext cx="4980223" cy="2407497"/>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
                  <a:srgbClr val="000000"/>
                </a:buClr>
                <a:buSzTx/>
                <a:buFont typeface="Arial"/>
                <a:buNone/>
                <a:tabLst/>
                <a:defRPr/>
              </a:pPr>
              <a:r>
                <a:rPr lang="vi-VN" sz="4000" b="1" i="0" dirty="0">
                  <a:solidFill>
                    <a:srgbClr val="000000"/>
                  </a:solidFill>
                  <a:effectLst/>
                  <a:latin typeface="Cambria" panose="02040503050406030204" pitchFamily="18" charset="0"/>
                  <a:ea typeface="Cambria" panose="02040503050406030204" pitchFamily="18" charset="0"/>
                </a:rPr>
                <a:t>Chùa Hương: </a:t>
              </a:r>
              <a:r>
                <a:rPr lang="vi-VN" sz="4000" b="0" i="0" dirty="0">
                  <a:solidFill>
                    <a:srgbClr val="000000"/>
                  </a:solidFill>
                  <a:effectLst/>
                  <a:latin typeface="Cambria" panose="02040503050406030204" pitchFamily="18" charset="0"/>
                  <a:ea typeface="Cambria" panose="02040503050406030204" pitchFamily="18" charset="0"/>
                </a:rPr>
                <a:t>thuộc xã Hương Sơn, huyện Mỹ Đức, thành phố Hà Nội.</a:t>
              </a:r>
              <a:endParaRPr kumimoji="0" lang="vi-VN" sz="4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1026" name="Picture 2" descr="Chùa Hương Hà Nội - Kinh nghiệm chiêm bái mới nhất 2023">
            <a:extLst>
              <a:ext uri="{FF2B5EF4-FFF2-40B4-BE49-F238E27FC236}">
                <a16:creationId xmlns:a16="http://schemas.microsoft.com/office/drawing/2014/main" id="{A83D5C90-93D4-E427-B77B-2A0539222B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0160" y="3322320"/>
            <a:ext cx="5425440" cy="3055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5980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0299C5-1F23-85E6-0AEA-F26A0159941B}"/>
              </a:ext>
            </a:extLst>
          </p:cNvPr>
          <p:cNvPicPr>
            <a:picLocks noChangeAspect="1"/>
          </p:cNvPicPr>
          <p:nvPr/>
        </p:nvPicPr>
        <p:blipFill>
          <a:blip r:embed="rId3"/>
          <a:stretch>
            <a:fillRect/>
          </a:stretch>
        </p:blipFill>
        <p:spPr>
          <a:xfrm>
            <a:off x="1611942" y="506941"/>
            <a:ext cx="10370195" cy="987638"/>
          </a:xfrm>
          <a:prstGeom prst="rect">
            <a:avLst/>
          </a:prstGeom>
        </p:spPr>
      </p:pic>
      <p:grpSp>
        <p:nvGrpSpPr>
          <p:cNvPr id="13" name="Group 12">
            <a:extLst>
              <a:ext uri="{FF2B5EF4-FFF2-40B4-BE49-F238E27FC236}">
                <a16:creationId xmlns:a16="http://schemas.microsoft.com/office/drawing/2014/main" id="{F60B9251-2B51-52E5-6E9A-D368883230AF}"/>
              </a:ext>
            </a:extLst>
          </p:cNvPr>
          <p:cNvGrpSpPr/>
          <p:nvPr/>
        </p:nvGrpSpPr>
        <p:grpSpPr>
          <a:xfrm>
            <a:off x="1388241" y="1585303"/>
            <a:ext cx="9818239" cy="883577"/>
            <a:chOff x="1077255" y="1397261"/>
            <a:chExt cx="5355866" cy="2494484"/>
          </a:xfrm>
        </p:grpSpPr>
        <p:sp>
          <p:nvSpPr>
            <p:cNvPr id="14" name="Rectangle: Rounded Corners 5">
              <a:extLst>
                <a:ext uri="{FF2B5EF4-FFF2-40B4-BE49-F238E27FC236}">
                  <a16:creationId xmlns:a16="http://schemas.microsoft.com/office/drawing/2014/main" id="{D34977E5-A3C8-1E5F-04AC-1E042F152A33}"/>
                </a:ext>
              </a:extLst>
            </p:cNvPr>
            <p:cNvSpPr/>
            <p:nvPr/>
          </p:nvSpPr>
          <p:spPr>
            <a:xfrm>
              <a:off x="1077255" y="1397261"/>
              <a:ext cx="5355866" cy="2494484"/>
            </a:xfrm>
            <a:custGeom>
              <a:avLst/>
              <a:gdLst>
                <a:gd name="connsiteX0" fmla="*/ 0 w 5355866"/>
                <a:gd name="connsiteY0" fmla="*/ 415756 h 2494484"/>
                <a:gd name="connsiteX1" fmla="*/ 415756 w 5355866"/>
                <a:gd name="connsiteY1" fmla="*/ 0 h 2494484"/>
                <a:gd name="connsiteX2" fmla="*/ 4940110 w 5355866"/>
                <a:gd name="connsiteY2" fmla="*/ 0 h 2494484"/>
                <a:gd name="connsiteX3" fmla="*/ 5355866 w 5355866"/>
                <a:gd name="connsiteY3" fmla="*/ 415756 h 2494484"/>
                <a:gd name="connsiteX4" fmla="*/ 5355866 w 5355866"/>
                <a:gd name="connsiteY4" fmla="*/ 2078728 h 2494484"/>
                <a:gd name="connsiteX5" fmla="*/ 4940110 w 5355866"/>
                <a:gd name="connsiteY5" fmla="*/ 2494484 h 2494484"/>
                <a:gd name="connsiteX6" fmla="*/ 415756 w 5355866"/>
                <a:gd name="connsiteY6" fmla="*/ 2494484 h 2494484"/>
                <a:gd name="connsiteX7" fmla="*/ 0 w 5355866"/>
                <a:gd name="connsiteY7" fmla="*/ 2078728 h 2494484"/>
                <a:gd name="connsiteX8" fmla="*/ 0 w 5355866"/>
                <a:gd name="connsiteY8" fmla="*/ 415756 h 249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5866" h="2494484" fill="none" extrusionOk="0">
                  <a:moveTo>
                    <a:pt x="0" y="415756"/>
                  </a:moveTo>
                  <a:cubicBezTo>
                    <a:pt x="-10073" y="185688"/>
                    <a:pt x="183889" y="-2415"/>
                    <a:pt x="415756" y="0"/>
                  </a:cubicBezTo>
                  <a:cubicBezTo>
                    <a:pt x="2603622" y="-1575"/>
                    <a:pt x="3025712" y="140358"/>
                    <a:pt x="4940110" y="0"/>
                  </a:cubicBezTo>
                  <a:cubicBezTo>
                    <a:pt x="5136575" y="-1939"/>
                    <a:pt x="5331244" y="174309"/>
                    <a:pt x="5355866" y="415756"/>
                  </a:cubicBezTo>
                  <a:cubicBezTo>
                    <a:pt x="5261197" y="739696"/>
                    <a:pt x="5392849" y="1772857"/>
                    <a:pt x="5355866" y="2078728"/>
                  </a:cubicBezTo>
                  <a:cubicBezTo>
                    <a:pt x="5347472" y="2294812"/>
                    <a:pt x="5177454" y="2475363"/>
                    <a:pt x="4940110" y="2494484"/>
                  </a:cubicBezTo>
                  <a:cubicBezTo>
                    <a:pt x="4193322" y="2546386"/>
                    <a:pt x="2122621" y="2479005"/>
                    <a:pt x="415756" y="2494484"/>
                  </a:cubicBezTo>
                  <a:cubicBezTo>
                    <a:pt x="143372" y="2484196"/>
                    <a:pt x="11689" y="2291675"/>
                    <a:pt x="0" y="2078728"/>
                  </a:cubicBezTo>
                  <a:cubicBezTo>
                    <a:pt x="86222" y="1775309"/>
                    <a:pt x="35654" y="621792"/>
                    <a:pt x="0" y="415756"/>
                  </a:cubicBezTo>
                  <a:close/>
                </a:path>
                <a:path w="5355866" h="2494484" stroke="0" extrusionOk="0">
                  <a:moveTo>
                    <a:pt x="0" y="415756"/>
                  </a:moveTo>
                  <a:cubicBezTo>
                    <a:pt x="2415" y="196787"/>
                    <a:pt x="196238" y="-6572"/>
                    <a:pt x="415756" y="0"/>
                  </a:cubicBezTo>
                  <a:cubicBezTo>
                    <a:pt x="949035" y="-154061"/>
                    <a:pt x="4231987" y="102967"/>
                    <a:pt x="4940110" y="0"/>
                  </a:cubicBezTo>
                  <a:cubicBezTo>
                    <a:pt x="5170362" y="32497"/>
                    <a:pt x="5355062" y="178877"/>
                    <a:pt x="5355866" y="415756"/>
                  </a:cubicBezTo>
                  <a:cubicBezTo>
                    <a:pt x="5259041" y="961487"/>
                    <a:pt x="5353643" y="1369100"/>
                    <a:pt x="5355866" y="2078728"/>
                  </a:cubicBezTo>
                  <a:cubicBezTo>
                    <a:pt x="5393992" y="2328133"/>
                    <a:pt x="5174501" y="2491419"/>
                    <a:pt x="4940110" y="2494484"/>
                  </a:cubicBezTo>
                  <a:cubicBezTo>
                    <a:pt x="2833623" y="2610885"/>
                    <a:pt x="986514" y="2556300"/>
                    <a:pt x="415756" y="2494484"/>
                  </a:cubicBezTo>
                  <a:cubicBezTo>
                    <a:pt x="158206" y="2461226"/>
                    <a:pt x="-15915" y="2328724"/>
                    <a:pt x="0" y="2078728"/>
                  </a:cubicBezTo>
                  <a:cubicBezTo>
                    <a:pt x="110450" y="1744499"/>
                    <a:pt x="-72464" y="867489"/>
                    <a:pt x="0" y="415756"/>
                  </a:cubicBezTo>
                  <a:close/>
                </a:path>
              </a:pathLst>
            </a:custGeom>
            <a:solidFill>
              <a:srgbClr val="FFFFFF">
                <a:alpha val="89804"/>
              </a:srgbClr>
            </a:solidFill>
            <a:ln w="28575" cap="flat" cmpd="sng" algn="ctr">
              <a:solidFill>
                <a:srgbClr val="002060"/>
              </a:solidFill>
              <a:prstDash val="solid"/>
              <a:extLst>
                <a:ext uri="{C807C97D-BFC1-408E-A445-0C87EB9F89A2}">
                  <ask:lineSketchStyleProps xmlns:ask="http://schemas.microsoft.com/office/drawing/2018/sketchyshapes" xmlns="" sd="2249281238">
                    <a:custGeom>
                      <a:avLst/>
                      <a:gdLst>
                        <a:gd name="connsiteX0" fmla="*/ 0 w 9818239"/>
                        <a:gd name="connsiteY0" fmla="*/ 147265 h 883577"/>
                        <a:gd name="connsiteX1" fmla="*/ 762153 w 9818239"/>
                        <a:gd name="connsiteY1" fmla="*/ 0 h 883577"/>
                        <a:gd name="connsiteX2" fmla="*/ 9056085 w 9818239"/>
                        <a:gd name="connsiteY2" fmla="*/ 0 h 883577"/>
                        <a:gd name="connsiteX3" fmla="*/ 9818239 w 9818239"/>
                        <a:gd name="connsiteY3" fmla="*/ 147265 h 883577"/>
                        <a:gd name="connsiteX4" fmla="*/ 9818239 w 9818239"/>
                        <a:gd name="connsiteY4" fmla="*/ 736311 h 883577"/>
                        <a:gd name="connsiteX5" fmla="*/ 9056085 w 9818239"/>
                        <a:gd name="connsiteY5" fmla="*/ 883577 h 883577"/>
                        <a:gd name="connsiteX6" fmla="*/ 762153 w 9818239"/>
                        <a:gd name="connsiteY6" fmla="*/ 883577 h 883577"/>
                        <a:gd name="connsiteX7" fmla="*/ 0 w 9818239"/>
                        <a:gd name="connsiteY7" fmla="*/ 736311 h 883577"/>
                        <a:gd name="connsiteX8" fmla="*/ 0 w 9818239"/>
                        <a:gd name="connsiteY8" fmla="*/ 147265 h 883577"/>
                        <a:gd name="connsiteX0" fmla="*/ 0 w 9818239"/>
                        <a:gd name="connsiteY0" fmla="*/ 147265 h 883577"/>
                        <a:gd name="connsiteX1" fmla="*/ 762153 w 9818239"/>
                        <a:gd name="connsiteY1" fmla="*/ 0 h 883577"/>
                        <a:gd name="connsiteX2" fmla="*/ 9056085 w 9818239"/>
                        <a:gd name="connsiteY2" fmla="*/ 0 h 883577"/>
                        <a:gd name="connsiteX3" fmla="*/ 9818239 w 9818239"/>
                        <a:gd name="connsiteY3" fmla="*/ 147265 h 883577"/>
                        <a:gd name="connsiteX4" fmla="*/ 9818239 w 9818239"/>
                        <a:gd name="connsiteY4" fmla="*/ 736311 h 883577"/>
                        <a:gd name="connsiteX5" fmla="*/ 9056085 w 9818239"/>
                        <a:gd name="connsiteY5" fmla="*/ 883577 h 883577"/>
                        <a:gd name="connsiteX6" fmla="*/ 762153 w 9818239"/>
                        <a:gd name="connsiteY6" fmla="*/ 883577 h 883577"/>
                        <a:gd name="connsiteX7" fmla="*/ 0 w 9818239"/>
                        <a:gd name="connsiteY7" fmla="*/ 736311 h 883577"/>
                        <a:gd name="connsiteX8" fmla="*/ 0 w 9818239"/>
                        <a:gd name="connsiteY8" fmla="*/ 147265 h 8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8239" h="883577" fill="none" extrusionOk="0">
                          <a:moveTo>
                            <a:pt x="0" y="147265"/>
                          </a:moveTo>
                          <a:cubicBezTo>
                            <a:pt x="-44440" y="64606"/>
                            <a:pt x="296943" y="-43937"/>
                            <a:pt x="762153" y="0"/>
                          </a:cubicBezTo>
                          <a:cubicBezTo>
                            <a:pt x="4647770" y="-4951"/>
                            <a:pt x="5651839" y="156726"/>
                            <a:pt x="9056085" y="0"/>
                          </a:cubicBezTo>
                          <a:cubicBezTo>
                            <a:pt x="9409179" y="-1100"/>
                            <a:pt x="9761019" y="55936"/>
                            <a:pt x="9818239" y="147265"/>
                          </a:cubicBezTo>
                          <a:cubicBezTo>
                            <a:pt x="9647532" y="260920"/>
                            <a:pt x="9892079" y="632990"/>
                            <a:pt x="9818239" y="736311"/>
                          </a:cubicBezTo>
                          <a:cubicBezTo>
                            <a:pt x="9800153" y="808500"/>
                            <a:pt x="9514309" y="819575"/>
                            <a:pt x="9056085" y="883577"/>
                          </a:cubicBezTo>
                          <a:cubicBezTo>
                            <a:pt x="7615764" y="1416890"/>
                            <a:pt x="4087580" y="1144752"/>
                            <a:pt x="762153" y="883577"/>
                          </a:cubicBezTo>
                          <a:cubicBezTo>
                            <a:pt x="258486" y="878888"/>
                            <a:pt x="24544" y="807294"/>
                            <a:pt x="0" y="736311"/>
                          </a:cubicBezTo>
                          <a:cubicBezTo>
                            <a:pt x="159166" y="630830"/>
                            <a:pt x="50937" y="225996"/>
                            <a:pt x="0" y="147265"/>
                          </a:cubicBezTo>
                          <a:close/>
                        </a:path>
                        <a:path w="9818239" h="883577" stroke="0" extrusionOk="0">
                          <a:moveTo>
                            <a:pt x="0" y="147265"/>
                          </a:moveTo>
                          <a:cubicBezTo>
                            <a:pt x="7835" y="113374"/>
                            <a:pt x="359411" y="30762"/>
                            <a:pt x="762153" y="0"/>
                          </a:cubicBezTo>
                          <a:cubicBezTo>
                            <a:pt x="1558174" y="31219"/>
                            <a:pt x="7765975" y="-83185"/>
                            <a:pt x="9056085" y="0"/>
                          </a:cubicBezTo>
                          <a:cubicBezTo>
                            <a:pt x="9472624" y="118"/>
                            <a:pt x="9828727" y="72721"/>
                            <a:pt x="9818239" y="147265"/>
                          </a:cubicBezTo>
                          <a:cubicBezTo>
                            <a:pt x="9606391" y="356646"/>
                            <a:pt x="9835953" y="466056"/>
                            <a:pt x="9818239" y="736311"/>
                          </a:cubicBezTo>
                          <a:cubicBezTo>
                            <a:pt x="9840751" y="858912"/>
                            <a:pt x="9455150" y="845626"/>
                            <a:pt x="9056085" y="883577"/>
                          </a:cubicBezTo>
                          <a:cubicBezTo>
                            <a:pt x="5225920" y="926076"/>
                            <a:pt x="1880325" y="1012347"/>
                            <a:pt x="762153" y="883577"/>
                          </a:cubicBezTo>
                          <a:cubicBezTo>
                            <a:pt x="291088" y="874804"/>
                            <a:pt x="-26079" y="824892"/>
                            <a:pt x="0" y="736311"/>
                          </a:cubicBezTo>
                          <a:cubicBezTo>
                            <a:pt x="176803" y="610579"/>
                            <a:pt x="-162984" y="304787"/>
                            <a:pt x="0" y="147265"/>
                          </a:cubicBezTo>
                          <a:close/>
                        </a:path>
                        <a:path w="9818239" h="883577" fill="none" stroke="0" extrusionOk="0">
                          <a:moveTo>
                            <a:pt x="0" y="147265"/>
                          </a:moveTo>
                          <a:cubicBezTo>
                            <a:pt x="-17320" y="70823"/>
                            <a:pt x="351828" y="-10442"/>
                            <a:pt x="762153" y="0"/>
                          </a:cubicBezTo>
                          <a:cubicBezTo>
                            <a:pt x="4682091" y="99973"/>
                            <a:pt x="5428325" y="69248"/>
                            <a:pt x="9056085" y="0"/>
                          </a:cubicBezTo>
                          <a:cubicBezTo>
                            <a:pt x="9416308" y="2790"/>
                            <a:pt x="9772358" y="55016"/>
                            <a:pt x="9818239" y="147265"/>
                          </a:cubicBezTo>
                          <a:cubicBezTo>
                            <a:pt x="9656619" y="272540"/>
                            <a:pt x="9878284" y="631834"/>
                            <a:pt x="9818239" y="736311"/>
                          </a:cubicBezTo>
                          <a:cubicBezTo>
                            <a:pt x="9819040" y="821253"/>
                            <a:pt x="9523721" y="855911"/>
                            <a:pt x="9056085" y="883577"/>
                          </a:cubicBezTo>
                          <a:cubicBezTo>
                            <a:pt x="7755073" y="395316"/>
                            <a:pt x="3784682" y="972763"/>
                            <a:pt x="762153" y="883577"/>
                          </a:cubicBezTo>
                          <a:cubicBezTo>
                            <a:pt x="252949" y="868174"/>
                            <a:pt x="14223" y="820964"/>
                            <a:pt x="0" y="736311"/>
                          </a:cubicBezTo>
                          <a:cubicBezTo>
                            <a:pt x="158353" y="630602"/>
                            <a:pt x="57241" y="227048"/>
                            <a:pt x="0" y="147265"/>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5" name="TextBox 14">
              <a:extLst>
                <a:ext uri="{FF2B5EF4-FFF2-40B4-BE49-F238E27FC236}">
                  <a16:creationId xmlns:a16="http://schemas.microsoft.com/office/drawing/2014/main" id="{968C3D83-1605-AD05-0CBB-2A29713657FC}"/>
                </a:ext>
              </a:extLst>
            </p:cNvPr>
            <p:cNvSpPr txBox="1"/>
            <p:nvPr/>
          </p:nvSpPr>
          <p:spPr>
            <a:xfrm>
              <a:off x="1265076" y="1457438"/>
              <a:ext cx="4980223" cy="12877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Nườm nượp: </a:t>
              </a:r>
              <a:r>
                <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đông, kéo dài như vô tận</a:t>
              </a:r>
              <a:endParaRPr kumimoji="0" lang="vi-VN" sz="400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2050" name="Picture 2" descr="TP. HCM: Nườm nượp người chen chân dâng hương ngày Giỗ Tổ Hùng Vương">
            <a:extLst>
              <a:ext uri="{FF2B5EF4-FFF2-40B4-BE49-F238E27FC236}">
                <a16:creationId xmlns:a16="http://schemas.microsoft.com/office/drawing/2014/main" id="{9F2376E1-A486-D4F0-6F68-5079DB7C23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5060" y="2997200"/>
            <a:ext cx="571500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4647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0299C5-1F23-85E6-0AEA-F26A0159941B}"/>
              </a:ext>
            </a:extLst>
          </p:cNvPr>
          <p:cNvPicPr>
            <a:picLocks noChangeAspect="1"/>
          </p:cNvPicPr>
          <p:nvPr/>
        </p:nvPicPr>
        <p:blipFill>
          <a:blip r:embed="rId3"/>
          <a:stretch>
            <a:fillRect/>
          </a:stretch>
        </p:blipFill>
        <p:spPr>
          <a:xfrm>
            <a:off x="1611942" y="506941"/>
            <a:ext cx="10370195" cy="987638"/>
          </a:xfrm>
          <a:prstGeom prst="rect">
            <a:avLst/>
          </a:prstGeom>
        </p:spPr>
      </p:pic>
      <p:grpSp>
        <p:nvGrpSpPr>
          <p:cNvPr id="13" name="Group 12">
            <a:extLst>
              <a:ext uri="{FF2B5EF4-FFF2-40B4-BE49-F238E27FC236}">
                <a16:creationId xmlns:a16="http://schemas.microsoft.com/office/drawing/2014/main" id="{F60B9251-2B51-52E5-6E9A-D368883230AF}"/>
              </a:ext>
            </a:extLst>
          </p:cNvPr>
          <p:cNvGrpSpPr/>
          <p:nvPr/>
        </p:nvGrpSpPr>
        <p:grpSpPr>
          <a:xfrm>
            <a:off x="1388241" y="1585302"/>
            <a:ext cx="9818239" cy="1899577"/>
            <a:chOff x="1077255" y="1397261"/>
            <a:chExt cx="5355866" cy="3796463"/>
          </a:xfrm>
        </p:grpSpPr>
        <p:sp>
          <p:nvSpPr>
            <p:cNvPr id="14" name="Rectangle: Rounded Corners 5">
              <a:extLst>
                <a:ext uri="{FF2B5EF4-FFF2-40B4-BE49-F238E27FC236}">
                  <a16:creationId xmlns:a16="http://schemas.microsoft.com/office/drawing/2014/main" id="{D34977E5-A3C8-1E5F-04AC-1E042F152A33}"/>
                </a:ext>
              </a:extLst>
            </p:cNvPr>
            <p:cNvSpPr/>
            <p:nvPr/>
          </p:nvSpPr>
          <p:spPr>
            <a:xfrm>
              <a:off x="1077255" y="1397261"/>
              <a:ext cx="5355866" cy="2494484"/>
            </a:xfrm>
            <a:custGeom>
              <a:avLst/>
              <a:gdLst>
                <a:gd name="connsiteX0" fmla="*/ 0 w 5355866"/>
                <a:gd name="connsiteY0" fmla="*/ 415756 h 2494484"/>
                <a:gd name="connsiteX1" fmla="*/ 415756 w 5355866"/>
                <a:gd name="connsiteY1" fmla="*/ 0 h 2494484"/>
                <a:gd name="connsiteX2" fmla="*/ 4940110 w 5355866"/>
                <a:gd name="connsiteY2" fmla="*/ 0 h 2494484"/>
                <a:gd name="connsiteX3" fmla="*/ 5355866 w 5355866"/>
                <a:gd name="connsiteY3" fmla="*/ 415756 h 2494484"/>
                <a:gd name="connsiteX4" fmla="*/ 5355866 w 5355866"/>
                <a:gd name="connsiteY4" fmla="*/ 2078728 h 2494484"/>
                <a:gd name="connsiteX5" fmla="*/ 4940110 w 5355866"/>
                <a:gd name="connsiteY5" fmla="*/ 2494484 h 2494484"/>
                <a:gd name="connsiteX6" fmla="*/ 415756 w 5355866"/>
                <a:gd name="connsiteY6" fmla="*/ 2494484 h 2494484"/>
                <a:gd name="connsiteX7" fmla="*/ 0 w 5355866"/>
                <a:gd name="connsiteY7" fmla="*/ 2078728 h 2494484"/>
                <a:gd name="connsiteX8" fmla="*/ 0 w 5355866"/>
                <a:gd name="connsiteY8" fmla="*/ 415756 h 249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5866" h="2494484" fill="none" extrusionOk="0">
                  <a:moveTo>
                    <a:pt x="0" y="415756"/>
                  </a:moveTo>
                  <a:cubicBezTo>
                    <a:pt x="-10073" y="185688"/>
                    <a:pt x="183889" y="-2415"/>
                    <a:pt x="415756" y="0"/>
                  </a:cubicBezTo>
                  <a:cubicBezTo>
                    <a:pt x="2603622" y="-1575"/>
                    <a:pt x="3025712" y="140358"/>
                    <a:pt x="4940110" y="0"/>
                  </a:cubicBezTo>
                  <a:cubicBezTo>
                    <a:pt x="5136575" y="-1939"/>
                    <a:pt x="5331244" y="174309"/>
                    <a:pt x="5355866" y="415756"/>
                  </a:cubicBezTo>
                  <a:cubicBezTo>
                    <a:pt x="5261197" y="739696"/>
                    <a:pt x="5392849" y="1772857"/>
                    <a:pt x="5355866" y="2078728"/>
                  </a:cubicBezTo>
                  <a:cubicBezTo>
                    <a:pt x="5347472" y="2294812"/>
                    <a:pt x="5177454" y="2475363"/>
                    <a:pt x="4940110" y="2494484"/>
                  </a:cubicBezTo>
                  <a:cubicBezTo>
                    <a:pt x="4193322" y="2546386"/>
                    <a:pt x="2122621" y="2479005"/>
                    <a:pt x="415756" y="2494484"/>
                  </a:cubicBezTo>
                  <a:cubicBezTo>
                    <a:pt x="143372" y="2484196"/>
                    <a:pt x="11689" y="2291675"/>
                    <a:pt x="0" y="2078728"/>
                  </a:cubicBezTo>
                  <a:cubicBezTo>
                    <a:pt x="86222" y="1775309"/>
                    <a:pt x="35654" y="621792"/>
                    <a:pt x="0" y="415756"/>
                  </a:cubicBezTo>
                  <a:close/>
                </a:path>
                <a:path w="5355866" h="2494484" stroke="0" extrusionOk="0">
                  <a:moveTo>
                    <a:pt x="0" y="415756"/>
                  </a:moveTo>
                  <a:cubicBezTo>
                    <a:pt x="2415" y="196787"/>
                    <a:pt x="196238" y="-6572"/>
                    <a:pt x="415756" y="0"/>
                  </a:cubicBezTo>
                  <a:cubicBezTo>
                    <a:pt x="949035" y="-154061"/>
                    <a:pt x="4231987" y="102967"/>
                    <a:pt x="4940110" y="0"/>
                  </a:cubicBezTo>
                  <a:cubicBezTo>
                    <a:pt x="5170362" y="32497"/>
                    <a:pt x="5355062" y="178877"/>
                    <a:pt x="5355866" y="415756"/>
                  </a:cubicBezTo>
                  <a:cubicBezTo>
                    <a:pt x="5259041" y="961487"/>
                    <a:pt x="5353643" y="1369100"/>
                    <a:pt x="5355866" y="2078728"/>
                  </a:cubicBezTo>
                  <a:cubicBezTo>
                    <a:pt x="5393992" y="2328133"/>
                    <a:pt x="5174501" y="2491419"/>
                    <a:pt x="4940110" y="2494484"/>
                  </a:cubicBezTo>
                  <a:cubicBezTo>
                    <a:pt x="2833623" y="2610885"/>
                    <a:pt x="986514" y="2556300"/>
                    <a:pt x="415756" y="2494484"/>
                  </a:cubicBezTo>
                  <a:cubicBezTo>
                    <a:pt x="158206" y="2461226"/>
                    <a:pt x="-15915" y="2328724"/>
                    <a:pt x="0" y="2078728"/>
                  </a:cubicBezTo>
                  <a:cubicBezTo>
                    <a:pt x="110450" y="1744499"/>
                    <a:pt x="-72464" y="867489"/>
                    <a:pt x="0" y="415756"/>
                  </a:cubicBezTo>
                  <a:close/>
                </a:path>
              </a:pathLst>
            </a:custGeom>
            <a:solidFill>
              <a:srgbClr val="FFFFFF">
                <a:alpha val="89804"/>
              </a:srgbClr>
            </a:solidFill>
            <a:ln w="28575" cap="flat" cmpd="sng" algn="ctr">
              <a:solidFill>
                <a:srgbClr val="002060"/>
              </a:solidFill>
              <a:prstDash val="solid"/>
              <a:extLst>
                <a:ext uri="{C807C97D-BFC1-408E-A445-0C87EB9F89A2}">
                  <ask:lineSketchStyleProps xmlns:ask="http://schemas.microsoft.com/office/drawing/2018/sketchyshapes" xmlns="" sd="2249281238">
                    <a:custGeom>
                      <a:avLst/>
                      <a:gdLst>
                        <a:gd name="connsiteX0" fmla="*/ 0 w 9818239"/>
                        <a:gd name="connsiteY0" fmla="*/ 208025 h 1248126"/>
                        <a:gd name="connsiteX1" fmla="*/ 762153 w 9818239"/>
                        <a:gd name="connsiteY1" fmla="*/ 0 h 1248126"/>
                        <a:gd name="connsiteX2" fmla="*/ 9056085 w 9818239"/>
                        <a:gd name="connsiteY2" fmla="*/ 0 h 1248126"/>
                        <a:gd name="connsiteX3" fmla="*/ 9818239 w 9818239"/>
                        <a:gd name="connsiteY3" fmla="*/ 208025 h 1248126"/>
                        <a:gd name="connsiteX4" fmla="*/ 9818239 w 9818239"/>
                        <a:gd name="connsiteY4" fmla="*/ 1040100 h 1248126"/>
                        <a:gd name="connsiteX5" fmla="*/ 9056085 w 9818239"/>
                        <a:gd name="connsiteY5" fmla="*/ 1248126 h 1248126"/>
                        <a:gd name="connsiteX6" fmla="*/ 762153 w 9818239"/>
                        <a:gd name="connsiteY6" fmla="*/ 1248126 h 1248126"/>
                        <a:gd name="connsiteX7" fmla="*/ 0 w 9818239"/>
                        <a:gd name="connsiteY7" fmla="*/ 1040100 h 1248126"/>
                        <a:gd name="connsiteX8" fmla="*/ 0 w 9818239"/>
                        <a:gd name="connsiteY8" fmla="*/ 208025 h 1248126"/>
                        <a:gd name="connsiteX0" fmla="*/ 0 w 9818239"/>
                        <a:gd name="connsiteY0" fmla="*/ 208025 h 1248126"/>
                        <a:gd name="connsiteX1" fmla="*/ 762153 w 9818239"/>
                        <a:gd name="connsiteY1" fmla="*/ 0 h 1248126"/>
                        <a:gd name="connsiteX2" fmla="*/ 9056085 w 9818239"/>
                        <a:gd name="connsiteY2" fmla="*/ 0 h 1248126"/>
                        <a:gd name="connsiteX3" fmla="*/ 9818239 w 9818239"/>
                        <a:gd name="connsiteY3" fmla="*/ 208025 h 1248126"/>
                        <a:gd name="connsiteX4" fmla="*/ 9818239 w 9818239"/>
                        <a:gd name="connsiteY4" fmla="*/ 1040100 h 1248126"/>
                        <a:gd name="connsiteX5" fmla="*/ 9056085 w 9818239"/>
                        <a:gd name="connsiteY5" fmla="*/ 1248126 h 1248126"/>
                        <a:gd name="connsiteX6" fmla="*/ 762153 w 9818239"/>
                        <a:gd name="connsiteY6" fmla="*/ 1248126 h 1248126"/>
                        <a:gd name="connsiteX7" fmla="*/ 0 w 9818239"/>
                        <a:gd name="connsiteY7" fmla="*/ 1040100 h 1248126"/>
                        <a:gd name="connsiteX8" fmla="*/ 0 w 9818239"/>
                        <a:gd name="connsiteY8" fmla="*/ 208025 h 124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8239" h="1248126" fill="none" extrusionOk="0">
                          <a:moveTo>
                            <a:pt x="0" y="208025"/>
                          </a:moveTo>
                          <a:cubicBezTo>
                            <a:pt x="-46602" y="91646"/>
                            <a:pt x="303752" y="-36985"/>
                            <a:pt x="762153" y="0"/>
                          </a:cubicBezTo>
                          <a:cubicBezTo>
                            <a:pt x="4663444" y="-4631"/>
                            <a:pt x="5635267" y="160377"/>
                            <a:pt x="9056085" y="0"/>
                          </a:cubicBezTo>
                          <a:cubicBezTo>
                            <a:pt x="9412351" y="-1198"/>
                            <a:pt x="9751419" y="76797"/>
                            <a:pt x="9818239" y="208025"/>
                          </a:cubicBezTo>
                          <a:cubicBezTo>
                            <a:pt x="9665856" y="361993"/>
                            <a:pt x="9909044" y="906177"/>
                            <a:pt x="9818239" y="1040100"/>
                          </a:cubicBezTo>
                          <a:cubicBezTo>
                            <a:pt x="9791250" y="1129516"/>
                            <a:pt x="9510951" y="1189636"/>
                            <a:pt x="9056085" y="1248126"/>
                          </a:cubicBezTo>
                          <a:cubicBezTo>
                            <a:pt x="7615820" y="1788619"/>
                            <a:pt x="4084201" y="1502452"/>
                            <a:pt x="762153" y="1248126"/>
                          </a:cubicBezTo>
                          <a:cubicBezTo>
                            <a:pt x="258811" y="1242012"/>
                            <a:pt x="27463" y="1138042"/>
                            <a:pt x="0" y="1040100"/>
                          </a:cubicBezTo>
                          <a:cubicBezTo>
                            <a:pt x="165515" y="901726"/>
                            <a:pt x="47271" y="318328"/>
                            <a:pt x="0" y="208025"/>
                          </a:cubicBezTo>
                          <a:close/>
                        </a:path>
                        <a:path w="9818239" h="1248126" stroke="0" extrusionOk="0">
                          <a:moveTo>
                            <a:pt x="0" y="208025"/>
                          </a:moveTo>
                          <a:cubicBezTo>
                            <a:pt x="6715" y="127781"/>
                            <a:pt x="359558" y="14922"/>
                            <a:pt x="762153" y="0"/>
                          </a:cubicBezTo>
                          <a:cubicBezTo>
                            <a:pt x="1571172" y="2563"/>
                            <a:pt x="7772958" y="-172538"/>
                            <a:pt x="9056085" y="0"/>
                          </a:cubicBezTo>
                          <a:cubicBezTo>
                            <a:pt x="9469677" y="-1179"/>
                            <a:pt x="9829190" y="99225"/>
                            <a:pt x="9818239" y="208025"/>
                          </a:cubicBezTo>
                          <a:cubicBezTo>
                            <a:pt x="9626905" y="487559"/>
                            <a:pt x="9851823" y="652377"/>
                            <a:pt x="9818239" y="1040100"/>
                          </a:cubicBezTo>
                          <a:cubicBezTo>
                            <a:pt x="9870517" y="1177627"/>
                            <a:pt x="9458333" y="1213559"/>
                            <a:pt x="9056085" y="1248126"/>
                          </a:cubicBezTo>
                          <a:cubicBezTo>
                            <a:pt x="5287967" y="1310145"/>
                            <a:pt x="1915121" y="1437672"/>
                            <a:pt x="762153" y="1248126"/>
                          </a:cubicBezTo>
                          <a:cubicBezTo>
                            <a:pt x="294197" y="1243239"/>
                            <a:pt x="-23074" y="1165245"/>
                            <a:pt x="0" y="1040100"/>
                          </a:cubicBezTo>
                          <a:cubicBezTo>
                            <a:pt x="190543" y="869453"/>
                            <a:pt x="-181843" y="430007"/>
                            <a:pt x="0" y="208025"/>
                          </a:cubicBezTo>
                          <a:close/>
                        </a:path>
                        <a:path w="9818239" h="1248126" fill="none" stroke="0" extrusionOk="0">
                          <a:moveTo>
                            <a:pt x="0" y="208025"/>
                          </a:moveTo>
                          <a:cubicBezTo>
                            <a:pt x="-12940" y="117274"/>
                            <a:pt x="387793" y="-34203"/>
                            <a:pt x="762153" y="0"/>
                          </a:cubicBezTo>
                          <a:cubicBezTo>
                            <a:pt x="4722733" y="54746"/>
                            <a:pt x="5475859" y="81914"/>
                            <a:pt x="9056085" y="0"/>
                          </a:cubicBezTo>
                          <a:cubicBezTo>
                            <a:pt x="9416410" y="7700"/>
                            <a:pt x="9771633" y="73939"/>
                            <a:pt x="9818239" y="208025"/>
                          </a:cubicBezTo>
                          <a:cubicBezTo>
                            <a:pt x="9653487" y="377874"/>
                            <a:pt x="9858376" y="900856"/>
                            <a:pt x="9818239" y="1040100"/>
                          </a:cubicBezTo>
                          <a:cubicBezTo>
                            <a:pt x="9839520" y="1167252"/>
                            <a:pt x="9534015" y="1211056"/>
                            <a:pt x="9056085" y="1248126"/>
                          </a:cubicBezTo>
                          <a:cubicBezTo>
                            <a:pt x="7754231" y="773723"/>
                            <a:pt x="3786151" y="1333743"/>
                            <a:pt x="762153" y="1248126"/>
                          </a:cubicBezTo>
                          <a:cubicBezTo>
                            <a:pt x="253952" y="1232414"/>
                            <a:pt x="14274" y="1155808"/>
                            <a:pt x="0" y="1040100"/>
                          </a:cubicBezTo>
                          <a:cubicBezTo>
                            <a:pt x="159663" y="897935"/>
                            <a:pt x="50915" y="323218"/>
                            <a:pt x="0" y="208025"/>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5" name="TextBox 14">
              <a:extLst>
                <a:ext uri="{FF2B5EF4-FFF2-40B4-BE49-F238E27FC236}">
                  <a16:creationId xmlns:a16="http://schemas.microsoft.com/office/drawing/2014/main" id="{968C3D83-1605-AD05-0CBB-2A29713657FC}"/>
                </a:ext>
              </a:extLst>
            </p:cNvPr>
            <p:cNvSpPr txBox="1"/>
            <p:nvPr/>
          </p:nvSpPr>
          <p:spPr>
            <a:xfrm>
              <a:off x="1265076" y="1457437"/>
              <a:ext cx="4980223" cy="37362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Xúng xính: </a:t>
              </a:r>
              <a:r>
                <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vẻ hớn hở trong bộ quần áo mới, dài và rộng.</a:t>
              </a:r>
              <a:endParaRPr kumimoji="0" lang="vi-VN" sz="400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3074" name="Picture 2" descr="Mẫu nhí xúng xính áo dài trên phố xuân - Phụ Nữ Thế Hệ Mới">
            <a:extLst>
              <a:ext uri="{FF2B5EF4-FFF2-40B4-BE49-F238E27FC236}">
                <a16:creationId xmlns:a16="http://schemas.microsoft.com/office/drawing/2014/main" id="{3366A70A-CF2F-EE81-FAEC-EA63AA8A98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2080" y="3339143"/>
            <a:ext cx="5077460" cy="3041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8782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0299C5-1F23-85E6-0AEA-F26A0159941B}"/>
              </a:ext>
            </a:extLst>
          </p:cNvPr>
          <p:cNvPicPr>
            <a:picLocks noChangeAspect="1"/>
          </p:cNvPicPr>
          <p:nvPr/>
        </p:nvPicPr>
        <p:blipFill>
          <a:blip r:embed="rId3"/>
          <a:stretch>
            <a:fillRect/>
          </a:stretch>
        </p:blipFill>
        <p:spPr>
          <a:xfrm>
            <a:off x="1611942" y="506941"/>
            <a:ext cx="10370195" cy="987638"/>
          </a:xfrm>
          <a:prstGeom prst="rect">
            <a:avLst/>
          </a:prstGeom>
        </p:spPr>
      </p:pic>
      <p:grpSp>
        <p:nvGrpSpPr>
          <p:cNvPr id="13" name="Group 12">
            <a:extLst>
              <a:ext uri="{FF2B5EF4-FFF2-40B4-BE49-F238E27FC236}">
                <a16:creationId xmlns:a16="http://schemas.microsoft.com/office/drawing/2014/main" id="{F60B9251-2B51-52E5-6E9A-D368883230AF}"/>
              </a:ext>
            </a:extLst>
          </p:cNvPr>
          <p:cNvGrpSpPr/>
          <p:nvPr/>
        </p:nvGrpSpPr>
        <p:grpSpPr>
          <a:xfrm>
            <a:off x="2292481" y="2012022"/>
            <a:ext cx="7897999" cy="1248126"/>
            <a:chOff x="1077255" y="1397261"/>
            <a:chExt cx="5355866" cy="2494484"/>
          </a:xfrm>
        </p:grpSpPr>
        <p:sp>
          <p:nvSpPr>
            <p:cNvPr id="14" name="Rectangle: Rounded Corners 5">
              <a:extLst>
                <a:ext uri="{FF2B5EF4-FFF2-40B4-BE49-F238E27FC236}">
                  <a16:creationId xmlns:a16="http://schemas.microsoft.com/office/drawing/2014/main" id="{D34977E5-A3C8-1E5F-04AC-1E042F152A33}"/>
                </a:ext>
              </a:extLst>
            </p:cNvPr>
            <p:cNvSpPr/>
            <p:nvPr/>
          </p:nvSpPr>
          <p:spPr>
            <a:xfrm>
              <a:off x="1077255" y="1397261"/>
              <a:ext cx="5355866" cy="2494484"/>
            </a:xfrm>
            <a:custGeom>
              <a:avLst/>
              <a:gdLst>
                <a:gd name="connsiteX0" fmla="*/ 0 w 5355866"/>
                <a:gd name="connsiteY0" fmla="*/ 415756 h 2494484"/>
                <a:gd name="connsiteX1" fmla="*/ 415756 w 5355866"/>
                <a:gd name="connsiteY1" fmla="*/ 0 h 2494484"/>
                <a:gd name="connsiteX2" fmla="*/ 4940110 w 5355866"/>
                <a:gd name="connsiteY2" fmla="*/ 0 h 2494484"/>
                <a:gd name="connsiteX3" fmla="*/ 5355866 w 5355866"/>
                <a:gd name="connsiteY3" fmla="*/ 415756 h 2494484"/>
                <a:gd name="connsiteX4" fmla="*/ 5355866 w 5355866"/>
                <a:gd name="connsiteY4" fmla="*/ 2078728 h 2494484"/>
                <a:gd name="connsiteX5" fmla="*/ 4940110 w 5355866"/>
                <a:gd name="connsiteY5" fmla="*/ 2494484 h 2494484"/>
                <a:gd name="connsiteX6" fmla="*/ 415756 w 5355866"/>
                <a:gd name="connsiteY6" fmla="*/ 2494484 h 2494484"/>
                <a:gd name="connsiteX7" fmla="*/ 0 w 5355866"/>
                <a:gd name="connsiteY7" fmla="*/ 2078728 h 2494484"/>
                <a:gd name="connsiteX8" fmla="*/ 0 w 5355866"/>
                <a:gd name="connsiteY8" fmla="*/ 415756 h 249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5866" h="2494484" fill="none" extrusionOk="0">
                  <a:moveTo>
                    <a:pt x="0" y="415756"/>
                  </a:moveTo>
                  <a:cubicBezTo>
                    <a:pt x="-10073" y="185688"/>
                    <a:pt x="183889" y="-2415"/>
                    <a:pt x="415756" y="0"/>
                  </a:cubicBezTo>
                  <a:cubicBezTo>
                    <a:pt x="2603622" y="-1575"/>
                    <a:pt x="3025712" y="140358"/>
                    <a:pt x="4940110" y="0"/>
                  </a:cubicBezTo>
                  <a:cubicBezTo>
                    <a:pt x="5136575" y="-1939"/>
                    <a:pt x="5331244" y="174309"/>
                    <a:pt x="5355866" y="415756"/>
                  </a:cubicBezTo>
                  <a:cubicBezTo>
                    <a:pt x="5261197" y="739696"/>
                    <a:pt x="5392849" y="1772857"/>
                    <a:pt x="5355866" y="2078728"/>
                  </a:cubicBezTo>
                  <a:cubicBezTo>
                    <a:pt x="5347472" y="2294812"/>
                    <a:pt x="5177454" y="2475363"/>
                    <a:pt x="4940110" y="2494484"/>
                  </a:cubicBezTo>
                  <a:cubicBezTo>
                    <a:pt x="4193322" y="2546386"/>
                    <a:pt x="2122621" y="2479005"/>
                    <a:pt x="415756" y="2494484"/>
                  </a:cubicBezTo>
                  <a:cubicBezTo>
                    <a:pt x="143372" y="2484196"/>
                    <a:pt x="11689" y="2291675"/>
                    <a:pt x="0" y="2078728"/>
                  </a:cubicBezTo>
                  <a:cubicBezTo>
                    <a:pt x="86222" y="1775309"/>
                    <a:pt x="35654" y="621792"/>
                    <a:pt x="0" y="415756"/>
                  </a:cubicBezTo>
                  <a:close/>
                </a:path>
                <a:path w="5355866" h="2494484" stroke="0" extrusionOk="0">
                  <a:moveTo>
                    <a:pt x="0" y="415756"/>
                  </a:moveTo>
                  <a:cubicBezTo>
                    <a:pt x="2415" y="196787"/>
                    <a:pt x="196238" y="-6572"/>
                    <a:pt x="415756" y="0"/>
                  </a:cubicBezTo>
                  <a:cubicBezTo>
                    <a:pt x="949035" y="-154061"/>
                    <a:pt x="4231987" y="102967"/>
                    <a:pt x="4940110" y="0"/>
                  </a:cubicBezTo>
                  <a:cubicBezTo>
                    <a:pt x="5170362" y="32497"/>
                    <a:pt x="5355062" y="178877"/>
                    <a:pt x="5355866" y="415756"/>
                  </a:cubicBezTo>
                  <a:cubicBezTo>
                    <a:pt x="5259041" y="961487"/>
                    <a:pt x="5353643" y="1369100"/>
                    <a:pt x="5355866" y="2078728"/>
                  </a:cubicBezTo>
                  <a:cubicBezTo>
                    <a:pt x="5393992" y="2328133"/>
                    <a:pt x="5174501" y="2491419"/>
                    <a:pt x="4940110" y="2494484"/>
                  </a:cubicBezTo>
                  <a:cubicBezTo>
                    <a:pt x="2833623" y="2610885"/>
                    <a:pt x="986514" y="2556300"/>
                    <a:pt x="415756" y="2494484"/>
                  </a:cubicBezTo>
                  <a:cubicBezTo>
                    <a:pt x="158206" y="2461226"/>
                    <a:pt x="-15915" y="2328724"/>
                    <a:pt x="0" y="2078728"/>
                  </a:cubicBezTo>
                  <a:cubicBezTo>
                    <a:pt x="110450" y="1744499"/>
                    <a:pt x="-72464" y="867489"/>
                    <a:pt x="0" y="415756"/>
                  </a:cubicBezTo>
                  <a:close/>
                </a:path>
              </a:pathLst>
            </a:custGeom>
            <a:solidFill>
              <a:srgbClr val="FFFFFF">
                <a:alpha val="89804"/>
              </a:srgbClr>
            </a:solidFill>
            <a:ln w="28575" cap="flat" cmpd="sng" algn="ctr">
              <a:solidFill>
                <a:srgbClr val="002060"/>
              </a:solidFill>
              <a:prstDash val="solid"/>
              <a:extLst>
                <a:ext uri="{C807C97D-BFC1-408E-A445-0C87EB9F89A2}">
                  <ask:lineSketchStyleProps xmlns:ask="http://schemas.microsoft.com/office/drawing/2018/sketchyshapes" xmlns="" sd="2249281238">
                    <a:custGeom>
                      <a:avLst/>
                      <a:gdLst>
                        <a:gd name="connsiteX0" fmla="*/ 0 w 7897999"/>
                        <a:gd name="connsiteY0" fmla="*/ 208025 h 1248126"/>
                        <a:gd name="connsiteX1" fmla="*/ 613092 w 7897999"/>
                        <a:gd name="connsiteY1" fmla="*/ 0 h 1248126"/>
                        <a:gd name="connsiteX2" fmla="*/ 7284906 w 7897999"/>
                        <a:gd name="connsiteY2" fmla="*/ 0 h 1248126"/>
                        <a:gd name="connsiteX3" fmla="*/ 7897999 w 7897999"/>
                        <a:gd name="connsiteY3" fmla="*/ 208025 h 1248126"/>
                        <a:gd name="connsiteX4" fmla="*/ 7897999 w 7897999"/>
                        <a:gd name="connsiteY4" fmla="*/ 1040100 h 1248126"/>
                        <a:gd name="connsiteX5" fmla="*/ 7284906 w 7897999"/>
                        <a:gd name="connsiteY5" fmla="*/ 1248126 h 1248126"/>
                        <a:gd name="connsiteX6" fmla="*/ 613092 w 7897999"/>
                        <a:gd name="connsiteY6" fmla="*/ 1248126 h 1248126"/>
                        <a:gd name="connsiteX7" fmla="*/ 0 w 7897999"/>
                        <a:gd name="connsiteY7" fmla="*/ 1040100 h 1248126"/>
                        <a:gd name="connsiteX8" fmla="*/ 0 w 7897999"/>
                        <a:gd name="connsiteY8" fmla="*/ 208025 h 1248126"/>
                        <a:gd name="connsiteX0" fmla="*/ 0 w 7897999"/>
                        <a:gd name="connsiteY0" fmla="*/ 208025 h 1248126"/>
                        <a:gd name="connsiteX1" fmla="*/ 613092 w 7897999"/>
                        <a:gd name="connsiteY1" fmla="*/ 0 h 1248126"/>
                        <a:gd name="connsiteX2" fmla="*/ 7284906 w 7897999"/>
                        <a:gd name="connsiteY2" fmla="*/ 0 h 1248126"/>
                        <a:gd name="connsiteX3" fmla="*/ 7897999 w 7897999"/>
                        <a:gd name="connsiteY3" fmla="*/ 208025 h 1248126"/>
                        <a:gd name="connsiteX4" fmla="*/ 7897999 w 7897999"/>
                        <a:gd name="connsiteY4" fmla="*/ 1040100 h 1248126"/>
                        <a:gd name="connsiteX5" fmla="*/ 7284906 w 7897999"/>
                        <a:gd name="connsiteY5" fmla="*/ 1248126 h 1248126"/>
                        <a:gd name="connsiteX6" fmla="*/ 613092 w 7897999"/>
                        <a:gd name="connsiteY6" fmla="*/ 1248126 h 1248126"/>
                        <a:gd name="connsiteX7" fmla="*/ 0 w 7897999"/>
                        <a:gd name="connsiteY7" fmla="*/ 1040100 h 1248126"/>
                        <a:gd name="connsiteX8" fmla="*/ 0 w 7897999"/>
                        <a:gd name="connsiteY8" fmla="*/ 208025 h 124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7999" h="1248126" fill="none" extrusionOk="0">
                          <a:moveTo>
                            <a:pt x="0" y="208025"/>
                          </a:moveTo>
                          <a:cubicBezTo>
                            <a:pt x="-58438" y="90953"/>
                            <a:pt x="266801" y="-5896"/>
                            <a:pt x="613092" y="0"/>
                          </a:cubicBezTo>
                          <a:cubicBezTo>
                            <a:pt x="3830095" y="-1116"/>
                            <a:pt x="4514986" y="124289"/>
                            <a:pt x="7284906" y="0"/>
                          </a:cubicBezTo>
                          <a:cubicBezTo>
                            <a:pt x="7557800" y="-1955"/>
                            <a:pt x="7843681" y="78563"/>
                            <a:pt x="7897999" y="208025"/>
                          </a:cubicBezTo>
                          <a:cubicBezTo>
                            <a:pt x="7764818" y="367646"/>
                            <a:pt x="7960895" y="894003"/>
                            <a:pt x="7897999" y="1040100"/>
                          </a:cubicBezTo>
                          <a:cubicBezTo>
                            <a:pt x="7877079" y="1134450"/>
                            <a:pt x="7647511" y="1207365"/>
                            <a:pt x="7284906" y="1248126"/>
                          </a:cubicBezTo>
                          <a:cubicBezTo>
                            <a:pt x="6137872" y="1604643"/>
                            <a:pt x="3302584" y="1474498"/>
                            <a:pt x="613092" y="1248126"/>
                          </a:cubicBezTo>
                          <a:cubicBezTo>
                            <a:pt x="203787" y="1241142"/>
                            <a:pt x="26570" y="1133339"/>
                            <a:pt x="0" y="1040100"/>
                          </a:cubicBezTo>
                          <a:cubicBezTo>
                            <a:pt x="134676" y="901863"/>
                            <a:pt x="48420" y="312773"/>
                            <a:pt x="0" y="208025"/>
                          </a:cubicBezTo>
                          <a:close/>
                        </a:path>
                        <a:path w="7897999" h="1248126" stroke="0" extrusionOk="0">
                          <a:moveTo>
                            <a:pt x="0" y="208025"/>
                          </a:moveTo>
                          <a:cubicBezTo>
                            <a:pt x="4412" y="109374"/>
                            <a:pt x="288881" y="47330"/>
                            <a:pt x="613092" y="0"/>
                          </a:cubicBezTo>
                          <a:cubicBezTo>
                            <a:pt x="1223772" y="5938"/>
                            <a:pt x="6250459" y="-94745"/>
                            <a:pt x="7284906" y="0"/>
                          </a:cubicBezTo>
                          <a:cubicBezTo>
                            <a:pt x="7617910" y="2851"/>
                            <a:pt x="7899527" y="91625"/>
                            <a:pt x="7897999" y="208025"/>
                          </a:cubicBezTo>
                          <a:cubicBezTo>
                            <a:pt x="7731119" y="492362"/>
                            <a:pt x="7898365" y="681874"/>
                            <a:pt x="7897999" y="1040100"/>
                          </a:cubicBezTo>
                          <a:cubicBezTo>
                            <a:pt x="7911436" y="1195828"/>
                            <a:pt x="7608170" y="1219643"/>
                            <a:pt x="7284906" y="1248126"/>
                          </a:cubicBezTo>
                          <a:cubicBezTo>
                            <a:pt x="4337186" y="1312780"/>
                            <a:pt x="1469076" y="1300347"/>
                            <a:pt x="613092" y="1248126"/>
                          </a:cubicBezTo>
                          <a:cubicBezTo>
                            <a:pt x="238408" y="1245866"/>
                            <a:pt x="-586" y="1165406"/>
                            <a:pt x="0" y="1040100"/>
                          </a:cubicBezTo>
                          <a:cubicBezTo>
                            <a:pt x="137778" y="865687"/>
                            <a:pt x="-136949" y="431568"/>
                            <a:pt x="0" y="208025"/>
                          </a:cubicBezTo>
                          <a:close/>
                        </a:path>
                        <a:path w="7897999" h="1248126" fill="none" stroke="0" extrusionOk="0">
                          <a:moveTo>
                            <a:pt x="0" y="208025"/>
                          </a:moveTo>
                          <a:cubicBezTo>
                            <a:pt x="-8830" y="119475"/>
                            <a:pt x="294308" y="-16269"/>
                            <a:pt x="613092" y="0"/>
                          </a:cubicBezTo>
                          <a:cubicBezTo>
                            <a:pt x="3761830" y="85111"/>
                            <a:pt x="4429650" y="75543"/>
                            <a:pt x="7284906" y="0"/>
                          </a:cubicBezTo>
                          <a:cubicBezTo>
                            <a:pt x="7574839" y="10131"/>
                            <a:pt x="7858999" y="62894"/>
                            <a:pt x="7897999" y="208025"/>
                          </a:cubicBezTo>
                          <a:cubicBezTo>
                            <a:pt x="7774038" y="383924"/>
                            <a:pt x="7925040" y="900775"/>
                            <a:pt x="7897999" y="1040100"/>
                          </a:cubicBezTo>
                          <a:cubicBezTo>
                            <a:pt x="7921303" y="1166740"/>
                            <a:pt x="7663913" y="1219933"/>
                            <a:pt x="7284906" y="1248126"/>
                          </a:cubicBezTo>
                          <a:cubicBezTo>
                            <a:pt x="6241061" y="846294"/>
                            <a:pt x="2776069" y="1555230"/>
                            <a:pt x="613092" y="1248126"/>
                          </a:cubicBezTo>
                          <a:cubicBezTo>
                            <a:pt x="209538" y="1240735"/>
                            <a:pt x="7965" y="1158522"/>
                            <a:pt x="0" y="1040100"/>
                          </a:cubicBezTo>
                          <a:cubicBezTo>
                            <a:pt x="129170" y="900472"/>
                            <a:pt x="37849" y="323454"/>
                            <a:pt x="0" y="208025"/>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5" name="TextBox 14">
              <a:extLst>
                <a:ext uri="{FF2B5EF4-FFF2-40B4-BE49-F238E27FC236}">
                  <a16:creationId xmlns:a16="http://schemas.microsoft.com/office/drawing/2014/main" id="{968C3D83-1605-AD05-0CBB-2A29713657FC}"/>
                </a:ext>
              </a:extLst>
            </p:cNvPr>
            <p:cNvSpPr txBox="1"/>
            <p:nvPr/>
          </p:nvSpPr>
          <p:spPr>
            <a:xfrm>
              <a:off x="1431345" y="1924465"/>
              <a:ext cx="4980223" cy="1414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Bổi hổi: </a:t>
              </a:r>
              <a:r>
                <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xao xuyến trong lòng.</a:t>
              </a:r>
              <a:endParaRPr kumimoji="0" lang="vi-VN" sz="400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Tree>
    <p:extLst>
      <p:ext uri="{BB962C8B-B14F-4D97-AF65-F5344CB8AC3E}">
        <p14:creationId xmlns:p14="http://schemas.microsoft.com/office/powerpoint/2010/main" val="42098844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ADE85153-EE09-CF0C-3800-CB4BD6BFBF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112170" y="3277451"/>
            <a:ext cx="3067396" cy="4114800"/>
          </a:xfrm>
          <a:prstGeom prst="rect">
            <a:avLst/>
          </a:prstGeom>
          <a:effectLst>
            <a:glow rad="139700">
              <a:schemeClr val="accent4">
                <a:satMod val="175000"/>
                <a:alpha val="24000"/>
              </a:schemeClr>
            </a:glow>
          </a:effectLst>
        </p:spPr>
      </p:pic>
      <p:sp>
        <p:nvSpPr>
          <p:cNvPr id="14" name="Rectangle: Diagonal Corners Rounded 13">
            <a:extLst>
              <a:ext uri="{FF2B5EF4-FFF2-40B4-BE49-F238E27FC236}">
                <a16:creationId xmlns:a16="http://schemas.microsoft.com/office/drawing/2014/main" id="{13213A79-C4E5-1AB6-A34C-6F92176E64A1}"/>
              </a:ext>
            </a:extLst>
          </p:cNvPr>
          <p:cNvSpPr/>
          <p:nvPr/>
        </p:nvSpPr>
        <p:spPr>
          <a:xfrm>
            <a:off x="413127" y="2563588"/>
            <a:ext cx="7179475" cy="2682029"/>
          </a:xfrm>
          <a:prstGeom prst="round2DiagRect">
            <a:avLst>
              <a:gd name="adj1" fmla="val 16667"/>
              <a:gd name="adj2" fmla="val 31744"/>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b="0" i="0" u="none" strike="noStrike" kern="0" cap="none" spc="0" normalizeH="0" baseline="0" noProof="0" dirty="0">
              <a:ln>
                <a:noFill/>
              </a:ln>
              <a:solidFill>
                <a:srgbClr val="FFFFFF"/>
              </a:solidFill>
              <a:effectLst/>
              <a:uLnTx/>
              <a:uFillTx/>
              <a:latin typeface="+mj-lt"/>
              <a:ea typeface="+mn-ea"/>
              <a:cs typeface="+mn-cs"/>
              <a:sym typeface="Arial"/>
            </a:endParaRPr>
          </a:p>
        </p:txBody>
      </p:sp>
      <p:sp>
        <p:nvSpPr>
          <p:cNvPr id="15" name="Rectangle 14">
            <a:extLst>
              <a:ext uri="{FF2B5EF4-FFF2-40B4-BE49-F238E27FC236}">
                <a16:creationId xmlns:a16="http://schemas.microsoft.com/office/drawing/2014/main" id="{49ACF73F-9F25-FCB5-ED0A-B6FF5BBFD4D0}"/>
              </a:ext>
            </a:extLst>
          </p:cNvPr>
          <p:cNvSpPr/>
          <p:nvPr/>
        </p:nvSpPr>
        <p:spPr>
          <a:xfrm>
            <a:off x="1409825" y="641384"/>
            <a:ext cx="9603911"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13462">
                  <a:solidFill>
                    <a:srgbClr val="FFFFFF"/>
                  </a:solidFill>
                  <a:prstDash val="solid"/>
                </a:ln>
                <a:solidFill>
                  <a:srgbClr val="E93C71"/>
                </a:solidFill>
                <a:effectLst>
                  <a:outerShdw dist="38100" dir="2700000" algn="bl" rotWithShape="0">
                    <a:srgbClr val="9DCA55"/>
                  </a:outerShdw>
                </a:effectLst>
                <a:uLnTx/>
                <a:uFillTx/>
                <a:latin typeface="+mj-lt"/>
                <a:cs typeface="Arial"/>
                <a:sym typeface="Arial"/>
              </a:rPr>
              <a:t>LUYỆN ĐỌC TRONG NHÓM</a:t>
            </a:r>
          </a:p>
        </p:txBody>
      </p:sp>
      <p:pic>
        <p:nvPicPr>
          <p:cNvPr id="16" name="Hình ảnh 44" descr="Ảnh có chứa đồng hồ, tối&#10;&#10;Mô tả được tạo tự động">
            <a:extLst>
              <a:ext uri="{FF2B5EF4-FFF2-40B4-BE49-F238E27FC236}">
                <a16:creationId xmlns:a16="http://schemas.microsoft.com/office/drawing/2014/main" id="{8F481523-911D-EFB8-63FC-292C1781279D}"/>
              </a:ext>
            </a:extLst>
          </p:cNvPr>
          <p:cNvPicPr>
            <a:picLocks noChangeAspect="1"/>
          </p:cNvPicPr>
          <p:nvPr/>
        </p:nvPicPr>
        <p:blipFill rotWithShape="1">
          <a:blip r:embed="rId5"/>
          <a:srcRect t="27390" r="49735" b="25821"/>
          <a:stretch/>
        </p:blipFill>
        <p:spPr>
          <a:xfrm>
            <a:off x="637308" y="2906544"/>
            <a:ext cx="646023" cy="526999"/>
          </a:xfrm>
          <a:prstGeom prst="rect">
            <a:avLst/>
          </a:prstGeom>
        </p:spPr>
      </p:pic>
      <p:pic>
        <p:nvPicPr>
          <p:cNvPr id="17" name="Hình ảnh 44" descr="Ảnh có chứa đồng hồ, tối&#10;&#10;Mô tả được tạo tự động">
            <a:extLst>
              <a:ext uri="{FF2B5EF4-FFF2-40B4-BE49-F238E27FC236}">
                <a16:creationId xmlns:a16="http://schemas.microsoft.com/office/drawing/2014/main" id="{B05FC567-3F9E-ACEA-936E-1161BA891257}"/>
              </a:ext>
            </a:extLst>
          </p:cNvPr>
          <p:cNvPicPr>
            <a:picLocks noChangeAspect="1"/>
          </p:cNvPicPr>
          <p:nvPr/>
        </p:nvPicPr>
        <p:blipFill rotWithShape="1">
          <a:blip r:embed="rId5"/>
          <a:srcRect t="27390" r="49735" b="25821"/>
          <a:stretch/>
        </p:blipFill>
        <p:spPr>
          <a:xfrm>
            <a:off x="626950" y="3643270"/>
            <a:ext cx="646023" cy="526999"/>
          </a:xfrm>
          <a:prstGeom prst="rect">
            <a:avLst/>
          </a:prstGeom>
        </p:spPr>
      </p:pic>
      <p:pic>
        <p:nvPicPr>
          <p:cNvPr id="18" name="Hình ảnh 44" descr="Ảnh có chứa đồng hồ, tối&#10;&#10;Mô tả được tạo tự động">
            <a:extLst>
              <a:ext uri="{FF2B5EF4-FFF2-40B4-BE49-F238E27FC236}">
                <a16:creationId xmlns:a16="http://schemas.microsoft.com/office/drawing/2014/main" id="{A919D2D5-7AB4-AFB9-3039-6E227BBEEDAE}"/>
              </a:ext>
            </a:extLst>
          </p:cNvPr>
          <p:cNvPicPr>
            <a:picLocks noChangeAspect="1"/>
          </p:cNvPicPr>
          <p:nvPr/>
        </p:nvPicPr>
        <p:blipFill rotWithShape="1">
          <a:blip r:embed="rId5"/>
          <a:srcRect t="27390" r="49735" b="25821"/>
          <a:stretch/>
        </p:blipFill>
        <p:spPr>
          <a:xfrm>
            <a:off x="612307" y="4378828"/>
            <a:ext cx="646023" cy="526999"/>
          </a:xfrm>
          <a:prstGeom prst="rect">
            <a:avLst/>
          </a:prstGeom>
        </p:spPr>
      </p:pic>
      <p:sp>
        <p:nvSpPr>
          <p:cNvPr id="19" name="Rectangle 18">
            <a:extLst>
              <a:ext uri="{FF2B5EF4-FFF2-40B4-BE49-F238E27FC236}">
                <a16:creationId xmlns:a16="http://schemas.microsoft.com/office/drawing/2014/main" id="{8BA5E037-9C81-1C8E-3CFB-1FBE3FDDF95F}"/>
              </a:ext>
            </a:extLst>
          </p:cNvPr>
          <p:cNvSpPr/>
          <p:nvPr/>
        </p:nvSpPr>
        <p:spPr>
          <a:xfrm>
            <a:off x="1299646" y="2868780"/>
            <a:ext cx="643211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Phân công đọc </a:t>
            </a:r>
            <a:r>
              <a:rPr kumimoji="0" lang="en-US" sz="40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trong</a:t>
            </a:r>
            <a:r>
              <a:rPr kumimoji="0" lang="en-US"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 </a:t>
            </a:r>
            <a:r>
              <a:rPr kumimoji="0" lang="en-US" sz="40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nhóm</a:t>
            </a:r>
            <a:endParaRPr kumimoji="0" lang="en-US"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endParaRPr>
          </a:p>
        </p:txBody>
      </p:sp>
      <p:sp>
        <p:nvSpPr>
          <p:cNvPr id="20" name="Rectangle 19">
            <a:extLst>
              <a:ext uri="{FF2B5EF4-FFF2-40B4-BE49-F238E27FC236}">
                <a16:creationId xmlns:a16="http://schemas.microsoft.com/office/drawing/2014/main" id="{AB64F070-19D7-BDA6-E25E-0C3A77696276}"/>
              </a:ext>
            </a:extLst>
          </p:cNvPr>
          <p:cNvSpPr/>
          <p:nvPr/>
        </p:nvSpPr>
        <p:spPr>
          <a:xfrm>
            <a:off x="1258330" y="3631465"/>
            <a:ext cx="617739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Tất cả th</a:t>
            </a:r>
            <a:r>
              <a:rPr kumimoji="0" lang="en-US"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à</a:t>
            </a:r>
            <a:r>
              <a:rPr kumimoji="0" lang="vi-VN"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nh viên đều đọc</a:t>
            </a:r>
            <a:endParaRPr kumimoji="0" lang="en-US"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endParaRPr>
          </a:p>
        </p:txBody>
      </p:sp>
      <p:sp>
        <p:nvSpPr>
          <p:cNvPr id="21" name="Rectangle 20">
            <a:extLst>
              <a:ext uri="{FF2B5EF4-FFF2-40B4-BE49-F238E27FC236}">
                <a16:creationId xmlns:a16="http://schemas.microsoft.com/office/drawing/2014/main" id="{66D13635-C924-6D19-D434-83345F7F393F}"/>
              </a:ext>
            </a:extLst>
          </p:cNvPr>
          <p:cNvSpPr/>
          <p:nvPr/>
        </p:nvSpPr>
        <p:spPr>
          <a:xfrm>
            <a:off x="1293438" y="4288385"/>
            <a:ext cx="617739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F7727B">
                    <a:lumMod val="75000"/>
                  </a:srgbClr>
                </a:solidFill>
                <a:effectLst/>
                <a:uLnTx/>
                <a:uFillTx/>
                <a:latin typeface="Cambria" panose="02040503050406030204" pitchFamily="18" charset="0"/>
                <a:ea typeface="Cambria" panose="02040503050406030204" pitchFamily="18" charset="0"/>
                <a:cs typeface="Arial"/>
                <a:sym typeface="Arial"/>
              </a:rPr>
              <a:t>Giải nghĩa từ cùng nhau</a:t>
            </a:r>
            <a:endParaRPr kumimoji="0" lang="en-US" sz="4000" b="1" i="0" u="none" strike="noStrike" kern="0" cap="none" spc="0" normalizeH="0" baseline="0" noProof="0" dirty="0">
              <a:ln>
                <a:noFill/>
              </a:ln>
              <a:solidFill>
                <a:srgbClr val="F7727B">
                  <a:lumMod val="75000"/>
                </a:srgbClr>
              </a:solidFill>
              <a:effectLst/>
              <a:uLnTx/>
              <a:uFillTx/>
              <a:latin typeface="Cambria" panose="02040503050406030204" pitchFamily="18" charset="0"/>
              <a:ea typeface="Cambria" panose="02040503050406030204" pitchFamily="18" charset="0"/>
              <a:cs typeface="Arial"/>
              <a:sym typeface="Arial"/>
            </a:endParaRPr>
          </a:p>
        </p:txBody>
      </p:sp>
      <p:sp>
        <p:nvSpPr>
          <p:cNvPr id="22" name="Rectangle 21">
            <a:extLst>
              <a:ext uri="{FF2B5EF4-FFF2-40B4-BE49-F238E27FC236}">
                <a16:creationId xmlns:a16="http://schemas.microsoft.com/office/drawing/2014/main" id="{EAD944EA-E8E5-1964-CA2E-BDC37610280D}"/>
              </a:ext>
            </a:extLst>
          </p:cNvPr>
          <p:cNvSpPr/>
          <p:nvPr/>
        </p:nvSpPr>
        <p:spPr>
          <a:xfrm>
            <a:off x="4280777" y="2997395"/>
            <a:ext cx="256157"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80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mj-lt"/>
              <a:cs typeface="Arial"/>
              <a:sym typeface="Arial"/>
            </a:endParaRPr>
          </a:p>
        </p:txBody>
      </p:sp>
      <p:sp>
        <p:nvSpPr>
          <p:cNvPr id="23" name="Rectangle 22">
            <a:extLst>
              <a:ext uri="{FF2B5EF4-FFF2-40B4-BE49-F238E27FC236}">
                <a16:creationId xmlns:a16="http://schemas.microsoft.com/office/drawing/2014/main" id="{D8136A9F-4AF6-7556-CF0A-C47FB586EB3C}"/>
              </a:ext>
            </a:extLst>
          </p:cNvPr>
          <p:cNvSpPr/>
          <p:nvPr/>
        </p:nvSpPr>
        <p:spPr>
          <a:xfrm>
            <a:off x="4280777" y="2997395"/>
            <a:ext cx="256157"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80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mj-lt"/>
              <a:cs typeface="Arial"/>
              <a:sym typeface="Arial"/>
            </a:endParaRPr>
          </a:p>
        </p:txBody>
      </p:sp>
      <p:sp>
        <p:nvSpPr>
          <p:cNvPr id="24" name="Rectangle 23">
            <a:extLst>
              <a:ext uri="{FF2B5EF4-FFF2-40B4-BE49-F238E27FC236}">
                <a16:creationId xmlns:a16="http://schemas.microsoft.com/office/drawing/2014/main" id="{525C2742-07EC-EDE6-C186-F21AF27B61E6}"/>
              </a:ext>
            </a:extLst>
          </p:cNvPr>
          <p:cNvSpPr/>
          <p:nvPr/>
        </p:nvSpPr>
        <p:spPr>
          <a:xfrm>
            <a:off x="2241892" y="1623770"/>
            <a:ext cx="3159045"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mj-lt"/>
                <a:cs typeface="Arial"/>
                <a:sym typeface="Arial"/>
              </a:rPr>
              <a:t>Yêu</a:t>
            </a:r>
            <a:r>
              <a:rPr kumimoji="0" lang="en-US" sz="60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mj-lt"/>
                <a:cs typeface="Arial"/>
                <a:sym typeface="Arial"/>
              </a:rPr>
              <a:t> </a:t>
            </a:r>
            <a:r>
              <a:rPr kumimoji="0" lang="en-US" sz="60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mj-lt"/>
                <a:cs typeface="Arial"/>
                <a:sym typeface="Arial"/>
              </a:rPr>
              <a:t>cầu</a:t>
            </a:r>
            <a:endParaRPr kumimoji="0" lang="en-US" sz="60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mj-lt"/>
              <a:cs typeface="Arial"/>
              <a:sym typeface="Arial"/>
            </a:endParaRPr>
          </a:p>
        </p:txBody>
      </p:sp>
      <p:sp>
        <p:nvSpPr>
          <p:cNvPr id="25" name="Rectangle 24">
            <a:extLst>
              <a:ext uri="{FF2B5EF4-FFF2-40B4-BE49-F238E27FC236}">
                <a16:creationId xmlns:a16="http://schemas.microsoft.com/office/drawing/2014/main" id="{4919E894-6FA3-96AA-7148-89A729F35154}"/>
              </a:ext>
            </a:extLst>
          </p:cNvPr>
          <p:cNvSpPr/>
          <p:nvPr/>
        </p:nvSpPr>
        <p:spPr>
          <a:xfrm>
            <a:off x="2258207" y="1612383"/>
            <a:ext cx="3159045"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mj-lt"/>
                <a:cs typeface="Arial"/>
                <a:sym typeface="Arial"/>
              </a:rPr>
              <a:t>Yêu</a:t>
            </a:r>
            <a:r>
              <a:rPr kumimoji="0" lang="en-US" sz="60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mj-lt"/>
                <a:cs typeface="Arial"/>
                <a:sym typeface="Arial"/>
              </a:rPr>
              <a:t> </a:t>
            </a:r>
            <a:r>
              <a:rPr kumimoji="0" lang="en-US" sz="60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mj-lt"/>
                <a:cs typeface="Arial"/>
                <a:sym typeface="Arial"/>
              </a:rPr>
              <a:t>cầu</a:t>
            </a:r>
            <a:endParaRPr kumimoji="0" lang="en-US" sz="60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mj-lt"/>
              <a:cs typeface="Arial"/>
              <a:sym typeface="Arial"/>
            </a:endParaRPr>
          </a:p>
        </p:txBody>
      </p:sp>
      <p:pic>
        <p:nvPicPr>
          <p:cNvPr id="26" name="Picture 25" descr="A picture containing toy, vector graphics&#10;&#10;Description automatically generated">
            <a:extLst>
              <a:ext uri="{FF2B5EF4-FFF2-40B4-BE49-F238E27FC236}">
                <a16:creationId xmlns:a16="http://schemas.microsoft.com/office/drawing/2014/main" id="{323E34AD-B61A-4BC8-DF88-DF28722E749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7144544" y="1125820"/>
            <a:ext cx="5164470" cy="5762873"/>
          </a:xfrm>
          <a:prstGeom prst="rect">
            <a:avLst/>
          </a:prstGeom>
        </p:spPr>
      </p:pic>
    </p:spTree>
    <p:extLst>
      <p:ext uri="{BB962C8B-B14F-4D97-AF65-F5344CB8AC3E}">
        <p14:creationId xmlns:p14="http://schemas.microsoft.com/office/powerpoint/2010/main" val="32530451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0D7CA2-3935-417E-EA29-11158C92FF5C}"/>
              </a:ext>
            </a:extLst>
          </p:cNvPr>
          <p:cNvSpPr/>
          <p:nvPr/>
        </p:nvSpPr>
        <p:spPr>
          <a:xfrm>
            <a:off x="1461129" y="486907"/>
            <a:ext cx="8771953" cy="1015663"/>
          </a:xfrm>
          <a:prstGeom prst="rect">
            <a:avLst/>
          </a:prstGeom>
          <a:noFill/>
        </p:spPr>
        <p:txBody>
          <a:bodyPr wrap="none" lIns="91440" tIns="45720" rIns="91440" bIns="45720">
            <a:spAutoFit/>
          </a:bodyPr>
          <a:lstStyle/>
          <a:p>
            <a:pPr algn="ctr">
              <a:buClr>
                <a:srgbClr val="000000"/>
              </a:buClr>
              <a:buFont typeface="Arial"/>
              <a:buNone/>
              <a:defRPr/>
            </a:pPr>
            <a:r>
              <a:rPr lang="en-US" sz="6000" b="1" kern="0" dirty="0">
                <a:ln w="13462">
                  <a:solidFill>
                    <a:srgbClr val="FFFFFF"/>
                  </a:solidFill>
                  <a:prstDash val="solid"/>
                </a:ln>
                <a:solidFill>
                  <a:srgbClr val="E93C71"/>
                </a:solidFill>
                <a:effectLst>
                  <a:outerShdw dist="38100" dir="2700000" algn="bl" rotWithShape="0">
                    <a:srgbClr val="9DCA55"/>
                  </a:outerShdw>
                </a:effectLst>
                <a:latin typeface="Cambria" panose="02040503050406030204" pitchFamily="18" charset="0"/>
                <a:ea typeface="Cambria" panose="02040503050406030204" pitchFamily="18" charset="0"/>
                <a:cs typeface="Arial"/>
                <a:sym typeface="Arial"/>
              </a:rPr>
              <a:t>LUYỆN ĐỌC TRƯỚC LỚP</a:t>
            </a:r>
          </a:p>
        </p:txBody>
      </p:sp>
      <p:grpSp>
        <p:nvGrpSpPr>
          <p:cNvPr id="6" name="Nhóm 5">
            <a:extLst>
              <a:ext uri="{FF2B5EF4-FFF2-40B4-BE49-F238E27FC236}">
                <a16:creationId xmlns:a16="http://schemas.microsoft.com/office/drawing/2014/main" id="{A8D753B1-FDDC-F13D-5028-FC2F1669878C}"/>
              </a:ext>
            </a:extLst>
          </p:cNvPr>
          <p:cNvGrpSpPr/>
          <p:nvPr/>
        </p:nvGrpSpPr>
        <p:grpSpPr>
          <a:xfrm>
            <a:off x="643253" y="1928314"/>
            <a:ext cx="6786781" cy="3791162"/>
            <a:chOff x="3502566" y="2258132"/>
            <a:chExt cx="5176546" cy="2708801"/>
          </a:xfrm>
        </p:grpSpPr>
        <p:grpSp>
          <p:nvGrpSpPr>
            <p:cNvPr id="7" name="Nhóm 17">
              <a:extLst>
                <a:ext uri="{FF2B5EF4-FFF2-40B4-BE49-F238E27FC236}">
                  <a16:creationId xmlns:a16="http://schemas.microsoft.com/office/drawing/2014/main" id="{0161215B-8DAE-4DD1-6ED3-89F307B2937E}"/>
                </a:ext>
              </a:extLst>
            </p:cNvPr>
            <p:cNvGrpSpPr/>
            <p:nvPr/>
          </p:nvGrpSpPr>
          <p:grpSpPr>
            <a:xfrm flipH="1">
              <a:off x="3502566" y="2258132"/>
              <a:ext cx="5176546" cy="2708801"/>
              <a:chOff x="878187" y="2993097"/>
              <a:chExt cx="3850877" cy="2306809"/>
            </a:xfrm>
          </p:grpSpPr>
          <p:grpSp>
            <p:nvGrpSpPr>
              <p:cNvPr id="18" name="Nhóm 19">
                <a:extLst>
                  <a:ext uri="{FF2B5EF4-FFF2-40B4-BE49-F238E27FC236}">
                    <a16:creationId xmlns:a16="http://schemas.microsoft.com/office/drawing/2014/main" id="{0F5B762A-7C0D-9F0D-ADBA-9A19DBCDE138}"/>
                  </a:ext>
                </a:extLst>
              </p:cNvPr>
              <p:cNvGrpSpPr/>
              <p:nvPr/>
            </p:nvGrpSpPr>
            <p:grpSpPr>
              <a:xfrm>
                <a:off x="924253" y="2993097"/>
                <a:ext cx="3804811" cy="2306809"/>
                <a:chOff x="712443" y="1347965"/>
                <a:chExt cx="3804811" cy="2306809"/>
              </a:xfrm>
            </p:grpSpPr>
            <p:sp>
              <p:nvSpPr>
                <p:cNvPr id="23" name="Hình chữ nhật: Góc Tròn 12">
                  <a:extLst>
                    <a:ext uri="{FF2B5EF4-FFF2-40B4-BE49-F238E27FC236}">
                      <a16:creationId xmlns:a16="http://schemas.microsoft.com/office/drawing/2014/main" id="{F3EBC17F-72C7-C430-63B1-8E741D7EED16}"/>
                    </a:ext>
                  </a:extLst>
                </p:cNvPr>
                <p:cNvSpPr/>
                <p:nvPr/>
              </p:nvSpPr>
              <p:spPr>
                <a:xfrm flipV="1">
                  <a:off x="773724" y="1347965"/>
                  <a:ext cx="3682248" cy="2306809"/>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rgbClr val="FFFFFF"/>
                </a:solidFill>
                <a:ln w="25400" cap="flat" cmpd="sng" algn="ctr">
                  <a:solidFill>
                    <a:srgbClr val="FF8C00"/>
                  </a:solid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1E0E2F"/>
                    </a:solidFill>
                    <a:effectLst/>
                    <a:uLnTx/>
                    <a:uFillTx/>
                    <a:latin typeface="Cambria" panose="02040503050406030204" pitchFamily="18" charset="0"/>
                    <a:ea typeface="Cambria" panose="02040503050406030204" pitchFamily="18" charset="0"/>
                    <a:sym typeface="Arial"/>
                  </a:endParaRPr>
                </a:p>
              </p:txBody>
            </p:sp>
            <p:sp>
              <p:nvSpPr>
                <p:cNvPr id="24" name="Hình chữ nhật: Góc Tròn 12">
                  <a:extLst>
                    <a:ext uri="{FF2B5EF4-FFF2-40B4-BE49-F238E27FC236}">
                      <a16:creationId xmlns:a16="http://schemas.microsoft.com/office/drawing/2014/main" id="{8C27FBF8-EFCA-BB52-8E81-F50EC3D6B520}"/>
                    </a:ext>
                  </a:extLst>
                </p:cNvPr>
                <p:cNvSpPr/>
                <p:nvPr/>
              </p:nvSpPr>
              <p:spPr>
                <a:xfrm flipV="1">
                  <a:off x="712443" y="1845651"/>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w="25400" cap="flat" cmpd="sng" algn="ctr">
                  <a:solidFill>
                    <a:srgbClr val="E56D30"/>
                  </a:solid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1E0E2F"/>
                    </a:solidFill>
                    <a:effectLst/>
                    <a:uLnTx/>
                    <a:uFillTx/>
                    <a:latin typeface="Cambria" panose="02040503050406030204" pitchFamily="18" charset="0"/>
                    <a:ea typeface="Cambria" panose="02040503050406030204" pitchFamily="18" charset="0"/>
                    <a:sym typeface="Arial"/>
                  </a:endParaRPr>
                </a:p>
              </p:txBody>
            </p:sp>
          </p:grpSp>
          <p:grpSp>
            <p:nvGrpSpPr>
              <p:cNvPr id="19" name="Nhóm 20">
                <a:extLst>
                  <a:ext uri="{FF2B5EF4-FFF2-40B4-BE49-F238E27FC236}">
                    <a16:creationId xmlns:a16="http://schemas.microsoft.com/office/drawing/2014/main" id="{1E0581F7-5E50-2AA3-EEC6-20677208CE40}"/>
                  </a:ext>
                </a:extLst>
              </p:cNvPr>
              <p:cNvGrpSpPr/>
              <p:nvPr/>
            </p:nvGrpSpPr>
            <p:grpSpPr>
              <a:xfrm>
                <a:off x="878187" y="3541212"/>
                <a:ext cx="3757058" cy="1604180"/>
                <a:chOff x="704658" y="1872561"/>
                <a:chExt cx="3757058" cy="1604180"/>
              </a:xfrm>
            </p:grpSpPr>
            <p:sp>
              <p:nvSpPr>
                <p:cNvPr id="20" name="Hộp Văn bản 21">
                  <a:extLst>
                    <a:ext uri="{FF2B5EF4-FFF2-40B4-BE49-F238E27FC236}">
                      <a16:creationId xmlns:a16="http://schemas.microsoft.com/office/drawing/2014/main" id="{F73C7BD3-F4A0-A9EB-6FA8-7AC9A24AC533}"/>
                    </a:ext>
                  </a:extLst>
                </p:cNvPr>
                <p:cNvSpPr txBox="1"/>
                <p:nvPr/>
              </p:nvSpPr>
              <p:spPr>
                <a:xfrm>
                  <a:off x="704658" y="1872561"/>
                  <a:ext cx="3682248" cy="43072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1. </a:t>
                  </a:r>
                  <a:r>
                    <a:rPr kumimoji="0" lang="vi-VN" sz="40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Đọc</a:t>
                  </a:r>
                  <a:r>
                    <a:rPr kumimoji="0" lang="vi-VN"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 </a:t>
                  </a:r>
                  <a:r>
                    <a:rPr kumimoji="0" lang="vi-VN" sz="40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đúng</a:t>
                  </a:r>
                  <a:endParaRPr kumimoji="0" lang="en-US"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endParaRPr>
                </a:p>
              </p:txBody>
            </p:sp>
            <p:sp>
              <p:nvSpPr>
                <p:cNvPr id="21" name="Hộp Văn bản 22">
                  <a:extLst>
                    <a:ext uri="{FF2B5EF4-FFF2-40B4-BE49-F238E27FC236}">
                      <a16:creationId xmlns:a16="http://schemas.microsoft.com/office/drawing/2014/main" id="{141A2D7B-E66C-F9AF-FAD0-21D78A4DAF88}"/>
                    </a:ext>
                  </a:extLst>
                </p:cNvPr>
                <p:cNvSpPr txBox="1"/>
                <p:nvPr/>
              </p:nvSpPr>
              <p:spPr>
                <a:xfrm>
                  <a:off x="751303" y="2284234"/>
                  <a:ext cx="3682248" cy="43072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sym typeface="Arial"/>
                    </a:rPr>
                    <a:t>2. </a:t>
                  </a:r>
                  <a:r>
                    <a:rPr kumimoji="0" lang="vi-VN" sz="40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sym typeface="Arial"/>
                    </a:rPr>
                    <a:t>Đọc</a:t>
                  </a:r>
                  <a:r>
                    <a:rPr kumimoji="0" lang="vi-VN"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sym typeface="Arial"/>
                    </a:rPr>
                    <a:t> to, </a:t>
                  </a:r>
                  <a:r>
                    <a:rPr kumimoji="0" lang="vi-VN" sz="40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sym typeface="Arial"/>
                    </a:rPr>
                    <a:t>rõ</a:t>
                  </a:r>
                  <a:endParaRPr kumimoji="0" lang="en-US"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sym typeface="Arial"/>
                  </a:endParaRPr>
                </a:p>
              </p:txBody>
            </p:sp>
            <p:sp>
              <p:nvSpPr>
                <p:cNvPr id="22" name="Hộp Văn bản 23">
                  <a:extLst>
                    <a:ext uri="{FF2B5EF4-FFF2-40B4-BE49-F238E27FC236}">
                      <a16:creationId xmlns:a16="http://schemas.microsoft.com/office/drawing/2014/main" id="{40259CCA-C758-D7CA-4BA6-79EBBD25EFC7}"/>
                    </a:ext>
                  </a:extLst>
                </p:cNvPr>
                <p:cNvSpPr txBox="1"/>
                <p:nvPr/>
              </p:nvSpPr>
              <p:spPr>
                <a:xfrm>
                  <a:off x="1294419" y="2671468"/>
                  <a:ext cx="3167297" cy="80527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3. Đọc ngắt, nghỉ đúng nhịp </a:t>
                  </a:r>
                  <a:endPar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grpSp>
        </p:grpSp>
        <p:grpSp>
          <p:nvGrpSpPr>
            <p:cNvPr id="8" name="Nhóm 7">
              <a:extLst>
                <a:ext uri="{FF2B5EF4-FFF2-40B4-BE49-F238E27FC236}">
                  <a16:creationId xmlns:a16="http://schemas.microsoft.com/office/drawing/2014/main" id="{60ED33E5-3266-9B62-CEBB-7ABF45FFD655}"/>
                </a:ext>
              </a:extLst>
            </p:cNvPr>
            <p:cNvGrpSpPr/>
            <p:nvPr/>
          </p:nvGrpSpPr>
          <p:grpSpPr>
            <a:xfrm>
              <a:off x="5276209" y="2922291"/>
              <a:ext cx="2142225" cy="1870182"/>
              <a:chOff x="5276209" y="2922291"/>
              <a:chExt cx="2142225" cy="1870182"/>
            </a:xfrm>
          </p:grpSpPr>
          <p:pic>
            <p:nvPicPr>
              <p:cNvPr id="9" name="Hình ảnh 8">
                <a:extLst>
                  <a:ext uri="{FF2B5EF4-FFF2-40B4-BE49-F238E27FC236}">
                    <a16:creationId xmlns:a16="http://schemas.microsoft.com/office/drawing/2014/main" id="{D1C6CA9A-57CE-21AB-C84A-47DEFA4556DA}"/>
                  </a:ext>
                </a:extLst>
              </p:cNvPr>
              <p:cNvPicPr>
                <a:picLocks noChangeAspect="1"/>
              </p:cNvPicPr>
              <p:nvPr/>
            </p:nvPicPr>
            <p:blipFill rotWithShape="1">
              <a:blip r:embed="rId2"/>
              <a:srcRect l="51268" t="8949" r="19792" b="48444"/>
              <a:stretch/>
            </p:blipFill>
            <p:spPr>
              <a:xfrm rot="20944439">
                <a:off x="5804941" y="2929656"/>
                <a:ext cx="582414" cy="482317"/>
              </a:xfrm>
              <a:prstGeom prst="rect">
                <a:avLst/>
              </a:prstGeom>
            </p:spPr>
          </p:pic>
          <p:pic>
            <p:nvPicPr>
              <p:cNvPr id="10" name="Hình ảnh 9">
                <a:extLst>
                  <a:ext uri="{FF2B5EF4-FFF2-40B4-BE49-F238E27FC236}">
                    <a16:creationId xmlns:a16="http://schemas.microsoft.com/office/drawing/2014/main" id="{A944B3A5-6713-657C-39A8-CD1B5248B720}"/>
                  </a:ext>
                </a:extLst>
              </p:cNvPr>
              <p:cNvPicPr>
                <a:picLocks noChangeAspect="1"/>
              </p:cNvPicPr>
              <p:nvPr/>
            </p:nvPicPr>
            <p:blipFill rotWithShape="1">
              <a:blip r:embed="rId2"/>
              <a:srcRect l="51268" t="8949" r="19792" b="48444"/>
              <a:stretch/>
            </p:blipFill>
            <p:spPr>
              <a:xfrm rot="20944439">
                <a:off x="6321200" y="2922291"/>
                <a:ext cx="582414" cy="482317"/>
              </a:xfrm>
              <a:prstGeom prst="rect">
                <a:avLst/>
              </a:prstGeom>
            </p:spPr>
          </p:pic>
          <p:pic>
            <p:nvPicPr>
              <p:cNvPr id="11" name="Hình ảnh 10">
                <a:extLst>
                  <a:ext uri="{FF2B5EF4-FFF2-40B4-BE49-F238E27FC236}">
                    <a16:creationId xmlns:a16="http://schemas.microsoft.com/office/drawing/2014/main" id="{1F6A4543-801D-9E95-EEFC-2A3A9E9C8E4C}"/>
                  </a:ext>
                </a:extLst>
              </p:cNvPr>
              <p:cNvPicPr>
                <a:picLocks noChangeAspect="1"/>
              </p:cNvPicPr>
              <p:nvPr/>
            </p:nvPicPr>
            <p:blipFill rotWithShape="1">
              <a:blip r:embed="rId2"/>
              <a:srcRect l="51268" t="8949" r="19792" b="48444"/>
              <a:stretch/>
            </p:blipFill>
            <p:spPr>
              <a:xfrm rot="20944439">
                <a:off x="6836020" y="2934385"/>
                <a:ext cx="582414" cy="482317"/>
              </a:xfrm>
              <a:prstGeom prst="rect">
                <a:avLst/>
              </a:prstGeom>
            </p:spPr>
          </p:pic>
          <p:pic>
            <p:nvPicPr>
              <p:cNvPr id="12" name="Hình ảnh 11">
                <a:extLst>
                  <a:ext uri="{FF2B5EF4-FFF2-40B4-BE49-F238E27FC236}">
                    <a16:creationId xmlns:a16="http://schemas.microsoft.com/office/drawing/2014/main" id="{24C47B50-C567-F177-DEE6-669FB5DE782E}"/>
                  </a:ext>
                </a:extLst>
              </p:cNvPr>
              <p:cNvPicPr>
                <a:picLocks noChangeAspect="1"/>
              </p:cNvPicPr>
              <p:nvPr/>
            </p:nvPicPr>
            <p:blipFill rotWithShape="1">
              <a:blip r:embed="rId2"/>
              <a:srcRect l="51268" t="8949" r="19792" b="48444"/>
              <a:stretch/>
            </p:blipFill>
            <p:spPr>
              <a:xfrm rot="20944439">
                <a:off x="5786935" y="3483952"/>
                <a:ext cx="582414" cy="482317"/>
              </a:xfrm>
              <a:prstGeom prst="rect">
                <a:avLst/>
              </a:prstGeom>
            </p:spPr>
          </p:pic>
          <p:pic>
            <p:nvPicPr>
              <p:cNvPr id="13" name="Hình ảnh 12">
                <a:extLst>
                  <a:ext uri="{FF2B5EF4-FFF2-40B4-BE49-F238E27FC236}">
                    <a16:creationId xmlns:a16="http://schemas.microsoft.com/office/drawing/2014/main" id="{4DF46719-0D4F-FDC1-97D9-4755428E620C}"/>
                  </a:ext>
                </a:extLst>
              </p:cNvPr>
              <p:cNvPicPr>
                <a:picLocks noChangeAspect="1"/>
              </p:cNvPicPr>
              <p:nvPr/>
            </p:nvPicPr>
            <p:blipFill rotWithShape="1">
              <a:blip r:embed="rId2"/>
              <a:srcRect l="51268" t="8949" r="19792" b="48444"/>
              <a:stretch/>
            </p:blipFill>
            <p:spPr>
              <a:xfrm rot="20944439">
                <a:off x="6303194" y="3476901"/>
                <a:ext cx="582414" cy="482317"/>
              </a:xfrm>
              <a:prstGeom prst="rect">
                <a:avLst/>
              </a:prstGeom>
            </p:spPr>
          </p:pic>
          <p:pic>
            <p:nvPicPr>
              <p:cNvPr id="14" name="Hình ảnh 13">
                <a:extLst>
                  <a:ext uri="{FF2B5EF4-FFF2-40B4-BE49-F238E27FC236}">
                    <a16:creationId xmlns:a16="http://schemas.microsoft.com/office/drawing/2014/main" id="{D49025F7-A151-D406-B14D-594F4B86A007}"/>
                  </a:ext>
                </a:extLst>
              </p:cNvPr>
              <p:cNvPicPr>
                <a:picLocks noChangeAspect="1"/>
              </p:cNvPicPr>
              <p:nvPr/>
            </p:nvPicPr>
            <p:blipFill rotWithShape="1">
              <a:blip r:embed="rId2"/>
              <a:srcRect l="51268" t="8949" r="19792" b="48444"/>
              <a:stretch/>
            </p:blipFill>
            <p:spPr>
              <a:xfrm rot="20944439">
                <a:off x="6834647" y="3476757"/>
                <a:ext cx="582414" cy="482317"/>
              </a:xfrm>
              <a:prstGeom prst="rect">
                <a:avLst/>
              </a:prstGeom>
            </p:spPr>
          </p:pic>
          <p:pic>
            <p:nvPicPr>
              <p:cNvPr id="15" name="Hình ảnh 14">
                <a:extLst>
                  <a:ext uri="{FF2B5EF4-FFF2-40B4-BE49-F238E27FC236}">
                    <a16:creationId xmlns:a16="http://schemas.microsoft.com/office/drawing/2014/main" id="{8B566A88-D160-FE2C-A5F8-6872FFD30428}"/>
                  </a:ext>
                </a:extLst>
              </p:cNvPr>
              <p:cNvPicPr>
                <a:picLocks noChangeAspect="1"/>
              </p:cNvPicPr>
              <p:nvPr/>
            </p:nvPicPr>
            <p:blipFill rotWithShape="1">
              <a:blip r:embed="rId2"/>
              <a:srcRect l="51268" t="8949" r="19792" b="48444"/>
              <a:stretch/>
            </p:blipFill>
            <p:spPr>
              <a:xfrm rot="20944439">
                <a:off x="5276209" y="4305360"/>
                <a:ext cx="582414" cy="482317"/>
              </a:xfrm>
              <a:prstGeom prst="rect">
                <a:avLst/>
              </a:prstGeom>
            </p:spPr>
          </p:pic>
          <p:pic>
            <p:nvPicPr>
              <p:cNvPr id="16" name="Hình ảnh 15">
                <a:extLst>
                  <a:ext uri="{FF2B5EF4-FFF2-40B4-BE49-F238E27FC236}">
                    <a16:creationId xmlns:a16="http://schemas.microsoft.com/office/drawing/2014/main" id="{13402278-4E10-2B64-B3D4-75979A6EDE07}"/>
                  </a:ext>
                </a:extLst>
              </p:cNvPr>
              <p:cNvPicPr>
                <a:picLocks noChangeAspect="1"/>
              </p:cNvPicPr>
              <p:nvPr/>
            </p:nvPicPr>
            <p:blipFill rotWithShape="1">
              <a:blip r:embed="rId2"/>
              <a:srcRect l="51268" t="8949" r="19792" b="48444"/>
              <a:stretch/>
            </p:blipFill>
            <p:spPr>
              <a:xfrm rot="20944439">
                <a:off x="5804863" y="4284779"/>
                <a:ext cx="582414" cy="482317"/>
              </a:xfrm>
              <a:prstGeom prst="rect">
                <a:avLst/>
              </a:prstGeom>
            </p:spPr>
          </p:pic>
          <p:pic>
            <p:nvPicPr>
              <p:cNvPr id="17" name="Hình ảnh 16">
                <a:extLst>
                  <a:ext uri="{FF2B5EF4-FFF2-40B4-BE49-F238E27FC236}">
                    <a16:creationId xmlns:a16="http://schemas.microsoft.com/office/drawing/2014/main" id="{96C8DEF3-FB73-12AF-ADFA-D7D291029515}"/>
                  </a:ext>
                </a:extLst>
              </p:cNvPr>
              <p:cNvPicPr>
                <a:picLocks noChangeAspect="1"/>
              </p:cNvPicPr>
              <p:nvPr/>
            </p:nvPicPr>
            <p:blipFill rotWithShape="1">
              <a:blip r:embed="rId2"/>
              <a:srcRect l="51268" t="8949" r="19792" b="48444"/>
              <a:stretch/>
            </p:blipFill>
            <p:spPr>
              <a:xfrm rot="20944439">
                <a:off x="6310432" y="4310156"/>
                <a:ext cx="582414" cy="482317"/>
              </a:xfrm>
              <a:prstGeom prst="rect">
                <a:avLst/>
              </a:prstGeom>
            </p:spPr>
          </p:pic>
        </p:grpSp>
      </p:grpSp>
      <p:sp>
        <p:nvSpPr>
          <p:cNvPr id="25" name="Rectangle 24">
            <a:extLst>
              <a:ext uri="{FF2B5EF4-FFF2-40B4-BE49-F238E27FC236}">
                <a16:creationId xmlns:a16="http://schemas.microsoft.com/office/drawing/2014/main" id="{6C7DA3D4-C2B0-C5E2-09AB-A8C33897A828}"/>
              </a:ext>
            </a:extLst>
          </p:cNvPr>
          <p:cNvSpPr/>
          <p:nvPr/>
        </p:nvSpPr>
        <p:spPr>
          <a:xfrm>
            <a:off x="870809" y="1921791"/>
            <a:ext cx="5392485" cy="830997"/>
          </a:xfrm>
          <a:prstGeom prst="rect">
            <a:avLst/>
          </a:prstGeom>
        </p:spPr>
        <p:txBody>
          <a:bodyPr wrap="square">
            <a:spAutoFit/>
          </a:bodyPr>
          <a:lstStyle/>
          <a:p>
            <a:pPr algn="ctr">
              <a:buClr>
                <a:srgbClr val="000000"/>
              </a:buClr>
              <a:buFont typeface="Arial"/>
              <a:buNone/>
            </a:pPr>
            <a:r>
              <a:rPr lang="pt-BR" sz="4800" b="1" kern="0" dirty="0">
                <a:solidFill>
                  <a:srgbClr val="00B0F0"/>
                </a:solidFill>
                <a:latin typeface="Cambria" panose="02040503050406030204" pitchFamily="18" charset="0"/>
                <a:ea typeface="Cambria" panose="02040503050406030204" pitchFamily="18" charset="0"/>
                <a:cs typeface="Arial"/>
                <a:sym typeface="Arial"/>
              </a:rPr>
              <a:t>Tiêu chí đánh giá</a:t>
            </a:r>
          </a:p>
        </p:txBody>
      </p:sp>
      <p:pic>
        <p:nvPicPr>
          <p:cNvPr id="26" name="Picture 6" descr="Children reading books together">
            <a:extLst>
              <a:ext uri="{FF2B5EF4-FFF2-40B4-BE49-F238E27FC236}">
                <a16:creationId xmlns:a16="http://schemas.microsoft.com/office/drawing/2014/main" id="{23EBED70-733B-0E92-A565-C48FEE40584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112" b="93930" l="5725" r="93560">
                        <a14:foregroundMark x1="36136" y1="7668" x2="36136" y2="7668"/>
                        <a14:foregroundMark x1="35063" y1="5112" x2="35063" y2="5112"/>
                        <a14:foregroundMark x1="49732" y1="69010" x2="49732" y2="69010"/>
                        <a14:foregroundMark x1="44007" y1="68530" x2="44007" y2="68530"/>
                        <a14:foregroundMark x1="42934" y1="67252" x2="42934" y2="67252"/>
                        <a14:foregroundMark x1="9660" y1="76997" x2="9660" y2="76997"/>
                        <a14:foregroundMark x1="7871" y1="76997" x2="7871" y2="76997"/>
                        <a14:foregroundMark x1="6261" y1="76997" x2="6261" y2="76997"/>
                        <a14:foregroundMark x1="16995" y1="87859" x2="16995" y2="87859"/>
                        <a14:foregroundMark x1="14490" y1="84026" x2="14490" y2="84026"/>
                        <a14:foregroundMark x1="15027" y1="91054" x2="15027" y2="91054"/>
                        <a14:foregroundMark x1="15564" y1="92173" x2="15564" y2="92173"/>
                        <a14:foregroundMark x1="16816" y1="91534" x2="16816" y2="91534"/>
                        <a14:foregroundMark x1="16816" y1="92173" x2="16816" y2="92173"/>
                        <a14:foregroundMark x1="17889" y1="91374" x2="17889" y2="91374"/>
                        <a14:foregroundMark x1="13238" y1="93930" x2="13238" y2="93930"/>
                        <a14:foregroundMark x1="12343" y1="93930" x2="12343" y2="93930"/>
                        <a14:foregroundMark x1="28444" y1="84824" x2="28444" y2="84824"/>
                        <a14:foregroundMark x1="74955" y1="84026" x2="74955" y2="84026"/>
                        <a14:foregroundMark x1="88372" y1="82428" x2="88372" y2="82428"/>
                        <a14:foregroundMark x1="91950" y1="79393" x2="91950" y2="79393"/>
                        <a14:foregroundMark x1="93560" y1="76997" x2="93560" y2="76997"/>
                        <a14:foregroundMark x1="63864" y1="65974" x2="63864" y2="65974"/>
                        <a14:foregroundMark x1="81395" y1="30511" x2="81395" y2="30511"/>
                        <a14:foregroundMark x1="73524" y1="38498" x2="73524" y2="38498"/>
                        <a14:foregroundMark x1="81574" y1="34345" x2="81574" y2="34345"/>
                        <a14:foregroundMark x1="75850" y1="36102" x2="75850" y2="36102"/>
                        <a14:foregroundMark x1="76208" y1="35623" x2="76208" y2="35623"/>
                        <a14:foregroundMark x1="76208" y1="34345" x2="76208" y2="34345"/>
                        <a14:foregroundMark x1="75671" y1="33866" x2="75671" y2="33866"/>
                        <a14:foregroundMark x1="76744" y1="33067" x2="76744" y2="33067"/>
                        <a14:foregroundMark x1="76744" y1="32748" x2="76744" y2="32748"/>
                        <a14:foregroundMark x1="76208" y1="32748" x2="76208" y2="32748"/>
                        <a14:foregroundMark x1="84436" y1="36422" x2="84436" y2="36422"/>
                        <a14:foregroundMark x1="85331" y1="36422" x2="85331" y2="36422"/>
                        <a14:foregroundMark x1="83721" y1="36422" x2="83721" y2="36422"/>
                        <a14:foregroundMark x1="76744" y1="31789" x2="76744" y2="31789"/>
                        <a14:foregroundMark x1="76386" y1="32428" x2="76386" y2="32428"/>
                        <a14:foregroundMark x1="76208" y1="31949" x2="76208" y2="31949"/>
                        <a14:foregroundMark x1="75850" y1="31629" x2="75671" y2="29872"/>
                        <a14:foregroundMark x1="62433" y1="84665" x2="62433" y2="84665"/>
                        <a14:foregroundMark x1="60644" y1="86741" x2="60644" y2="86741"/>
                        <a14:foregroundMark x1="57782" y1="86581" x2="57782" y2="86581"/>
                        <a14:foregroundMark x1="57066" y1="87220" x2="56351" y2="87220"/>
                        <a14:foregroundMark x1="56172" y1="87220" x2="56172" y2="87220"/>
                        <a14:backgroundMark x1="26476" y1="43450" x2="26476" y2="43450"/>
                        <a14:backgroundMark x1="44544" y1="43291" x2="44544" y2="43291"/>
                        <a14:backgroundMark x1="43292" y1="40575" x2="43292" y2="40575"/>
                        <a14:backgroundMark x1="42039" y1="65655" x2="42039" y2="65655"/>
                        <a14:backgroundMark x1="42218" y1="64856" x2="42218" y2="64856"/>
                        <a14:backgroundMark x1="40787" y1="66773" x2="40787" y2="66773"/>
                        <a14:backgroundMark x1="40966" y1="67891" x2="40966" y2="67891"/>
                        <a14:backgroundMark x1="55635" y1="64856" x2="55635" y2="64856"/>
                        <a14:backgroundMark x1="62075" y1="61182" x2="62075" y2="61182"/>
                        <a14:backgroundMark x1="64937" y1="66134" x2="64937" y2="66134"/>
                        <a14:backgroundMark x1="62612" y1="66134" x2="62612" y2="66134"/>
                      </a14:backgroundRemoval>
                    </a14:imgEffect>
                  </a14:imgLayer>
                </a14:imgProps>
              </a:ext>
              <a:ext uri="{28A0092B-C50C-407E-A947-70E740481C1C}">
                <a14:useLocalDpi xmlns:a14="http://schemas.microsoft.com/office/drawing/2010/main" val="0"/>
              </a:ext>
            </a:extLst>
          </a:blip>
          <a:srcRect/>
          <a:stretch>
            <a:fillRect/>
          </a:stretch>
        </p:blipFill>
        <p:spPr bwMode="auto">
          <a:xfrm>
            <a:off x="7318471" y="1386804"/>
            <a:ext cx="4559785" cy="5106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3594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640" y="-813952"/>
            <a:ext cx="10840720" cy="8133523"/>
          </a:xfrm>
          <a:prstGeom prst="rect">
            <a:avLst/>
          </a:prstGeom>
        </p:spPr>
      </p:pic>
      <p:pic>
        <p:nvPicPr>
          <p:cNvPr id="4" name="Content Placeholder 3">
            <a:extLst>
              <a:ext uri="{FF2B5EF4-FFF2-40B4-BE49-F238E27FC236}">
                <a16:creationId xmlns:a16="http://schemas.microsoft.com/office/drawing/2014/main" id="{AF1FEDA5-3CC5-CD6A-6A5B-D143D742E40B}"/>
              </a:ext>
            </a:extLst>
          </p:cNvPr>
          <p:cNvPicPr>
            <a:picLocks noGrp="1" noChangeAspect="1"/>
          </p:cNvPicPr>
          <p:nvPr>
            <p:ph idx="1"/>
          </p:nvPr>
        </p:nvPicPr>
        <p:blipFill>
          <a:blip r:embed="rId4"/>
          <a:stretch>
            <a:fillRect/>
          </a:stretch>
        </p:blipFill>
        <p:spPr>
          <a:xfrm>
            <a:off x="2031659" y="2518928"/>
            <a:ext cx="7864522" cy="1956986"/>
          </a:xfrm>
          <a:prstGeom prst="rect">
            <a:avLst/>
          </a:prstGeom>
        </p:spPr>
      </p:pic>
    </p:spTree>
    <p:extLst>
      <p:ext uri="{BB962C8B-B14F-4D97-AF65-F5344CB8AC3E}">
        <p14:creationId xmlns:p14="http://schemas.microsoft.com/office/powerpoint/2010/main" val="3235223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74B52-256A-5BC9-5B4C-96FCE5DFC74E}"/>
              </a:ext>
            </a:extLst>
          </p:cNvPr>
          <p:cNvSpPr txBox="1"/>
          <p:nvPr/>
        </p:nvSpPr>
        <p:spPr>
          <a:xfrm>
            <a:off x="2138555" y="784668"/>
            <a:ext cx="9393045" cy="1107996"/>
          </a:xfrm>
          <a:prstGeom prst="rect">
            <a:avLst/>
          </a:prstGeom>
          <a:noFill/>
        </p:spPr>
        <p:txBody>
          <a:bodyPr wrap="square" lIns="0" tIns="0" rIns="0" bIns="0" rtlCol="0">
            <a:spAutoFit/>
          </a:bodyPr>
          <a:lstStyle/>
          <a:p>
            <a:pPr algn="just"/>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1. Cảnh vật thiên nhiên ở Chùa Hương thay đổi như thế nào khi mùa xuân về? </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pic>
        <p:nvPicPr>
          <p:cNvPr id="5" name="Picture 2" descr="8 Yes or no ý tưởng | dễ thương, hình gif, mèo kitty">
            <a:extLst>
              <a:ext uri="{FF2B5EF4-FFF2-40B4-BE49-F238E27FC236}">
                <a16:creationId xmlns:a16="http://schemas.microsoft.com/office/drawing/2014/main" id="{821C499E-14EB-F179-79E5-185E0D1452C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91440"/>
            <a:ext cx="2263140" cy="183497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Vẻ đẹp tinh khôi của cánh rừng hoa mơ trắng ngút ngàn ở Mộc Châu">
            <a:extLst>
              <a:ext uri="{FF2B5EF4-FFF2-40B4-BE49-F238E27FC236}">
                <a16:creationId xmlns:a16="http://schemas.microsoft.com/office/drawing/2014/main" id="{8118C940-8EB5-C1CD-85C7-9BBA9DDFB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 y="2156841"/>
            <a:ext cx="5399014" cy="359371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5ED3E69D-2A8D-A9C3-80E6-428D036EB908}"/>
              </a:ext>
            </a:extLst>
          </p:cNvPr>
          <p:cNvSpPr/>
          <p:nvPr/>
        </p:nvSpPr>
        <p:spPr>
          <a:xfrm>
            <a:off x="6360160" y="2454286"/>
            <a:ext cx="5252720" cy="2826306"/>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3200" b="1" dirty="0">
                <a:solidFill>
                  <a:srgbClr val="002060"/>
                </a:solidFill>
                <a:latin typeface="Cambria" panose="02040503050406030204" pitchFamily="18" charset="0"/>
                <a:ea typeface="Cambria" panose="02040503050406030204" pitchFamily="18" charset="0"/>
                <a:cs typeface="AvantGarde" panose="00000400000000000000" pitchFamily="2" charset="0"/>
              </a:rPr>
              <a:t>Khi mùa xuân về, cảnh vật thiên nhiên ở chùa Hương đã thay đổi: rừng mở nở hoa như được khoác thêm tấm áo mới.</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884270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wipe(down)">
                                          <p:cBhvr>
                                            <p:cTn id="1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wipe(down)">
                                          <p:cBhvr>
                                            <p:cTn id="1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74B52-256A-5BC9-5B4C-96FCE5DFC74E}"/>
              </a:ext>
            </a:extLst>
          </p:cNvPr>
          <p:cNvSpPr txBox="1"/>
          <p:nvPr/>
        </p:nvSpPr>
        <p:spPr>
          <a:xfrm>
            <a:off x="2138555" y="784668"/>
            <a:ext cx="9393045" cy="1107996"/>
          </a:xfrm>
          <a:prstGeom prst="rect">
            <a:avLst/>
          </a:prstGeom>
          <a:noFill/>
        </p:spPr>
        <p:txBody>
          <a:bodyPr wrap="square" lIns="0" tIns="0" rIns="0" bIns="0" rtlCol="0">
            <a:spAutoFit/>
          </a:bodyPr>
          <a:lstStyle/>
          <a:p>
            <a:pPr lvl="0" algn="just"/>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2. </a:t>
            </a: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Những hình ảnh nào cho thấy người đi hội rất đông vui và thân thiện?</a:t>
            </a:r>
          </a:p>
        </p:txBody>
      </p:sp>
      <p:pic>
        <p:nvPicPr>
          <p:cNvPr id="5" name="Picture 2" descr="8 Yes or no ý tưởng | dễ thương, hình gif, mèo kitty">
            <a:extLst>
              <a:ext uri="{FF2B5EF4-FFF2-40B4-BE49-F238E27FC236}">
                <a16:creationId xmlns:a16="http://schemas.microsoft.com/office/drawing/2014/main" id="{821C499E-14EB-F179-79E5-185E0D1452C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91440"/>
            <a:ext cx="2263140" cy="183497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Lễ Hội Chùa Hương - đường về Cửa Phật – Viking VietNam">
            <a:extLst>
              <a:ext uri="{FF2B5EF4-FFF2-40B4-BE49-F238E27FC236}">
                <a16:creationId xmlns:a16="http://schemas.microsoft.com/office/drawing/2014/main" id="{B8C8F00B-6983-9CE9-B172-68DBBABBAC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580" y="2407920"/>
            <a:ext cx="5394960" cy="35966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50C9A8A-BC79-A597-5D74-16C473CB8767}"/>
              </a:ext>
            </a:extLst>
          </p:cNvPr>
          <p:cNvSpPr/>
          <p:nvPr/>
        </p:nvSpPr>
        <p:spPr>
          <a:xfrm>
            <a:off x="6085840" y="2179966"/>
            <a:ext cx="5648960" cy="4188381"/>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457200" indent="-457200" algn="just">
              <a:buFont typeface="Arial" panose="020B0604020202020204" pitchFamily="34" charset="0"/>
              <a:buChar char="•"/>
            </a:pPr>
            <a:r>
              <a:rPr lang="vi-VN"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Người đi hội rất đông vui: </a:t>
            </a:r>
            <a:r>
              <a:rPr lang="vi-VN" sz="3000" dirty="0">
                <a:solidFill>
                  <a:srgbClr val="002060"/>
                </a:solidFill>
                <a:latin typeface="Cambria" panose="02040503050406030204" pitchFamily="18" charset="0"/>
                <a:ea typeface="Cambria" panose="02040503050406030204" pitchFamily="18" charset="0"/>
                <a:cs typeface="AvantGarde" panose="00000400000000000000" pitchFamily="2" charset="0"/>
              </a:rPr>
              <a:t>nườm nượp (người và xe đi);</a:t>
            </a:r>
            <a:endParaRPr lang="en-US" sz="3000" dirty="0">
              <a:solidFill>
                <a:srgbClr val="002060"/>
              </a:solidFill>
              <a:latin typeface="Cambria" panose="02040503050406030204" pitchFamily="18" charset="0"/>
              <a:ea typeface="Cambria" panose="02040503050406030204" pitchFamily="18" charset="0"/>
              <a:cs typeface="AvantGarde" panose="00000400000000000000" pitchFamily="2" charset="0"/>
            </a:endParaRPr>
          </a:p>
          <a:p>
            <a:pPr marL="457200" indent="-457200" algn="just">
              <a:buFont typeface="Arial" panose="020B0604020202020204" pitchFamily="34" charset="0"/>
              <a:buChar char="•"/>
            </a:pPr>
            <a:r>
              <a:rPr lang="vi-VN"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Người đi trẩy hội rất thân thiện: </a:t>
            </a:r>
            <a:r>
              <a:rPr lang="vi-VN" sz="3000" dirty="0">
                <a:solidFill>
                  <a:srgbClr val="002060"/>
                </a:solidFill>
                <a:latin typeface="Cambria" panose="02040503050406030204" pitchFamily="18" charset="0"/>
                <a:ea typeface="Cambria" panose="02040503050406030204" pitchFamily="18" charset="0"/>
                <a:cs typeface="AvantGarde" panose="00000400000000000000" pitchFamily="2" charset="0"/>
              </a:rPr>
              <a:t>nơi núi non thành nơi gặp gỡ, chào nhau cởi mở, bất ngờ nhận ra người cùng quê,...</a:t>
            </a:r>
            <a:endParaRPr lang="en-US" sz="30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99913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6146"/>
                                            </p:tgtEl>
                                            <p:attrNameLst>
                                              <p:attrName>style.visibility</p:attrName>
                                            </p:attrNameLst>
                                          </p:cBhvr>
                                          <p:to>
                                            <p:strVal val="visible"/>
                                          </p:to>
                                        </p:set>
                                        <p:animEffect transition="in" filter="wipe(down)">
                                          <p:cBhvr>
                                            <p:cTn id="16"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6146"/>
                                            </p:tgtEl>
                                            <p:attrNameLst>
                                              <p:attrName>style.visibility</p:attrName>
                                            </p:attrNameLst>
                                          </p:cBhvr>
                                          <p:to>
                                            <p:strVal val="visible"/>
                                          </p:to>
                                        </p:set>
                                        <p:animEffect transition="in" filter="wipe(down)">
                                          <p:cBhvr>
                                            <p:cTn id="16"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74B52-256A-5BC9-5B4C-96FCE5DFC74E}"/>
              </a:ext>
            </a:extLst>
          </p:cNvPr>
          <p:cNvSpPr txBox="1"/>
          <p:nvPr/>
        </p:nvSpPr>
        <p:spPr>
          <a:xfrm>
            <a:off x="2138555" y="784668"/>
            <a:ext cx="9037445" cy="1107996"/>
          </a:xfrm>
          <a:prstGeom prst="rect">
            <a:avLst/>
          </a:prstGeom>
          <a:noFill/>
        </p:spPr>
        <p:txBody>
          <a:bodyPr wrap="square" lIns="0" tIns="0" rIns="0" bIns="0" rtlCol="0">
            <a:spAutoFit/>
          </a:bodyPr>
          <a:lstStyle/>
          <a:p>
            <a:pPr lvl="0" algn="just"/>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3. </a:t>
            </a: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Niềm tự hào về quê hương, đất nước được thể hiện qua những câu thơ nào?</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pic>
        <p:nvPicPr>
          <p:cNvPr id="5" name="Picture 2" descr="8 Yes or no ý tưởng | dễ thương, hình gif, mèo kitty">
            <a:extLst>
              <a:ext uri="{FF2B5EF4-FFF2-40B4-BE49-F238E27FC236}">
                <a16:creationId xmlns:a16="http://schemas.microsoft.com/office/drawing/2014/main" id="{821C499E-14EB-F179-79E5-185E0D1452C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91440"/>
            <a:ext cx="2263140" cy="18349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0D8B11F-1915-E66D-98CD-4C0C05381D4A}"/>
              </a:ext>
            </a:extLst>
          </p:cNvPr>
          <p:cNvSpPr txBox="1"/>
          <p:nvPr/>
        </p:nvSpPr>
        <p:spPr>
          <a:xfrm>
            <a:off x="772160" y="2661920"/>
            <a:ext cx="4643120" cy="2112951"/>
          </a:xfrm>
          <a:prstGeom prst="rect">
            <a:avLst/>
          </a:prstGeom>
          <a:noFill/>
        </p:spPr>
        <p:txBody>
          <a:bodyPr wrap="square" rtlCol="0">
            <a:spAutoFit/>
          </a:bodyPr>
          <a:lstStyle/>
          <a:p>
            <a:pPr marL="0" marR="0" algn="just">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Bước mỗi bước say mê</a:t>
            </a:r>
            <a:endParaRPr lang="en-US" sz="28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Như giữa trong cổ tích.</a:t>
            </a:r>
            <a:endParaRPr lang="en-US" sz="28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Đất nước mình thanh lịch</a:t>
            </a:r>
            <a:endParaRPr lang="en-US" sz="28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Nên núi rừng cũng thơ.</a:t>
            </a:r>
            <a:endParaRPr lang="en-US" sz="2800" b="1" dirty="0">
              <a:effectLst/>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D925A1E-238E-77C6-1257-50BD439C1BD4}"/>
              </a:ext>
            </a:extLst>
          </p:cNvPr>
          <p:cNvSpPr txBox="1"/>
          <p:nvPr/>
        </p:nvSpPr>
        <p:spPr>
          <a:xfrm>
            <a:off x="6197600" y="2621280"/>
            <a:ext cx="5151120" cy="2112951"/>
          </a:xfrm>
          <a:prstGeom prst="rect">
            <a:avLst/>
          </a:prstGeom>
          <a:noFill/>
        </p:spPr>
        <p:txBody>
          <a:bodyPr wrap="square" rtlCol="0">
            <a:spAutoFit/>
          </a:bodyPr>
          <a:lstStyle/>
          <a:p>
            <a:pPr algn="just">
              <a:lnSpc>
                <a:spcPct val="120000"/>
              </a:lnSpc>
            </a:pPr>
            <a:r>
              <a:rPr lang="vi-VN" sz="2800" b="1" dirty="0">
                <a:latin typeface="Cambria" panose="02040503050406030204" pitchFamily="18" charset="0"/>
                <a:ea typeface="Cambria" panose="02040503050406030204" pitchFamily="18" charset="0"/>
              </a:rPr>
              <a:t>Động chùa Tiên, chùa Hương</a:t>
            </a:r>
          </a:p>
          <a:p>
            <a:pPr algn="just">
              <a:lnSpc>
                <a:spcPct val="120000"/>
              </a:lnSpc>
            </a:pPr>
            <a:r>
              <a:rPr lang="vi-VN" sz="2800" b="1" dirty="0">
                <a:latin typeface="Cambria" panose="02040503050406030204" pitchFamily="18" charset="0"/>
                <a:ea typeface="Cambria" panose="02040503050406030204" pitchFamily="18" charset="0"/>
              </a:rPr>
              <a:t>Đá còn vang tiếng nhạc.</a:t>
            </a:r>
          </a:p>
          <a:p>
            <a:pPr algn="just">
              <a:lnSpc>
                <a:spcPct val="120000"/>
              </a:lnSpc>
            </a:pPr>
            <a:r>
              <a:rPr lang="vi-VN" sz="2800" b="1" dirty="0">
                <a:latin typeface="Cambria" panose="02040503050406030204" pitchFamily="18" charset="0"/>
                <a:ea typeface="Cambria" panose="02040503050406030204" pitchFamily="18" charset="0"/>
              </a:rPr>
              <a:t>Động chùa núi Hình Bồng</a:t>
            </a:r>
          </a:p>
          <a:p>
            <a:pPr algn="just">
              <a:lnSpc>
                <a:spcPct val="120000"/>
              </a:lnSpc>
            </a:pPr>
            <a:r>
              <a:rPr lang="vi-VN" sz="2800" b="1" dirty="0">
                <a:latin typeface="Cambria" panose="02040503050406030204" pitchFamily="18" charset="0"/>
                <a:ea typeface="Cambria" panose="02040503050406030204" pitchFamily="18" charset="0"/>
              </a:rPr>
              <a:t>Gió còn ngân khúc hát.</a:t>
            </a:r>
          </a:p>
        </p:txBody>
      </p:sp>
    </p:spTree>
    <p:extLst>
      <p:ext uri="{BB962C8B-B14F-4D97-AF65-F5344CB8AC3E}">
        <p14:creationId xmlns:p14="http://schemas.microsoft.com/office/powerpoint/2010/main" val="39112931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22">
            <a:extLst>
              <a:ext uri="{FF2B5EF4-FFF2-40B4-BE49-F238E27FC236}">
                <a16:creationId xmlns:a16="http://schemas.microsoft.com/office/drawing/2014/main" id="{0AD6A42F-0143-CCBC-5F7A-2AD6F126339E}"/>
              </a:ext>
            </a:extLst>
          </p:cNvPr>
          <p:cNvSpPr/>
          <p:nvPr/>
        </p:nvSpPr>
        <p:spPr>
          <a:xfrm>
            <a:off x="1733550" y="190500"/>
            <a:ext cx="8496299" cy="952500"/>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ln>
            <a:extLst>
              <a:ext uri="{C807C97D-BFC1-408E-A445-0C87EB9F89A2}">
                <ask:lineSketchStyleProps xmlns:ask="http://schemas.microsoft.com/office/drawing/2018/sketchyshapes" xmlns="" sd="3906556544">
                  <a:custGeom>
                    <a:avLst/>
                    <a:gdLst>
                      <a:gd name="connsiteX0" fmla="*/ 0 w 8496299"/>
                      <a:gd name="connsiteY0" fmla="*/ 232609 h 952500"/>
                      <a:gd name="connsiteX1" fmla="*/ 660227 w 8496299"/>
                      <a:gd name="connsiteY1" fmla="*/ 0 h 952500"/>
                      <a:gd name="connsiteX2" fmla="*/ 7836071 w 8496299"/>
                      <a:gd name="connsiteY2" fmla="*/ 0 h 952500"/>
                      <a:gd name="connsiteX3" fmla="*/ 8496299 w 8496299"/>
                      <a:gd name="connsiteY3" fmla="*/ 232609 h 952500"/>
                      <a:gd name="connsiteX4" fmla="*/ 8496299 w 8496299"/>
                      <a:gd name="connsiteY4" fmla="*/ 719890 h 952500"/>
                      <a:gd name="connsiteX5" fmla="*/ 7836071 w 8496299"/>
                      <a:gd name="connsiteY5" fmla="*/ 952500 h 952500"/>
                      <a:gd name="connsiteX6" fmla="*/ 660227 w 8496299"/>
                      <a:gd name="connsiteY6" fmla="*/ 952500 h 952500"/>
                      <a:gd name="connsiteX7" fmla="*/ 0 w 8496299"/>
                      <a:gd name="connsiteY7" fmla="*/ 719890 h 952500"/>
                      <a:gd name="connsiteX8" fmla="*/ 0 w 8496299"/>
                      <a:gd name="connsiteY8" fmla="*/ 232609 h 952500"/>
                      <a:gd name="connsiteX0" fmla="*/ 0 w 8496299"/>
                      <a:gd name="connsiteY0" fmla="*/ 232609 h 952500"/>
                      <a:gd name="connsiteX1" fmla="*/ 660227 w 8496299"/>
                      <a:gd name="connsiteY1" fmla="*/ 0 h 952500"/>
                      <a:gd name="connsiteX2" fmla="*/ 7836071 w 8496299"/>
                      <a:gd name="connsiteY2" fmla="*/ 0 h 952500"/>
                      <a:gd name="connsiteX3" fmla="*/ 8496299 w 8496299"/>
                      <a:gd name="connsiteY3" fmla="*/ 232609 h 952500"/>
                      <a:gd name="connsiteX4" fmla="*/ 8496299 w 8496299"/>
                      <a:gd name="connsiteY4" fmla="*/ 719890 h 952500"/>
                      <a:gd name="connsiteX5" fmla="*/ 7836071 w 8496299"/>
                      <a:gd name="connsiteY5" fmla="*/ 952500 h 952500"/>
                      <a:gd name="connsiteX6" fmla="*/ 660227 w 8496299"/>
                      <a:gd name="connsiteY6" fmla="*/ 952500 h 952500"/>
                      <a:gd name="connsiteX7" fmla="*/ 0 w 8496299"/>
                      <a:gd name="connsiteY7" fmla="*/ 719890 h 952500"/>
                      <a:gd name="connsiteX8" fmla="*/ 0 w 8496299"/>
                      <a:gd name="connsiteY8" fmla="*/ 232609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96299" h="952500" fill="none" extrusionOk="0">
                        <a:moveTo>
                          <a:pt x="0" y="232609"/>
                        </a:moveTo>
                        <a:cubicBezTo>
                          <a:pt x="-13227" y="141394"/>
                          <a:pt x="285011" y="-3889"/>
                          <a:pt x="660227" y="0"/>
                        </a:cubicBezTo>
                        <a:cubicBezTo>
                          <a:pt x="1681085" y="40921"/>
                          <a:pt x="5436250" y="-214078"/>
                          <a:pt x="7836071" y="0"/>
                        </a:cubicBezTo>
                        <a:cubicBezTo>
                          <a:pt x="8259459" y="8275"/>
                          <a:pt x="8438139" y="81553"/>
                          <a:pt x="8496299" y="232609"/>
                        </a:cubicBezTo>
                        <a:cubicBezTo>
                          <a:pt x="8594721" y="352061"/>
                          <a:pt x="8395581" y="552327"/>
                          <a:pt x="8496299" y="719890"/>
                        </a:cubicBezTo>
                        <a:cubicBezTo>
                          <a:pt x="8553648" y="815390"/>
                          <a:pt x="8247177" y="906968"/>
                          <a:pt x="7836071" y="952500"/>
                        </a:cubicBezTo>
                        <a:cubicBezTo>
                          <a:pt x="5525993" y="1012172"/>
                          <a:pt x="3836175" y="823580"/>
                          <a:pt x="660227" y="952500"/>
                        </a:cubicBezTo>
                        <a:cubicBezTo>
                          <a:pt x="235316" y="943515"/>
                          <a:pt x="-66410" y="847947"/>
                          <a:pt x="0" y="719890"/>
                        </a:cubicBezTo>
                        <a:cubicBezTo>
                          <a:pt x="-907" y="599238"/>
                          <a:pt x="97692" y="450367"/>
                          <a:pt x="0" y="232609"/>
                        </a:cubicBezTo>
                        <a:close/>
                      </a:path>
                      <a:path w="8496299" h="952500" stroke="0" extrusionOk="0">
                        <a:moveTo>
                          <a:pt x="0" y="232609"/>
                        </a:moveTo>
                        <a:cubicBezTo>
                          <a:pt x="-54958" y="85897"/>
                          <a:pt x="230761" y="5007"/>
                          <a:pt x="660227" y="0"/>
                        </a:cubicBezTo>
                        <a:cubicBezTo>
                          <a:pt x="3090886" y="-336878"/>
                          <a:pt x="5749056" y="177344"/>
                          <a:pt x="7836071" y="0"/>
                        </a:cubicBezTo>
                        <a:cubicBezTo>
                          <a:pt x="8173833" y="-9687"/>
                          <a:pt x="8435777" y="100310"/>
                          <a:pt x="8496299" y="232609"/>
                        </a:cubicBezTo>
                        <a:cubicBezTo>
                          <a:pt x="8415373" y="325269"/>
                          <a:pt x="8541755" y="628054"/>
                          <a:pt x="8496299" y="719890"/>
                        </a:cubicBezTo>
                        <a:cubicBezTo>
                          <a:pt x="8512666" y="793969"/>
                          <a:pt x="8235881" y="934500"/>
                          <a:pt x="7836071" y="952500"/>
                        </a:cubicBezTo>
                        <a:cubicBezTo>
                          <a:pt x="5788275" y="906578"/>
                          <a:pt x="1817102" y="1012627"/>
                          <a:pt x="660227" y="952500"/>
                        </a:cubicBezTo>
                        <a:cubicBezTo>
                          <a:pt x="286675" y="963840"/>
                          <a:pt x="-18638" y="874923"/>
                          <a:pt x="0" y="719890"/>
                        </a:cubicBezTo>
                        <a:cubicBezTo>
                          <a:pt x="68173" y="602927"/>
                          <a:pt x="-84054" y="400416"/>
                          <a:pt x="0" y="232609"/>
                        </a:cubicBezTo>
                        <a:close/>
                      </a:path>
                      <a:path w="8496299" h="952500" fill="none" stroke="0" extrusionOk="0">
                        <a:moveTo>
                          <a:pt x="0" y="232609"/>
                        </a:moveTo>
                        <a:cubicBezTo>
                          <a:pt x="-20170" y="53253"/>
                          <a:pt x="271083" y="12099"/>
                          <a:pt x="660227" y="0"/>
                        </a:cubicBezTo>
                        <a:cubicBezTo>
                          <a:pt x="2278431" y="190937"/>
                          <a:pt x="5765316" y="-51615"/>
                          <a:pt x="7836071" y="0"/>
                        </a:cubicBezTo>
                        <a:cubicBezTo>
                          <a:pt x="8244340" y="1634"/>
                          <a:pt x="8435260" y="80695"/>
                          <a:pt x="8496299" y="232609"/>
                        </a:cubicBezTo>
                        <a:cubicBezTo>
                          <a:pt x="8579379" y="361525"/>
                          <a:pt x="8418116" y="509507"/>
                          <a:pt x="8496299" y="719890"/>
                        </a:cubicBezTo>
                        <a:cubicBezTo>
                          <a:pt x="8525497" y="833234"/>
                          <a:pt x="8169953" y="912350"/>
                          <a:pt x="7836071" y="952500"/>
                        </a:cubicBezTo>
                        <a:cubicBezTo>
                          <a:pt x="5617574" y="1094960"/>
                          <a:pt x="3804771" y="880354"/>
                          <a:pt x="660227" y="952500"/>
                        </a:cubicBezTo>
                        <a:cubicBezTo>
                          <a:pt x="237575" y="952015"/>
                          <a:pt x="-74929" y="867024"/>
                          <a:pt x="0" y="719890"/>
                        </a:cubicBezTo>
                        <a:cubicBezTo>
                          <a:pt x="-6643" y="638141"/>
                          <a:pt x="69016" y="466533"/>
                          <a:pt x="0" y="232609"/>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600" b="1" i="1" dirty="0">
                <a:solidFill>
                  <a:srgbClr val="000000"/>
                </a:solidFill>
                <a:latin typeface="Calibri" panose="020F0502020204030204" pitchFamily="34" charset="0"/>
                <a:cs typeface="Calibri" panose="020F0502020204030204" pitchFamily="34" charset="0"/>
              </a:rPr>
              <a:t>Giới thiệu một lễ hội mùa xuân mà em biết. </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B3F2110A-F73B-EE07-DC88-F769EA5C20F2}"/>
              </a:ext>
            </a:extLst>
          </p:cNvPr>
          <p:cNvPicPr>
            <a:picLocks noChangeAspect="1"/>
          </p:cNvPicPr>
          <p:nvPr/>
        </p:nvPicPr>
        <p:blipFill>
          <a:blip r:embed="rId3"/>
          <a:stretch>
            <a:fillRect/>
          </a:stretch>
        </p:blipFill>
        <p:spPr>
          <a:xfrm>
            <a:off x="2457451" y="1390649"/>
            <a:ext cx="6924674" cy="4882741"/>
          </a:xfrm>
          <a:prstGeom prst="rect">
            <a:avLst/>
          </a:prstGeom>
        </p:spPr>
      </p:pic>
    </p:spTree>
    <p:extLst>
      <p:ext uri="{BB962C8B-B14F-4D97-AF65-F5344CB8AC3E}">
        <p14:creationId xmlns:p14="http://schemas.microsoft.com/office/powerpoint/2010/main" val="23452752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74B52-256A-5BC9-5B4C-96FCE5DFC74E}"/>
              </a:ext>
            </a:extLst>
          </p:cNvPr>
          <p:cNvSpPr txBox="1"/>
          <p:nvPr/>
        </p:nvSpPr>
        <p:spPr>
          <a:xfrm>
            <a:off x="2087755" y="693228"/>
            <a:ext cx="9037445" cy="1107996"/>
          </a:xfrm>
          <a:prstGeom prst="rect">
            <a:avLst/>
          </a:prstGeom>
          <a:noFill/>
        </p:spPr>
        <p:txBody>
          <a:bodyPr wrap="square" lIns="0" tIns="0" rIns="0" bIns="0" rtlCol="0">
            <a:spAutoFit/>
          </a:bodyPr>
          <a:lstStyle/>
          <a:p>
            <a:pPr lvl="0" algn="just"/>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4. </a:t>
            </a: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Theo em, ở khổ thơ cuối, tác giả muốn nói điều gì?</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pic>
        <p:nvPicPr>
          <p:cNvPr id="5" name="Picture 2" descr="8 Yes or no ý tưởng | dễ thương, hình gif, mèo kitty">
            <a:extLst>
              <a:ext uri="{FF2B5EF4-FFF2-40B4-BE49-F238E27FC236}">
                <a16:creationId xmlns:a16="http://schemas.microsoft.com/office/drawing/2014/main" id="{821C499E-14EB-F179-79E5-185E0D1452C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91440"/>
            <a:ext cx="2263140" cy="183497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87C83A36-AEF7-C144-28E6-A01097FF5B7A}"/>
              </a:ext>
            </a:extLst>
          </p:cNvPr>
          <p:cNvSpPr/>
          <p:nvPr/>
        </p:nvSpPr>
        <p:spPr>
          <a:xfrm>
            <a:off x="711200" y="1925966"/>
            <a:ext cx="11043920" cy="4699159"/>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3000" dirty="0">
                <a:solidFill>
                  <a:srgbClr val="002060"/>
                </a:solidFill>
                <a:latin typeface="Cambria" panose="02040503050406030204" pitchFamily="18" charset="0"/>
                <a:ea typeface="Cambria" panose="02040503050406030204" pitchFamily="18" charset="0"/>
                <a:cs typeface="AvantGarde" panose="00000400000000000000" pitchFamily="2" charset="0"/>
              </a:rPr>
              <a:t>Ở khổ thơ cuối, tác giả muốn nói đến ý nghĩa của lễ hội chùa Hương: </a:t>
            </a:r>
            <a:endParaRPr lang="en-US" sz="3000" dirty="0">
              <a:solidFill>
                <a:srgbClr val="002060"/>
              </a:solidFill>
              <a:latin typeface="Cambria" panose="02040503050406030204" pitchFamily="18" charset="0"/>
              <a:ea typeface="Cambria" panose="02040503050406030204" pitchFamily="18" charset="0"/>
              <a:cs typeface="AvantGarde" panose="00000400000000000000" pitchFamily="2" charset="0"/>
            </a:endParaRPr>
          </a:p>
          <a:p>
            <a:pPr marL="457200" indent="-457200" algn="just">
              <a:buFont typeface="Arial" panose="020B0604020202020204" pitchFamily="34" charset="0"/>
              <a:buChar char="•"/>
            </a:pPr>
            <a:r>
              <a:rPr lang="vi-VN"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Đến chùa Hương là để thăm cảnh đẹp đất nước và cảm nhận tình yêu thương của mọi người dành cho nhau</a:t>
            </a:r>
            <a:r>
              <a:rPr lang="en-US"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a:t>
            </a:r>
          </a:p>
          <a:p>
            <a:pPr marL="457200" indent="-457200" algn="just">
              <a:buFont typeface="Arial" panose="020B0604020202020204" pitchFamily="34" charset="0"/>
              <a:buChar char="•"/>
            </a:pPr>
            <a:r>
              <a:rPr lang="vi-VN"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Đến chùa Hương không chỉ để lễ Phật mà còn được thăm những hang động đẹp nhất Việt Nam.</a:t>
            </a:r>
            <a:endParaRPr lang="en-US" sz="3000" b="1" dirty="0">
              <a:solidFill>
                <a:srgbClr val="002060"/>
              </a:solidFill>
              <a:latin typeface="Cambria" panose="02040503050406030204" pitchFamily="18" charset="0"/>
              <a:ea typeface="Cambria" panose="02040503050406030204" pitchFamily="18" charset="0"/>
              <a:cs typeface="AvantGarde" panose="00000400000000000000" pitchFamily="2" charset="0"/>
            </a:endParaRPr>
          </a:p>
          <a:p>
            <a:pPr marL="457200" indent="-457200" algn="just">
              <a:buFont typeface="Arial" panose="020B0604020202020204" pitchFamily="34" charset="0"/>
              <a:buChar char="•"/>
            </a:pPr>
            <a:r>
              <a:rPr lang="vi-VN"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Đến chùa Hương, người ta vừa đi lễ, vừa thưởng thức cảnh thiên nhiên tươi đẹp, vừa để cảm nhận không khí yêu thương trong lễ hội...</a:t>
            </a:r>
            <a:endParaRPr lang="en-US" sz="3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671952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74B52-256A-5BC9-5B4C-96FCE5DFC74E}"/>
              </a:ext>
            </a:extLst>
          </p:cNvPr>
          <p:cNvSpPr txBox="1"/>
          <p:nvPr/>
        </p:nvSpPr>
        <p:spPr>
          <a:xfrm>
            <a:off x="2087755" y="693228"/>
            <a:ext cx="9037445" cy="738664"/>
          </a:xfrm>
          <a:prstGeom prst="rect">
            <a:avLst/>
          </a:prstGeom>
          <a:noFill/>
        </p:spPr>
        <p:txBody>
          <a:bodyPr wrap="square" lIns="0" tIns="0" rIns="0" bIns="0" rtlCol="0">
            <a:spAutoFit/>
          </a:bodyPr>
          <a:lstStyle/>
          <a:p>
            <a:pPr lvl="0" algn="just"/>
            <a:r>
              <a:rPr lang="vi-VN" sz="4800" b="1" dirty="0">
                <a:solidFill>
                  <a:srgbClr val="002060"/>
                </a:solidFill>
                <a:latin typeface="Cambria" panose="02040503050406030204" pitchFamily="18" charset="0"/>
                <a:ea typeface="Cambria" panose="02040503050406030204" pitchFamily="18" charset="0"/>
                <a:cs typeface="Pattaya" panose="00000500000000000000" pitchFamily="2" charset="-34"/>
              </a:rPr>
              <a:t>Học thuộc lòng 4 khổ thơ đầu. </a:t>
            </a:r>
            <a:endPar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sp>
        <p:nvSpPr>
          <p:cNvPr id="3" name="TextBox 2">
            <a:extLst>
              <a:ext uri="{FF2B5EF4-FFF2-40B4-BE49-F238E27FC236}">
                <a16:creationId xmlns:a16="http://schemas.microsoft.com/office/drawing/2014/main" id="{5A436134-DAD8-ED36-7B1C-23A27E8EABC9}"/>
              </a:ext>
            </a:extLst>
          </p:cNvPr>
          <p:cNvSpPr txBox="1"/>
          <p:nvPr/>
        </p:nvSpPr>
        <p:spPr>
          <a:xfrm>
            <a:off x="934720" y="1859280"/>
            <a:ext cx="3952240" cy="1938992"/>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Nườm nượp người, xe đi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Mùa xuân về trẩy hội.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Rừng mơ thay áo mới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Xúng xính hoa đón mời.</a:t>
            </a:r>
          </a:p>
          <a:p>
            <a:endParaRPr lang="en-US" sz="24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B0EEEEE-DA91-AC95-52C0-82311FC33096}"/>
              </a:ext>
            </a:extLst>
          </p:cNvPr>
          <p:cNvSpPr txBox="1"/>
          <p:nvPr/>
        </p:nvSpPr>
        <p:spPr>
          <a:xfrm>
            <a:off x="975360" y="3515360"/>
            <a:ext cx="433832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Nơi núi cũ xa vời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Bỗng thành nơi gặp gỡ.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Một câu chào cởi mở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Hoá ra người cùng quê.</a:t>
            </a:r>
          </a:p>
        </p:txBody>
      </p:sp>
      <p:sp>
        <p:nvSpPr>
          <p:cNvPr id="7" name="TextBox 6">
            <a:extLst>
              <a:ext uri="{FF2B5EF4-FFF2-40B4-BE49-F238E27FC236}">
                <a16:creationId xmlns:a16="http://schemas.microsoft.com/office/drawing/2014/main" id="{2A6ED889-3AAF-050A-473D-E175FEC0A518}"/>
              </a:ext>
            </a:extLst>
          </p:cNvPr>
          <p:cNvSpPr txBox="1"/>
          <p:nvPr/>
        </p:nvSpPr>
        <p:spPr>
          <a:xfrm>
            <a:off x="5760720" y="1808480"/>
            <a:ext cx="431800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Động Chùa Tiên, Chùa Hương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Đá còn vang tiếng nhạc.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Động chùa núi Hinh Bồng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Gió còn ngân khúc hát. </a:t>
            </a:r>
          </a:p>
        </p:txBody>
      </p:sp>
      <p:sp>
        <p:nvSpPr>
          <p:cNvPr id="8" name="TextBox 7">
            <a:extLst>
              <a:ext uri="{FF2B5EF4-FFF2-40B4-BE49-F238E27FC236}">
                <a16:creationId xmlns:a16="http://schemas.microsoft.com/office/drawing/2014/main" id="{1D431922-2D75-3167-23FD-7DB778027A1D}"/>
              </a:ext>
            </a:extLst>
          </p:cNvPr>
          <p:cNvSpPr txBox="1"/>
          <p:nvPr/>
        </p:nvSpPr>
        <p:spPr>
          <a:xfrm>
            <a:off x="5770880" y="3718560"/>
            <a:ext cx="395224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Bước mỗi bước say mê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Như giữa trang cổ tích.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Đất nước mình thanh lịch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Nên núi rừng cũng thơ. </a:t>
            </a:r>
          </a:p>
        </p:txBody>
      </p:sp>
    </p:spTree>
    <p:extLst>
      <p:ext uri="{BB962C8B-B14F-4D97-AF65-F5344CB8AC3E}">
        <p14:creationId xmlns:p14="http://schemas.microsoft.com/office/powerpoint/2010/main" val="8559199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P spid="7" grpId="0"/>
          <p:bldP spid="8"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1126761" y="1036320"/>
            <a:ext cx="9938478" cy="4809844"/>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19DA65A-0E06-4372-8498-23AB606B3193}"/>
              </a:ext>
            </a:extLst>
          </p:cNvPr>
          <p:cNvSpPr/>
          <p:nvPr/>
        </p:nvSpPr>
        <p:spPr>
          <a:xfrm>
            <a:off x="1479029" y="2593453"/>
            <a:ext cx="9233941" cy="280076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Bài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thơ</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ca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ngợi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lễ</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hội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chùa</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Hương</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cảnh</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đẹp</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chùa</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Hương</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và</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thể</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hiện</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tình</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cảm</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của</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người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dân</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đối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với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quê</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hương</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đất</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nước</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pic>
        <p:nvPicPr>
          <p:cNvPr id="2" name="Picture 1">
            <a:extLst>
              <a:ext uri="{FF2B5EF4-FFF2-40B4-BE49-F238E27FC236}">
                <a16:creationId xmlns:a16="http://schemas.microsoft.com/office/drawing/2014/main" id="{02E64787-A710-F1C1-2979-DE6AD413A8BD}"/>
              </a:ext>
            </a:extLst>
          </p:cNvPr>
          <p:cNvPicPr>
            <a:picLocks noChangeAspect="1"/>
          </p:cNvPicPr>
          <p:nvPr/>
        </p:nvPicPr>
        <p:blipFill>
          <a:blip r:embed="rId3"/>
          <a:stretch>
            <a:fillRect/>
          </a:stretch>
        </p:blipFill>
        <p:spPr>
          <a:xfrm>
            <a:off x="3485668" y="1251656"/>
            <a:ext cx="5261304" cy="1286367"/>
          </a:xfrm>
          <a:prstGeom prst="rect">
            <a:avLst/>
          </a:prstGeom>
        </p:spPr>
      </p:pic>
    </p:spTree>
    <p:extLst>
      <p:ext uri="{BB962C8B-B14F-4D97-AF65-F5344CB8AC3E}">
        <p14:creationId xmlns:p14="http://schemas.microsoft.com/office/powerpoint/2010/main" val="3351717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640" y="-813952"/>
            <a:ext cx="10840720" cy="8133523"/>
          </a:xfrm>
          <a:prstGeom prst="rect">
            <a:avLst/>
          </a:prstGeom>
        </p:spPr>
      </p:pic>
      <p:pic>
        <p:nvPicPr>
          <p:cNvPr id="4" name="Content Placeholder 3">
            <a:extLst>
              <a:ext uri="{FF2B5EF4-FFF2-40B4-BE49-F238E27FC236}">
                <a16:creationId xmlns:a16="http://schemas.microsoft.com/office/drawing/2014/main" id="{9DA3CD04-AAF3-B4B1-6AAB-25D8B9DCE608}"/>
              </a:ext>
            </a:extLst>
          </p:cNvPr>
          <p:cNvPicPr>
            <a:picLocks noGrp="1" noChangeAspect="1"/>
          </p:cNvPicPr>
          <p:nvPr>
            <p:ph idx="1"/>
          </p:nvPr>
        </p:nvPicPr>
        <p:blipFill>
          <a:blip r:embed="rId4"/>
          <a:stretch>
            <a:fillRect/>
          </a:stretch>
        </p:blipFill>
        <p:spPr>
          <a:xfrm>
            <a:off x="2062139" y="2596145"/>
            <a:ext cx="7864522" cy="1944793"/>
          </a:xfrm>
          <a:prstGeom prst="rect">
            <a:avLst/>
          </a:prstGeom>
        </p:spPr>
      </p:pic>
    </p:spTree>
    <p:extLst>
      <p:ext uri="{BB962C8B-B14F-4D97-AF65-F5344CB8AC3E}">
        <p14:creationId xmlns:p14="http://schemas.microsoft.com/office/powerpoint/2010/main" val="15801187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2A7363-7C99-15EE-997D-319E7E37CE0F}"/>
              </a:ext>
            </a:extLst>
          </p:cNvPr>
          <p:cNvSpPr/>
          <p:nvPr/>
        </p:nvSpPr>
        <p:spPr>
          <a:xfrm>
            <a:off x="4299240" y="712761"/>
            <a:ext cx="3595857" cy="1015663"/>
          </a:xfrm>
          <a:prstGeom prst="rect">
            <a:avLst/>
          </a:prstGeom>
        </p:spPr>
        <p:txBody>
          <a:bodyPr wrap="none">
            <a:spAutoFit/>
          </a:bodyPr>
          <a:lstStyle/>
          <a:p>
            <a:pPr algn="ctr"/>
            <a:r>
              <a:rPr lang="vi-VN" sz="6000" dirty="0">
                <a:solidFill>
                  <a:srgbClr val="7030A0"/>
                </a:solidFill>
                <a:latin typeface="#9Slide03 Source Sans Pro Black" panose="020B0803030403020204" pitchFamily="34" charset="0"/>
              </a:rPr>
              <a:t>Giọng đọc</a:t>
            </a:r>
            <a:endParaRPr lang="en-US" sz="6000" dirty="0">
              <a:solidFill>
                <a:srgbClr val="7030A0"/>
              </a:solidFill>
              <a:latin typeface="#9Slide03 Source Sans Pro Black" panose="020B0803030403020204" pitchFamily="34" charset="0"/>
            </a:endParaRPr>
          </a:p>
        </p:txBody>
      </p:sp>
      <p:sp>
        <p:nvSpPr>
          <p:cNvPr id="5" name="Rectangle 4">
            <a:extLst>
              <a:ext uri="{FF2B5EF4-FFF2-40B4-BE49-F238E27FC236}">
                <a16:creationId xmlns:a16="http://schemas.microsoft.com/office/drawing/2014/main" id="{BE7FEF38-98AC-B816-B132-2CF35117699F}"/>
              </a:ext>
            </a:extLst>
          </p:cNvPr>
          <p:cNvSpPr/>
          <p:nvPr/>
        </p:nvSpPr>
        <p:spPr>
          <a:xfrm>
            <a:off x="1148080" y="2129540"/>
            <a:ext cx="9550400" cy="1938992"/>
          </a:xfrm>
          <a:prstGeom prst="rect">
            <a:avLst/>
          </a:prstGeom>
        </p:spPr>
        <p:txBody>
          <a:bodyPr wrap="square">
            <a:spAutoFit/>
          </a:bodyPr>
          <a:lstStyle/>
          <a:p>
            <a:pPr marL="571500" indent="-571500" algn="just">
              <a:buFontTx/>
              <a:buChar char="-"/>
            </a:pPr>
            <a:r>
              <a:rPr lang="vi-VN" sz="4000" b="1" i="1" dirty="0">
                <a:solidFill>
                  <a:srgbClr val="EB4A42"/>
                </a:solidFill>
                <a:latin typeface="OpenSans"/>
              </a:rPr>
              <a:t>Đọc được diễn cảm cả bài Đi hội chùa Hương với ngữ điệu chậm rãi, tình cảm thiết tha, tự hào.</a:t>
            </a:r>
          </a:p>
        </p:txBody>
      </p:sp>
    </p:spTree>
    <p:extLst>
      <p:ext uri="{BB962C8B-B14F-4D97-AF65-F5344CB8AC3E}">
        <p14:creationId xmlns:p14="http://schemas.microsoft.com/office/powerpoint/2010/main" val="17456334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Rounded Corners 40">
            <a:extLst>
              <a:ext uri="{FF2B5EF4-FFF2-40B4-BE49-F238E27FC236}">
                <a16:creationId xmlns:a16="http://schemas.microsoft.com/office/drawing/2014/main" id="{296E2A0F-D683-590D-2643-9E34EF667F64}"/>
              </a:ext>
            </a:extLst>
          </p:cNvPr>
          <p:cNvSpPr/>
          <p:nvPr/>
        </p:nvSpPr>
        <p:spPr>
          <a:xfrm>
            <a:off x="568394" y="2155597"/>
            <a:ext cx="5299006"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Đọc</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đúng</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tiếng</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đúng</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từ</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l</a:t>
            </a:r>
            <a:r>
              <a:rPr kumimoji="0" lang="vi-VN"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ưu</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loát</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mạch</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lạc</a:t>
            </a:r>
            <a:endParaRPr kumimoji="0" lang="en-US"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endParaRPr>
          </a:p>
        </p:txBody>
      </p:sp>
      <p:sp>
        <p:nvSpPr>
          <p:cNvPr id="42" name="Rectangle: Rounded Corners 41">
            <a:extLst>
              <a:ext uri="{FF2B5EF4-FFF2-40B4-BE49-F238E27FC236}">
                <a16:creationId xmlns:a16="http://schemas.microsoft.com/office/drawing/2014/main" id="{7C4B5472-C8FF-0314-A78E-F9749A5E98F7}"/>
              </a:ext>
            </a:extLst>
          </p:cNvPr>
          <p:cNvSpPr/>
          <p:nvPr/>
        </p:nvSpPr>
        <p:spPr>
          <a:xfrm>
            <a:off x="676286" y="3545759"/>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Ngắt, nghỉ hơi đúng ở các dấu câu,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cụm</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từ</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rõ</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nghĩa</a:t>
            </a:r>
            <a:endParaRPr kumimoji="0" lang="vi-VN"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endParaRPr>
          </a:p>
        </p:txBody>
      </p:sp>
      <p:sp>
        <p:nvSpPr>
          <p:cNvPr id="43" name="Rectangle: Rounded Corners 42">
            <a:extLst>
              <a:ext uri="{FF2B5EF4-FFF2-40B4-BE49-F238E27FC236}">
                <a16:creationId xmlns:a16="http://schemas.microsoft.com/office/drawing/2014/main" id="{13916AB0-4D4C-B62C-8083-44FE306B61F0}"/>
              </a:ext>
            </a:extLst>
          </p:cNvPr>
          <p:cNvSpPr/>
          <p:nvPr/>
        </p:nvSpPr>
        <p:spPr>
          <a:xfrm>
            <a:off x="568394" y="4930362"/>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Cường độ đọc, tốc độ đọc đạt yêu cầu</a:t>
            </a:r>
          </a:p>
        </p:txBody>
      </p:sp>
      <p:sp>
        <p:nvSpPr>
          <p:cNvPr id="44" name="TextBox 43">
            <a:extLst>
              <a:ext uri="{FF2B5EF4-FFF2-40B4-BE49-F238E27FC236}">
                <a16:creationId xmlns:a16="http://schemas.microsoft.com/office/drawing/2014/main" id="{1E9B14EC-1FEB-8EE3-68F9-9C76907A22B2}"/>
              </a:ext>
            </a:extLst>
          </p:cNvPr>
          <p:cNvSpPr txBox="1"/>
          <p:nvPr/>
        </p:nvSpPr>
        <p:spPr>
          <a:xfrm>
            <a:off x="1675024" y="1584516"/>
            <a:ext cx="2819399"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0" noProof="0">
                <a:ln>
                  <a:noFill/>
                </a:ln>
                <a:solidFill>
                  <a:srgbClr val="257997"/>
                </a:solidFill>
                <a:effectLst/>
                <a:uLnTx/>
                <a:uFillTx/>
                <a:latin typeface="Cambria" panose="02040503050406030204" pitchFamily="18" charset="0"/>
                <a:ea typeface="Cambria" panose="02040503050406030204" pitchFamily="18" charset="0"/>
                <a:cs typeface="Calibri" panose="020F0502020204030204" pitchFamily="34" charset="0"/>
              </a:rPr>
              <a:t>TIÊU CHÍ</a:t>
            </a:r>
            <a:endParaRPr kumimoji="0" lang="en-US" sz="3600" b="1" i="0" u="none" strike="noStrike" kern="1200" cap="none" spc="0" normalizeH="0" baseline="0" noProof="0">
              <a:ln>
                <a:noFill/>
              </a:ln>
              <a:solidFill>
                <a:srgbClr val="257997"/>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5" name="Group 44">
            <a:extLst>
              <a:ext uri="{FF2B5EF4-FFF2-40B4-BE49-F238E27FC236}">
                <a16:creationId xmlns:a16="http://schemas.microsoft.com/office/drawing/2014/main" id="{F44AE4A5-3135-B663-0F23-6A532BCE574A}"/>
              </a:ext>
            </a:extLst>
          </p:cNvPr>
          <p:cNvGrpSpPr/>
          <p:nvPr/>
        </p:nvGrpSpPr>
        <p:grpSpPr>
          <a:xfrm>
            <a:off x="5530911" y="1654424"/>
            <a:ext cx="5984803" cy="4665901"/>
            <a:chOff x="5530911" y="1654424"/>
            <a:chExt cx="5984803" cy="4665901"/>
          </a:xfrm>
        </p:grpSpPr>
        <p:sp>
          <p:nvSpPr>
            <p:cNvPr id="46" name="TextBox 45">
              <a:extLst>
                <a:ext uri="{FF2B5EF4-FFF2-40B4-BE49-F238E27FC236}">
                  <a16:creationId xmlns:a16="http://schemas.microsoft.com/office/drawing/2014/main" id="{C731AB2F-2BE4-BE1B-7722-384A72757EFE}"/>
                </a:ext>
              </a:extLst>
            </p:cNvPr>
            <p:cNvSpPr txBox="1"/>
            <p:nvPr/>
          </p:nvSpPr>
          <p:spPr>
            <a:xfrm>
              <a:off x="5530911" y="1654424"/>
              <a:ext cx="2819399"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err="1">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rPr>
                <a:t>Bình</a:t>
              </a:r>
              <a:r>
                <a:rPr kumimoji="0" lang="en-SG" sz="2800" b="1" i="0" u="none" strike="noStrike" kern="1200" cap="none" spc="0" normalizeH="0" baseline="0" noProof="0" dirty="0">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SG" sz="2800" b="1" i="0" u="none" strike="noStrike" kern="1200" cap="none" spc="0" normalizeH="0" baseline="0" noProof="0" dirty="0" err="1">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rPr>
                <a:t>th</a:t>
              </a:r>
              <a:r>
                <a:rPr kumimoji="0" lang="vi-VN" sz="2800" b="1" i="0" u="none" strike="noStrike" kern="1200" cap="none" spc="0" normalizeH="0" baseline="0" noProof="0" dirty="0">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rPr>
                <a:t>ường</a:t>
              </a:r>
              <a:endParaRPr kumimoji="0" lang="en-US" sz="2800" b="1" i="0" u="none" strike="noStrike" kern="1200" cap="none" spc="0" normalizeH="0" baseline="0" noProof="0" dirty="0">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7" name="TextBox 46">
              <a:extLst>
                <a:ext uri="{FF2B5EF4-FFF2-40B4-BE49-F238E27FC236}">
                  <a16:creationId xmlns:a16="http://schemas.microsoft.com/office/drawing/2014/main" id="{A28E8F9B-4297-65BA-301F-64EB52192505}"/>
                </a:ext>
              </a:extLst>
            </p:cNvPr>
            <p:cNvSpPr txBox="1"/>
            <p:nvPr/>
          </p:nvSpPr>
          <p:spPr>
            <a:xfrm>
              <a:off x="8197910" y="1687159"/>
              <a:ext cx="1249679"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rPr>
                <a:t>Tốt</a:t>
              </a:r>
              <a:endParaRPr kumimoji="0" lang="en-US" sz="2800" b="1" i="0" u="none" strike="noStrike" kern="1200" cap="none" spc="0" normalizeH="0" baseline="0" noProof="0">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8" name="TextBox 47">
              <a:extLst>
                <a:ext uri="{FF2B5EF4-FFF2-40B4-BE49-F238E27FC236}">
                  <a16:creationId xmlns:a16="http://schemas.microsoft.com/office/drawing/2014/main" id="{1DB06EF0-E774-C4F1-51F3-777E913052CC}"/>
                </a:ext>
              </a:extLst>
            </p:cNvPr>
            <p:cNvSpPr txBox="1"/>
            <p:nvPr/>
          </p:nvSpPr>
          <p:spPr>
            <a:xfrm>
              <a:off x="9569510" y="1654424"/>
              <a:ext cx="1946204"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rPr>
                <a:t>Rất tốt</a:t>
              </a:r>
              <a:endParaRPr kumimoji="0" lang="en-US" sz="2800" b="1" i="0" u="none" strike="noStrike" kern="1200" cap="none" spc="0" normalizeH="0" baseline="0" noProof="0">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9" name="Group 48">
              <a:extLst>
                <a:ext uri="{FF2B5EF4-FFF2-40B4-BE49-F238E27FC236}">
                  <a16:creationId xmlns:a16="http://schemas.microsoft.com/office/drawing/2014/main" id="{1FBF8B03-DAD0-257E-85B0-768BDDEB7974}"/>
                </a:ext>
              </a:extLst>
            </p:cNvPr>
            <p:cNvGrpSpPr/>
            <p:nvPr/>
          </p:nvGrpSpPr>
          <p:grpSpPr>
            <a:xfrm>
              <a:off x="5867400" y="1885571"/>
              <a:ext cx="1604010" cy="1727395"/>
              <a:chOff x="5867400" y="1885571"/>
              <a:chExt cx="1604010" cy="1727395"/>
            </a:xfrm>
          </p:grpSpPr>
          <p:pic>
            <p:nvPicPr>
              <p:cNvPr id="74" name="Picture 2" descr="Cartoon dandelion Images, Stock Photos &amp;amp; Vectors | Shutterstock">
                <a:extLst>
                  <a:ext uri="{FF2B5EF4-FFF2-40B4-BE49-F238E27FC236}">
                    <a16:creationId xmlns:a16="http://schemas.microsoft.com/office/drawing/2014/main" id="{A5DCDF32-C879-A784-652C-8F6BA6E1719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4CAD2B17-7309-D4BC-1FFA-1BD3AA56E034}"/>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1</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0" name="Group 49">
              <a:extLst>
                <a:ext uri="{FF2B5EF4-FFF2-40B4-BE49-F238E27FC236}">
                  <a16:creationId xmlns:a16="http://schemas.microsoft.com/office/drawing/2014/main" id="{A78328D0-63EE-1A8E-1F6B-C7F290D9FD7F}"/>
                </a:ext>
              </a:extLst>
            </p:cNvPr>
            <p:cNvGrpSpPr/>
            <p:nvPr/>
          </p:nvGrpSpPr>
          <p:grpSpPr>
            <a:xfrm>
              <a:off x="7965500" y="1885571"/>
              <a:ext cx="1604010" cy="1727395"/>
              <a:chOff x="5867400" y="1885571"/>
              <a:chExt cx="1604010" cy="1727395"/>
            </a:xfrm>
          </p:grpSpPr>
          <p:pic>
            <p:nvPicPr>
              <p:cNvPr id="72" name="Picture 2" descr="Cartoon dandelion Images, Stock Photos &amp;amp; Vectors | Shutterstock">
                <a:extLst>
                  <a:ext uri="{FF2B5EF4-FFF2-40B4-BE49-F238E27FC236}">
                    <a16:creationId xmlns:a16="http://schemas.microsoft.com/office/drawing/2014/main" id="{BF591414-03F4-2570-70E8-5133DA025F4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7CECBC27-3347-1CD5-23BF-1F791F1890AA}"/>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2</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1" name="Group 50">
              <a:extLst>
                <a:ext uri="{FF2B5EF4-FFF2-40B4-BE49-F238E27FC236}">
                  <a16:creationId xmlns:a16="http://schemas.microsoft.com/office/drawing/2014/main" id="{CCE13121-7A1B-4510-0D91-9B5753327D2E}"/>
                </a:ext>
              </a:extLst>
            </p:cNvPr>
            <p:cNvGrpSpPr/>
            <p:nvPr/>
          </p:nvGrpSpPr>
          <p:grpSpPr>
            <a:xfrm>
              <a:off x="9691431" y="1885571"/>
              <a:ext cx="1604010" cy="1727395"/>
              <a:chOff x="5867400" y="1885571"/>
              <a:chExt cx="1604010" cy="1727395"/>
            </a:xfrm>
          </p:grpSpPr>
          <p:pic>
            <p:nvPicPr>
              <p:cNvPr id="70" name="Picture 2" descr="Cartoon dandelion Images, Stock Photos &amp;amp; Vectors | Shutterstock">
                <a:extLst>
                  <a:ext uri="{FF2B5EF4-FFF2-40B4-BE49-F238E27FC236}">
                    <a16:creationId xmlns:a16="http://schemas.microsoft.com/office/drawing/2014/main" id="{EEF84A33-2FDE-D2A8-AC0A-F3A03B62A12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573363E1-6ABA-908B-688D-A8149318D77D}"/>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3</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2" name="Group 51">
              <a:extLst>
                <a:ext uri="{FF2B5EF4-FFF2-40B4-BE49-F238E27FC236}">
                  <a16:creationId xmlns:a16="http://schemas.microsoft.com/office/drawing/2014/main" id="{07FF2CAC-92A5-ADF7-8412-78FF3BB7568F}"/>
                </a:ext>
              </a:extLst>
            </p:cNvPr>
            <p:cNvGrpSpPr/>
            <p:nvPr/>
          </p:nvGrpSpPr>
          <p:grpSpPr>
            <a:xfrm>
              <a:off x="5867400" y="3202967"/>
              <a:ext cx="1604010" cy="1727395"/>
              <a:chOff x="5867400" y="1885571"/>
              <a:chExt cx="1604010" cy="1727395"/>
            </a:xfrm>
          </p:grpSpPr>
          <p:pic>
            <p:nvPicPr>
              <p:cNvPr id="68" name="Picture 2" descr="Cartoon dandelion Images, Stock Photos &amp;amp; Vectors | Shutterstock">
                <a:extLst>
                  <a:ext uri="{FF2B5EF4-FFF2-40B4-BE49-F238E27FC236}">
                    <a16:creationId xmlns:a16="http://schemas.microsoft.com/office/drawing/2014/main" id="{F109868E-1A6B-F131-548B-54EAB287406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41013CCF-99D0-3E2D-ABBB-5E41C1D07A8C}"/>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1</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3" name="Group 52">
              <a:extLst>
                <a:ext uri="{FF2B5EF4-FFF2-40B4-BE49-F238E27FC236}">
                  <a16:creationId xmlns:a16="http://schemas.microsoft.com/office/drawing/2014/main" id="{3CA4896C-703C-3C2F-A959-62DE31A4A9E3}"/>
                </a:ext>
              </a:extLst>
            </p:cNvPr>
            <p:cNvGrpSpPr/>
            <p:nvPr/>
          </p:nvGrpSpPr>
          <p:grpSpPr>
            <a:xfrm>
              <a:off x="7965500" y="3202967"/>
              <a:ext cx="1604010" cy="1727395"/>
              <a:chOff x="5867400" y="1885571"/>
              <a:chExt cx="1604010" cy="1727395"/>
            </a:xfrm>
          </p:grpSpPr>
          <p:pic>
            <p:nvPicPr>
              <p:cNvPr id="66" name="Picture 2" descr="Cartoon dandelion Images, Stock Photos &amp;amp; Vectors | Shutterstock">
                <a:extLst>
                  <a:ext uri="{FF2B5EF4-FFF2-40B4-BE49-F238E27FC236}">
                    <a16:creationId xmlns:a16="http://schemas.microsoft.com/office/drawing/2014/main" id="{28491F6B-B72A-1308-0FB8-E860CBAA920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F2FF3F35-9283-4EF1-1344-C4DD2983CF21}"/>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2</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4" name="Group 53">
              <a:extLst>
                <a:ext uri="{FF2B5EF4-FFF2-40B4-BE49-F238E27FC236}">
                  <a16:creationId xmlns:a16="http://schemas.microsoft.com/office/drawing/2014/main" id="{43852269-3BB1-FA82-2B79-63496ADA220E}"/>
                </a:ext>
              </a:extLst>
            </p:cNvPr>
            <p:cNvGrpSpPr/>
            <p:nvPr/>
          </p:nvGrpSpPr>
          <p:grpSpPr>
            <a:xfrm>
              <a:off x="9691431" y="3202967"/>
              <a:ext cx="1604010" cy="1727395"/>
              <a:chOff x="5867400" y="1885571"/>
              <a:chExt cx="1604010" cy="1727395"/>
            </a:xfrm>
          </p:grpSpPr>
          <p:pic>
            <p:nvPicPr>
              <p:cNvPr id="64" name="Picture 2" descr="Cartoon dandelion Images, Stock Photos &amp;amp; Vectors | Shutterstock">
                <a:extLst>
                  <a:ext uri="{FF2B5EF4-FFF2-40B4-BE49-F238E27FC236}">
                    <a16:creationId xmlns:a16="http://schemas.microsoft.com/office/drawing/2014/main" id="{1E649F74-4637-21AF-DE1F-C2530844E72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B51682CC-6254-76F3-13AE-F7EFC42268C8}"/>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3</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5" name="Group 54">
              <a:extLst>
                <a:ext uri="{FF2B5EF4-FFF2-40B4-BE49-F238E27FC236}">
                  <a16:creationId xmlns:a16="http://schemas.microsoft.com/office/drawing/2014/main" id="{C6EC2783-1745-7F3F-994E-80D5521E3AB6}"/>
                </a:ext>
              </a:extLst>
            </p:cNvPr>
            <p:cNvGrpSpPr/>
            <p:nvPr/>
          </p:nvGrpSpPr>
          <p:grpSpPr>
            <a:xfrm>
              <a:off x="5873799" y="4592930"/>
              <a:ext cx="1604010" cy="1727395"/>
              <a:chOff x="5867400" y="1885571"/>
              <a:chExt cx="1604010" cy="1727395"/>
            </a:xfrm>
          </p:grpSpPr>
          <p:pic>
            <p:nvPicPr>
              <p:cNvPr id="62" name="Picture 2" descr="Cartoon dandelion Images, Stock Photos &amp;amp; Vectors | Shutterstock">
                <a:extLst>
                  <a:ext uri="{FF2B5EF4-FFF2-40B4-BE49-F238E27FC236}">
                    <a16:creationId xmlns:a16="http://schemas.microsoft.com/office/drawing/2014/main" id="{194D35A6-164B-874B-159C-3F7FBB898D1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6E2C2145-F4BE-1A44-B755-7C6913CC6011}"/>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1</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6" name="Group 55">
              <a:extLst>
                <a:ext uri="{FF2B5EF4-FFF2-40B4-BE49-F238E27FC236}">
                  <a16:creationId xmlns:a16="http://schemas.microsoft.com/office/drawing/2014/main" id="{EA214079-CF6F-CC97-BFF8-6AF98DE34584}"/>
                </a:ext>
              </a:extLst>
            </p:cNvPr>
            <p:cNvGrpSpPr/>
            <p:nvPr/>
          </p:nvGrpSpPr>
          <p:grpSpPr>
            <a:xfrm>
              <a:off x="7971899" y="4592930"/>
              <a:ext cx="1604010" cy="1727395"/>
              <a:chOff x="5867400" y="1885571"/>
              <a:chExt cx="1604010" cy="1727395"/>
            </a:xfrm>
          </p:grpSpPr>
          <p:pic>
            <p:nvPicPr>
              <p:cNvPr id="60" name="Picture 2" descr="Cartoon dandelion Images, Stock Photos &amp;amp; Vectors | Shutterstock">
                <a:extLst>
                  <a:ext uri="{FF2B5EF4-FFF2-40B4-BE49-F238E27FC236}">
                    <a16:creationId xmlns:a16="http://schemas.microsoft.com/office/drawing/2014/main" id="{708D87B3-C93A-D53F-2A77-165EAAD3C90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DE8120BA-1913-D4D7-E83F-9AFA6999619B}"/>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2</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7" name="Group 56">
              <a:extLst>
                <a:ext uri="{FF2B5EF4-FFF2-40B4-BE49-F238E27FC236}">
                  <a16:creationId xmlns:a16="http://schemas.microsoft.com/office/drawing/2014/main" id="{F8599171-0410-7D96-6C9C-E6D6B49C1989}"/>
                </a:ext>
              </a:extLst>
            </p:cNvPr>
            <p:cNvGrpSpPr/>
            <p:nvPr/>
          </p:nvGrpSpPr>
          <p:grpSpPr>
            <a:xfrm>
              <a:off x="9697830" y="4592930"/>
              <a:ext cx="1604010" cy="1727395"/>
              <a:chOff x="5867400" y="1885571"/>
              <a:chExt cx="1604010" cy="1727395"/>
            </a:xfrm>
          </p:grpSpPr>
          <p:pic>
            <p:nvPicPr>
              <p:cNvPr id="58" name="Picture 2" descr="Cartoon dandelion Images, Stock Photos &amp;amp; Vectors | Shutterstock">
                <a:extLst>
                  <a:ext uri="{FF2B5EF4-FFF2-40B4-BE49-F238E27FC236}">
                    <a16:creationId xmlns:a16="http://schemas.microsoft.com/office/drawing/2014/main" id="{674F0FA9-16C8-85A0-C5D5-CCE72E0EDEC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B7D087C0-6244-CF7E-2040-F4F353549BA3}"/>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3</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pic>
        <p:nvPicPr>
          <p:cNvPr id="76" name="Picture 75">
            <a:extLst>
              <a:ext uri="{FF2B5EF4-FFF2-40B4-BE49-F238E27FC236}">
                <a16:creationId xmlns:a16="http://schemas.microsoft.com/office/drawing/2014/main" id="{45D01AAF-5422-9A84-78FD-3F244F23A696}"/>
              </a:ext>
            </a:extLst>
          </p:cNvPr>
          <p:cNvPicPr>
            <a:picLocks noChangeAspect="1"/>
          </p:cNvPicPr>
          <p:nvPr/>
        </p:nvPicPr>
        <p:blipFill>
          <a:blip r:embed="rId4"/>
          <a:stretch>
            <a:fillRect/>
          </a:stretch>
        </p:blipFill>
        <p:spPr>
          <a:xfrm>
            <a:off x="2447217" y="642072"/>
            <a:ext cx="7541406" cy="920576"/>
          </a:xfrm>
          <a:prstGeom prst="rect">
            <a:avLst/>
          </a:prstGeom>
        </p:spPr>
      </p:pic>
    </p:spTree>
    <p:extLst>
      <p:ext uri="{BB962C8B-B14F-4D97-AF65-F5344CB8AC3E}">
        <p14:creationId xmlns:p14="http://schemas.microsoft.com/office/powerpoint/2010/main" val="2990882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80">
                                          <p:stCondLst>
                                            <p:cond delay="0"/>
                                          </p:stCondLst>
                                        </p:cTn>
                                        <p:tgtEl>
                                          <p:spTgt spid="41"/>
                                        </p:tgtEl>
                                      </p:cBhvr>
                                    </p:animEffect>
                                    <p:anim calcmode="lin" valueType="num">
                                      <p:cBhvr>
                                        <p:cTn id="13"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8" dur="26">
                                          <p:stCondLst>
                                            <p:cond delay="650"/>
                                          </p:stCondLst>
                                        </p:cTn>
                                        <p:tgtEl>
                                          <p:spTgt spid="41"/>
                                        </p:tgtEl>
                                      </p:cBhvr>
                                      <p:to x="100000" y="60000"/>
                                    </p:animScale>
                                    <p:animScale>
                                      <p:cBhvr>
                                        <p:cTn id="19" dur="166" decel="50000">
                                          <p:stCondLst>
                                            <p:cond delay="676"/>
                                          </p:stCondLst>
                                        </p:cTn>
                                        <p:tgtEl>
                                          <p:spTgt spid="41"/>
                                        </p:tgtEl>
                                      </p:cBhvr>
                                      <p:to x="100000" y="100000"/>
                                    </p:animScale>
                                    <p:animScale>
                                      <p:cBhvr>
                                        <p:cTn id="20" dur="26">
                                          <p:stCondLst>
                                            <p:cond delay="1312"/>
                                          </p:stCondLst>
                                        </p:cTn>
                                        <p:tgtEl>
                                          <p:spTgt spid="41"/>
                                        </p:tgtEl>
                                      </p:cBhvr>
                                      <p:to x="100000" y="80000"/>
                                    </p:animScale>
                                    <p:animScale>
                                      <p:cBhvr>
                                        <p:cTn id="21" dur="166" decel="50000">
                                          <p:stCondLst>
                                            <p:cond delay="1338"/>
                                          </p:stCondLst>
                                        </p:cTn>
                                        <p:tgtEl>
                                          <p:spTgt spid="41"/>
                                        </p:tgtEl>
                                      </p:cBhvr>
                                      <p:to x="100000" y="100000"/>
                                    </p:animScale>
                                    <p:animScale>
                                      <p:cBhvr>
                                        <p:cTn id="22" dur="26">
                                          <p:stCondLst>
                                            <p:cond delay="1642"/>
                                          </p:stCondLst>
                                        </p:cTn>
                                        <p:tgtEl>
                                          <p:spTgt spid="41"/>
                                        </p:tgtEl>
                                      </p:cBhvr>
                                      <p:to x="100000" y="90000"/>
                                    </p:animScale>
                                    <p:animScale>
                                      <p:cBhvr>
                                        <p:cTn id="23" dur="166" decel="50000">
                                          <p:stCondLst>
                                            <p:cond delay="1668"/>
                                          </p:stCondLst>
                                        </p:cTn>
                                        <p:tgtEl>
                                          <p:spTgt spid="41"/>
                                        </p:tgtEl>
                                      </p:cBhvr>
                                      <p:to x="100000" y="100000"/>
                                    </p:animScale>
                                    <p:animScale>
                                      <p:cBhvr>
                                        <p:cTn id="24" dur="26">
                                          <p:stCondLst>
                                            <p:cond delay="1808"/>
                                          </p:stCondLst>
                                        </p:cTn>
                                        <p:tgtEl>
                                          <p:spTgt spid="41"/>
                                        </p:tgtEl>
                                      </p:cBhvr>
                                      <p:to x="100000" y="95000"/>
                                    </p:animScale>
                                    <p:animScale>
                                      <p:cBhvr>
                                        <p:cTn id="25" dur="166" decel="50000">
                                          <p:stCondLst>
                                            <p:cond delay="1834"/>
                                          </p:stCondLst>
                                        </p:cTn>
                                        <p:tgtEl>
                                          <p:spTgt spid="41"/>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down)">
                                      <p:cBhvr>
                                        <p:cTn id="28" dur="580">
                                          <p:stCondLst>
                                            <p:cond delay="0"/>
                                          </p:stCondLst>
                                        </p:cTn>
                                        <p:tgtEl>
                                          <p:spTgt spid="42"/>
                                        </p:tgtEl>
                                      </p:cBhvr>
                                    </p:animEffect>
                                    <p:anim calcmode="lin" valueType="num">
                                      <p:cBhvr>
                                        <p:cTn id="29"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34" dur="26">
                                          <p:stCondLst>
                                            <p:cond delay="650"/>
                                          </p:stCondLst>
                                        </p:cTn>
                                        <p:tgtEl>
                                          <p:spTgt spid="42"/>
                                        </p:tgtEl>
                                      </p:cBhvr>
                                      <p:to x="100000" y="60000"/>
                                    </p:animScale>
                                    <p:animScale>
                                      <p:cBhvr>
                                        <p:cTn id="35" dur="166" decel="50000">
                                          <p:stCondLst>
                                            <p:cond delay="676"/>
                                          </p:stCondLst>
                                        </p:cTn>
                                        <p:tgtEl>
                                          <p:spTgt spid="42"/>
                                        </p:tgtEl>
                                      </p:cBhvr>
                                      <p:to x="100000" y="100000"/>
                                    </p:animScale>
                                    <p:animScale>
                                      <p:cBhvr>
                                        <p:cTn id="36" dur="26">
                                          <p:stCondLst>
                                            <p:cond delay="1312"/>
                                          </p:stCondLst>
                                        </p:cTn>
                                        <p:tgtEl>
                                          <p:spTgt spid="42"/>
                                        </p:tgtEl>
                                      </p:cBhvr>
                                      <p:to x="100000" y="80000"/>
                                    </p:animScale>
                                    <p:animScale>
                                      <p:cBhvr>
                                        <p:cTn id="37" dur="166" decel="50000">
                                          <p:stCondLst>
                                            <p:cond delay="1338"/>
                                          </p:stCondLst>
                                        </p:cTn>
                                        <p:tgtEl>
                                          <p:spTgt spid="42"/>
                                        </p:tgtEl>
                                      </p:cBhvr>
                                      <p:to x="100000" y="100000"/>
                                    </p:animScale>
                                    <p:animScale>
                                      <p:cBhvr>
                                        <p:cTn id="38" dur="26">
                                          <p:stCondLst>
                                            <p:cond delay="1642"/>
                                          </p:stCondLst>
                                        </p:cTn>
                                        <p:tgtEl>
                                          <p:spTgt spid="42"/>
                                        </p:tgtEl>
                                      </p:cBhvr>
                                      <p:to x="100000" y="90000"/>
                                    </p:animScale>
                                    <p:animScale>
                                      <p:cBhvr>
                                        <p:cTn id="39" dur="166" decel="50000">
                                          <p:stCondLst>
                                            <p:cond delay="1668"/>
                                          </p:stCondLst>
                                        </p:cTn>
                                        <p:tgtEl>
                                          <p:spTgt spid="42"/>
                                        </p:tgtEl>
                                      </p:cBhvr>
                                      <p:to x="100000" y="100000"/>
                                    </p:animScale>
                                    <p:animScale>
                                      <p:cBhvr>
                                        <p:cTn id="40" dur="26">
                                          <p:stCondLst>
                                            <p:cond delay="1808"/>
                                          </p:stCondLst>
                                        </p:cTn>
                                        <p:tgtEl>
                                          <p:spTgt spid="42"/>
                                        </p:tgtEl>
                                      </p:cBhvr>
                                      <p:to x="100000" y="95000"/>
                                    </p:animScale>
                                    <p:animScale>
                                      <p:cBhvr>
                                        <p:cTn id="41" dur="166" decel="50000">
                                          <p:stCondLst>
                                            <p:cond delay="1834"/>
                                          </p:stCondLst>
                                        </p:cTn>
                                        <p:tgtEl>
                                          <p:spTgt spid="42"/>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wipe(down)">
                                      <p:cBhvr>
                                        <p:cTn id="44" dur="580">
                                          <p:stCondLst>
                                            <p:cond delay="0"/>
                                          </p:stCondLst>
                                        </p:cTn>
                                        <p:tgtEl>
                                          <p:spTgt spid="43"/>
                                        </p:tgtEl>
                                      </p:cBhvr>
                                    </p:animEffect>
                                    <p:anim calcmode="lin" valueType="num">
                                      <p:cBhvr>
                                        <p:cTn id="45"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50" dur="26">
                                          <p:stCondLst>
                                            <p:cond delay="650"/>
                                          </p:stCondLst>
                                        </p:cTn>
                                        <p:tgtEl>
                                          <p:spTgt spid="43"/>
                                        </p:tgtEl>
                                      </p:cBhvr>
                                      <p:to x="100000" y="60000"/>
                                    </p:animScale>
                                    <p:animScale>
                                      <p:cBhvr>
                                        <p:cTn id="51" dur="166" decel="50000">
                                          <p:stCondLst>
                                            <p:cond delay="676"/>
                                          </p:stCondLst>
                                        </p:cTn>
                                        <p:tgtEl>
                                          <p:spTgt spid="43"/>
                                        </p:tgtEl>
                                      </p:cBhvr>
                                      <p:to x="100000" y="100000"/>
                                    </p:animScale>
                                    <p:animScale>
                                      <p:cBhvr>
                                        <p:cTn id="52" dur="26">
                                          <p:stCondLst>
                                            <p:cond delay="1312"/>
                                          </p:stCondLst>
                                        </p:cTn>
                                        <p:tgtEl>
                                          <p:spTgt spid="43"/>
                                        </p:tgtEl>
                                      </p:cBhvr>
                                      <p:to x="100000" y="80000"/>
                                    </p:animScale>
                                    <p:animScale>
                                      <p:cBhvr>
                                        <p:cTn id="53" dur="166" decel="50000">
                                          <p:stCondLst>
                                            <p:cond delay="1338"/>
                                          </p:stCondLst>
                                        </p:cTn>
                                        <p:tgtEl>
                                          <p:spTgt spid="43"/>
                                        </p:tgtEl>
                                      </p:cBhvr>
                                      <p:to x="100000" y="100000"/>
                                    </p:animScale>
                                    <p:animScale>
                                      <p:cBhvr>
                                        <p:cTn id="54" dur="26">
                                          <p:stCondLst>
                                            <p:cond delay="1642"/>
                                          </p:stCondLst>
                                        </p:cTn>
                                        <p:tgtEl>
                                          <p:spTgt spid="43"/>
                                        </p:tgtEl>
                                      </p:cBhvr>
                                      <p:to x="100000" y="90000"/>
                                    </p:animScale>
                                    <p:animScale>
                                      <p:cBhvr>
                                        <p:cTn id="55" dur="166" decel="50000">
                                          <p:stCondLst>
                                            <p:cond delay="1668"/>
                                          </p:stCondLst>
                                        </p:cTn>
                                        <p:tgtEl>
                                          <p:spTgt spid="43"/>
                                        </p:tgtEl>
                                      </p:cBhvr>
                                      <p:to x="100000" y="100000"/>
                                    </p:animScale>
                                    <p:animScale>
                                      <p:cBhvr>
                                        <p:cTn id="56" dur="26">
                                          <p:stCondLst>
                                            <p:cond delay="1808"/>
                                          </p:stCondLst>
                                        </p:cTn>
                                        <p:tgtEl>
                                          <p:spTgt spid="43"/>
                                        </p:tgtEl>
                                      </p:cBhvr>
                                      <p:to x="100000" y="95000"/>
                                    </p:animScale>
                                    <p:animScale>
                                      <p:cBhvr>
                                        <p:cTn id="57" dur="166" decel="50000">
                                          <p:stCondLst>
                                            <p:cond delay="1834"/>
                                          </p:stCondLst>
                                        </p:cTn>
                                        <p:tgtEl>
                                          <p:spTgt spid="43"/>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fade">
                                      <p:cBhvr>
                                        <p:cTn id="6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rotWithShape="1">
          <a:blip r:embed="rId3" cstate="print">
            <a:extLst>
              <a:ext uri="{28A0092B-C50C-407E-A947-70E740481C1C}">
                <a14:useLocalDpi xmlns:a14="http://schemas.microsoft.com/office/drawing/2010/main" val="0"/>
              </a:ext>
            </a:extLst>
          </a:blip>
          <a:srcRect r="32537" b="43773"/>
          <a:stretch/>
        </p:blipFill>
        <p:spPr>
          <a:xfrm rot="16200000">
            <a:off x="319250" y="1785815"/>
            <a:ext cx="5234719" cy="5832792"/>
          </a:xfrm>
          <a:prstGeom prst="rect">
            <a:avLst/>
          </a:prstGeom>
        </p:spPr>
      </p:pic>
      <p:pic>
        <p:nvPicPr>
          <p:cNvPr id="28" name="图片 27"/>
          <p:cNvPicPr>
            <a:picLocks noChangeAspect="1"/>
          </p:cNvPicPr>
          <p:nvPr/>
        </p:nvPicPr>
        <p:blipFill rotWithShape="1">
          <a:blip r:embed="rId3" cstate="print">
            <a:extLst>
              <a:ext uri="{28A0092B-C50C-407E-A947-70E740481C1C}">
                <a14:useLocalDpi xmlns:a14="http://schemas.microsoft.com/office/drawing/2010/main" val="0"/>
              </a:ext>
            </a:extLst>
          </a:blip>
          <a:srcRect l="28772" t="74273" r="29087" b="2712"/>
          <a:stretch/>
        </p:blipFill>
        <p:spPr>
          <a:xfrm flipH="1">
            <a:off x="7736757" y="1351397"/>
            <a:ext cx="4536592" cy="6008696"/>
          </a:xfrm>
          <a:prstGeom prst="rect">
            <a:avLst/>
          </a:prstGeom>
        </p:spPr>
      </p:pic>
      <p:pic>
        <p:nvPicPr>
          <p:cNvPr id="9" name="Picture 8">
            <a:extLst>
              <a:ext uri="{FF2B5EF4-FFF2-40B4-BE49-F238E27FC236}">
                <a16:creationId xmlns:a16="http://schemas.microsoft.com/office/drawing/2014/main" id="{D84F78D9-5FC4-2296-AB67-FB4713E8E2DC}"/>
              </a:ext>
            </a:extLst>
          </p:cNvPr>
          <p:cNvPicPr>
            <a:picLocks noChangeAspect="1"/>
          </p:cNvPicPr>
          <p:nvPr/>
        </p:nvPicPr>
        <p:blipFill>
          <a:blip r:embed="rId4"/>
          <a:stretch>
            <a:fillRect/>
          </a:stretch>
        </p:blipFill>
        <p:spPr>
          <a:xfrm>
            <a:off x="2392367" y="1778932"/>
            <a:ext cx="7224386" cy="1938696"/>
          </a:xfrm>
          <a:prstGeom prst="rect">
            <a:avLst/>
          </a:prstGeom>
        </p:spPr>
      </p:pic>
    </p:spTree>
    <p:extLst>
      <p:ext uri="{BB962C8B-B14F-4D97-AF65-F5344CB8AC3E}">
        <p14:creationId xmlns:p14="http://schemas.microsoft.com/office/powerpoint/2010/main" val="5327166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duotone>
              <a:prstClr val="black"/>
              <a:schemeClr val="tx2">
                <a:tint val="45000"/>
                <a:satMod val="400000"/>
              </a:schemeClr>
            </a:duotone>
            <a:extLst>
              <a:ext uri="{28A0092B-C50C-407E-A947-70E740481C1C}">
                <a14:useLocalDpi xmlns:a14="http://schemas.microsoft.com/office/drawing/2010/main" val="0"/>
              </a:ext>
            </a:extLst>
          </a:blip>
          <a:srcRect l="66748" t="51843" r="4776" b="5892"/>
          <a:stretch/>
        </p:blipFill>
        <p:spPr>
          <a:xfrm>
            <a:off x="656003" y="1244823"/>
            <a:ext cx="2554557" cy="4483899"/>
          </a:xfrm>
          <a:prstGeom prst="rect">
            <a:avLst/>
          </a:prstGeom>
        </p:spPr>
      </p:pic>
      <p:sp>
        <p:nvSpPr>
          <p:cNvPr id="3" name="圆角矩形 2"/>
          <p:cNvSpPr/>
          <p:nvPr/>
        </p:nvSpPr>
        <p:spPr>
          <a:xfrm>
            <a:off x="2395742" y="1622335"/>
            <a:ext cx="7533476" cy="3728875"/>
          </a:xfrm>
          <a:prstGeom prst="roundRect">
            <a:avLst>
              <a:gd name="adj" fmla="val 4067"/>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sp>
        <p:nvSpPr>
          <p:cNvPr id="2" name="标题 1"/>
          <p:cNvSpPr>
            <a:spLocks noGrp="1"/>
          </p:cNvSpPr>
          <p:nvPr>
            <p:ph type="title"/>
          </p:nvPr>
        </p:nvSpPr>
        <p:spPr>
          <a:xfrm>
            <a:off x="940188" y="2974354"/>
            <a:ext cx="1894452" cy="855604"/>
          </a:xfrm>
        </p:spPr>
        <p:txBody>
          <a:bodyPr>
            <a:noAutofit/>
            <a:scene3d>
              <a:camera prst="orthographicFront"/>
              <a:lightRig rig="threePt" dir="t"/>
            </a:scene3d>
            <a:sp3d extrusionH="57150">
              <a:bevelT w="38100" h="38100" prst="slope"/>
            </a:sp3d>
          </a:bodyPr>
          <a:lstStyle/>
          <a:p>
            <a:r>
              <a:rPr lang="en-US" altLang="zh-CN" sz="4000" b="1" dirty="0" err="1">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Lễ</a:t>
            </a:r>
            <a:r>
              <a:rPr lang="en-US" altLang="zh-CN" sz="4000" b="1" dirty="0">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 </a:t>
            </a:r>
            <a:r>
              <a:rPr lang="en-US" altLang="zh-CN" sz="4000" b="1" dirty="0" err="1">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hội</a:t>
            </a:r>
            <a:r>
              <a:rPr lang="en-US" altLang="zh-CN" sz="4000" b="1" dirty="0">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 </a:t>
            </a:r>
            <a:r>
              <a:rPr lang="en-US" altLang="zh-CN" sz="4000" b="1" dirty="0" err="1">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chùa</a:t>
            </a:r>
            <a:r>
              <a:rPr lang="en-US" altLang="zh-CN" sz="4000" b="1" dirty="0">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 </a:t>
            </a:r>
            <a:r>
              <a:rPr lang="en-US" altLang="zh-CN" sz="4000" b="1" dirty="0" err="1">
                <a:ln>
                  <a:solidFill>
                    <a:schemeClr val="tx2">
                      <a:lumMod val="50000"/>
                    </a:schemeClr>
                  </a:solidFill>
                </a:ln>
                <a:solidFill>
                  <a:schemeClr val="accent1">
                    <a:lumMod val="50000"/>
                  </a:schemeClr>
                </a:solidFill>
                <a:latin typeface="Cambria" panose="02040503050406030204" pitchFamily="18" charset="0"/>
                <a:ea typeface="Cambria" panose="02040503050406030204" pitchFamily="18" charset="0"/>
                <a:cs typeface="+mn-cs"/>
              </a:rPr>
              <a:t>Hương</a:t>
            </a:r>
            <a:endParaRPr lang="zh-CN" altLang="en-US" sz="4000" b="1" dirty="0">
              <a:ln>
                <a:solidFill>
                  <a:schemeClr val="tx2">
                    <a:lumMod val="50000"/>
                  </a:schemeClr>
                </a:solidFill>
              </a:ln>
              <a:solidFill>
                <a:schemeClr val="bg1"/>
              </a:solidFill>
              <a:latin typeface="Cambria" panose="02040503050406030204" pitchFamily="18" charset="0"/>
            </a:endParaRPr>
          </a:p>
        </p:txBody>
      </p:sp>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68068" t="14712" r="10912" b="75728"/>
          <a:stretch/>
        </p:blipFill>
        <p:spPr>
          <a:xfrm>
            <a:off x="6162479" y="5019253"/>
            <a:ext cx="1078283" cy="655608"/>
          </a:xfrm>
          <a:prstGeom prst="rect">
            <a:avLst/>
          </a:prstGeom>
        </p:spPr>
      </p:pic>
      <p:sp>
        <p:nvSpPr>
          <p:cNvPr id="4" name="TextBox 3">
            <a:extLst>
              <a:ext uri="{FF2B5EF4-FFF2-40B4-BE49-F238E27FC236}">
                <a16:creationId xmlns:a16="http://schemas.microsoft.com/office/drawing/2014/main" id="{F118EA02-DC63-6052-6F05-8526C090052D}"/>
              </a:ext>
            </a:extLst>
          </p:cNvPr>
          <p:cNvSpPr txBox="1"/>
          <p:nvPr/>
        </p:nvSpPr>
        <p:spPr>
          <a:xfrm>
            <a:off x="3200400" y="1137920"/>
            <a:ext cx="8056880" cy="4493538"/>
          </a:xfrm>
          <a:prstGeom prst="rect">
            <a:avLst/>
          </a:prstGeom>
          <a:noFill/>
        </p:spPr>
        <p:txBody>
          <a:bodyPr wrap="square" rtlCol="0">
            <a:spAutoFit/>
          </a:bodyPr>
          <a:lstStyle/>
          <a:p>
            <a:pPr algn="just" defTabSz="1219170"/>
            <a:r>
              <a:rPr lang="en-US" sz="2600" b="1" i="0" dirty="0">
                <a:solidFill>
                  <a:srgbClr val="000000"/>
                </a:solidFill>
                <a:effectLst/>
                <a:latin typeface="Cambria" panose="02040503050406030204" pitchFamily="18" charset="0"/>
                <a:ea typeface="Cambria" panose="02040503050406030204" pitchFamily="18" charset="0"/>
              </a:rPr>
              <a:t>   </a:t>
            </a:r>
            <a:r>
              <a:rPr lang="vi-VN" sz="2600" b="1" i="0" dirty="0">
                <a:solidFill>
                  <a:srgbClr val="000000"/>
                </a:solidFill>
                <a:effectLst/>
                <a:latin typeface="Cambria" panose="02040503050406030204" pitchFamily="18" charset="0"/>
                <a:ea typeface="Cambria" panose="02040503050406030204" pitchFamily="18" charset="0"/>
              </a:rPr>
              <a:t>Lễ hội chùa Hương là một lễ hội </a:t>
            </a:r>
            <a:r>
              <a:rPr lang="en-US" sz="2600" b="1" i="0" dirty="0" err="1">
                <a:solidFill>
                  <a:srgbClr val="000000"/>
                </a:solidFill>
                <a:effectLst/>
                <a:latin typeface="Cambria" panose="02040503050406030204" pitchFamily="18" charset="0"/>
                <a:ea typeface="Cambria" panose="02040503050406030204" pitchFamily="18" charset="0"/>
              </a:rPr>
              <a:t>lớn</a:t>
            </a:r>
            <a:r>
              <a:rPr lang="vi-VN" sz="2600" b="1" i="0" dirty="0">
                <a:solidFill>
                  <a:srgbClr val="000000"/>
                </a:solidFill>
                <a:effectLst/>
                <a:latin typeface="Cambria" panose="02040503050406030204" pitchFamily="18" charset="0"/>
                <a:ea typeface="Cambria" panose="02040503050406030204" pitchFamily="18" charset="0"/>
              </a:rPr>
              <a:t> được tổ chức mỗi nă</a:t>
            </a:r>
            <a:r>
              <a:rPr lang="en-US" sz="2600" b="1" i="0" dirty="0">
                <a:solidFill>
                  <a:srgbClr val="000000"/>
                </a:solidFill>
                <a:effectLst/>
                <a:latin typeface="Cambria" panose="02040503050406030204" pitchFamily="18" charset="0"/>
                <a:ea typeface="Cambria" panose="02040503050406030204" pitchFamily="18" charset="0"/>
              </a:rPr>
              <a:t>m</a:t>
            </a:r>
            <a:r>
              <a:rPr lang="vi-VN" sz="2600" b="1" i="0" dirty="0">
                <a:solidFill>
                  <a:srgbClr val="000000"/>
                </a:solidFill>
                <a:effectLst/>
                <a:latin typeface="Cambria" panose="02040503050406030204" pitchFamily="18" charset="0"/>
                <a:ea typeface="Cambria" panose="02040503050406030204" pitchFamily="18" charset="0"/>
              </a:rPr>
              <a:t>. Lễ hội được diễn ra tại khu danh thắng chùa Hương (hay còn gọi là Hương Sơn)</a:t>
            </a:r>
            <a:r>
              <a:rPr lang="en-US" sz="2600" b="1" i="0" dirty="0">
                <a:solidFill>
                  <a:srgbClr val="000000"/>
                </a:solidFill>
                <a:effectLst/>
                <a:latin typeface="Cambria" panose="02040503050406030204" pitchFamily="18" charset="0"/>
                <a:ea typeface="Cambria" panose="02040503050406030204" pitchFamily="18" charset="0"/>
              </a:rPr>
              <a:t> </a:t>
            </a:r>
            <a:r>
              <a:rPr lang="vi-VN" sz="2600" b="1" i="0" dirty="0">
                <a:solidFill>
                  <a:srgbClr val="000000"/>
                </a:solidFill>
                <a:effectLst/>
                <a:latin typeface="Cambria" panose="02040503050406030204" pitchFamily="18" charset="0"/>
                <a:ea typeface="Cambria" panose="02040503050406030204" pitchFamily="18" charset="0"/>
              </a:rPr>
              <a:t>thuộc Hương Sơn, huyện Mỹ Đức, thủ đô Hà Nội và kéo dài từ ngày mùng 6 tháng Giêng đến tháng 3 âm lịch.</a:t>
            </a:r>
            <a:endParaRPr lang="en-US" sz="2600" b="1" i="0" dirty="0">
              <a:solidFill>
                <a:srgbClr val="000000"/>
              </a:solidFill>
              <a:effectLst/>
              <a:latin typeface="Cambria" panose="02040503050406030204" pitchFamily="18" charset="0"/>
              <a:ea typeface="Cambria" panose="02040503050406030204" pitchFamily="18" charset="0"/>
            </a:endParaRPr>
          </a:p>
          <a:p>
            <a:pPr algn="just" defTabSz="1219170"/>
            <a:r>
              <a:rPr lang="en-US" sz="2600" b="1" dirty="0">
                <a:latin typeface="Cambria" panose="02040503050406030204" pitchFamily="18" charset="0"/>
                <a:ea typeface="Cambria" panose="02040503050406030204" pitchFamily="18" charset="0"/>
              </a:rPr>
              <a:t>   </a:t>
            </a:r>
            <a:r>
              <a:rPr lang="vi-VN" sz="2600" b="1" dirty="0">
                <a:latin typeface="Cambria" panose="02040503050406030204" pitchFamily="18" charset="0"/>
                <a:ea typeface="Cambria" panose="02040503050406030204" pitchFamily="18" charset="0"/>
              </a:rPr>
              <a:t>Ngoài các hoạt động lễ tôn giáo, lễ hội còn có những hoạt động văn hóa, nghệ thuật truyền thống như diễu hành, múa rồng, múa lân, biểu diễn nghệ thuật dân gian, và các trò chơi dân gian..</a:t>
            </a:r>
            <a:endParaRPr lang="en-US" sz="2600" b="1" dirty="0">
              <a:latin typeface="Cambria" panose="02040503050406030204" pitchFamily="18" charset="0"/>
              <a:ea typeface="Cambria" panose="02040503050406030204" pitchFamily="18" charset="0"/>
            </a:endParaRPr>
          </a:p>
          <a:p>
            <a:pPr algn="just" defTabSz="1219170"/>
            <a:r>
              <a:rPr lang="en-US" sz="2600" b="1" dirty="0">
                <a:latin typeface="Cambria" panose="02040503050406030204" pitchFamily="18" charset="0"/>
                <a:ea typeface="Cambria" panose="02040503050406030204" pitchFamily="18" charset="0"/>
              </a:rPr>
              <a:t>   </a:t>
            </a:r>
            <a:r>
              <a:rPr lang="vi-VN" sz="2600" b="1" dirty="0">
                <a:latin typeface="Cambria" panose="02040503050406030204" pitchFamily="18" charset="0"/>
                <a:ea typeface="Cambria" panose="02040503050406030204" pitchFamily="18" charset="0"/>
              </a:rPr>
              <a:t>Du xuân Chùa Hương đầu năm để cầu bình an, sức khỏe cho một năm mới đầy may mắn và tài lộc.</a:t>
            </a:r>
            <a:endParaRPr lang="en-US" sz="2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918476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print">
            <a:extLst>
              <a:ext uri="{28A0092B-C50C-407E-A947-70E740481C1C}">
                <a14:useLocalDpi xmlns:a14="http://schemas.microsoft.com/office/drawing/2010/main" val="0"/>
              </a:ext>
            </a:extLst>
          </a:blip>
          <a:srcRect r="32537" b="43773"/>
          <a:stretch/>
        </p:blipFill>
        <p:spPr>
          <a:xfrm rot="16200000">
            <a:off x="262070" y="1213249"/>
            <a:ext cx="5939966" cy="6618616"/>
          </a:xfrm>
          <a:prstGeom prst="rect">
            <a:avLst/>
          </a:prstGeom>
        </p:spPr>
      </p:pic>
      <p:sp>
        <p:nvSpPr>
          <p:cNvPr id="10" name="Freeform 4">
            <a:extLst>
              <a:ext uri="{FF2B5EF4-FFF2-40B4-BE49-F238E27FC236}">
                <a16:creationId xmlns:a16="http://schemas.microsoft.com/office/drawing/2014/main" id="{BB115BB7-49C1-AFA5-4F7D-BC26272E5A56}"/>
              </a:ext>
            </a:extLst>
          </p:cNvPr>
          <p:cNvSpPr/>
          <p:nvPr/>
        </p:nvSpPr>
        <p:spPr>
          <a:xfrm>
            <a:off x="7734299" y="1857375"/>
            <a:ext cx="4619625" cy="5000625"/>
          </a:xfrm>
          <a:custGeom>
            <a:avLst/>
            <a:gdLst/>
            <a:ahLst/>
            <a:cxnLst/>
            <a:rect l="l" t="t" r="r" b="b"/>
            <a:pathLst>
              <a:path w="6353229" h="7831407">
                <a:moveTo>
                  <a:pt x="0" y="0"/>
                </a:moveTo>
                <a:lnTo>
                  <a:pt x="6353229" y="0"/>
                </a:lnTo>
                <a:lnTo>
                  <a:pt x="6353229" y="7831407"/>
                </a:lnTo>
                <a:lnTo>
                  <a:pt x="0" y="783140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文本框 7">
            <a:extLst>
              <a:ext uri="{FF2B5EF4-FFF2-40B4-BE49-F238E27FC236}">
                <a16:creationId xmlns:a16="http://schemas.microsoft.com/office/drawing/2014/main" id="{962C5ED9-3A38-F8E9-E665-BB49ED6DCDFE}"/>
              </a:ext>
            </a:extLst>
          </p:cNvPr>
          <p:cNvSpPr txBox="1"/>
          <p:nvPr/>
        </p:nvSpPr>
        <p:spPr>
          <a:xfrm>
            <a:off x="2287436" y="633881"/>
            <a:ext cx="7285355" cy="70788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Thứ</a:t>
            </a:r>
            <a:r>
              <a:rPr kumimoji="0" lang="en-US" altLang="zh-CN" sz="4000" b="1"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 </a:t>
            </a:r>
            <a:r>
              <a:rPr kumimoji="0" lang="en-US" altLang="zh-CN" sz="4000" b="1"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ngày</a:t>
            </a:r>
            <a:r>
              <a:rPr kumimoji="0" lang="en-US" altLang="zh-CN" sz="4000" b="1"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 </a:t>
            </a:r>
            <a:r>
              <a:rPr kumimoji="0" lang="en-US" altLang="zh-CN" sz="4000" b="1"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tháng</a:t>
            </a:r>
            <a:r>
              <a:rPr kumimoji="0" lang="en-US" altLang="zh-CN" sz="4000" b="1"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  </a:t>
            </a:r>
            <a:r>
              <a:rPr kumimoji="0" lang="en-US" altLang="zh-CN" sz="4000" b="1"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năm</a:t>
            </a:r>
            <a:r>
              <a:rPr kumimoji="0" lang="en-US" altLang="zh-CN" sz="4000" b="1"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p>
        </p:txBody>
      </p:sp>
      <p:pic>
        <p:nvPicPr>
          <p:cNvPr id="13" name="Picture 12">
            <a:extLst>
              <a:ext uri="{FF2B5EF4-FFF2-40B4-BE49-F238E27FC236}">
                <a16:creationId xmlns:a16="http://schemas.microsoft.com/office/drawing/2014/main" id="{7140586F-07F7-E141-0D9C-78BD44BF09AE}"/>
              </a:ext>
            </a:extLst>
          </p:cNvPr>
          <p:cNvPicPr>
            <a:picLocks noChangeAspect="1"/>
          </p:cNvPicPr>
          <p:nvPr/>
        </p:nvPicPr>
        <p:blipFill>
          <a:blip r:embed="rId6"/>
          <a:stretch>
            <a:fillRect/>
          </a:stretch>
        </p:blipFill>
        <p:spPr>
          <a:xfrm>
            <a:off x="3957110" y="1332526"/>
            <a:ext cx="3414056" cy="1286367"/>
          </a:xfrm>
          <a:prstGeom prst="rect">
            <a:avLst/>
          </a:prstGeom>
        </p:spPr>
      </p:pic>
      <p:pic>
        <p:nvPicPr>
          <p:cNvPr id="15" name="Picture 14">
            <a:extLst>
              <a:ext uri="{FF2B5EF4-FFF2-40B4-BE49-F238E27FC236}">
                <a16:creationId xmlns:a16="http://schemas.microsoft.com/office/drawing/2014/main" id="{102ABCDF-68A5-FE8E-1F38-3ED8EA7E82B4}"/>
              </a:ext>
            </a:extLst>
          </p:cNvPr>
          <p:cNvPicPr>
            <a:picLocks noChangeAspect="1"/>
          </p:cNvPicPr>
          <p:nvPr/>
        </p:nvPicPr>
        <p:blipFill>
          <a:blip r:embed="rId7"/>
          <a:stretch>
            <a:fillRect/>
          </a:stretch>
        </p:blipFill>
        <p:spPr>
          <a:xfrm>
            <a:off x="1858192" y="2154019"/>
            <a:ext cx="7523116" cy="3578662"/>
          </a:xfrm>
          <a:prstGeom prst="rect">
            <a:avLst/>
          </a:prstGeom>
        </p:spPr>
      </p:pic>
      <p:pic>
        <p:nvPicPr>
          <p:cNvPr id="17" name="Picture 16">
            <a:extLst>
              <a:ext uri="{FF2B5EF4-FFF2-40B4-BE49-F238E27FC236}">
                <a16:creationId xmlns:a16="http://schemas.microsoft.com/office/drawing/2014/main" id="{E9680C57-6827-0CB8-CFC2-DFD1C707A9EA}"/>
              </a:ext>
            </a:extLst>
          </p:cNvPr>
          <p:cNvPicPr>
            <a:picLocks noChangeAspect="1"/>
          </p:cNvPicPr>
          <p:nvPr/>
        </p:nvPicPr>
        <p:blipFill>
          <a:blip r:embed="rId8"/>
          <a:stretch>
            <a:fillRect/>
          </a:stretch>
        </p:blipFill>
        <p:spPr>
          <a:xfrm>
            <a:off x="1848151" y="2069160"/>
            <a:ext cx="1847248" cy="1176630"/>
          </a:xfrm>
          <a:prstGeom prst="rect">
            <a:avLst/>
          </a:prstGeom>
        </p:spPr>
      </p:pic>
    </p:spTree>
    <p:extLst>
      <p:ext uri="{BB962C8B-B14F-4D97-AF65-F5344CB8AC3E}">
        <p14:creationId xmlns:p14="http://schemas.microsoft.com/office/powerpoint/2010/main" val="1645237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par>
                                <p:cTn id="19" presetID="16" presetClass="entr" presetSubtype="21"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3002A4C-AEDA-B51C-C252-414045DD3322}"/>
              </a:ext>
            </a:extLst>
          </p:cNvPr>
          <p:cNvPicPr>
            <a:picLocks noChangeAspect="1"/>
          </p:cNvPicPr>
          <p:nvPr/>
        </p:nvPicPr>
        <p:blipFill>
          <a:blip r:embed="rId3"/>
          <a:stretch>
            <a:fillRect/>
          </a:stretch>
        </p:blipFill>
        <p:spPr>
          <a:xfrm>
            <a:off x="3488967" y="566491"/>
            <a:ext cx="5328366" cy="1286367"/>
          </a:xfrm>
          <a:prstGeom prst="rect">
            <a:avLst/>
          </a:prstGeom>
        </p:spPr>
      </p:pic>
      <p:sp>
        <p:nvSpPr>
          <p:cNvPr id="13" name="TextBox 12">
            <a:extLst>
              <a:ext uri="{FF2B5EF4-FFF2-40B4-BE49-F238E27FC236}">
                <a16:creationId xmlns:a16="http://schemas.microsoft.com/office/drawing/2014/main" id="{CADC5AA9-12D6-43E4-D298-206E2D81D970}"/>
              </a:ext>
            </a:extLst>
          </p:cNvPr>
          <p:cNvSpPr txBox="1"/>
          <p:nvPr/>
        </p:nvSpPr>
        <p:spPr>
          <a:xfrm>
            <a:off x="695325" y="1552575"/>
            <a:ext cx="10944225" cy="4523867"/>
          </a:xfrm>
          <a:prstGeom prst="rect">
            <a:avLst/>
          </a:prstGeom>
          <a:noFill/>
        </p:spPr>
        <p:txBody>
          <a:bodyPr wrap="square" rtlCol="0">
            <a:spAutoFit/>
          </a:bodyPr>
          <a:lstStyle/>
          <a:p>
            <a:pPr marL="342900" marR="0" indent="-342900" algn="just">
              <a:lnSpc>
                <a:spcPct val="120000"/>
              </a:lnSpc>
              <a:spcBef>
                <a:spcPts val="0"/>
              </a:spcBef>
              <a:spcAft>
                <a:spcPts val="0"/>
              </a:spcAft>
              <a:buFont typeface="Wingdings" panose="05000000000000000000" pitchFamily="2" charset="2"/>
              <a:buChar char="q"/>
            </a:pPr>
            <a:r>
              <a:rPr lang="vi-VN" sz="2200" dirty="0">
                <a:latin typeface="Cambria" panose="02040503050406030204" pitchFamily="18" charset="0"/>
                <a:ea typeface="Cambria" panose="02040503050406030204" pitchFamily="18" charset="0"/>
              </a:rPr>
              <a:t>Đọc đúng và đọc diễn cảm bài thơ Đi hội chùa Hương, biết nhấn giọng vào những từ ngữ thể hiện vẻ đẹp của chùa Hương thơ mộng, thể hiện cảm xúc của người đi hội trước cảnh đẹp và không khí lễ hội ở chùa Hương.</a:t>
            </a:r>
          </a:p>
          <a:p>
            <a:pPr marL="342900" marR="0" indent="-342900" algn="just">
              <a:lnSpc>
                <a:spcPct val="120000"/>
              </a:lnSpc>
              <a:spcBef>
                <a:spcPts val="0"/>
              </a:spcBef>
              <a:spcAft>
                <a:spcPts val="0"/>
              </a:spcAft>
              <a:buFont typeface="Wingdings" panose="05000000000000000000" pitchFamily="2" charset="2"/>
              <a:buChar char="q"/>
            </a:pPr>
            <a:r>
              <a:rPr lang="vi-VN" sz="2200" dirty="0">
                <a:latin typeface="Cambria" panose="02040503050406030204" pitchFamily="18" charset="0"/>
                <a:ea typeface="Cambria" panose="02040503050406030204" pitchFamily="18" charset="0"/>
              </a:rPr>
              <a:t>Nhận biết được vẻ đẹp của chùa Hương qua cảnh vật thiên nhiên (có hoa lá, có hương thơm, có âm thanh của tiếng nhạc, lời ca,…), qua không khí lễ hội (đông vui, tấp nập,…) qua ý nghĩa của lễ hội (để lễ Phật, để ngắm cảnh đẹp đất nước, để trao gửi yêu thương,…). </a:t>
            </a:r>
          </a:p>
          <a:p>
            <a:pPr marL="342900" marR="0" indent="-342900" algn="just">
              <a:lnSpc>
                <a:spcPct val="120000"/>
              </a:lnSpc>
              <a:spcBef>
                <a:spcPts val="0"/>
              </a:spcBef>
              <a:spcAft>
                <a:spcPts val="0"/>
              </a:spcAft>
              <a:buFont typeface="Wingdings" panose="05000000000000000000" pitchFamily="2" charset="2"/>
              <a:buChar char="q"/>
            </a:pPr>
            <a:r>
              <a:rPr lang="vi-VN" sz="2200" dirty="0">
                <a:latin typeface="Cambria" panose="02040503050406030204" pitchFamily="18" charset="0"/>
                <a:ea typeface="Cambria" panose="02040503050406030204" pitchFamily="18" charset="0"/>
              </a:rPr>
              <a:t>Hiểu được những cảm xúc chân thực, niềm tự hào của tác giả đối với quê hương, đất nước.</a:t>
            </a:r>
          </a:p>
          <a:p>
            <a:pPr marL="342900" marR="0" indent="-342900" algn="just">
              <a:lnSpc>
                <a:spcPct val="120000"/>
              </a:lnSpc>
              <a:spcBef>
                <a:spcPts val="0"/>
              </a:spcBef>
              <a:spcAft>
                <a:spcPts val="0"/>
              </a:spcAft>
              <a:buFont typeface="Wingdings" panose="05000000000000000000" pitchFamily="2" charset="2"/>
              <a:buChar char="q"/>
            </a:pPr>
            <a:r>
              <a:rPr lang="vi-VN" sz="2200" dirty="0">
                <a:latin typeface="Cambria" panose="02040503050406030204" pitchFamily="18" charset="0"/>
                <a:ea typeface="Cambria" panose="02040503050406030204" pitchFamily="18" charset="0"/>
              </a:rPr>
              <a:t>Biết khám phá và trân trọng vẻ đẹp của quê hương, đất nước, có khả năng nhận biết và bày tỏ tình cảm, cảm xúc.</a:t>
            </a:r>
          </a:p>
        </p:txBody>
      </p:sp>
    </p:spTree>
    <p:extLst>
      <p:ext uri="{BB962C8B-B14F-4D97-AF65-F5344CB8AC3E}">
        <p14:creationId xmlns:p14="http://schemas.microsoft.com/office/powerpoint/2010/main" val="30783938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640" y="-813952"/>
            <a:ext cx="10840720" cy="8133523"/>
          </a:xfrm>
          <a:prstGeom prst="rect">
            <a:avLst/>
          </a:prstGeom>
        </p:spPr>
      </p:pic>
      <p:pic>
        <p:nvPicPr>
          <p:cNvPr id="4" name="Content Placeholder 3">
            <a:extLst>
              <a:ext uri="{FF2B5EF4-FFF2-40B4-BE49-F238E27FC236}">
                <a16:creationId xmlns:a16="http://schemas.microsoft.com/office/drawing/2014/main" id="{7B9F0590-9B65-9303-D6F5-CB0B13417C03}"/>
              </a:ext>
            </a:extLst>
          </p:cNvPr>
          <p:cNvPicPr>
            <a:picLocks noGrp="1" noChangeAspect="1"/>
          </p:cNvPicPr>
          <p:nvPr>
            <p:ph idx="1"/>
          </p:nvPr>
        </p:nvPicPr>
        <p:blipFill>
          <a:blip r:embed="rId4"/>
          <a:stretch>
            <a:fillRect/>
          </a:stretch>
        </p:blipFill>
        <p:spPr>
          <a:xfrm>
            <a:off x="2072299" y="2271025"/>
            <a:ext cx="7864522" cy="1944793"/>
          </a:xfrm>
          <a:prstGeom prst="rect">
            <a:avLst/>
          </a:prstGeom>
        </p:spPr>
      </p:pic>
    </p:spTree>
    <p:extLst>
      <p:ext uri="{BB962C8B-B14F-4D97-AF65-F5344CB8AC3E}">
        <p14:creationId xmlns:p14="http://schemas.microsoft.com/office/powerpoint/2010/main" val="25969635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F568F7-5538-13EF-C6B7-5C0162910A44}"/>
              </a:ext>
            </a:extLst>
          </p:cNvPr>
          <p:cNvPicPr>
            <a:picLocks noChangeAspect="1"/>
          </p:cNvPicPr>
          <p:nvPr/>
        </p:nvPicPr>
        <p:blipFill>
          <a:blip r:embed="rId3"/>
          <a:stretch>
            <a:fillRect/>
          </a:stretch>
        </p:blipFill>
        <p:spPr>
          <a:xfrm>
            <a:off x="3206245" y="333206"/>
            <a:ext cx="5779509" cy="969348"/>
          </a:xfrm>
          <a:prstGeom prst="rect">
            <a:avLst/>
          </a:prstGeom>
        </p:spPr>
      </p:pic>
      <p:sp>
        <p:nvSpPr>
          <p:cNvPr id="14" name="TextBox 13">
            <a:extLst>
              <a:ext uri="{FF2B5EF4-FFF2-40B4-BE49-F238E27FC236}">
                <a16:creationId xmlns:a16="http://schemas.microsoft.com/office/drawing/2014/main" id="{18E53177-897A-F0DA-7AD9-84E5BE944DE6}"/>
              </a:ext>
            </a:extLst>
          </p:cNvPr>
          <p:cNvSpPr txBox="1"/>
          <p:nvPr/>
        </p:nvSpPr>
        <p:spPr>
          <a:xfrm>
            <a:off x="944880" y="1178560"/>
            <a:ext cx="3952240" cy="1938992"/>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Nườm nượp người, xe đi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Mùa xuân về trẩy hội.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Rừng mơ thay áo mới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Xúng xính hoa đón mời.</a:t>
            </a:r>
          </a:p>
          <a:p>
            <a:endParaRPr lang="en-US" sz="24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626011E9-56DA-BBB5-0682-5DC3E09A136C}"/>
              </a:ext>
            </a:extLst>
          </p:cNvPr>
          <p:cNvSpPr txBox="1"/>
          <p:nvPr/>
        </p:nvSpPr>
        <p:spPr>
          <a:xfrm>
            <a:off x="985520" y="2834640"/>
            <a:ext cx="433832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Nơi núi cũ xa vời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Bỗng thành nơi gặp gỡ.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Một câu chào cởi mở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Hoá ra người cùng quê.</a:t>
            </a:r>
          </a:p>
        </p:txBody>
      </p:sp>
      <p:sp>
        <p:nvSpPr>
          <p:cNvPr id="16" name="TextBox 15">
            <a:extLst>
              <a:ext uri="{FF2B5EF4-FFF2-40B4-BE49-F238E27FC236}">
                <a16:creationId xmlns:a16="http://schemas.microsoft.com/office/drawing/2014/main" id="{619097F6-1D4B-6FD5-BAED-BA279FD2919E}"/>
              </a:ext>
            </a:extLst>
          </p:cNvPr>
          <p:cNvSpPr txBox="1"/>
          <p:nvPr/>
        </p:nvSpPr>
        <p:spPr>
          <a:xfrm>
            <a:off x="955040" y="4663440"/>
            <a:ext cx="431800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Động Chùa Tiên, Chùa Hương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Đá còn vang tiếng nhạc.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Động chùa núi Hinh Bồng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Gió còn ngân khúc hát. </a:t>
            </a:r>
          </a:p>
        </p:txBody>
      </p:sp>
      <p:sp>
        <p:nvSpPr>
          <p:cNvPr id="17" name="TextBox 16">
            <a:extLst>
              <a:ext uri="{FF2B5EF4-FFF2-40B4-BE49-F238E27FC236}">
                <a16:creationId xmlns:a16="http://schemas.microsoft.com/office/drawing/2014/main" id="{BE13837B-A193-07E0-E49A-94AE7E248FE5}"/>
              </a:ext>
            </a:extLst>
          </p:cNvPr>
          <p:cNvSpPr txBox="1"/>
          <p:nvPr/>
        </p:nvSpPr>
        <p:spPr>
          <a:xfrm>
            <a:off x="5760720" y="1188720"/>
            <a:ext cx="395224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Bước mỗi bước say mê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Như giữa trang cổ tích.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Đất nước mình thanh lịch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Nên núi rừng cũng thơ. </a:t>
            </a:r>
          </a:p>
        </p:txBody>
      </p:sp>
      <p:sp>
        <p:nvSpPr>
          <p:cNvPr id="18" name="TextBox 17">
            <a:extLst>
              <a:ext uri="{FF2B5EF4-FFF2-40B4-BE49-F238E27FC236}">
                <a16:creationId xmlns:a16="http://schemas.microsoft.com/office/drawing/2014/main" id="{6D2942B2-6733-7082-1B2C-BC37E556D288}"/>
              </a:ext>
            </a:extLst>
          </p:cNvPr>
          <p:cNvSpPr txBox="1"/>
          <p:nvPr/>
        </p:nvSpPr>
        <p:spPr>
          <a:xfrm>
            <a:off x="5791200" y="2885440"/>
            <a:ext cx="395224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Dù không ai đợi chờ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Cũng thấy lòng bổi hổi.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Lẫn trong làn sương khói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Một mùi thơm cứ vương.</a:t>
            </a:r>
          </a:p>
        </p:txBody>
      </p:sp>
      <p:sp>
        <p:nvSpPr>
          <p:cNvPr id="19" name="TextBox 18">
            <a:extLst>
              <a:ext uri="{FF2B5EF4-FFF2-40B4-BE49-F238E27FC236}">
                <a16:creationId xmlns:a16="http://schemas.microsoft.com/office/drawing/2014/main" id="{5ED6CB19-6DE8-592B-AA48-384912D5F4FD}"/>
              </a:ext>
            </a:extLst>
          </p:cNvPr>
          <p:cNvSpPr txBox="1"/>
          <p:nvPr/>
        </p:nvSpPr>
        <p:spPr>
          <a:xfrm>
            <a:off x="5770880" y="4450080"/>
            <a:ext cx="3952240" cy="1938992"/>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Ôi phải đâu lễ Phật</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Người mới đi Chùa Hương.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Người đi thăm đất nước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Người về trong yêu thương.</a:t>
            </a:r>
          </a:p>
          <a:p>
            <a:pPr algn="r" rtl="0" latinLnBrk="0"/>
            <a:r>
              <a:rPr lang="vi-VN" sz="2400" b="0" i="0" dirty="0">
                <a:solidFill>
                  <a:srgbClr val="000000"/>
                </a:solidFill>
                <a:effectLst/>
                <a:latin typeface="Cambria" panose="02040503050406030204" pitchFamily="18" charset="0"/>
                <a:ea typeface="Cambria" panose="02040503050406030204" pitchFamily="18" charset="0"/>
              </a:rPr>
              <a:t>(Theo Chu Huy)</a:t>
            </a:r>
          </a:p>
        </p:txBody>
      </p:sp>
    </p:spTree>
    <p:extLst>
      <p:ext uri="{BB962C8B-B14F-4D97-AF65-F5344CB8AC3E}">
        <p14:creationId xmlns:p14="http://schemas.microsoft.com/office/powerpoint/2010/main" val="30618065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44">
            <a:extLst>
              <a:ext uri="{FF2B5EF4-FFF2-40B4-BE49-F238E27FC236}">
                <a16:creationId xmlns:a16="http://schemas.microsoft.com/office/drawing/2014/main" id="{29730495-B666-3061-0483-D783EF43B0F8}"/>
              </a:ext>
            </a:extLst>
          </p:cNvPr>
          <p:cNvGrpSpPr/>
          <p:nvPr/>
        </p:nvGrpSpPr>
        <p:grpSpPr>
          <a:xfrm>
            <a:off x="965200" y="1849440"/>
            <a:ext cx="5069840" cy="1177090"/>
            <a:chOff x="2189053" y="2671670"/>
            <a:chExt cx="1725961" cy="892629"/>
          </a:xfrm>
        </p:grpSpPr>
        <p:grpSp>
          <p:nvGrpSpPr>
            <p:cNvPr id="54" name="组合 30">
              <a:extLst>
                <a:ext uri="{FF2B5EF4-FFF2-40B4-BE49-F238E27FC236}">
                  <a16:creationId xmlns:a16="http://schemas.microsoft.com/office/drawing/2014/main" id="{2F2B2C35-2972-D4C8-1E3D-D72A6F6D97EC}"/>
                </a:ext>
              </a:extLst>
            </p:cNvPr>
            <p:cNvGrpSpPr/>
            <p:nvPr/>
          </p:nvGrpSpPr>
          <p:grpSpPr>
            <a:xfrm>
              <a:off x="2360277" y="2671670"/>
              <a:ext cx="1378812" cy="892629"/>
              <a:chOff x="1336246" y="3302000"/>
              <a:chExt cx="1076947" cy="990600"/>
            </a:xfrm>
            <a:effectLst>
              <a:outerShdw blurRad="254000" sx="102000" sy="102000" algn="ctr" rotWithShape="0">
                <a:prstClr val="black">
                  <a:alpha val="25000"/>
                </a:prstClr>
              </a:outerShdw>
            </a:effectLst>
          </p:grpSpPr>
          <p:sp>
            <p:nvSpPr>
              <p:cNvPr id="56" name="圆角矩形 27">
                <a:extLst>
                  <a:ext uri="{FF2B5EF4-FFF2-40B4-BE49-F238E27FC236}">
                    <a16:creationId xmlns:a16="http://schemas.microsoft.com/office/drawing/2014/main" id="{E4EE06A6-934A-0682-53DE-62BA858EF0B3}"/>
                  </a:ext>
                </a:extLst>
              </p:cNvPr>
              <p:cNvSpPr/>
              <p:nvPr/>
            </p:nvSpPr>
            <p:spPr>
              <a:xfrm>
                <a:off x="1336246" y="3302000"/>
                <a:ext cx="1076947"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sp>
            <p:nvSpPr>
              <p:cNvPr id="57" name="圆角矩形 28">
                <a:extLst>
                  <a:ext uri="{FF2B5EF4-FFF2-40B4-BE49-F238E27FC236}">
                    <a16:creationId xmlns:a16="http://schemas.microsoft.com/office/drawing/2014/main" id="{71037A9B-AB91-F1F4-7A33-FB5373A7AA22}"/>
                  </a:ext>
                </a:extLst>
              </p:cNvPr>
              <p:cNvSpPr/>
              <p:nvPr/>
            </p:nvSpPr>
            <p:spPr>
              <a:xfrm>
                <a:off x="1386922" y="3378199"/>
                <a:ext cx="988094" cy="858521"/>
              </a:xfrm>
              <a:prstGeom prst="roundRect">
                <a:avLst>
                  <a:gd name="adj" fmla="val 5000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grpSp>
        <p:sp>
          <p:nvSpPr>
            <p:cNvPr id="55" name="文本框 40">
              <a:extLst>
                <a:ext uri="{FF2B5EF4-FFF2-40B4-BE49-F238E27FC236}">
                  <a16:creationId xmlns:a16="http://schemas.microsoft.com/office/drawing/2014/main" id="{E423D110-14DF-5077-9344-072422D119F5}"/>
                </a:ext>
              </a:extLst>
            </p:cNvPr>
            <p:cNvSpPr txBox="1"/>
            <p:nvPr/>
          </p:nvSpPr>
          <p:spPr>
            <a:xfrm>
              <a:off x="2189053" y="2751440"/>
              <a:ext cx="1725961" cy="6301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err="1">
                  <a:solidFill>
                    <a:srgbClr val="00B050"/>
                  </a:solidFill>
                  <a:latin typeface="Cambria" panose="02040503050406030204" pitchFamily="18" charset="0"/>
                  <a:ea typeface="Cambria" panose="02040503050406030204" pitchFamily="18" charset="0"/>
                </a:rPr>
                <a:t>Nườm</a:t>
              </a:r>
              <a:r>
                <a:rPr lang="en-US" sz="4800" b="1" i="1" dirty="0">
                  <a:solidFill>
                    <a:srgbClr val="00B050"/>
                  </a:solidFill>
                  <a:latin typeface="Cambria" panose="02040503050406030204" pitchFamily="18" charset="0"/>
                  <a:ea typeface="Cambria" panose="02040503050406030204" pitchFamily="18" charset="0"/>
                </a:rPr>
                <a:t> </a:t>
              </a:r>
              <a:r>
                <a:rPr lang="en-US" sz="4800" b="1" i="1" dirty="0" err="1">
                  <a:solidFill>
                    <a:srgbClr val="00B050"/>
                  </a:solidFill>
                  <a:latin typeface="Cambria" panose="02040503050406030204" pitchFamily="18" charset="0"/>
                  <a:ea typeface="Cambria" panose="02040503050406030204" pitchFamily="18" charset="0"/>
                </a:rPr>
                <a:t>nượp</a:t>
              </a:r>
              <a:endParaRPr kumimoji="0" lang="en-US" sz="48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grpSp>
        <p:nvGrpSpPr>
          <p:cNvPr id="58" name="组合 44">
            <a:extLst>
              <a:ext uri="{FF2B5EF4-FFF2-40B4-BE49-F238E27FC236}">
                <a16:creationId xmlns:a16="http://schemas.microsoft.com/office/drawing/2014/main" id="{BE642527-7027-60A9-1522-75C9498F9BF7}"/>
              </a:ext>
            </a:extLst>
          </p:cNvPr>
          <p:cNvGrpSpPr/>
          <p:nvPr/>
        </p:nvGrpSpPr>
        <p:grpSpPr>
          <a:xfrm>
            <a:off x="6655296" y="1833251"/>
            <a:ext cx="3853532" cy="1155142"/>
            <a:chOff x="2360278" y="2671670"/>
            <a:chExt cx="1258031" cy="892629"/>
          </a:xfrm>
        </p:grpSpPr>
        <p:grpSp>
          <p:nvGrpSpPr>
            <p:cNvPr id="59" name="组合 30">
              <a:extLst>
                <a:ext uri="{FF2B5EF4-FFF2-40B4-BE49-F238E27FC236}">
                  <a16:creationId xmlns:a16="http://schemas.microsoft.com/office/drawing/2014/main" id="{5EB9828D-71D9-72D2-3FB9-0A455EC1A105}"/>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61" name="圆角矩形 27">
                <a:extLst>
                  <a:ext uri="{FF2B5EF4-FFF2-40B4-BE49-F238E27FC236}">
                    <a16:creationId xmlns:a16="http://schemas.microsoft.com/office/drawing/2014/main" id="{536E08E4-5C20-E45F-462D-826990E69607}"/>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sp>
            <p:nvSpPr>
              <p:cNvPr id="62" name="圆角矩形 28">
                <a:extLst>
                  <a:ext uri="{FF2B5EF4-FFF2-40B4-BE49-F238E27FC236}">
                    <a16:creationId xmlns:a16="http://schemas.microsoft.com/office/drawing/2014/main" id="{447DF7F0-0077-4BD8-88D4-1D284E03824F}"/>
                  </a:ext>
                </a:extLst>
              </p:cNvPr>
              <p:cNvSpPr/>
              <p:nvPr/>
            </p:nvSpPr>
            <p:spPr>
              <a:xfrm>
                <a:off x="1386922" y="3378199"/>
                <a:ext cx="888921" cy="858521"/>
              </a:xfrm>
              <a:prstGeom prst="roundRect">
                <a:avLst>
                  <a:gd name="adj" fmla="val 50000"/>
                </a:avLst>
              </a:prstGeom>
              <a:solidFill>
                <a:schemeClr val="bg1"/>
              </a:solid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grpSp>
        <p:sp>
          <p:nvSpPr>
            <p:cNvPr id="60" name="文本框 40">
              <a:extLst>
                <a:ext uri="{FF2B5EF4-FFF2-40B4-BE49-F238E27FC236}">
                  <a16:creationId xmlns:a16="http://schemas.microsoft.com/office/drawing/2014/main" id="{C92B0F10-3C26-0429-AF65-C344CE3C1CC1}"/>
                </a:ext>
              </a:extLst>
            </p:cNvPr>
            <p:cNvSpPr txBox="1"/>
            <p:nvPr/>
          </p:nvSpPr>
          <p:spPr>
            <a:xfrm>
              <a:off x="2503681" y="2761549"/>
              <a:ext cx="956146" cy="6421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xúng</a:t>
              </a:r>
              <a:r>
                <a:rPr kumimoji="0" lang="en-US" altLang="zh-CN" sz="4800" b="1"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800" b="1"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xính</a:t>
              </a:r>
              <a:endParaRPr kumimoji="0" lang="en-US" altLang="zh-CN" sz="4800" b="1"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grpSp>
        <p:nvGrpSpPr>
          <p:cNvPr id="63" name="组合 44">
            <a:extLst>
              <a:ext uri="{FF2B5EF4-FFF2-40B4-BE49-F238E27FC236}">
                <a16:creationId xmlns:a16="http://schemas.microsoft.com/office/drawing/2014/main" id="{2F71236B-7E71-7BC8-0B00-4DD300A29AAB}"/>
              </a:ext>
            </a:extLst>
          </p:cNvPr>
          <p:cNvGrpSpPr/>
          <p:nvPr/>
        </p:nvGrpSpPr>
        <p:grpSpPr>
          <a:xfrm>
            <a:off x="4460240" y="3730099"/>
            <a:ext cx="3762983" cy="1244144"/>
            <a:chOff x="2360278" y="2671670"/>
            <a:chExt cx="1258031" cy="892629"/>
          </a:xfrm>
        </p:grpSpPr>
        <p:grpSp>
          <p:nvGrpSpPr>
            <p:cNvPr id="64" name="组合 30">
              <a:extLst>
                <a:ext uri="{FF2B5EF4-FFF2-40B4-BE49-F238E27FC236}">
                  <a16:creationId xmlns:a16="http://schemas.microsoft.com/office/drawing/2014/main" id="{A3EC1E15-A765-7267-796A-A8D07ACCE112}"/>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66" name="圆角矩形 27">
                <a:extLst>
                  <a:ext uri="{FF2B5EF4-FFF2-40B4-BE49-F238E27FC236}">
                    <a16:creationId xmlns:a16="http://schemas.microsoft.com/office/drawing/2014/main" id="{75DECCA2-B620-5E8E-EAB5-DE9C9E328C47}"/>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67" name="圆角矩形 28">
                <a:extLst>
                  <a:ext uri="{FF2B5EF4-FFF2-40B4-BE49-F238E27FC236}">
                    <a16:creationId xmlns:a16="http://schemas.microsoft.com/office/drawing/2014/main" id="{14F7AB24-FA8A-5B53-9495-02B5D5285983}"/>
                  </a:ext>
                </a:extLst>
              </p:cNvPr>
              <p:cNvSpPr/>
              <p:nvPr/>
            </p:nvSpPr>
            <p:spPr>
              <a:xfrm>
                <a:off x="1386922" y="3378199"/>
                <a:ext cx="888921"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65" name="文本框 40">
              <a:extLst>
                <a:ext uri="{FF2B5EF4-FFF2-40B4-BE49-F238E27FC236}">
                  <a16:creationId xmlns:a16="http://schemas.microsoft.com/office/drawing/2014/main" id="{E82E7F54-8F22-C61B-A71C-3E53CFD57957}"/>
                </a:ext>
              </a:extLst>
            </p:cNvPr>
            <p:cNvSpPr txBox="1"/>
            <p:nvPr/>
          </p:nvSpPr>
          <p:spPr>
            <a:xfrm>
              <a:off x="2659178" y="2790537"/>
              <a:ext cx="660229" cy="59621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say m</a:t>
              </a:r>
              <a:r>
                <a:rPr lang="en-US" altLang="zh-CN" sz="4800" b="1" i="1" dirty="0">
                  <a:solidFill>
                    <a:srgbClr val="ED7D31">
                      <a:lumMod val="75000"/>
                    </a:srgbClr>
                  </a:solidFill>
                  <a:latin typeface="Cambria" panose="02040503050406030204" pitchFamily="18" charset="0"/>
                  <a:ea typeface="Cambria" panose="02040503050406030204" pitchFamily="18" charset="0"/>
                  <a:sym typeface="思源黑体 CN" panose="020B0500000000000000" pitchFamily="34" charset="-122"/>
                </a:rPr>
                <a:t>ê</a:t>
              </a:r>
              <a:endPar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pic>
        <p:nvPicPr>
          <p:cNvPr id="68" name="Picture 67">
            <a:extLst>
              <a:ext uri="{FF2B5EF4-FFF2-40B4-BE49-F238E27FC236}">
                <a16:creationId xmlns:a16="http://schemas.microsoft.com/office/drawing/2014/main" id="{D8E3FDB0-C93A-4E43-42C7-71122119D5AA}"/>
              </a:ext>
            </a:extLst>
          </p:cNvPr>
          <p:cNvPicPr>
            <a:picLocks noChangeAspect="1"/>
          </p:cNvPicPr>
          <p:nvPr/>
        </p:nvPicPr>
        <p:blipFill>
          <a:blip r:embed="rId3"/>
          <a:stretch>
            <a:fillRect/>
          </a:stretch>
        </p:blipFill>
        <p:spPr>
          <a:xfrm>
            <a:off x="1685841" y="434613"/>
            <a:ext cx="8943607" cy="1201016"/>
          </a:xfrm>
          <a:prstGeom prst="rect">
            <a:avLst/>
          </a:prstGeom>
        </p:spPr>
      </p:pic>
    </p:spTree>
    <p:extLst>
      <p:ext uri="{BB962C8B-B14F-4D97-AF65-F5344CB8AC3E}">
        <p14:creationId xmlns:p14="http://schemas.microsoft.com/office/powerpoint/2010/main" val="20723080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wipe(right)">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wipe(right)">
                                      <p:cBhvr>
                                        <p:cTn id="1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9916948-9F71-C9E0-9EE7-BCD0EF2AFC48}"/>
              </a:ext>
            </a:extLst>
          </p:cNvPr>
          <p:cNvSpPr txBox="1"/>
          <p:nvPr/>
        </p:nvSpPr>
        <p:spPr>
          <a:xfrm>
            <a:off x="3210560" y="2372409"/>
            <a:ext cx="6695439" cy="2554545"/>
          </a:xfrm>
          <a:prstGeom prst="rect">
            <a:avLst/>
          </a:prstGeom>
          <a:noFill/>
        </p:spPr>
        <p:txBody>
          <a:bodyPr wrap="square" rtlCol="0">
            <a:spAutoFit/>
          </a:bodyPr>
          <a:lstStyle/>
          <a:p>
            <a:pPr algn="just"/>
            <a:r>
              <a:rPr lang="vi-VN" sz="4000" dirty="0">
                <a:latin typeface="Cambria" panose="02040503050406030204" pitchFamily="18" charset="0"/>
                <a:ea typeface="Cambria" panose="02040503050406030204" pitchFamily="18" charset="0"/>
              </a:rPr>
              <a:t>Nườm nượp/ người,/ xe đi</a:t>
            </a:r>
          </a:p>
          <a:p>
            <a:pPr algn="just"/>
            <a:r>
              <a:rPr lang="vi-VN" sz="4000" dirty="0">
                <a:latin typeface="Cambria" panose="02040503050406030204" pitchFamily="18" charset="0"/>
                <a:ea typeface="Cambria" panose="02040503050406030204" pitchFamily="18" charset="0"/>
              </a:rPr>
              <a:t>Mùa xuân / về trẩy hội./</a:t>
            </a:r>
          </a:p>
          <a:p>
            <a:pPr algn="just"/>
            <a:r>
              <a:rPr lang="vi-VN" sz="4000" dirty="0">
                <a:latin typeface="Cambria" panose="02040503050406030204" pitchFamily="18" charset="0"/>
                <a:ea typeface="Cambria" panose="02040503050406030204" pitchFamily="18" charset="0"/>
              </a:rPr>
              <a:t>Rừng mơ</a:t>
            </a:r>
            <a:r>
              <a:rPr lang="en-US" sz="4000" dirty="0">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thay áo mới </a:t>
            </a:r>
          </a:p>
          <a:p>
            <a:pPr algn="just"/>
            <a:r>
              <a:rPr lang="vi-VN" sz="4000" dirty="0">
                <a:latin typeface="Cambria" panose="02040503050406030204" pitchFamily="18" charset="0"/>
                <a:ea typeface="Cambria" panose="02040503050406030204" pitchFamily="18" charset="0"/>
              </a:rPr>
              <a:t>Xúng xính</a:t>
            </a:r>
            <a:r>
              <a:rPr lang="en-US" sz="4000" dirty="0">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hoa đón mời.</a:t>
            </a:r>
            <a:r>
              <a:rPr lang="en-US" sz="4000" dirty="0">
                <a:latin typeface="Cambria" panose="02040503050406030204" pitchFamily="18" charset="0"/>
                <a:ea typeface="Cambria" panose="02040503050406030204" pitchFamily="18" charset="0"/>
              </a:rPr>
              <a:t>//</a:t>
            </a:r>
            <a:endParaRPr lang="vi-VN" sz="4000" dirty="0">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BB3C7854-7622-A55F-6616-987357DF7EEE}"/>
              </a:ext>
            </a:extLst>
          </p:cNvPr>
          <p:cNvPicPr>
            <a:picLocks noChangeAspect="1"/>
          </p:cNvPicPr>
          <p:nvPr/>
        </p:nvPicPr>
        <p:blipFill>
          <a:blip r:embed="rId3"/>
          <a:stretch>
            <a:fillRect/>
          </a:stretch>
        </p:blipFill>
        <p:spPr>
          <a:xfrm>
            <a:off x="3115799" y="846282"/>
            <a:ext cx="6285521" cy="1060796"/>
          </a:xfrm>
          <a:prstGeom prst="rect">
            <a:avLst/>
          </a:prstGeom>
        </p:spPr>
      </p:pic>
    </p:spTree>
    <p:extLst>
      <p:ext uri="{BB962C8B-B14F-4D97-AF65-F5344CB8AC3E}">
        <p14:creationId xmlns:p14="http://schemas.microsoft.com/office/powerpoint/2010/main" val="3530046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982</Words>
  <Application>Microsoft Office PowerPoint</Application>
  <PresentationFormat>Widescreen</PresentationFormat>
  <Paragraphs>138</Paragraphs>
  <Slides>27</Slides>
  <Notes>17</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27</vt:i4>
      </vt:variant>
    </vt:vector>
  </HeadingPairs>
  <TitlesOfParts>
    <vt:vector size="47" baseType="lpstr">
      <vt:lpstr>宋体</vt:lpstr>
      <vt:lpstr>#9Slide03 Source Sans Pro Black</vt:lpstr>
      <vt:lpstr>Arial</vt:lpstr>
      <vt:lpstr>AvantGarde</vt:lpstr>
      <vt:lpstr>Calibri</vt:lpstr>
      <vt:lpstr>Calibri Light</vt:lpstr>
      <vt:lpstr>Cambria</vt:lpstr>
      <vt:lpstr>等线</vt:lpstr>
      <vt:lpstr>等线 Light</vt:lpstr>
      <vt:lpstr>DFPOP1-W9</vt:lpstr>
      <vt:lpstr>OpenSans</vt:lpstr>
      <vt:lpstr>Pattaya</vt:lpstr>
      <vt:lpstr>Roboto</vt:lpstr>
      <vt:lpstr>Times New Roman</vt:lpstr>
      <vt:lpstr>Wingdings</vt:lpstr>
      <vt:lpstr>字魂27号-布丁体</vt:lpstr>
      <vt:lpstr>思源黑体 CN</vt:lpstr>
      <vt:lpstr>Office 主题</vt:lpstr>
      <vt:lpstr>Office Theme</vt:lpstr>
      <vt:lpstr>1_Office 主题​​</vt:lpstr>
      <vt:lpstr>PowerPoint Presentation</vt:lpstr>
      <vt:lpstr>PowerPoint Presentation</vt:lpstr>
      <vt:lpstr>Lễ hội chùa Hương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声声慢</dc:title>
  <dc:creator>Thao Tran</dc:creator>
  <cp:lastModifiedBy>Administrator</cp:lastModifiedBy>
  <cp:revision>34</cp:revision>
  <dcterms:created xsi:type="dcterms:W3CDTF">2023-12-18T06:21:29Z</dcterms:created>
  <dcterms:modified xsi:type="dcterms:W3CDTF">2025-05-04T16:26:13Z</dcterms:modified>
</cp:coreProperties>
</file>