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7" r:id="rId3"/>
    <p:sldId id="264" r:id="rId4"/>
    <p:sldId id="274" r:id="rId5"/>
    <p:sldId id="276" r:id="rId6"/>
    <p:sldId id="295" r:id="rId7"/>
    <p:sldId id="296" r:id="rId8"/>
    <p:sldId id="298" r:id="rId9"/>
    <p:sldId id="293" r:id="rId10"/>
    <p:sldId id="299" r:id="rId11"/>
    <p:sldId id="300" r:id="rId12"/>
    <p:sldId id="292" r:id="rId13"/>
    <p:sldId id="301" r:id="rId14"/>
    <p:sldId id="263" r:id="rId15"/>
    <p:sldId id="265" r:id="rId16"/>
    <p:sldId id="291" r:id="rId17"/>
    <p:sldId id="302"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597683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21117"/>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56468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578642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60412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2981016"/>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705199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518254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86485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02883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178389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22690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54.svg"/><Relationship Id="rId5" Type="http://schemas.openxmlformats.org/officeDocument/2006/relationships/image" Target="../media/image49.sv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52.sv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4.svg"/><Relationship Id="rId18" Type="http://schemas.openxmlformats.org/officeDocument/2006/relationships/image" Target="../media/image40.png"/><Relationship Id="rId3" Type="http://schemas.openxmlformats.org/officeDocument/2006/relationships/image" Target="../media/image47.svg"/><Relationship Id="rId7" Type="http://schemas.openxmlformats.org/officeDocument/2006/relationships/image" Target="../media/image58.svg"/><Relationship Id="rId12" Type="http://schemas.openxmlformats.org/officeDocument/2006/relationships/image" Target="../media/image37.png"/><Relationship Id="rId17" Type="http://schemas.openxmlformats.org/officeDocument/2006/relationships/image" Target="../media/image68.svg"/><Relationship Id="rId2" Type="http://schemas.openxmlformats.org/officeDocument/2006/relationships/image" Target="../media/image11.png"/><Relationship Id="rId16" Type="http://schemas.openxmlformats.org/officeDocument/2006/relationships/image" Target="../media/image39.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62.svg"/><Relationship Id="rId5" Type="http://schemas.openxmlformats.org/officeDocument/2006/relationships/image" Target="../media/image56.svg"/><Relationship Id="rId15" Type="http://schemas.openxmlformats.org/officeDocument/2006/relationships/image" Target="../media/image66.svg"/><Relationship Id="rId10" Type="http://schemas.openxmlformats.org/officeDocument/2006/relationships/image" Target="../media/image36.png"/><Relationship Id="rId19" Type="http://schemas.openxmlformats.org/officeDocument/2006/relationships/image" Target="../media/image70.svg"/><Relationship Id="rId4" Type="http://schemas.openxmlformats.org/officeDocument/2006/relationships/image" Target="../media/image33.png"/><Relationship Id="rId9" Type="http://schemas.openxmlformats.org/officeDocument/2006/relationships/image" Target="../media/image60.sv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73.svg"/><Relationship Id="rId7" Type="http://schemas.openxmlformats.org/officeDocument/2006/relationships/image" Target="../media/image77.sv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75.sv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4.svg"/><Relationship Id="rId10" Type="http://schemas.openxmlformats.org/officeDocument/2006/relationships/image" Target="../media/image45.png"/><Relationship Id="rId4" Type="http://schemas.openxmlformats.org/officeDocument/2006/relationships/image" Target="../media/image12.png"/><Relationship Id="rId9"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24.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1.svg"/><Relationship Id="rId3" Type="http://schemas.openxmlformats.org/officeDocument/2006/relationships/image" Target="../media/image2.svg"/><Relationship Id="rId7" Type="http://schemas.openxmlformats.org/officeDocument/2006/relationships/image" Target="../media/image35.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37.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7.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17600" y="-227222"/>
            <a:ext cx="13892012" cy="7416799"/>
          </a:xfrm>
          <a:prstGeom prst="rect">
            <a:avLst/>
          </a:prstGeom>
        </p:spPr>
      </p:pic>
      <p:sp>
        <p:nvSpPr>
          <p:cNvPr id="14" name="Rectangle 13"/>
          <p:cNvSpPr/>
          <p:nvPr/>
        </p:nvSpPr>
        <p:spPr>
          <a:xfrm>
            <a:off x="1676400" y="1739935"/>
            <a:ext cx="8686801" cy="3522003"/>
          </a:xfrm>
          <a:prstGeom prst="rect">
            <a:avLst/>
          </a:prstGeom>
          <a:solidFill>
            <a:srgbClr val="FFD3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7" name="Picture 7"/>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87852">
            <a:off x="5230855" y="5872767"/>
            <a:ext cx="1941601" cy="1239095"/>
          </a:xfrm>
          <a:prstGeom prst="rect">
            <a:avLst/>
          </a:prstGeom>
        </p:spPr>
      </p:pic>
      <p:pic>
        <p:nvPicPr>
          <p:cNvPr id="8" name="Picture 8"/>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62152">
            <a:off x="5426001" y="321733"/>
            <a:ext cx="385409" cy="1133555"/>
          </a:xfrm>
          <a:prstGeom prst="rect">
            <a:avLst/>
          </a:prstGeom>
        </p:spPr>
      </p:pic>
      <p:pic>
        <p:nvPicPr>
          <p:cNvPr id="9" name="Picture 9"/>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18165" y="5663233"/>
            <a:ext cx="1588035" cy="1183808"/>
          </a:xfrm>
          <a:prstGeom prst="rect">
            <a:avLst/>
          </a:prstGeom>
        </p:spPr>
      </p:pic>
      <p:pic>
        <p:nvPicPr>
          <p:cNvPr id="10" name="Picture 10"/>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238619" y="4726775"/>
            <a:ext cx="535163" cy="535163"/>
          </a:xfrm>
          <a:prstGeom prst="rect">
            <a:avLst/>
          </a:prstGeom>
        </p:spPr>
      </p:pic>
      <p:pic>
        <p:nvPicPr>
          <p:cNvPr id="11" name="Picture 11"/>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5017">
            <a:off x="10829095" y="651883"/>
            <a:ext cx="837924" cy="821165"/>
          </a:xfrm>
          <a:prstGeom prst="rect">
            <a:avLst/>
          </a:prstGeom>
        </p:spPr>
      </p:pic>
      <p:pic>
        <p:nvPicPr>
          <p:cNvPr id="12" name="Picture 12"/>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273858" y="-221591"/>
            <a:ext cx="864791" cy="800325"/>
          </a:xfrm>
          <a:prstGeom prst="rect">
            <a:avLst/>
          </a:prstGeom>
        </p:spPr>
      </p:pic>
      <p:pic>
        <p:nvPicPr>
          <p:cNvPr id="13" name="Picture 13"/>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61328">
            <a:off x="93037" y="5883474"/>
            <a:ext cx="927957" cy="673190"/>
          </a:xfrm>
          <a:prstGeom prst="rect">
            <a:avLst/>
          </a:prstGeom>
        </p:spPr>
      </p:pic>
      <p:pic>
        <p:nvPicPr>
          <p:cNvPr id="6" name="Picture 6"/>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477607">
            <a:off x="1308498" y="1361815"/>
            <a:ext cx="2621890" cy="519611"/>
          </a:xfrm>
          <a:prstGeom prst="rect">
            <a:avLst/>
          </a:prstGeom>
        </p:spPr>
      </p:pic>
      <p:pic>
        <p:nvPicPr>
          <p:cNvPr id="4" name="Picture 3">
            <a:extLst>
              <a:ext uri="{FF2B5EF4-FFF2-40B4-BE49-F238E27FC236}">
                <a16:creationId xmlns:a16="http://schemas.microsoft.com/office/drawing/2014/main" id="{A9A00651-30B0-7786-0B23-EF9D2577DB1E}"/>
              </a:ext>
            </a:extLst>
          </p:cNvPr>
          <p:cNvPicPr>
            <a:picLocks noChangeAspect="1"/>
          </p:cNvPicPr>
          <p:nvPr/>
        </p:nvPicPr>
        <p:blipFill>
          <a:blip r:embed="rId20"/>
          <a:stretch>
            <a:fillRect/>
          </a:stretch>
        </p:blipFill>
        <p:spPr>
          <a:xfrm>
            <a:off x="1166196" y="1737207"/>
            <a:ext cx="9821507" cy="35359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435967" y="85725"/>
            <a:ext cx="11041658" cy="121920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vi-V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d. Phần kết bài nói về điều gì? Tình cảm của người viết đối với cây sim được thể hiện qua chi tiết nào?</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4" name="TextBox 3">
            <a:extLst>
              <a:ext uri="{FF2B5EF4-FFF2-40B4-BE49-F238E27FC236}">
                <a16:creationId xmlns:a16="http://schemas.microsoft.com/office/drawing/2014/main" id="{112A8E4F-25E6-7B73-D71E-833B7062FD88}"/>
              </a:ext>
            </a:extLst>
          </p:cNvPr>
          <p:cNvSpPr txBox="1"/>
          <p:nvPr/>
        </p:nvSpPr>
        <p:spPr>
          <a:xfrm>
            <a:off x="428625" y="1562100"/>
            <a:ext cx="11534775" cy="1384995"/>
          </a:xfrm>
          <a:prstGeom prst="rect">
            <a:avLst/>
          </a:prstGeom>
          <a:noFill/>
        </p:spPr>
        <p:txBody>
          <a:bodyPr wrap="square" rtlCol="0">
            <a:spAutoFit/>
          </a:bodyPr>
          <a:lstStyle/>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Đi chơi trên đồi, leo dốc này vượt dốc khác, tìm thấy bụi sim, h</a:t>
            </a:r>
            <a:r>
              <a:rPr lang="en-US" sz="2800" dirty="0">
                <a:solidFill>
                  <a:srgbClr val="000000"/>
                </a:solidFill>
                <a:latin typeface="Calibri" panose="020F0502020204030204" pitchFamily="34" charset="0"/>
                <a:cs typeface="Calibri" panose="020F0502020204030204" pitchFamily="34" charset="0"/>
              </a:rPr>
              <a:t>á</a:t>
            </a:r>
            <a:r>
              <a:rPr lang="vi-VN" sz="2800" b="0" i="0" dirty="0">
                <a:solidFill>
                  <a:srgbClr val="000000"/>
                </a:solidFill>
                <a:effectLst/>
                <a:latin typeface="Calibri" panose="020F0502020204030204" pitchFamily="34" charset="0"/>
                <a:cs typeface="Calibri" panose="020F0502020204030204" pitchFamily="34" charset="0"/>
              </a:rPr>
              <a:t>i quả chín mà ăn, đúng là bắt được thứ của trời cho, đầy ngon lành, hứng thú, về nhà vẫn còn nhớ mãi. </a:t>
            </a:r>
            <a:endParaRPr lang="en-US" sz="2800" dirty="0"/>
          </a:p>
        </p:txBody>
      </p:sp>
      <p:sp>
        <p:nvSpPr>
          <p:cNvPr id="7" name="Rectangle: Rounded Corners 6">
            <a:extLst>
              <a:ext uri="{FF2B5EF4-FFF2-40B4-BE49-F238E27FC236}">
                <a16:creationId xmlns:a16="http://schemas.microsoft.com/office/drawing/2014/main" id="{1BF8512E-0AB9-C1E8-920F-C09BE203423E}"/>
              </a:ext>
            </a:extLst>
          </p:cNvPr>
          <p:cNvSpPr/>
          <p:nvPr/>
        </p:nvSpPr>
        <p:spPr>
          <a:xfrm>
            <a:off x="1476375" y="3419475"/>
            <a:ext cx="9305925" cy="7334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Phần kết bài nói về kỉ niệm của tác giả về cây sim</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C022F158-3D41-01D5-B1D9-74940210B826}"/>
              </a:ext>
            </a:extLst>
          </p:cNvPr>
          <p:cNvSpPr/>
          <p:nvPr/>
        </p:nvSpPr>
        <p:spPr>
          <a:xfrm>
            <a:off x="1476375" y="4533900"/>
            <a:ext cx="9305925" cy="11144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Tình cảm của người viết đối với cây sim được thể hiện qua chi tiết:</a:t>
            </a:r>
            <a:endParaRPr lang="en-US" sz="2800" dirty="0">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6219B1A1-E269-E25E-CC14-3C60F3711AA6}"/>
              </a:ext>
            </a:extLst>
          </p:cNvPr>
          <p:cNvCxnSpPr/>
          <p:nvPr/>
        </p:nvCxnSpPr>
        <p:spPr>
          <a:xfrm>
            <a:off x="7524750" y="2000250"/>
            <a:ext cx="4362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6696B01-07EC-5576-4307-F89455D8B26C}"/>
              </a:ext>
            </a:extLst>
          </p:cNvPr>
          <p:cNvCxnSpPr>
            <a:cxnSpLocks/>
          </p:cNvCxnSpPr>
          <p:nvPr/>
        </p:nvCxnSpPr>
        <p:spPr>
          <a:xfrm>
            <a:off x="542925" y="2438400"/>
            <a:ext cx="11315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CB07B9-FA5E-23B5-EC75-263C5FB19D1F}"/>
              </a:ext>
            </a:extLst>
          </p:cNvPr>
          <p:cNvCxnSpPr>
            <a:cxnSpLocks/>
          </p:cNvCxnSpPr>
          <p:nvPr/>
        </p:nvCxnSpPr>
        <p:spPr>
          <a:xfrm>
            <a:off x="485775" y="2876550"/>
            <a:ext cx="2543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115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grpSp>
        <p:nvGrpSpPr>
          <p:cNvPr id="30" name="Group 29"/>
          <p:cNvGrpSpPr/>
          <p:nvPr/>
        </p:nvGrpSpPr>
        <p:grpSpPr>
          <a:xfrm>
            <a:off x="714126" y="69356"/>
            <a:ext cx="10449396" cy="740269"/>
            <a:chOff x="1490805" y="5108671"/>
            <a:chExt cx="15522750" cy="1603911"/>
          </a:xfrm>
        </p:grpSpPr>
        <p:sp>
          <p:nvSpPr>
            <p:cNvPr id="26" name="Rounded Rectangle 25"/>
            <p:cNvSpPr/>
            <p:nvPr/>
          </p:nvSpPr>
          <p:spPr>
            <a:xfrm>
              <a:off x="1490805" y="5108671"/>
              <a:ext cx="15522750" cy="1603911"/>
            </a:xfrm>
            <a:prstGeom prst="roundRect">
              <a:avLst/>
            </a:prstGeom>
            <a:solidFill>
              <a:srgbClr val="FFFF00">
                <a:alpha val="50000"/>
              </a:srgbClr>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5"/>
            <p:cNvSpPr txBox="1"/>
            <p:nvPr/>
          </p:nvSpPr>
          <p:spPr>
            <a:xfrm>
              <a:off x="2329043" y="5202084"/>
              <a:ext cx="14350097" cy="1200325"/>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Trao đổi về cách viết bài văn miêu tả cây cối.</a:t>
              </a:r>
              <a:endParaRPr kumimoji="0" lang="en-US" sz="3200" b="1" i="0" u="none" strike="noStrike" kern="1200" cap="none" spc="0" normalizeH="0" baseline="0" noProof="0" dirty="0">
                <a:ln>
                  <a:noFill/>
                </a:ln>
                <a:solidFill>
                  <a:srgbClr val="142F43"/>
                </a:solidFill>
                <a:effectLst/>
                <a:uLnTx/>
                <a:uFillTx/>
                <a:latin typeface="Calibri" panose="020F0502020204030204" pitchFamily="34" charset="0"/>
                <a:ea typeface="+mn-ea"/>
                <a:cs typeface="Calibri" panose="020F0502020204030204" pitchFamily="34" charset="0"/>
              </a:endParaRPr>
            </a:p>
          </p:txBody>
        </p:sp>
      </p:grpSp>
      <p:sp>
        <p:nvSpPr>
          <p:cNvPr id="10" name="Freeform 18">
            <a:extLst>
              <a:ext uri="{FF2B5EF4-FFF2-40B4-BE49-F238E27FC236}">
                <a16:creationId xmlns:a16="http://schemas.microsoft.com/office/drawing/2014/main" id="{2B1FB30E-F1E8-B2BD-816E-A092FD57645C}"/>
              </a:ext>
            </a:extLst>
          </p:cNvPr>
          <p:cNvSpPr/>
          <p:nvPr/>
        </p:nvSpPr>
        <p:spPr>
          <a:xfrm>
            <a:off x="807442" y="3047999"/>
            <a:ext cx="2173883" cy="1819275"/>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6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Gợi</a:t>
            </a:r>
            <a:r>
              <a:rPr lang="en-US" sz="6000" b="1" dirty="0">
                <a:solidFill>
                  <a:srgbClr val="002060"/>
                </a:solidFill>
                <a:latin typeface="Calibri" panose="020F0502020204030204" pitchFamily="34" charset="0"/>
                <a:ea typeface="Cambria" panose="02040503050406030204" pitchFamily="18" charset="0"/>
                <a:cs typeface="Calibri" panose="020F0502020204030204" pitchFamily="34" charset="0"/>
              </a:rPr>
              <a:t> ý</a:t>
            </a:r>
            <a:endParaRPr kumimoji="0" lang="en-US" sz="60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899D2A98-CA12-9CCD-7222-2988C82614AD}"/>
              </a:ext>
            </a:extLst>
          </p:cNvPr>
          <p:cNvCxnSpPr>
            <a:cxnSpLocks/>
            <a:endCxn id="12" idx="1"/>
          </p:cNvCxnSpPr>
          <p:nvPr/>
        </p:nvCxnSpPr>
        <p:spPr>
          <a:xfrm flipV="1">
            <a:off x="2988945" y="2462213"/>
            <a:ext cx="1068704" cy="146565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569ADCDD-084E-2915-2126-6D68BC1846EC}"/>
              </a:ext>
            </a:extLst>
          </p:cNvPr>
          <p:cNvSpPr/>
          <p:nvPr/>
        </p:nvSpPr>
        <p:spPr>
          <a:xfrm>
            <a:off x="4057649" y="1781175"/>
            <a:ext cx="6943726"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văn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có</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mấy</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Nội</a:t>
            </a:r>
            <a:r>
              <a:rPr lang="en-US" sz="3600" b="1" dirty="0">
                <a:latin typeface="Cambria" panose="02040503050406030204" pitchFamily="18" charset="0"/>
                <a:ea typeface="Cambria" panose="02040503050406030204" pitchFamily="18" charset="0"/>
              </a:rPr>
              <a:t> dung </a:t>
            </a:r>
            <a:r>
              <a:rPr lang="en-US" sz="3600" b="1" dirty="0" err="1">
                <a:latin typeface="Cambria" panose="02040503050406030204" pitchFamily="18" charset="0"/>
                <a:ea typeface="Cambria" panose="02040503050406030204" pitchFamily="18" charset="0"/>
              </a:rPr>
              <a:t>chính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mỗi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gì</a:t>
            </a:r>
            <a:r>
              <a:rPr lang="en-US" sz="3600" b="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C9C8E27A-8F05-97E8-4BC3-F9F91D5DF1C7}"/>
              </a:ext>
            </a:extLst>
          </p:cNvPr>
          <p:cNvCxnSpPr>
            <a:cxnSpLocks/>
            <a:endCxn id="15" idx="1"/>
          </p:cNvCxnSpPr>
          <p:nvPr/>
        </p:nvCxnSpPr>
        <p:spPr>
          <a:xfrm>
            <a:off x="3019425" y="3962400"/>
            <a:ext cx="1066799" cy="1666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ADADA1B2-B142-0B57-F59C-123FF2899617}"/>
              </a:ext>
            </a:extLst>
          </p:cNvPr>
          <p:cNvSpPr/>
          <p:nvPr/>
        </p:nvSpPr>
        <p:spPr>
          <a:xfrm>
            <a:off x="4086224" y="3524250"/>
            <a:ext cx="6943726" cy="12096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Có</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miêu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tả</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cây</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cối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theo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tự</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nào</a:t>
            </a:r>
            <a:r>
              <a:rPr lang="en-US" sz="3600" b="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FFE54EE3-16EA-6930-D84A-E76A17007D9F}"/>
              </a:ext>
            </a:extLst>
          </p:cNvPr>
          <p:cNvCxnSpPr>
            <a:cxnSpLocks/>
            <a:endCxn id="19" idx="1"/>
          </p:cNvCxnSpPr>
          <p:nvPr/>
        </p:nvCxnSpPr>
        <p:spPr>
          <a:xfrm>
            <a:off x="2971800" y="4000500"/>
            <a:ext cx="1142999" cy="16906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FFAA8979-093F-C871-3627-0BB4430C6FC9}"/>
              </a:ext>
            </a:extLst>
          </p:cNvPr>
          <p:cNvSpPr/>
          <p:nvPr/>
        </p:nvSpPr>
        <p:spPr>
          <a:xfrm>
            <a:off x="4114799" y="5086350"/>
            <a:ext cx="6943726" cy="12096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latin typeface="Cambria" panose="02040503050406030204" pitchFamily="18" charset="0"/>
                <a:ea typeface="Cambria" panose="02040503050406030204" pitchFamily="18" charset="0"/>
              </a:rPr>
              <a:t>Những từ ngữ nào có thể dùng để tả các bộ phận của cây?</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127735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400;p51"/>
          <p:cNvPicPr preferRelativeResize="0"/>
          <p:nvPr/>
        </p:nvPicPr>
        <p:blipFill>
          <a:blip r:embed="rId2">
            <a:alphaModFix/>
          </a:blip>
          <a:stretch>
            <a:fillRect/>
          </a:stretch>
        </p:blipFill>
        <p:spPr>
          <a:xfrm>
            <a:off x="9629774" y="3686174"/>
            <a:ext cx="2883547" cy="3076575"/>
          </a:xfrm>
          <a:prstGeom prst="rect">
            <a:avLst/>
          </a:prstGeom>
          <a:ln>
            <a:noFill/>
          </a:ln>
          <a:effectLst>
            <a:outerShdw blurRad="190500" algn="tl" rotWithShape="0">
              <a:srgbClr val="000000">
                <a:alpha val="70000"/>
              </a:srgbClr>
            </a:outerShdw>
          </a:effectLst>
        </p:spPr>
      </p:pic>
      <p:sp>
        <p:nvSpPr>
          <p:cNvPr id="2" name="Freeform 18">
            <a:extLst>
              <a:ext uri="{FF2B5EF4-FFF2-40B4-BE49-F238E27FC236}">
                <a16:creationId xmlns:a16="http://schemas.microsoft.com/office/drawing/2014/main" id="{C42A8654-8AB1-73BF-594C-56C5F918F4F2}"/>
              </a:ext>
            </a:extLst>
          </p:cNvPr>
          <p:cNvSpPr/>
          <p:nvPr/>
        </p:nvSpPr>
        <p:spPr>
          <a:xfrm>
            <a:off x="114301" y="2105024"/>
            <a:ext cx="2952750" cy="2438401"/>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FFFF00"/>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vi-VN" sz="4000" b="1" dirty="0">
                <a:solidFill>
                  <a:srgbClr val="002060"/>
                </a:solidFill>
                <a:latin typeface="Calibri" panose="020F0502020204030204" pitchFamily="34" charset="0"/>
                <a:ea typeface="Cambria" panose="02040503050406030204" pitchFamily="18" charset="0"/>
                <a:cs typeface="Calibri" panose="020F0502020204030204" pitchFamily="34" charset="0"/>
              </a:rPr>
              <a:t>Bài văn miêu tả cây cối thường có 3 phần</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4" name="Straight Connector 3">
            <a:extLst>
              <a:ext uri="{FF2B5EF4-FFF2-40B4-BE49-F238E27FC236}">
                <a16:creationId xmlns:a16="http://schemas.microsoft.com/office/drawing/2014/main" id="{BF7560C3-1BD6-0811-8DC2-55F4A9F58D27}"/>
              </a:ext>
            </a:extLst>
          </p:cNvPr>
          <p:cNvCxnSpPr>
            <a:cxnSpLocks/>
            <a:endCxn id="5" idx="1"/>
          </p:cNvCxnSpPr>
          <p:nvPr/>
        </p:nvCxnSpPr>
        <p:spPr>
          <a:xfrm flipV="1">
            <a:off x="3065145" y="1785938"/>
            <a:ext cx="1068704" cy="146565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D33CE3C-9448-3586-7730-0B1DEA3B8757}"/>
              </a:ext>
            </a:extLst>
          </p:cNvPr>
          <p:cNvSpPr/>
          <p:nvPr/>
        </p:nvSpPr>
        <p:spPr>
          <a:xfrm>
            <a:off x="4133849" y="1104900"/>
            <a:ext cx="5448301"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Mở</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giới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thiệu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cây</a:t>
            </a:r>
            <a:r>
              <a:rPr lang="en-US" sz="3600" b="1" dirty="0">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p:txBody>
      </p:sp>
      <p:cxnSp>
        <p:nvCxnSpPr>
          <p:cNvPr id="8" name="Straight Connector 7">
            <a:extLst>
              <a:ext uri="{FF2B5EF4-FFF2-40B4-BE49-F238E27FC236}">
                <a16:creationId xmlns:a16="http://schemas.microsoft.com/office/drawing/2014/main" id="{36D8B8B2-3D4D-7218-EAAF-99DE11519401}"/>
              </a:ext>
            </a:extLst>
          </p:cNvPr>
          <p:cNvCxnSpPr>
            <a:cxnSpLocks/>
            <a:endCxn id="9" idx="1"/>
          </p:cNvCxnSpPr>
          <p:nvPr/>
        </p:nvCxnSpPr>
        <p:spPr>
          <a:xfrm>
            <a:off x="3095625" y="3286125"/>
            <a:ext cx="1066799" cy="1666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177F9330-AA67-85B1-0A3E-75DC6DE85D60}"/>
              </a:ext>
            </a:extLst>
          </p:cNvPr>
          <p:cNvSpPr/>
          <p:nvPr/>
        </p:nvSpPr>
        <p:spPr>
          <a:xfrm>
            <a:off x="4162424" y="2847975"/>
            <a:ext cx="5629276" cy="12096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Thân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tả</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đặc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điểm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bộ</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phận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cây</a:t>
            </a:r>
            <a:r>
              <a:rPr lang="en-US" sz="3600" b="1"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754F3E8C-EA11-267B-A981-B690D45E5EAD}"/>
              </a:ext>
            </a:extLst>
          </p:cNvPr>
          <p:cNvCxnSpPr>
            <a:cxnSpLocks/>
            <a:endCxn id="12" idx="1"/>
          </p:cNvCxnSpPr>
          <p:nvPr/>
        </p:nvCxnSpPr>
        <p:spPr>
          <a:xfrm>
            <a:off x="3048000" y="3324225"/>
            <a:ext cx="1142999" cy="21050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BA1415A6-77C1-188D-800A-C3E63DB39357}"/>
              </a:ext>
            </a:extLst>
          </p:cNvPr>
          <p:cNvSpPr/>
          <p:nvPr/>
        </p:nvSpPr>
        <p:spPr>
          <a:xfrm>
            <a:off x="4190999" y="4410075"/>
            <a:ext cx="5572126" cy="20383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Cambria" panose="02040503050406030204" pitchFamily="18" charset="0"/>
                <a:ea typeface="Cambria" panose="02040503050406030204" pitchFamily="18" charset="0"/>
              </a:rPr>
              <a:t>K</a:t>
            </a:r>
            <a:r>
              <a:rPr lang="vi-VN" sz="3600" b="1" dirty="0">
                <a:latin typeface="Cambria" panose="02040503050406030204" pitchFamily="18" charset="0"/>
                <a:ea typeface="Cambria" panose="02040503050406030204" pitchFamily="18" charset="0"/>
              </a:rPr>
              <a:t>ết bài (nêu ấn tượng đặc biệt của mình về cây và tình cảm của cây).</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05013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435967" y="85725"/>
            <a:ext cx="11041658" cy="99060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marL="571500" lvl="0" indent="-571500" algn="just" defTabSz="1926263">
              <a:lnSpc>
                <a:spcPct val="90000"/>
              </a:lnSpc>
              <a:spcBef>
                <a:spcPct val="0"/>
              </a:spcBef>
              <a:spcAft>
                <a:spcPct val="35000"/>
              </a:spcAft>
              <a:buFont typeface="Arial" panose="020B0604020202020204" pitchFamily="34" charset="0"/>
              <a:buChar char="•"/>
            </a:pPr>
            <a:r>
              <a:rPr lang="vi-V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Có thể miêu tả cây cối theo trình tự tả lần lượt từng bộ phận của cây.</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5" name="Freeform 18">
            <a:extLst>
              <a:ext uri="{FF2B5EF4-FFF2-40B4-BE49-F238E27FC236}">
                <a16:creationId xmlns:a16="http://schemas.microsoft.com/office/drawing/2014/main" id="{C2CA4E15-D41C-BDC5-E123-7E3E4F5350C2}"/>
              </a:ext>
            </a:extLst>
          </p:cNvPr>
          <p:cNvSpPr/>
          <p:nvPr/>
        </p:nvSpPr>
        <p:spPr>
          <a:xfrm>
            <a:off x="426442" y="1419225"/>
            <a:ext cx="11346458" cy="771525"/>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marL="571500" lvl="0" indent="-571500" algn="just" defTabSz="1926263">
              <a:lnSpc>
                <a:spcPct val="90000"/>
              </a:lnSpc>
              <a:spcBef>
                <a:spcPct val="0"/>
              </a:spcBef>
              <a:spcAft>
                <a:spcPct val="35000"/>
              </a:spcAft>
              <a:buFont typeface="Arial" panose="020B0604020202020204" pitchFamily="34" charset="0"/>
              <a:buChar char="•"/>
            </a:pPr>
            <a:r>
              <a:rPr lang="vi-V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Những từ ngữ có thể dùng để tả các bộ phận của cây: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D49AC7F1-F530-D6E3-FCDB-21FDF15B3176}"/>
              </a:ext>
            </a:extLst>
          </p:cNvPr>
          <p:cNvGraphicFramePr>
            <a:graphicFrameLocks noGrp="1"/>
          </p:cNvGraphicFramePr>
          <p:nvPr>
            <p:extLst>
              <p:ext uri="{D42A27DB-BD31-4B8C-83A1-F6EECF244321}">
                <p14:modId xmlns:p14="http://schemas.microsoft.com/office/powerpoint/2010/main" val="1241671389"/>
              </p:ext>
            </p:extLst>
          </p:nvPr>
        </p:nvGraphicFramePr>
        <p:xfrm>
          <a:off x="1367366" y="2601119"/>
          <a:ext cx="9453035" cy="3971326"/>
        </p:xfrm>
        <a:graphic>
          <a:graphicData uri="http://schemas.openxmlformats.org/drawingml/2006/table">
            <a:tbl>
              <a:tblPr>
                <a:tableStyleId>{35758FB7-9AC5-4552-8A53-C91805E547FA}</a:tableStyleId>
              </a:tblPr>
              <a:tblGrid>
                <a:gridCol w="1890607">
                  <a:extLst>
                    <a:ext uri="{9D8B030D-6E8A-4147-A177-3AD203B41FA5}">
                      <a16:colId xmlns:a16="http://schemas.microsoft.com/office/drawing/2014/main" val="1211281164"/>
                    </a:ext>
                  </a:extLst>
                </a:gridCol>
                <a:gridCol w="1890607">
                  <a:extLst>
                    <a:ext uri="{9D8B030D-6E8A-4147-A177-3AD203B41FA5}">
                      <a16:colId xmlns:a16="http://schemas.microsoft.com/office/drawing/2014/main" val="2507493319"/>
                    </a:ext>
                  </a:extLst>
                </a:gridCol>
                <a:gridCol w="1890607">
                  <a:extLst>
                    <a:ext uri="{9D8B030D-6E8A-4147-A177-3AD203B41FA5}">
                      <a16:colId xmlns:a16="http://schemas.microsoft.com/office/drawing/2014/main" val="1801294536"/>
                    </a:ext>
                  </a:extLst>
                </a:gridCol>
                <a:gridCol w="1890607">
                  <a:extLst>
                    <a:ext uri="{9D8B030D-6E8A-4147-A177-3AD203B41FA5}">
                      <a16:colId xmlns:a16="http://schemas.microsoft.com/office/drawing/2014/main" val="3329253886"/>
                    </a:ext>
                  </a:extLst>
                </a:gridCol>
                <a:gridCol w="1890607">
                  <a:extLst>
                    <a:ext uri="{9D8B030D-6E8A-4147-A177-3AD203B41FA5}">
                      <a16:colId xmlns:a16="http://schemas.microsoft.com/office/drawing/2014/main" val="2974517501"/>
                    </a:ext>
                  </a:extLst>
                </a:gridCol>
              </a:tblGrid>
              <a:tr h="792920">
                <a:tc>
                  <a:txBody>
                    <a:bodyPr/>
                    <a:lstStyle/>
                    <a:p>
                      <a:pPr algn="ctr" fontAlgn="t" latinLnBrk="0"/>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Thân</a:t>
                      </a:r>
                      <a:r>
                        <a:rPr lang="en-US" sz="2800" b="1" dirty="0">
                          <a:effectLst/>
                        </a:rPr>
                        <a:t> </a:t>
                      </a:r>
                      <a:r>
                        <a:rPr lang="en-US" sz="2800" b="1" dirty="0" err="1">
                          <a:effectLst/>
                        </a:rPr>
                        <a:t>cây</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Lá</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Hoa</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Quả</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365232192"/>
                  </a:ext>
                </a:extLst>
              </a:tr>
              <a:tr h="1130733">
                <a:tc>
                  <a:txBody>
                    <a:bodyPr/>
                    <a:lstStyle/>
                    <a:p>
                      <a:pPr algn="ctr" fontAlgn="t" latinLnBrk="0"/>
                      <a:r>
                        <a:rPr lang="en-US" sz="2800" b="1" dirty="0" err="1">
                          <a:effectLst/>
                          <a:latin typeface="Cambria" panose="02040503050406030204" pitchFamily="18" charset="0"/>
                          <a:ea typeface="Cambria" panose="02040503050406030204" pitchFamily="18" charset="0"/>
                        </a:rPr>
                        <a:t>Dừa</a:t>
                      </a:r>
                      <a:endParaRPr lang="en-US" sz="2800" b="1"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To</a:t>
                      </a: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Bạc</a:t>
                      </a:r>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phếch</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Dài</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Xanh</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Trắng</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Xanh</a:t>
                      </a:r>
                    </a:p>
                    <a:p>
                      <a:pPr algn="just" fontAlgn="t" latinLnBrk="0"/>
                      <a:r>
                        <a:rPr lang="en-US" sz="2800" b="0">
                          <a:effectLst/>
                          <a:latin typeface="Cambria" panose="02040503050406030204" pitchFamily="18" charset="0"/>
                          <a:ea typeface="Cambria" panose="02040503050406030204" pitchFamily="18" charset="0"/>
                        </a:rPr>
                        <a:t>- To</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3732972"/>
                  </a:ext>
                </a:extLst>
              </a:tr>
              <a:tr h="1130733">
                <a:tc>
                  <a:txBody>
                    <a:bodyPr/>
                    <a:lstStyle/>
                    <a:p>
                      <a:pPr algn="ctr" fontAlgn="t" latinLnBrk="0"/>
                      <a:r>
                        <a:rPr lang="en-US" sz="2800" b="1" dirty="0" err="1">
                          <a:effectLst/>
                          <a:latin typeface="Cambria" panose="02040503050406030204" pitchFamily="18" charset="0"/>
                          <a:ea typeface="Cambria" panose="02040503050406030204" pitchFamily="18" charset="0"/>
                        </a:rPr>
                        <a:t>Xoài</a:t>
                      </a:r>
                      <a:r>
                        <a:rPr lang="en-US" sz="2800" b="1" dirty="0">
                          <a:effectLst/>
                          <a:latin typeface="Cambria" panose="02040503050406030204" pitchFamily="18" charset="0"/>
                          <a:ea typeface="Cambria" panose="02040503050406030204" pitchFamily="18" charset="0"/>
                        </a:rPr>
                        <a:t> </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To</a:t>
                      </a:r>
                    </a:p>
                    <a:p>
                      <a:pPr algn="just" fontAlgn="t" latinLnBrk="0"/>
                      <a:r>
                        <a:rPr lang="en-US" sz="2800" b="0">
                          <a:effectLst/>
                          <a:latin typeface="Cambria" panose="02040503050406030204" pitchFamily="18" charset="0"/>
                          <a:ea typeface="Cambria" panose="02040503050406030204" pitchFamily="18" charset="0"/>
                        </a:rPr>
                        <a:t>- Sần sùi</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Thon </a:t>
                      </a:r>
                      <a:r>
                        <a:rPr lang="en-US" sz="2800" b="0" dirty="0" err="1">
                          <a:effectLst/>
                          <a:latin typeface="Cambria" panose="02040503050406030204" pitchFamily="18" charset="0"/>
                          <a:ea typeface="Cambria" panose="02040503050406030204" pitchFamily="18" charset="0"/>
                        </a:rPr>
                        <a:t>dài</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Xanh</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Vàng nhạt</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vi-VN" sz="2800" b="0" dirty="0">
                          <a:effectLst/>
                          <a:latin typeface="Cambria" panose="02040503050406030204" pitchFamily="18" charset="0"/>
                          <a:ea typeface="Cambria" panose="02040503050406030204" pitchFamily="18" charset="0"/>
                        </a:rPr>
                        <a:t>- To</a:t>
                      </a:r>
                    </a:p>
                    <a:p>
                      <a:pPr algn="just" fontAlgn="t" latinLnBrk="0"/>
                      <a:r>
                        <a:rPr lang="vi-VN" sz="2800" b="0" dirty="0">
                          <a:effectLst/>
                          <a:latin typeface="Cambria" panose="02040503050406030204" pitchFamily="18" charset="0"/>
                          <a:ea typeface="Cambria" panose="02040503050406030204" pitchFamily="18" charset="0"/>
                        </a:rPr>
                        <a:t>-</a:t>
                      </a:r>
                      <a:r>
                        <a:rPr lang="en-US" sz="2800" b="0" dirty="0">
                          <a:effectLst/>
                          <a:latin typeface="Cambria" panose="02040503050406030204" pitchFamily="18" charset="0"/>
                          <a:ea typeface="Cambria" panose="02040503050406030204" pitchFamily="18" charset="0"/>
                        </a:rPr>
                        <a:t> </a:t>
                      </a:r>
                      <a:r>
                        <a:rPr lang="vi-VN" sz="2800" b="0" dirty="0">
                          <a:effectLst/>
                          <a:latin typeface="Cambria" panose="02040503050406030204" pitchFamily="18" charset="0"/>
                          <a:ea typeface="Cambria" panose="02040503050406030204" pitchFamily="18" charset="0"/>
                        </a:rPr>
                        <a:t>Vàng ươm</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8557177"/>
                  </a:ext>
                </a:extLst>
              </a:tr>
              <a:tr h="792920">
                <a:tc>
                  <a:txBody>
                    <a:bodyPr/>
                    <a:lstStyle/>
                    <a:p>
                      <a:pPr algn="ctr" fontAlgn="t" latinLnBrk="0"/>
                      <a:r>
                        <a:rPr lang="en-US" sz="2800" b="1" dirty="0" err="1">
                          <a:effectLst/>
                          <a:latin typeface="Cambria" panose="02040503050406030204" pitchFamily="18" charset="0"/>
                          <a:ea typeface="Cambria" panose="02040503050406030204" pitchFamily="18" charset="0"/>
                        </a:rPr>
                        <a:t>Cà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chua</a:t>
                      </a:r>
                      <a:endParaRPr lang="en-US" sz="2800" b="1"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Mềm</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Xanh</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Vàng</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Nhỏ</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Mọng</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Đỏ</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4387661"/>
                  </a:ext>
                </a:extLst>
              </a:tr>
            </a:tbl>
          </a:graphicData>
        </a:graphic>
      </p:graphicFrame>
    </p:spTree>
    <p:extLst>
      <p:ext uri="{BB962C8B-B14F-4D97-AF65-F5344CB8AC3E}">
        <p14:creationId xmlns:p14="http://schemas.microsoft.com/office/powerpoint/2010/main" val="38009796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pic>
        <p:nvPicPr>
          <p:cNvPr id="16" name="Picture 1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92801">
            <a:off x="-88925" y="5328736"/>
            <a:ext cx="1135647" cy="2518573"/>
          </a:xfrm>
          <a:prstGeom prst="rect">
            <a:avLst/>
          </a:prstGeom>
        </p:spPr>
      </p:pic>
      <p:pic>
        <p:nvPicPr>
          <p:cNvPr id="22" name="Picture 22"/>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420100" y="1776933"/>
            <a:ext cx="3474179" cy="5081067"/>
          </a:xfrm>
          <a:prstGeom prst="rect">
            <a:avLst/>
          </a:prstGeom>
        </p:spPr>
      </p:pic>
      <p:pic>
        <p:nvPicPr>
          <p:cNvPr id="2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66419" y="1398647"/>
            <a:ext cx="8458506" cy="5011678"/>
          </a:xfrm>
          <a:prstGeom prst="rect">
            <a:avLst/>
          </a:prstGeom>
        </p:spPr>
      </p:pic>
      <p:sp>
        <p:nvSpPr>
          <p:cNvPr id="26" name="TextBox 25"/>
          <p:cNvSpPr txBox="1"/>
          <p:nvPr/>
        </p:nvSpPr>
        <p:spPr>
          <a:xfrm>
            <a:off x="692083" y="2214533"/>
            <a:ext cx="7813742" cy="3539430"/>
          </a:xfrm>
          <a:prstGeom prst="rect">
            <a:avLst/>
          </a:prstGeom>
          <a:noFill/>
        </p:spPr>
        <p:txBody>
          <a:bodyPr wrap="square" rtlCol="0">
            <a:spAutoFit/>
          </a:bodyPr>
          <a:lstStyle/>
          <a:p>
            <a:pPr marL="457200" indent="-457200" algn="just" defTabSz="609630">
              <a:buFont typeface="Arial" panose="020B0604020202020204" pitchFamily="34" charset="0"/>
              <a:buChar char="•"/>
            </a:pPr>
            <a:r>
              <a:rPr lang="vi-VN" sz="2800" dirty="0">
                <a:solidFill>
                  <a:prstClr val="black"/>
                </a:solidFill>
                <a:cs typeface="Arial" panose="020B0604020202020204" pitchFamily="34" charset="0"/>
              </a:rPr>
              <a:t>Trước khi viết bài văn miêu tả em cần quan sát cây để nhận biết các đặc điểm nổi bật của cây.</a:t>
            </a:r>
          </a:p>
          <a:p>
            <a:pPr marL="457200" indent="-457200" algn="just" defTabSz="609630">
              <a:buFont typeface="Arial" panose="020B0604020202020204" pitchFamily="34" charset="0"/>
              <a:buChar char="•"/>
            </a:pPr>
            <a:r>
              <a:rPr lang="vi-VN" sz="2800" dirty="0">
                <a:solidFill>
                  <a:prstClr val="black"/>
                </a:solidFill>
                <a:cs typeface="Arial" panose="020B0604020202020204" pitchFamily="34" charset="0"/>
              </a:rPr>
              <a:t>Khi viết, em nên sử dụng các từ chỉ đặc điểm, biện pháp so sánh, nhân hóa,…</a:t>
            </a:r>
            <a:endParaRPr lang="en-US" sz="2800" dirty="0">
              <a:solidFill>
                <a:prstClr val="black"/>
              </a:solidFill>
              <a:cs typeface="Arial" panose="020B0604020202020204" pitchFamily="34" charset="0"/>
            </a:endParaRPr>
          </a:p>
          <a:p>
            <a:pPr marL="457200" indent="-457200" algn="just" defTabSz="609630">
              <a:buFont typeface="Arial" panose="020B0604020202020204" pitchFamily="34" charset="0"/>
              <a:buChar char="•"/>
            </a:pPr>
            <a:r>
              <a:rPr lang="vi-VN" sz="2800" dirty="0">
                <a:solidFill>
                  <a:prstClr val="black"/>
                </a:solidFill>
                <a:cs typeface="Arial" panose="020B0604020202020204" pitchFamily="34" charset="0"/>
              </a:rPr>
              <a:t>Bài văn tả cây cối nên có những từ ngữ câu văn bộc lộ rõ tình cảm, cảm xúc của người viết đối với cây</a:t>
            </a:r>
          </a:p>
        </p:txBody>
      </p:sp>
      <p:pic>
        <p:nvPicPr>
          <p:cNvPr id="18" name="Picture 18"/>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45801" y="423921"/>
            <a:ext cx="1515407" cy="163747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2953" y="71208"/>
            <a:ext cx="12192000" cy="6858000"/>
          </a:xfrm>
          <a:prstGeom prst="rect">
            <a:avLst/>
          </a:prstGeom>
        </p:spPr>
      </p:pic>
      <p:pic>
        <p:nvPicPr>
          <p:cNvPr id="10"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49036" y="901380"/>
            <a:ext cx="606841" cy="606841"/>
          </a:xfrm>
          <a:prstGeom prst="rect">
            <a:avLst/>
          </a:prstGeom>
        </p:spPr>
      </p:pic>
      <p:pic>
        <p:nvPicPr>
          <p:cNvPr id="11" name="Picture 11"/>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660495" y="724411"/>
            <a:ext cx="937371" cy="698768"/>
          </a:xfrm>
          <a:prstGeom prst="rect">
            <a:avLst/>
          </a:prstGeom>
        </p:spPr>
      </p:pic>
      <p:pic>
        <p:nvPicPr>
          <p:cNvPr id="12" name="Picture 12"/>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797">
            <a:off x="-85825" y="114833"/>
            <a:ext cx="1707600" cy="763763"/>
          </a:xfrm>
          <a:prstGeom prst="rect">
            <a:avLst/>
          </a:prstGeom>
        </p:spPr>
      </p:pic>
      <p:pic>
        <p:nvPicPr>
          <p:cNvPr id="13" name="Picture 13"/>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41094">
            <a:off x="5240788" y="4045738"/>
            <a:ext cx="1828621" cy="1692305"/>
          </a:xfrm>
          <a:prstGeom prst="rect">
            <a:avLst/>
          </a:prstGeom>
        </p:spPr>
      </p:pic>
      <p:pic>
        <p:nvPicPr>
          <p:cNvPr id="14" name="Picture 14"/>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5387">
            <a:off x="11113757" y="6280890"/>
            <a:ext cx="1274925" cy="591101"/>
          </a:xfrm>
          <a:prstGeom prst="rect">
            <a:avLst/>
          </a:prstGeom>
        </p:spPr>
      </p:pic>
      <p:pic>
        <p:nvPicPr>
          <p:cNvPr id="15" name="Picture 15"/>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87979">
            <a:off x="96052" y="5406496"/>
            <a:ext cx="1846726" cy="1094605"/>
          </a:xfrm>
          <a:prstGeom prst="rect">
            <a:avLst/>
          </a:prstGeom>
        </p:spPr>
      </p:pic>
      <p:pic>
        <p:nvPicPr>
          <p:cNvPr id="16"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726288" y="1769126"/>
            <a:ext cx="4621571" cy="4814137"/>
          </a:xfrm>
          <a:prstGeom prst="rect">
            <a:avLst/>
          </a:prstGeom>
        </p:spPr>
      </p:pic>
      <p:pic>
        <p:nvPicPr>
          <p:cNvPr id="7" name="Picture 7"/>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60657" y="496947"/>
            <a:ext cx="1566324" cy="432875"/>
          </a:xfrm>
          <a:prstGeom prst="rect">
            <a:avLst/>
          </a:prstGeom>
        </p:spPr>
      </p:pic>
      <p:pic>
        <p:nvPicPr>
          <p:cNvPr id="3" name="Picture 2">
            <a:extLst>
              <a:ext uri="{FF2B5EF4-FFF2-40B4-BE49-F238E27FC236}">
                <a16:creationId xmlns:a16="http://schemas.microsoft.com/office/drawing/2014/main" id="{88C668F3-BB15-1AC7-7689-F0C4406228BD}"/>
              </a:ext>
            </a:extLst>
          </p:cNvPr>
          <p:cNvPicPr>
            <a:picLocks noChangeAspect="1"/>
          </p:cNvPicPr>
          <p:nvPr/>
        </p:nvPicPr>
        <p:blipFill>
          <a:blip r:embed="rId20"/>
          <a:stretch>
            <a:fillRect/>
          </a:stretch>
        </p:blipFill>
        <p:spPr>
          <a:xfrm>
            <a:off x="547619" y="832384"/>
            <a:ext cx="5413717" cy="485893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90875" y="2003414"/>
            <a:ext cx="8696325" cy="2282836"/>
          </a:xfrm>
          <a:prstGeom prst="roundRect">
            <a:avLst/>
          </a:prstGeom>
          <a:solidFill>
            <a:srgbClr val="FFE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3" name="TextBox 2"/>
          <p:cNvSpPr txBox="1"/>
          <p:nvPr/>
        </p:nvSpPr>
        <p:spPr>
          <a:xfrm>
            <a:off x="3228975" y="2124076"/>
            <a:ext cx="8572500" cy="2145268"/>
          </a:xfrm>
          <a:prstGeom prst="roundRect">
            <a:avLst/>
          </a:prstGeom>
          <a:noFill/>
        </p:spPr>
        <p:txBody>
          <a:bodyPr wrap="square" rtlCol="0">
            <a:spAutoFit/>
          </a:bodyPr>
          <a:lstStyle/>
          <a:p>
            <a:pPr algn="ctr" defTabSz="609630"/>
            <a:r>
              <a:rPr lang="en-US" sz="4000" b="1" dirty="0" err="1">
                <a:latin typeface="Calibri" panose="020F0502020204030204" pitchFamily="34" charset="0"/>
                <a:cs typeface="Calibri" panose="020F0502020204030204" pitchFamily="34" charset="0"/>
              </a:rPr>
              <a:t>Về</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nhà</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Tìm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đọc</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các</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bài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văn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miêu</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tả</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cây</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cối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Ghi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lại</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những</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câu</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văn</a:t>
            </a:r>
            <a:r>
              <a:rPr lang="en-US" sz="4000" b="1" dirty="0">
                <a:latin typeface="Calibri" panose="020F0502020204030204" pitchFamily="34" charset="0"/>
                <a:cs typeface="Calibri" panose="020F0502020204030204" pitchFamily="34" charset="0"/>
              </a:rPr>
              <a:t> hay </a:t>
            </a:r>
            <a:r>
              <a:rPr lang="en-US" sz="4000" b="1" dirty="0" err="1">
                <a:latin typeface="Calibri" panose="020F0502020204030204" pitchFamily="34" charset="0"/>
                <a:cs typeface="Calibri" panose="020F0502020204030204" pitchFamily="34" charset="0"/>
              </a:rPr>
              <a:t>mà</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em</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muốn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học</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tập</a:t>
            </a:r>
            <a:r>
              <a:rPr lang="en-US" sz="4000" b="1" dirty="0">
                <a:latin typeface="Calibri" panose="020F0502020204030204" pitchFamily="34" charset="0"/>
                <a:cs typeface="Calibri" panose="020F0502020204030204" pitchFamily="34" charset="0"/>
              </a:rPr>
              <a:t>. </a:t>
            </a:r>
            <a:endParaRPr lang="en-US" sz="6600" b="1" dirty="0">
              <a:solidFill>
                <a:prstClr val="black"/>
              </a:solidFill>
              <a:latin typeface="Calibri" panose="020F0502020204030204" pitchFamily="34" charset="0"/>
              <a:cs typeface="Calibri" panose="020F0502020204030204" pitchFamily="34" charset="0"/>
            </a:endParaRPr>
          </a:p>
        </p:txBody>
      </p:sp>
      <p:pic>
        <p:nvPicPr>
          <p:cNvPr id="7" name="Picture 10"/>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007229" y="4139968"/>
            <a:ext cx="1233845" cy="1209169"/>
          </a:xfrm>
          <a:prstGeom prst="rect">
            <a:avLst/>
          </a:prstGeom>
        </p:spPr>
      </p:pic>
      <p:pic>
        <p:nvPicPr>
          <p:cNvPr id="9" name="Picture 18"/>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143813" y="1335661"/>
            <a:ext cx="1102895" cy="1010653"/>
          </a:xfrm>
          <a:prstGeom prst="rect">
            <a:avLst/>
          </a:prstGeom>
        </p:spPr>
      </p:pic>
      <p:pic>
        <p:nvPicPr>
          <p:cNvPr id="10" name="Picture 23"/>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1725" y="1866900"/>
            <a:ext cx="3400970" cy="5242343"/>
          </a:xfrm>
          <a:prstGeom prst="rect">
            <a:avLst/>
          </a:prstGeom>
        </p:spPr>
      </p:pic>
    </p:spTree>
    <p:extLst>
      <p:ext uri="{BB962C8B-B14F-4D97-AF65-F5344CB8AC3E}">
        <p14:creationId xmlns:p14="http://schemas.microsoft.com/office/powerpoint/2010/main" val="2231226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pic>
        <p:nvPicPr>
          <p:cNvPr id="2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219074"/>
            <a:ext cx="12058649" cy="6353175"/>
          </a:xfrm>
          <a:prstGeom prst="rect">
            <a:avLst/>
          </a:prstGeom>
        </p:spPr>
      </p:pic>
      <p:sp>
        <p:nvSpPr>
          <p:cNvPr id="3" name="TextBox 2">
            <a:extLst>
              <a:ext uri="{FF2B5EF4-FFF2-40B4-BE49-F238E27FC236}">
                <a16:creationId xmlns:a16="http://schemas.microsoft.com/office/drawing/2014/main" id="{DECBD960-AFA8-8F2E-91BF-122340428AF8}"/>
              </a:ext>
            </a:extLst>
          </p:cNvPr>
          <p:cNvSpPr txBox="1"/>
          <p:nvPr/>
        </p:nvSpPr>
        <p:spPr>
          <a:xfrm>
            <a:off x="438150" y="671691"/>
            <a:ext cx="11220450" cy="6186309"/>
          </a:xfrm>
          <a:prstGeom prst="rect">
            <a:avLst/>
          </a:prstGeom>
          <a:noFill/>
        </p:spPr>
        <p:txBody>
          <a:bodyPr wrap="square" rtlCol="0">
            <a:spAutoFit/>
          </a:bodyPr>
          <a:lstStyle/>
          <a:p>
            <a:pPr algn="ctr" rtl="0" latinLnBrk="0"/>
            <a:r>
              <a:rPr lang="vi-VN" b="1" i="0" dirty="0">
                <a:solidFill>
                  <a:srgbClr val="000000"/>
                </a:solidFill>
                <a:effectLst/>
                <a:latin typeface="Calibri" panose="020F0502020204030204" pitchFamily="34" charset="0"/>
                <a:cs typeface="Calibri" panose="020F0502020204030204" pitchFamily="34" charset="0"/>
              </a:rPr>
              <a:t>Tả cây hoa hồng.</a:t>
            </a:r>
            <a:endParaRPr lang="vi-VN" b="0" i="0" dirty="0">
              <a:solidFill>
                <a:srgbClr val="000000"/>
              </a:solidFill>
              <a:effectLst/>
              <a:latin typeface="Calibri" panose="020F0502020204030204" pitchFamily="34" charset="0"/>
              <a:cs typeface="Calibri" panose="020F0502020204030204" pitchFamily="34" charset="0"/>
            </a:endParaRPr>
          </a:p>
          <a:p>
            <a:pPr algn="just" rtl="0" latinLnBrk="0"/>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Trên khuôn viên tầng thượng nhỏ nhà em, mẹ em trồng rất nhiều các loài hoa: hoa thiết mộc lan, hoa quỳnh, hoa đồng tiền, thược dược,… Nhưng em thích nhất là cây hoa hồng nhung mà em đã trồng cùng mẹ vào mùa xuân năm em học lớp 1.</a:t>
            </a:r>
          </a:p>
          <a:p>
            <a:pPr algn="just" rtl="0" latinLnBrk="0"/>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Cây hoa hồng nhung được mẹ khéo léo trồng trong một chiếc chậu xinh xinh. Nhìn từ xa, cây như một cô công chúa đội vương miện đỏ kiêu sa. Cây cao khoảng 70 – 80 cm, thân cây to hơn chiếc đũa, được bao bọc bởi lớp áo màu xanh thẫm nhưng vẫn tràn đầy sức sống. Cũng ở thân mọc ra những chiếc gai sắc nhọn như những chàng hiệp sĩ dũng cảm bảo vệ nàng công chúa kiêu sa. Cành lá cây hoa hồng mảnh mai, cũng có gai nhọn như thân hồng. Lá hoa hồng nhỏ nhắn, hình bầu dục, có răng cưa viền xung quanh. Gân lá hồng nổi lên trên nền lá màu xanh thẫm, giống như bộ xương cá.</a:t>
            </a:r>
          </a:p>
          <a:p>
            <a:pPr algn="just" rtl="0" latinLnBrk="0"/>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Hoa hồng nở quanh năm nếu được chăm sóc tốt. Nhưng đặc biệt hơn là vào mùa xuân, cây hồng nhung nở rộ hoa. Hoa hồng nở ở đầu cành. Màu hoa đỏ thẫm, cánh mềm mịn như những tấm khăn nhung của các bà, các mẹ. Các cánh hoa chúm chím dần xòe ra xếp thành từng tầng bao quanh nhụy hoa. Nhụy hoa hồng rất nhỏ, có màu vàng nhạt. Mỗi sáng sớm khi thức dậy em bước ra vườn, những giọt sương như những hạt ngọc đọng trên những cánh hoa, lá. Mùi hương thơm nhè nhẹ, dễ chịu của nữ hoàng hoa hồng được chị gió mang tỏa khắp nơi, như mời gọi những nàng ong, chị bướm đến hút mật. Không hổ danh là “nữ hoàng của các loài hoa”! Hoa hồng thường được dùng để trang trí, làm đẹp, làm quà tặng và còn để điều chế nước hoa nữa.</a:t>
            </a:r>
          </a:p>
          <a:p>
            <a:pPr algn="just" rtl="0" latinLnBrk="0"/>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Em rất yêu thích cây hoa hồng nhung nhà em! Mỗi khi rảnh, em đều cùng mẹ tưới nước, nhổ cỏ dại, cắt cành, tỉa lá, chăm sóc cây hồng nhung cho cây luôn tươi tốt và nở thật nhiều hoa. Mỗi dịp lễ, mẹ em thường cắt mấy bông hồng xuống để thắp hương trên ban thờ.</a:t>
            </a:r>
          </a:p>
          <a:p>
            <a:r>
              <a:rPr lang="vi-VN" dirty="0">
                <a:latin typeface="Calibri" panose="020F0502020204030204" pitchFamily="34" charset="0"/>
                <a:cs typeface="Calibri" panose="020F0502020204030204" pitchFamily="34" charset="0"/>
              </a:rPr>
              <a:t/>
            </a:r>
            <a:br>
              <a:rPr lang="vi-VN"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95293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51901" y="989535"/>
            <a:ext cx="8688198" cy="487893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80309" y="-540171"/>
            <a:ext cx="9161822" cy="7398171"/>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137169" y="5486400"/>
            <a:ext cx="2054831" cy="1371600"/>
          </a:xfrm>
          <a:prstGeom prst="rect">
            <a:avLst/>
          </a:prstGeom>
        </p:spPr>
      </p:pic>
      <p:pic>
        <p:nvPicPr>
          <p:cNvPr id="4" name="Picture 3">
            <a:extLst>
              <a:ext uri="{FF2B5EF4-FFF2-40B4-BE49-F238E27FC236}">
                <a16:creationId xmlns:a16="http://schemas.microsoft.com/office/drawing/2014/main" id="{EBD9A42C-E440-5997-C13C-5F98B074EC19}"/>
              </a:ext>
            </a:extLst>
          </p:cNvPr>
          <p:cNvPicPr>
            <a:picLocks noChangeAspect="1"/>
          </p:cNvPicPr>
          <p:nvPr/>
        </p:nvPicPr>
        <p:blipFill>
          <a:blip r:embed="rId10"/>
          <a:stretch>
            <a:fillRect/>
          </a:stretch>
        </p:blipFill>
        <p:spPr>
          <a:xfrm>
            <a:off x="2238375" y="3083906"/>
            <a:ext cx="8134350" cy="1288069"/>
          </a:xfrm>
          <a:prstGeom prst="rect">
            <a:avLst/>
          </a:prstGeom>
        </p:spPr>
      </p:pic>
    </p:spTree>
    <p:extLst>
      <p:ext uri="{BB962C8B-B14F-4D97-AF65-F5344CB8AC3E}">
        <p14:creationId xmlns:p14="http://schemas.microsoft.com/office/powerpoint/2010/main" val="4018285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12192000" cy="685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51901" y="989535"/>
            <a:ext cx="8688198" cy="487893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80309" y="-540171"/>
            <a:ext cx="9161822" cy="7398171"/>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1901" y="5486400"/>
            <a:ext cx="2054831" cy="1371600"/>
          </a:xfrm>
          <a:prstGeom prst="rect">
            <a:avLst/>
          </a:prstGeom>
        </p:spPr>
      </p:pic>
      <p:pic>
        <p:nvPicPr>
          <p:cNvPr id="12" name="Picture 11">
            <a:extLst>
              <a:ext uri="{FF2B5EF4-FFF2-40B4-BE49-F238E27FC236}">
                <a16:creationId xmlns:a16="http://schemas.microsoft.com/office/drawing/2014/main" id="{2E808721-2E94-1DD5-61DE-96E7F87FCBA2}"/>
              </a:ext>
            </a:extLst>
          </p:cNvPr>
          <p:cNvPicPr>
            <a:picLocks noChangeAspect="1"/>
          </p:cNvPicPr>
          <p:nvPr/>
        </p:nvPicPr>
        <p:blipFill>
          <a:blip r:embed="rId10"/>
          <a:stretch>
            <a:fillRect/>
          </a:stretch>
        </p:blipFill>
        <p:spPr>
          <a:xfrm>
            <a:off x="5644417" y="966915"/>
            <a:ext cx="2255716" cy="1457070"/>
          </a:xfrm>
          <a:prstGeom prst="rect">
            <a:avLst/>
          </a:prstGeom>
        </p:spPr>
      </p:pic>
      <p:pic>
        <p:nvPicPr>
          <p:cNvPr id="13" name="Picture 12">
            <a:extLst>
              <a:ext uri="{FF2B5EF4-FFF2-40B4-BE49-F238E27FC236}">
                <a16:creationId xmlns:a16="http://schemas.microsoft.com/office/drawing/2014/main" id="{85E4BF08-2A8D-5454-E27F-9FF79C69892D}"/>
              </a:ext>
            </a:extLst>
          </p:cNvPr>
          <p:cNvPicPr>
            <a:picLocks noChangeAspect="1"/>
          </p:cNvPicPr>
          <p:nvPr/>
        </p:nvPicPr>
        <p:blipFill>
          <a:blip r:embed="rId11"/>
          <a:stretch>
            <a:fillRect/>
          </a:stretch>
        </p:blipFill>
        <p:spPr>
          <a:xfrm>
            <a:off x="2341685" y="2586512"/>
            <a:ext cx="7413379" cy="2237426"/>
          </a:xfrm>
          <a:prstGeom prst="rect">
            <a:avLst/>
          </a:prstGeom>
        </p:spPr>
      </p:pic>
      <p:pic>
        <p:nvPicPr>
          <p:cNvPr id="14" name="Google Shape;400;p51">
            <a:extLst>
              <a:ext uri="{FF2B5EF4-FFF2-40B4-BE49-F238E27FC236}">
                <a16:creationId xmlns:a16="http://schemas.microsoft.com/office/drawing/2014/main" id="{8169E7CE-83F7-424B-835A-EC5BBA32FEE8}"/>
              </a:ext>
            </a:extLst>
          </p:cNvPr>
          <p:cNvPicPr preferRelativeResize="0"/>
          <p:nvPr/>
        </p:nvPicPr>
        <p:blipFill>
          <a:blip r:embed="rId12">
            <a:alphaModFix/>
          </a:blip>
          <a:stretch>
            <a:fillRect/>
          </a:stretch>
        </p:blipFill>
        <p:spPr>
          <a:xfrm>
            <a:off x="9629774" y="3686174"/>
            <a:ext cx="2883547" cy="3076575"/>
          </a:xfrm>
          <a:prstGeom prst="rect">
            <a:avLst/>
          </a:prstGeom>
          <a:ln>
            <a:noFill/>
          </a:ln>
          <a:effectLst>
            <a:outerShdw blurRad="190500" algn="tl" rotWithShape="0">
              <a:srgbClr val="000000">
                <a:alpha val="70000"/>
              </a:srgbClr>
            </a:outerShdw>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16339" y="-625059"/>
            <a:ext cx="14429287" cy="7703644"/>
          </a:xfrm>
          <a:prstGeom prst="rect">
            <a:avLst/>
          </a:prstGeom>
        </p:spPr>
      </p:pic>
      <p:sp>
        <p:nvSpPr>
          <p:cNvPr id="4" name="AutoShape 4"/>
          <p:cNvSpPr/>
          <p:nvPr/>
        </p:nvSpPr>
        <p:spPr>
          <a:xfrm>
            <a:off x="4546903" y="438150"/>
            <a:ext cx="8305497" cy="5124451"/>
          </a:xfrm>
          <a:prstGeom prst="rect">
            <a:avLst/>
          </a:prstGeom>
          <a:solidFill>
            <a:srgbClr val="FFFFFF"/>
          </a:solidFill>
        </p:spPr>
      </p:sp>
      <p:pic>
        <p:nvPicPr>
          <p:cNvPr id="8" name="Picture 8"/>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700000">
            <a:off x="-31499" y="7718531"/>
            <a:ext cx="1024747" cy="335372"/>
          </a:xfrm>
          <a:prstGeom prst="rect">
            <a:avLst/>
          </a:prstGeom>
        </p:spPr>
      </p:pic>
      <p:pic>
        <p:nvPicPr>
          <p:cNvPr id="9" name="Picture 9"/>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14011">
            <a:off x="110695" y="5169102"/>
            <a:ext cx="833339" cy="710611"/>
          </a:xfrm>
          <a:prstGeom prst="rect">
            <a:avLst/>
          </a:prstGeom>
        </p:spPr>
      </p:pic>
      <p:pic>
        <p:nvPicPr>
          <p:cNvPr id="10" name="Picture 10"/>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45412" y="0"/>
            <a:ext cx="1836608" cy="694572"/>
          </a:xfrm>
          <a:prstGeom prst="rect">
            <a:avLst/>
          </a:prstGeom>
        </p:spPr>
      </p:pic>
      <p:pic>
        <p:nvPicPr>
          <p:cNvPr id="12" name="Picture 12"/>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31112" y="7723228"/>
            <a:ext cx="2109265" cy="325977"/>
          </a:xfrm>
          <a:prstGeom prst="rect">
            <a:avLst/>
          </a:prstGeom>
        </p:spPr>
      </p:pic>
      <p:pic>
        <p:nvPicPr>
          <p:cNvPr id="13" name="Picture 13"/>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12624" y="2008267"/>
            <a:ext cx="3532643" cy="3073400"/>
          </a:xfrm>
          <a:prstGeom prst="rect">
            <a:avLst/>
          </a:prstGeom>
        </p:spPr>
      </p:pic>
      <p:sp>
        <p:nvSpPr>
          <p:cNvPr id="27" name="TextBox 27"/>
          <p:cNvSpPr txBox="1"/>
          <p:nvPr/>
        </p:nvSpPr>
        <p:spPr>
          <a:xfrm>
            <a:off x="4672407" y="1001111"/>
            <a:ext cx="8072043" cy="4363502"/>
          </a:xfrm>
          <a:prstGeom prst="rect">
            <a:avLst/>
          </a:prstGeom>
        </p:spPr>
        <p:txBody>
          <a:bodyPr wrap="square" lIns="0" tIns="0" rIns="0" bIns="0" rtlCol="0" anchor="t">
            <a:spAutoFit/>
          </a:bodyPr>
          <a:lstStyle/>
          <a:p>
            <a:pPr marL="342900" indent="-342900" algn="just" defTabSz="609630">
              <a:lnSpc>
                <a:spcPct val="150000"/>
              </a:lnSpc>
              <a:buFont typeface="Arial" panose="020B0604020202020204" pitchFamily="34" charset="0"/>
              <a:buChar char="•"/>
            </a:pPr>
            <a:r>
              <a:rPr lang="vi-VN" sz="2400" dirty="0">
                <a:solidFill>
                  <a:srgbClr val="191919"/>
                </a:solidFill>
                <a:cs typeface="Arial" panose="020B0604020202020204" pitchFamily="34" charset="0"/>
              </a:rPr>
              <a:t>Nhận biết được cách viết bài văn tả cây cối. Bố cục bài văn, trình tự miêu tả cây, miêu tả đặc điểm từng bộ phận của cây.</a:t>
            </a:r>
            <a:endParaRPr lang="en-US" sz="2400" dirty="0">
              <a:solidFill>
                <a:srgbClr val="191919"/>
              </a:solidFill>
              <a:cs typeface="Arial" panose="020B0604020202020204" pitchFamily="34" charset="0"/>
            </a:endParaRPr>
          </a:p>
          <a:p>
            <a:pPr marL="342900" indent="-342900" algn="just" defTabSz="609630">
              <a:lnSpc>
                <a:spcPct val="150000"/>
              </a:lnSpc>
              <a:buFont typeface="Arial" panose="020B0604020202020204" pitchFamily="34" charset="0"/>
              <a:buChar char="•"/>
            </a:pPr>
            <a:r>
              <a:rPr lang="vi-VN" sz="2400" dirty="0">
                <a:solidFill>
                  <a:srgbClr val="191919"/>
                </a:solidFill>
                <a:cs typeface="Arial" panose="020B0604020202020204" pitchFamily="34" charset="0"/>
              </a:rPr>
              <a:t>Biết thể hiện tình cảm cảm xúc trước những cảnh vật thân thuộc của quê hương. </a:t>
            </a:r>
          </a:p>
          <a:p>
            <a:pPr marL="342900" indent="-342900" algn="just" defTabSz="609630">
              <a:lnSpc>
                <a:spcPct val="150000"/>
              </a:lnSpc>
              <a:buFont typeface="Arial" panose="020B0604020202020204" pitchFamily="34" charset="0"/>
              <a:buChar char="•"/>
            </a:pPr>
            <a:r>
              <a:rPr lang="vi-VN" sz="2400" dirty="0">
                <a:solidFill>
                  <a:srgbClr val="191919"/>
                </a:solidFill>
                <a:cs typeface="Arial" panose="020B0604020202020204" pitchFamily="34" charset="0"/>
              </a:rPr>
              <a:t>Biết các đặc điểm của đoạn văn về nội dung và hình thức.</a:t>
            </a:r>
          </a:p>
          <a:p>
            <a:pPr marL="342900" indent="-342900" algn="just" defTabSz="609630">
              <a:lnSpc>
                <a:spcPct val="150000"/>
              </a:lnSpc>
              <a:buFont typeface="Arial" panose="020B0604020202020204" pitchFamily="34" charset="0"/>
              <a:buChar char="•"/>
            </a:pPr>
            <a:r>
              <a:rPr lang="vi-VN" sz="2400" dirty="0">
                <a:solidFill>
                  <a:srgbClr val="191919"/>
                </a:solidFill>
                <a:cs typeface="Arial" panose="020B0604020202020204" pitchFamily="34" charset="0"/>
              </a:rPr>
              <a:t>Biết tìm câu chủ đề trong đoạn văn.</a:t>
            </a:r>
          </a:p>
        </p:txBody>
      </p:sp>
      <p:pic>
        <p:nvPicPr>
          <p:cNvPr id="3" name="Picture 2">
            <a:extLst>
              <a:ext uri="{FF2B5EF4-FFF2-40B4-BE49-F238E27FC236}">
                <a16:creationId xmlns:a16="http://schemas.microsoft.com/office/drawing/2014/main" id="{7F73DE69-882A-0761-8296-ED3D43AA6C4E}"/>
              </a:ext>
            </a:extLst>
          </p:cNvPr>
          <p:cNvPicPr>
            <a:picLocks noChangeAspect="1"/>
          </p:cNvPicPr>
          <p:nvPr/>
        </p:nvPicPr>
        <p:blipFill>
          <a:blip r:embed="rId14"/>
          <a:stretch>
            <a:fillRect/>
          </a:stretch>
        </p:blipFill>
        <p:spPr>
          <a:xfrm>
            <a:off x="-467730" y="735660"/>
            <a:ext cx="5602710" cy="117663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12988" y="-221591"/>
            <a:ext cx="14429287" cy="7703644"/>
          </a:xfrm>
          <a:prstGeom prst="rect">
            <a:avLst/>
          </a:prstGeom>
        </p:spPr>
      </p:pic>
      <p:pic>
        <p:nvPicPr>
          <p:cNvPr id="7" name="Picture 7"/>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87852">
            <a:off x="2644902" y="7531968"/>
            <a:ext cx="1941601" cy="1239095"/>
          </a:xfrm>
          <a:prstGeom prst="rect">
            <a:avLst/>
          </a:prstGeom>
        </p:spPr>
      </p:pic>
      <p:pic>
        <p:nvPicPr>
          <p:cNvPr id="8" name="Picture 8"/>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62152">
            <a:off x="5426001" y="321733"/>
            <a:ext cx="385409" cy="1133555"/>
          </a:xfrm>
          <a:prstGeom prst="rect">
            <a:avLst/>
          </a:prstGeom>
        </p:spPr>
      </p:pic>
      <p:pic>
        <p:nvPicPr>
          <p:cNvPr id="9" name="Picture 9"/>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18165" y="5663233"/>
            <a:ext cx="1588035" cy="1183808"/>
          </a:xfrm>
          <a:prstGeom prst="rect">
            <a:avLst/>
          </a:prstGeom>
        </p:spPr>
      </p:pic>
      <p:pic>
        <p:nvPicPr>
          <p:cNvPr id="10" name="Picture 10"/>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238619" y="4726775"/>
            <a:ext cx="535163" cy="535163"/>
          </a:xfrm>
          <a:prstGeom prst="rect">
            <a:avLst/>
          </a:prstGeom>
        </p:spPr>
      </p:pic>
      <p:pic>
        <p:nvPicPr>
          <p:cNvPr id="11" name="Picture 11"/>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5017">
            <a:off x="10829095" y="651883"/>
            <a:ext cx="837924" cy="821165"/>
          </a:xfrm>
          <a:prstGeom prst="rect">
            <a:avLst/>
          </a:prstGeom>
        </p:spPr>
      </p:pic>
      <p:pic>
        <p:nvPicPr>
          <p:cNvPr id="12" name="Picture 12"/>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273858" y="-221591"/>
            <a:ext cx="864791" cy="800325"/>
          </a:xfrm>
          <a:prstGeom prst="rect">
            <a:avLst/>
          </a:prstGeom>
        </p:spPr>
      </p:pic>
      <p:pic>
        <p:nvPicPr>
          <p:cNvPr id="13" name="Picture 13"/>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61328">
            <a:off x="93037" y="5883474"/>
            <a:ext cx="927957" cy="673190"/>
          </a:xfrm>
          <a:prstGeom prst="rect">
            <a:avLst/>
          </a:prstGeom>
        </p:spPr>
      </p:pic>
      <p:sp>
        <p:nvSpPr>
          <p:cNvPr id="14" name="Rectangle 13"/>
          <p:cNvSpPr/>
          <p:nvPr/>
        </p:nvSpPr>
        <p:spPr>
          <a:xfrm>
            <a:off x="912932" y="1917657"/>
            <a:ext cx="10271814" cy="3425149"/>
          </a:xfrm>
          <a:prstGeom prst="rect">
            <a:avLst/>
          </a:prstGeom>
          <a:solidFill>
            <a:srgbClr val="FF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6" name="Picture 6"/>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477607">
            <a:off x="277348" y="1888329"/>
            <a:ext cx="2621890" cy="519611"/>
          </a:xfrm>
          <a:prstGeom prst="rect">
            <a:avLst/>
          </a:prstGeom>
        </p:spPr>
      </p:pic>
      <p:pic>
        <p:nvPicPr>
          <p:cNvPr id="4" name="Picture 3">
            <a:extLst>
              <a:ext uri="{FF2B5EF4-FFF2-40B4-BE49-F238E27FC236}">
                <a16:creationId xmlns:a16="http://schemas.microsoft.com/office/drawing/2014/main" id="{FC54DE96-B0E0-D080-2DCD-43EC58DCE700}"/>
              </a:ext>
            </a:extLst>
          </p:cNvPr>
          <p:cNvPicPr>
            <a:picLocks noChangeAspect="1"/>
          </p:cNvPicPr>
          <p:nvPr/>
        </p:nvPicPr>
        <p:blipFill>
          <a:blip r:embed="rId20"/>
          <a:stretch>
            <a:fillRect/>
          </a:stretch>
        </p:blipFill>
        <p:spPr>
          <a:xfrm>
            <a:off x="1070946" y="2042007"/>
            <a:ext cx="9821507" cy="3535986"/>
          </a:xfrm>
          <a:prstGeom prst="rect">
            <a:avLst/>
          </a:prstGeom>
        </p:spPr>
      </p:pic>
    </p:spTree>
    <p:extLst>
      <p:ext uri="{BB962C8B-B14F-4D97-AF65-F5344CB8AC3E}">
        <p14:creationId xmlns:p14="http://schemas.microsoft.com/office/powerpoint/2010/main" val="31553908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grpSp>
        <p:nvGrpSpPr>
          <p:cNvPr id="30" name="Group 29"/>
          <p:cNvGrpSpPr/>
          <p:nvPr/>
        </p:nvGrpSpPr>
        <p:grpSpPr>
          <a:xfrm>
            <a:off x="714126" y="69356"/>
            <a:ext cx="10449396" cy="740269"/>
            <a:chOff x="1490805" y="5108671"/>
            <a:chExt cx="15522750" cy="1603911"/>
          </a:xfrm>
        </p:grpSpPr>
        <p:sp>
          <p:nvSpPr>
            <p:cNvPr id="26" name="Rounded Rectangle 25"/>
            <p:cNvSpPr/>
            <p:nvPr/>
          </p:nvSpPr>
          <p:spPr>
            <a:xfrm>
              <a:off x="1490805" y="5108671"/>
              <a:ext cx="15522750" cy="1603911"/>
            </a:xfrm>
            <a:prstGeom prst="roundRect">
              <a:avLst/>
            </a:prstGeom>
            <a:solidFill>
              <a:srgbClr val="FFFF00">
                <a:alpha val="50000"/>
              </a:srgbClr>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609630"/>
              <a:endParaRPr lang="en-US" sz="1200">
                <a:solidFill>
                  <a:prstClr val="black"/>
                </a:solidFill>
                <a:latin typeface="Calibri"/>
              </a:endParaRPr>
            </a:p>
          </p:txBody>
        </p:sp>
        <p:sp>
          <p:nvSpPr>
            <p:cNvPr id="24" name="TextBox 5"/>
            <p:cNvSpPr txBox="1"/>
            <p:nvPr/>
          </p:nvSpPr>
          <p:spPr>
            <a:xfrm>
              <a:off x="2329043" y="5202084"/>
              <a:ext cx="14350097" cy="1071695"/>
            </a:xfrm>
            <a:prstGeom prst="rect">
              <a:avLst/>
            </a:prstGeom>
          </p:spPr>
          <p:txBody>
            <a:bodyPr wrap="square" lIns="0" tIns="0" rIns="0" bIns="0" rtlCol="0" anchor="t">
              <a:spAutoFit/>
            </a:bodyPr>
            <a:lstStyle/>
            <a:p>
              <a:pPr algn="just" defTabSz="609630"/>
              <a:r>
                <a:rPr lang="vi-VN" sz="4000" b="1" i="0" dirty="0">
                  <a:solidFill>
                    <a:srgbClr val="000000"/>
                  </a:solidFill>
                  <a:effectLst/>
                  <a:latin typeface="Calibri" panose="020F0502020204030204" pitchFamily="34" charset="0"/>
                  <a:cs typeface="Calibri" panose="020F0502020204030204" pitchFamily="34" charset="0"/>
                </a:rPr>
                <a:t>1. Đọc bài văn dưới đây và thực hiện yêu cầu.</a:t>
              </a:r>
              <a:endParaRPr lang="en-US" sz="3600" b="1" dirty="0">
                <a:solidFill>
                  <a:srgbClr val="142F43"/>
                </a:solidFill>
                <a:latin typeface="Calibri" panose="020F0502020204030204" pitchFamily="34" charset="0"/>
                <a:cs typeface="Calibri" panose="020F0502020204030204" pitchFamily="34" charset="0"/>
              </a:endParaRPr>
            </a:p>
          </p:txBody>
        </p:sp>
      </p:grpSp>
      <p:pic>
        <p:nvPicPr>
          <p:cNvPr id="14" name="Picture 13">
            <a:extLst>
              <a:ext uri="{FF2B5EF4-FFF2-40B4-BE49-F238E27FC236}">
                <a16:creationId xmlns:a16="http://schemas.microsoft.com/office/drawing/2014/main" id="{A2C0719B-0131-D827-17C9-05B24C7EBF68}"/>
              </a:ext>
            </a:extLst>
          </p:cNvPr>
          <p:cNvPicPr>
            <a:picLocks noChangeAspect="1"/>
          </p:cNvPicPr>
          <p:nvPr/>
        </p:nvPicPr>
        <p:blipFill>
          <a:blip r:embed="rId4"/>
          <a:stretch>
            <a:fillRect/>
          </a:stretch>
        </p:blipFill>
        <p:spPr>
          <a:xfrm>
            <a:off x="5773733" y="3876675"/>
            <a:ext cx="6418267" cy="2981325"/>
          </a:xfrm>
          <a:prstGeom prst="rect">
            <a:avLst/>
          </a:prstGeom>
        </p:spPr>
      </p:pic>
      <p:sp>
        <p:nvSpPr>
          <p:cNvPr id="22" name="TextBox 21">
            <a:extLst>
              <a:ext uri="{FF2B5EF4-FFF2-40B4-BE49-F238E27FC236}">
                <a16:creationId xmlns:a16="http://schemas.microsoft.com/office/drawing/2014/main" id="{4FF9F47B-7CF5-50B3-B4E4-79197B262119}"/>
              </a:ext>
            </a:extLst>
          </p:cNvPr>
          <p:cNvSpPr txBox="1"/>
          <p:nvPr/>
        </p:nvSpPr>
        <p:spPr>
          <a:xfrm>
            <a:off x="76201" y="1047750"/>
            <a:ext cx="12115800" cy="3785652"/>
          </a:xfrm>
          <a:prstGeom prst="rect">
            <a:avLst/>
          </a:prstGeom>
          <a:noFill/>
        </p:spPr>
        <p:txBody>
          <a:bodyPr wrap="square" rtlCol="0">
            <a:spAutoFit/>
          </a:bodyPr>
          <a:lstStyle/>
          <a:p>
            <a:pPr algn="ctr" rtl="0" latinLnBrk="0"/>
            <a:r>
              <a:rPr lang="vi-VN" sz="2000" b="1" i="0" dirty="0">
                <a:solidFill>
                  <a:srgbClr val="000000"/>
                </a:solidFill>
                <a:effectLst/>
                <a:latin typeface="Calibri" panose="020F0502020204030204" pitchFamily="34" charset="0"/>
                <a:cs typeface="Calibri" panose="020F0502020204030204" pitchFamily="34" charset="0"/>
              </a:rPr>
              <a:t>CÂY SIM</a:t>
            </a:r>
            <a:endParaRPr lang="vi-VN" sz="2000" b="0" i="0" dirty="0">
              <a:solidFill>
                <a:srgbClr val="000000"/>
              </a:solidFill>
              <a:effectLst/>
              <a:latin typeface="Calibri" panose="020F0502020204030204" pitchFamily="34" charset="0"/>
              <a:cs typeface="Calibri" panose="020F0502020204030204" pitchFamily="34" charset="0"/>
            </a:endParaRPr>
          </a:p>
          <a:p>
            <a:pPr algn="just" rtl="0" latinLnBrk="0"/>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Cây sim chắc là có họ với cây mua, chúng đều mọc ở vùng trung du, trên những mảnh đất cằn cỗi.</a:t>
            </a:r>
          </a:p>
          <a:p>
            <a:pPr algn="just" rtl="0" latinLnBrk="0"/>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Nếu hoa mua có màu tím hồng thì hoa sim tím nhạt, phơn phớt như má con gái. Tuy nó không thơm nhưng lại tươi non như một niềm vui cứ lan toả làm cho sườn đồi sỏi đá cũng thêm đáng yêu, đáng mến.</a:t>
            </a:r>
          </a:p>
          <a:p>
            <a:pPr algn="just" rtl="0" latinLnBrk="0"/>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algn="just" rtl="0" latinLnBrk="0"/>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Đi chơi trên đồi, leo dốc này vượt dốc khác, tìm thấy bụi sim, h</a:t>
            </a:r>
            <a:r>
              <a:rPr lang="en-US" sz="2000" dirty="0">
                <a:solidFill>
                  <a:srgbClr val="000000"/>
                </a:solidFill>
                <a:latin typeface="Calibri" panose="020F0502020204030204" pitchFamily="34" charset="0"/>
                <a:cs typeface="Calibri" panose="020F0502020204030204" pitchFamily="34" charset="0"/>
              </a:rPr>
              <a:t>á</a:t>
            </a:r>
            <a:r>
              <a:rPr lang="vi-VN" sz="2000" b="0" i="0" dirty="0">
                <a:solidFill>
                  <a:srgbClr val="000000"/>
                </a:solidFill>
                <a:effectLst/>
                <a:latin typeface="Calibri" panose="020F0502020204030204" pitchFamily="34" charset="0"/>
                <a:cs typeface="Calibri" panose="020F0502020204030204" pitchFamily="34" charset="0"/>
              </a:rPr>
              <a:t>i quả chín mà ăn, đúng là bắt được thứ của trời cho, đầy ngon lành, hứng thú, về nhà vẫn còn nhớ mãi. </a:t>
            </a:r>
          </a:p>
          <a:p>
            <a:pPr algn="r" latinLnBrk="0"/>
            <a:r>
              <a:rPr lang="vi-VN" sz="2000" b="0" i="0" dirty="0">
                <a:solidFill>
                  <a:srgbClr val="000000"/>
                </a:solidFill>
                <a:effectLst/>
                <a:latin typeface="Calibri" panose="020F0502020204030204" pitchFamily="34" charset="0"/>
                <a:cs typeface="Calibri" panose="020F0502020204030204" pitchFamily="34" charset="0"/>
              </a:rPr>
              <a:t>(Theo Băng Sơn)</a:t>
            </a:r>
          </a:p>
        </p:txBody>
      </p:sp>
    </p:spTree>
    <p:extLst>
      <p:ext uri="{BB962C8B-B14F-4D97-AF65-F5344CB8AC3E}">
        <p14:creationId xmlns:p14="http://schemas.microsoft.com/office/powerpoint/2010/main" val="22477555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grpSp>
        <p:nvGrpSpPr>
          <p:cNvPr id="30" name="Group 29"/>
          <p:cNvGrpSpPr/>
          <p:nvPr/>
        </p:nvGrpSpPr>
        <p:grpSpPr>
          <a:xfrm>
            <a:off x="714126" y="69356"/>
            <a:ext cx="10449396" cy="740269"/>
            <a:chOff x="1490805" y="5108671"/>
            <a:chExt cx="15522750" cy="1603911"/>
          </a:xfrm>
        </p:grpSpPr>
        <p:sp>
          <p:nvSpPr>
            <p:cNvPr id="26" name="Rounded Rectangle 25"/>
            <p:cNvSpPr/>
            <p:nvPr/>
          </p:nvSpPr>
          <p:spPr>
            <a:xfrm>
              <a:off x="1490805" y="5108671"/>
              <a:ext cx="15522750" cy="1603911"/>
            </a:xfrm>
            <a:prstGeom prst="roundRect">
              <a:avLst/>
            </a:prstGeom>
            <a:solidFill>
              <a:srgbClr val="FFFF00">
                <a:alpha val="50000"/>
              </a:srgbClr>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5"/>
            <p:cNvSpPr txBox="1"/>
            <p:nvPr/>
          </p:nvSpPr>
          <p:spPr>
            <a:xfrm>
              <a:off x="2329043" y="5202084"/>
              <a:ext cx="14350097" cy="1071695"/>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Đọc bài văn dưới đây và thực hiện yêu cầu.</a:t>
              </a:r>
              <a:endParaRPr kumimoji="0" lang="en-US" sz="3600" b="1" i="0" u="none" strike="noStrike" kern="1200" cap="none" spc="0" normalizeH="0" baseline="0" noProof="0" dirty="0">
                <a:ln>
                  <a:noFill/>
                </a:ln>
                <a:solidFill>
                  <a:srgbClr val="142F43"/>
                </a:solidFill>
                <a:effectLst/>
                <a:uLnTx/>
                <a:uFillTx/>
                <a:latin typeface="Calibri" panose="020F0502020204030204" pitchFamily="34" charset="0"/>
                <a:ea typeface="+mn-ea"/>
                <a:cs typeface="Calibri" panose="020F0502020204030204" pitchFamily="34" charset="0"/>
              </a:endParaRPr>
            </a:p>
          </p:txBody>
        </p:sp>
      </p:grpSp>
      <p:sp>
        <p:nvSpPr>
          <p:cNvPr id="22" name="TextBox 21">
            <a:extLst>
              <a:ext uri="{FF2B5EF4-FFF2-40B4-BE49-F238E27FC236}">
                <a16:creationId xmlns:a16="http://schemas.microsoft.com/office/drawing/2014/main" id="{4FF9F47B-7CF5-50B3-B4E4-79197B262119}"/>
              </a:ext>
            </a:extLst>
          </p:cNvPr>
          <p:cNvSpPr txBox="1"/>
          <p:nvPr/>
        </p:nvSpPr>
        <p:spPr>
          <a:xfrm>
            <a:off x="1362075" y="1047750"/>
            <a:ext cx="10753726"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CÂY SIM</a:t>
            </a:r>
            <a:endPar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Cây sim chắc là có họ với cây mua, chúng đều mọc ở vùng trung du, trên những mảnh đất cằn cỗi.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Nếu hoa mua có màu tím hồng thì hoa sim tím nhạt, phơn phớt như má con gái. Tuy nó không thơm nhưng lại tươi non như một niềm vui cứ lan toả làm cho sườn đồi sỏi đá cũng thêm đáng yêu, đáng mến.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Đi chơi trên đồi, leo dốc này vượt dốc khác, tìm thấy bụi sim, h</a:t>
            </a:r>
            <a:r>
              <a:rPr lang="en-US" sz="2000" dirty="0">
                <a:solidFill>
                  <a:srgbClr val="000000"/>
                </a:solidFill>
                <a:latin typeface="Calibri" panose="020F0502020204030204" pitchFamily="34" charset="0"/>
                <a:cs typeface="Calibri" panose="020F0502020204030204" pitchFamily="34" charset="0"/>
              </a:rPr>
              <a:t>á</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 quả chín mà ăn, đúng là bắt được thứ của trời cho, đầy ngon lành, hứng thú, về nhà vẫn còn nhớ mãi.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Băng Sơn)</a:t>
            </a:r>
          </a:p>
        </p:txBody>
      </p:sp>
      <p:sp>
        <p:nvSpPr>
          <p:cNvPr id="3" name="Freeform 18">
            <a:extLst>
              <a:ext uri="{FF2B5EF4-FFF2-40B4-BE49-F238E27FC236}">
                <a16:creationId xmlns:a16="http://schemas.microsoft.com/office/drawing/2014/main" id="{55DE92FB-401B-40E0-A304-4903893F14A0}"/>
              </a:ext>
            </a:extLst>
          </p:cNvPr>
          <p:cNvSpPr/>
          <p:nvPr/>
        </p:nvSpPr>
        <p:spPr>
          <a:xfrm>
            <a:off x="931267" y="5514975"/>
            <a:ext cx="11041658" cy="77054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3600" b="1" dirty="0">
                <a:solidFill>
                  <a:srgbClr val="002060"/>
                </a:solidFill>
                <a:latin typeface="Calibri"/>
              </a:rPr>
              <a:t>a. </a:t>
            </a:r>
            <a:r>
              <a:rPr lang="en-US" sz="3600" b="1" dirty="0" err="1">
                <a:solidFill>
                  <a:srgbClr val="002060"/>
                </a:solidFill>
                <a:latin typeface="Calibri"/>
              </a:rPr>
              <a:t>Tìm</a:t>
            </a:r>
            <a:r>
              <a:rPr lang="en-US" sz="3600" b="1" dirty="0">
                <a:solidFill>
                  <a:srgbClr val="002060"/>
                </a:solidFill>
                <a:latin typeface="Calibri"/>
              </a:rPr>
              <a:t> </a:t>
            </a:r>
            <a:r>
              <a:rPr lang="en-US" sz="3600" b="1" dirty="0" err="1">
                <a:solidFill>
                  <a:srgbClr val="002060"/>
                </a:solidFill>
                <a:latin typeface="Calibri"/>
              </a:rPr>
              <a:t>phần</a:t>
            </a:r>
            <a:r>
              <a:rPr lang="en-US" sz="3600" b="1" dirty="0">
                <a:solidFill>
                  <a:srgbClr val="002060"/>
                </a:solidFill>
                <a:latin typeface="Calibri"/>
              </a:rPr>
              <a:t> </a:t>
            </a:r>
            <a:r>
              <a:rPr lang="en-US" sz="3600" b="1" dirty="0" err="1">
                <a:solidFill>
                  <a:srgbClr val="002060"/>
                </a:solidFill>
                <a:latin typeface="Calibri"/>
              </a:rPr>
              <a:t>mở</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thân</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kết</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của</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văn</a:t>
            </a:r>
            <a:r>
              <a:rPr lang="en-US" sz="3600" b="1" dirty="0">
                <a:solidFill>
                  <a:srgbClr val="002060"/>
                </a:solidFill>
                <a:latin typeface="Calibri"/>
              </a:rPr>
              <a:t> </a:t>
            </a:r>
            <a:r>
              <a:rPr lang="en-US" sz="3600" b="1" dirty="0" err="1">
                <a:solidFill>
                  <a:srgbClr val="002060"/>
                </a:solidFill>
                <a:latin typeface="Calibri"/>
              </a:rPr>
              <a:t>trên</a:t>
            </a:r>
            <a:r>
              <a:rPr lang="en-US" sz="3600" b="1" dirty="0">
                <a:solidFill>
                  <a:srgbClr val="002060"/>
                </a:solidFill>
                <a:latin typeface="Calibri"/>
              </a:rPr>
              <a:t>.</a:t>
            </a:r>
          </a:p>
        </p:txBody>
      </p:sp>
      <p:sp>
        <p:nvSpPr>
          <p:cNvPr id="4" name="Rectangle 3">
            <a:extLst>
              <a:ext uri="{FF2B5EF4-FFF2-40B4-BE49-F238E27FC236}">
                <a16:creationId xmlns:a16="http://schemas.microsoft.com/office/drawing/2014/main" id="{7A070852-6520-89DD-3DC6-AB0B4CB56B65}"/>
              </a:ext>
            </a:extLst>
          </p:cNvPr>
          <p:cNvSpPr/>
          <p:nvPr/>
        </p:nvSpPr>
        <p:spPr>
          <a:xfrm>
            <a:off x="1390650" y="1390651"/>
            <a:ext cx="10629900" cy="285750"/>
          </a:xfrm>
          <a:prstGeom prst="rect">
            <a:avLst/>
          </a:prstGeom>
          <a:no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06FDE9DD-0EAE-48F2-D11D-4894E5AF8965}"/>
              </a:ext>
            </a:extLst>
          </p:cNvPr>
          <p:cNvSpPr/>
          <p:nvPr/>
        </p:nvSpPr>
        <p:spPr>
          <a:xfrm>
            <a:off x="123825" y="1266825"/>
            <a:ext cx="1171575" cy="447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Mở</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6" name="Rectangle 5">
            <a:extLst>
              <a:ext uri="{FF2B5EF4-FFF2-40B4-BE49-F238E27FC236}">
                <a16:creationId xmlns:a16="http://schemas.microsoft.com/office/drawing/2014/main" id="{9C0D4AA3-1DB5-FEB4-A1FA-2250DA248B07}"/>
              </a:ext>
            </a:extLst>
          </p:cNvPr>
          <p:cNvSpPr/>
          <p:nvPr/>
        </p:nvSpPr>
        <p:spPr>
          <a:xfrm>
            <a:off x="1400174" y="1762125"/>
            <a:ext cx="10658475" cy="2657475"/>
          </a:xfrm>
          <a:prstGeom prst="rect">
            <a:avLst/>
          </a:prstGeom>
          <a:noFill/>
          <a:ln w="5715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E40BE53D-00E8-CDD6-DD06-B02E12DC3B20}"/>
              </a:ext>
            </a:extLst>
          </p:cNvPr>
          <p:cNvSpPr/>
          <p:nvPr/>
        </p:nvSpPr>
        <p:spPr>
          <a:xfrm>
            <a:off x="209550" y="2476500"/>
            <a:ext cx="1028700" cy="733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Thân</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8" name="Rectangle 7">
            <a:extLst>
              <a:ext uri="{FF2B5EF4-FFF2-40B4-BE49-F238E27FC236}">
                <a16:creationId xmlns:a16="http://schemas.microsoft.com/office/drawing/2014/main" id="{2898C0A3-7070-EDD4-519B-223B9C924731}"/>
              </a:ext>
            </a:extLst>
          </p:cNvPr>
          <p:cNvSpPr/>
          <p:nvPr/>
        </p:nvSpPr>
        <p:spPr>
          <a:xfrm>
            <a:off x="1409700" y="4505326"/>
            <a:ext cx="10629900" cy="542924"/>
          </a:xfrm>
          <a:prstGeom prst="rect">
            <a:avLst/>
          </a:prstGeom>
          <a:noFill/>
          <a:ln w="5715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1D1D6E1E-A457-5E65-1DAD-A5FE77CC4312}"/>
              </a:ext>
            </a:extLst>
          </p:cNvPr>
          <p:cNvSpPr/>
          <p:nvPr/>
        </p:nvSpPr>
        <p:spPr>
          <a:xfrm>
            <a:off x="95250" y="4543425"/>
            <a:ext cx="1171575" cy="447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Kết</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Tree>
    <p:extLst>
      <p:ext uri="{BB962C8B-B14F-4D97-AF65-F5344CB8AC3E}">
        <p14:creationId xmlns:p14="http://schemas.microsoft.com/office/powerpoint/2010/main" val="16659095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254992" y="1209675"/>
            <a:ext cx="11041658" cy="77054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3600" b="1" dirty="0">
                <a:solidFill>
                  <a:srgbClr val="002060"/>
                </a:solidFill>
              </a:rPr>
              <a:t>b. </a:t>
            </a:r>
            <a:r>
              <a:rPr lang="en-US" sz="3600" b="1" dirty="0" err="1">
                <a:solidFill>
                  <a:srgbClr val="002060"/>
                </a:solidFill>
              </a:rPr>
              <a:t>Mở</a:t>
            </a:r>
            <a:r>
              <a:rPr lang="en-US" sz="3600" b="1" dirty="0">
                <a:solidFill>
                  <a:srgbClr val="002060"/>
                </a:solidFill>
              </a:rPr>
              <a:t> </a:t>
            </a:r>
            <a:r>
              <a:rPr lang="en-US" sz="3600" b="1" dirty="0" err="1">
                <a:solidFill>
                  <a:srgbClr val="002060"/>
                </a:solidFill>
              </a:rPr>
              <a:t>bài</a:t>
            </a:r>
            <a:r>
              <a:rPr lang="en-US" sz="3600" b="1" dirty="0">
                <a:solidFill>
                  <a:srgbClr val="002060"/>
                </a:solidFill>
              </a:rPr>
              <a:t> </a:t>
            </a:r>
            <a:r>
              <a:rPr lang="en-US" sz="3600" b="1" dirty="0" err="1">
                <a:solidFill>
                  <a:srgbClr val="002060"/>
                </a:solidFill>
              </a:rPr>
              <a:t>giới</a:t>
            </a:r>
            <a:r>
              <a:rPr lang="en-US" sz="3600" b="1" dirty="0">
                <a:solidFill>
                  <a:srgbClr val="002060"/>
                </a:solidFill>
              </a:rPr>
              <a:t> </a:t>
            </a:r>
            <a:r>
              <a:rPr lang="en-US" sz="3600" b="1" dirty="0" err="1">
                <a:solidFill>
                  <a:srgbClr val="002060"/>
                </a:solidFill>
              </a:rPr>
              <a:t>thiệu</a:t>
            </a:r>
            <a:r>
              <a:rPr lang="en-US" sz="3600" b="1" dirty="0">
                <a:solidFill>
                  <a:srgbClr val="002060"/>
                </a:solidFill>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gì</a:t>
            </a:r>
            <a:r>
              <a:rPr lang="en-US" sz="3600" b="1" dirty="0">
                <a:solidFill>
                  <a:srgbClr val="002060"/>
                </a:solidFill>
              </a:rPr>
              <a:t> </a:t>
            </a:r>
            <a:r>
              <a:rPr lang="en-US" sz="3600" b="1" dirty="0" err="1">
                <a:solidFill>
                  <a:srgbClr val="002060"/>
                </a:solidFill>
              </a:rPr>
              <a:t>về</a:t>
            </a:r>
            <a:r>
              <a:rPr lang="en-US" sz="3600" b="1" dirty="0">
                <a:solidFill>
                  <a:srgbClr val="002060"/>
                </a:solidFill>
              </a:rPr>
              <a:t> </a:t>
            </a:r>
            <a:r>
              <a:rPr lang="en-US" sz="3600" b="1" dirty="0" err="1">
                <a:solidFill>
                  <a:srgbClr val="002060"/>
                </a:solidFill>
              </a:rPr>
              <a:t>cây</a:t>
            </a:r>
            <a:r>
              <a:rPr lang="en-US" sz="3600" b="1" dirty="0">
                <a:solidFill>
                  <a:srgbClr val="002060"/>
                </a:solidFill>
              </a:rPr>
              <a:t> sim?</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11" name="Picture 10" descr="A close up of a plant&#10;&#10;Description automatically generated">
            <a:extLst>
              <a:ext uri="{FF2B5EF4-FFF2-40B4-BE49-F238E27FC236}">
                <a16:creationId xmlns:a16="http://schemas.microsoft.com/office/drawing/2014/main" id="{3D33CD1F-76A9-45B0-F675-78EE9731630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2875" y="2531259"/>
            <a:ext cx="3817620" cy="2697965"/>
          </a:xfrm>
          <a:prstGeom prst="rect">
            <a:avLst/>
          </a:prstGeom>
        </p:spPr>
      </p:pic>
      <p:cxnSp>
        <p:nvCxnSpPr>
          <p:cNvPr id="13" name="Straight Connector 12">
            <a:extLst>
              <a:ext uri="{FF2B5EF4-FFF2-40B4-BE49-F238E27FC236}">
                <a16:creationId xmlns:a16="http://schemas.microsoft.com/office/drawing/2014/main" id="{1C1D4EBB-BBC2-4FEB-1F97-9497CB663BC1}"/>
              </a:ext>
            </a:extLst>
          </p:cNvPr>
          <p:cNvCxnSpPr>
            <a:stCxn id="11" idx="3"/>
          </p:cNvCxnSpPr>
          <p:nvPr/>
        </p:nvCxnSpPr>
        <p:spPr>
          <a:xfrm flipV="1">
            <a:off x="3960495" y="2971800"/>
            <a:ext cx="1040130" cy="90844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018CFFDA-F88B-ED2A-16F1-ABD86A36DEDA}"/>
              </a:ext>
            </a:extLst>
          </p:cNvPr>
          <p:cNvSpPr/>
          <p:nvPr/>
        </p:nvSpPr>
        <p:spPr>
          <a:xfrm>
            <a:off x="5010149" y="2228850"/>
            <a:ext cx="6943726"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Giới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thiệu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n</a:t>
            </a:r>
            <a:r>
              <a:rPr lang="vi-VN" sz="2800" b="1" dirty="0">
                <a:latin typeface="Cambria" panose="02040503050406030204" pitchFamily="18" charset="0"/>
                <a:ea typeface="Cambria" panose="02040503050406030204" pitchFamily="18" charset="0"/>
              </a:rPr>
              <a:t>ơi sinh sống của </a:t>
            </a:r>
            <a:r>
              <a:rPr lang="en-US" sz="2800" b="1" dirty="0" err="1">
                <a:latin typeface="Cambria" panose="02040503050406030204" pitchFamily="18" charset="0"/>
                <a:ea typeface="Cambria" panose="02040503050406030204" pitchFamily="18" charset="0"/>
              </a:rPr>
              <a:t>cây</a:t>
            </a:r>
            <a:r>
              <a:rPr lang="en-US" sz="2800" b="1" dirty="0">
                <a:latin typeface="Cambria" panose="02040503050406030204" pitchFamily="18" charset="0"/>
                <a:ea typeface="Cambria" panose="02040503050406030204" pitchFamily="18" charset="0"/>
              </a:rPr>
              <a:t> sim </a:t>
            </a:r>
            <a:r>
              <a:rPr lang="vi-VN" sz="2800" dirty="0">
                <a:latin typeface="Cambria" panose="02040503050406030204" pitchFamily="18" charset="0"/>
                <a:ea typeface="Cambria" panose="02040503050406030204" pitchFamily="18" charset="0"/>
              </a:rPr>
              <a:t>(</a:t>
            </a:r>
            <a:r>
              <a:rPr lang="en-US" sz="2800" dirty="0" err="1">
                <a:latin typeface="Cambria" panose="02040503050406030204" pitchFamily="18" charset="0"/>
                <a:ea typeface="Cambria" panose="02040503050406030204" pitchFamily="18" charset="0"/>
              </a:rPr>
              <a:t>mọc</a:t>
            </a:r>
            <a:r>
              <a:rPr lang="en-US" sz="2800" dirty="0">
                <a:latin typeface="Cambria" panose="02040503050406030204" pitchFamily="18" charset="0"/>
                <a:ea typeface="Cambria" panose="02040503050406030204" pitchFamily="18" charset="0"/>
              </a:rPr>
              <a:t> ở </a:t>
            </a:r>
            <a:r>
              <a:rPr lang="en-US" sz="2800" dirty="0" err="1">
                <a:latin typeface="Cambria" panose="02040503050406030204" pitchFamily="18" charset="0"/>
                <a:ea typeface="Cambria" panose="02040503050406030204" pitchFamily="18" charset="0"/>
              </a:rPr>
              <a:t>vùng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trung</a:t>
            </a:r>
            <a:r>
              <a:rPr lang="en-US" sz="2800" dirty="0">
                <a:latin typeface="Cambria" panose="02040503050406030204" pitchFamily="18" charset="0"/>
                <a:ea typeface="Cambria" panose="02040503050406030204" pitchFamily="18" charset="0"/>
              </a:rPr>
              <a:t> du, </a:t>
            </a:r>
            <a:r>
              <a:rPr lang="en-US" sz="2800" dirty="0" err="1">
                <a:latin typeface="Cambria" panose="02040503050406030204" pitchFamily="18" charset="0"/>
                <a:ea typeface="Cambria" panose="02040503050406030204" pitchFamily="18" charset="0"/>
              </a:rPr>
              <a:t>trên</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những mảnh đất cằn cỗi)</a:t>
            </a:r>
            <a:endParaRPr lang="en-US" sz="2800"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53CBA0D5-AE1F-3801-7551-80D1755E4541}"/>
              </a:ext>
            </a:extLst>
          </p:cNvPr>
          <p:cNvCxnSpPr>
            <a:cxnSpLocks/>
          </p:cNvCxnSpPr>
          <p:nvPr/>
        </p:nvCxnSpPr>
        <p:spPr>
          <a:xfrm>
            <a:off x="3971925" y="3943350"/>
            <a:ext cx="1066800" cy="8953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F31F1C20-89CA-2181-A870-AF48C04FF1BE}"/>
              </a:ext>
            </a:extLst>
          </p:cNvPr>
          <p:cNvSpPr/>
          <p:nvPr/>
        </p:nvSpPr>
        <p:spPr>
          <a:xfrm>
            <a:off x="5048249" y="4095750"/>
            <a:ext cx="6943726"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Giới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thiệu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về</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loài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cây</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có</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họ</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với</a:t>
            </a:r>
            <a:r>
              <a:rPr lang="en-US" sz="3600" b="1" dirty="0">
                <a:latin typeface="Cambria" panose="02040503050406030204" pitchFamily="18" charset="0"/>
                <a:ea typeface="Cambria" panose="02040503050406030204" pitchFamily="18" charset="0"/>
              </a:rPr>
              <a:t> sim </a:t>
            </a:r>
            <a:r>
              <a:rPr lang="en-US" sz="3600" dirty="0">
                <a:latin typeface="Cambria" panose="02040503050406030204" pitchFamily="18" charset="0"/>
                <a:ea typeface="Cambria" panose="02040503050406030204" pitchFamily="18" charset="0"/>
              </a:rPr>
              <a:t>(</a:t>
            </a:r>
            <a:r>
              <a:rPr lang="en-US" sz="3600" dirty="0" err="1">
                <a:latin typeface="Cambria" panose="02040503050406030204" pitchFamily="18" charset="0"/>
                <a:ea typeface="Cambria" panose="02040503050406030204" pitchFamily="18" charset="0"/>
              </a:rPr>
              <a:t>cây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mua</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308707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435967" y="85725"/>
            <a:ext cx="11041658" cy="77054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vi-V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c. Cây sim được miêu tả như thế nào ở phần thân bài?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90035295-AEA8-7C85-D8C0-95EB26B640D4}"/>
              </a:ext>
            </a:extLst>
          </p:cNvPr>
          <p:cNvPicPr>
            <a:picLocks noChangeAspect="1"/>
          </p:cNvPicPr>
          <p:nvPr/>
        </p:nvPicPr>
        <p:blipFill>
          <a:blip r:embed="rId4"/>
          <a:stretch>
            <a:fillRect/>
          </a:stretch>
        </p:blipFill>
        <p:spPr>
          <a:xfrm>
            <a:off x="2143125" y="985837"/>
            <a:ext cx="7943850" cy="4476831"/>
          </a:xfrm>
          <a:prstGeom prst="rect">
            <a:avLst/>
          </a:prstGeom>
        </p:spPr>
      </p:pic>
      <p:sp>
        <p:nvSpPr>
          <p:cNvPr id="6" name="Rectangle: Rounded Corners 5">
            <a:extLst>
              <a:ext uri="{FF2B5EF4-FFF2-40B4-BE49-F238E27FC236}">
                <a16:creationId xmlns:a16="http://schemas.microsoft.com/office/drawing/2014/main" id="{A2ED6353-F411-B3FA-4A28-82F763FE1708}"/>
              </a:ext>
            </a:extLst>
          </p:cNvPr>
          <p:cNvSpPr/>
          <p:nvPr/>
        </p:nvSpPr>
        <p:spPr>
          <a:xfrm>
            <a:off x="1390650" y="5619750"/>
            <a:ext cx="9305925" cy="11334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Cây sim được miêu tả bằng cách tả lần lượt từng bộ phận của cây: đặc điểm của hoa và quả sim.</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2411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502744"/>
            <a:ext cx="12192000" cy="7703644"/>
          </a:xfrm>
          <a:prstGeom prst="rect">
            <a:avLst/>
          </a:prstGeom>
        </p:spPr>
      </p:pic>
      <p:sp>
        <p:nvSpPr>
          <p:cNvPr id="4" name="AutoShape 4"/>
          <p:cNvSpPr/>
          <p:nvPr/>
        </p:nvSpPr>
        <p:spPr>
          <a:xfrm>
            <a:off x="257174" y="1565551"/>
            <a:ext cx="9223639" cy="4482824"/>
          </a:xfrm>
          <a:prstGeom prst="rect">
            <a:avLst/>
          </a:prstGeom>
          <a:solidFill>
            <a:srgbClr val="FFFFFF"/>
          </a:solidFill>
        </p:spPr>
      </p:sp>
      <p:pic>
        <p:nvPicPr>
          <p:cNvPr id="10"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398040" y="1338570"/>
            <a:ext cx="1344369" cy="508416"/>
          </a:xfrm>
          <a:prstGeom prst="rect">
            <a:avLst/>
          </a:prstGeom>
        </p:spPr>
      </p:pic>
      <p:pic>
        <p:nvPicPr>
          <p:cNvPr id="13" name="Picture 13"/>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038897" y="3566778"/>
            <a:ext cx="3153103" cy="2743200"/>
          </a:xfrm>
          <a:prstGeom prst="rect">
            <a:avLst/>
          </a:prstGeom>
        </p:spPr>
      </p:pic>
      <p:sp>
        <p:nvSpPr>
          <p:cNvPr id="24" name="TextBox 24"/>
          <p:cNvSpPr txBox="1"/>
          <p:nvPr/>
        </p:nvSpPr>
        <p:spPr>
          <a:xfrm>
            <a:off x="4907666" y="-508363"/>
            <a:ext cx="3369559" cy="1549591"/>
          </a:xfrm>
          <a:prstGeom prst="rect">
            <a:avLst/>
          </a:prstGeom>
        </p:spPr>
        <p:txBody>
          <a:bodyPr wrap="square" lIns="0" tIns="0" rIns="0" bIns="0" rtlCol="0" anchor="t">
            <a:spAutoFit/>
          </a:bodyPr>
          <a:lstStyle/>
          <a:p>
            <a:pPr defTabSz="609630">
              <a:lnSpc>
                <a:spcPct val="150000"/>
              </a:lnSpc>
            </a:pPr>
            <a:r>
              <a:rPr lang="en-US" sz="7667" dirty="0">
                <a:solidFill>
                  <a:srgbClr val="FF0066"/>
                </a:solidFill>
                <a:latin typeface="#9Slide03 BoosterNextFYBlack" panose="02000A03000000020004" pitchFamily="2" charset="0"/>
              </a:rPr>
              <a:t>LƯU Ý:</a:t>
            </a:r>
          </a:p>
        </p:txBody>
      </p:sp>
      <p:sp>
        <p:nvSpPr>
          <p:cNvPr id="14" name="TextBox 27"/>
          <p:cNvSpPr txBox="1"/>
          <p:nvPr/>
        </p:nvSpPr>
        <p:spPr>
          <a:xfrm>
            <a:off x="542925" y="2125753"/>
            <a:ext cx="8366612" cy="3798156"/>
          </a:xfrm>
          <a:prstGeom prst="rect">
            <a:avLst/>
          </a:prstGeom>
        </p:spPr>
        <p:txBody>
          <a:bodyPr wrap="square" lIns="0" tIns="0" rIns="0" bIns="0" rtlCol="0" anchor="t">
            <a:spAutoFit/>
          </a:bodyPr>
          <a:lstStyle/>
          <a:p>
            <a:pPr algn="just" defTabSz="609630">
              <a:lnSpc>
                <a:spcPct val="150000"/>
              </a:lnSpc>
            </a:pPr>
            <a:r>
              <a:rPr lang="vi-VN" sz="2800" dirty="0">
                <a:solidFill>
                  <a:srgbClr val="191919"/>
                </a:solidFill>
                <a:cs typeface="Arial" panose="020B0604020202020204" pitchFamily="34" charset="0"/>
              </a:rPr>
              <a:t>+ Để tả được các đặc điểm của hoa sim, quả sim tác giả phải quan sát rất kỹ từng bộ phận của cây </a:t>
            </a:r>
          </a:p>
          <a:p>
            <a:pPr algn="just" defTabSz="609630">
              <a:lnSpc>
                <a:spcPct val="150000"/>
              </a:lnSpc>
            </a:pPr>
            <a:r>
              <a:rPr lang="vi-VN" sz="2800" dirty="0">
                <a:solidFill>
                  <a:srgbClr val="191919"/>
                </a:solidFill>
                <a:cs typeface="Arial" panose="020B0604020202020204" pitchFamily="34" charset="0"/>
              </a:rPr>
              <a:t>+ Bài văn có những hình ảnh so sánh giúp người đọc dễ dàng cảm nhận/ hình dung hoặc đặc biệt đặc điểm của cây/ gửi cho người đọc những liên tưởng thú vị/…</a:t>
            </a:r>
          </a:p>
        </p:txBody>
      </p:sp>
    </p:spTree>
    <p:extLst>
      <p:ext uri="{BB962C8B-B14F-4D97-AF65-F5344CB8AC3E}">
        <p14:creationId xmlns:p14="http://schemas.microsoft.com/office/powerpoint/2010/main" val="11369733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1664</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#9Slide03 BoosterNextFYBlack</vt: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35</cp:revision>
  <dcterms:created xsi:type="dcterms:W3CDTF">2023-12-18T00:51:32Z</dcterms:created>
  <dcterms:modified xsi:type="dcterms:W3CDTF">2025-05-04T16:17:46Z</dcterms:modified>
</cp:coreProperties>
</file>