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14"/>
  </p:notesMasterIdLst>
  <p:sldIdLst>
    <p:sldId id="282" r:id="rId3"/>
    <p:sldId id="260" r:id="rId4"/>
    <p:sldId id="283" r:id="rId5"/>
    <p:sldId id="259" r:id="rId6"/>
    <p:sldId id="262" r:id="rId7"/>
    <p:sldId id="291" r:id="rId8"/>
    <p:sldId id="290" r:id="rId9"/>
    <p:sldId id="261" r:id="rId10"/>
    <p:sldId id="292" r:id="rId11"/>
    <p:sldId id="35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F878-AFC8-43EB-9431-719CFE394D2D}"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C4AC8-E8E0-4EC5-ACDC-74A3D76CB19E}" type="slidenum">
              <a:rPr lang="en-US" smtClean="0"/>
              <a:t>‹#›</a:t>
            </a:fld>
            <a:endParaRPr lang="en-US"/>
          </a:p>
        </p:txBody>
      </p:sp>
    </p:spTree>
    <p:extLst>
      <p:ext uri="{BB962C8B-B14F-4D97-AF65-F5344CB8AC3E}">
        <p14:creationId xmlns:p14="http://schemas.microsoft.com/office/powerpoint/2010/main" val="414040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7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42576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53374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45548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98232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77565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36897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1078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79714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4721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53966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3257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446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14406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48421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2892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55989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9999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6948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49886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27450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13599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55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5496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998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9316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2024/1/8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55008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2024/1/8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7093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2024/1/8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7788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2024/1/8</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35339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2024/1/8</a:t>
            </a:fld>
            <a:endParaRPr lang="zh-CN" altLang="en-US">
              <a:solidFill>
                <a:prstClr val="black">
                  <a:tint val="75000"/>
                </a:prstClr>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18058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2024/1/8</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16392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2024/1/8</a:t>
            </a:fld>
            <a:endParaRPr lang="zh-CN" altLang="en-US">
              <a:solidFill>
                <a:prstClr val="black">
                  <a:tint val="75000"/>
                </a:prstClr>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8403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8229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2024/1/8</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11678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2024/1/8</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0881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2024/1/8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802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2024/1/8</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3409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1/8/2024</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17791714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28487601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1/8/2024</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31788656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373053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1/8/2024</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8087682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1/8/2024</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4422181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30015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1/8/2024</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55757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1589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88184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82711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494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1.jp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83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lum/>
          </a:blip>
          <a:srcRect/>
          <a:stretch>
            <a:fillRect l="-27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4546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1</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874733" y="1626174"/>
            <a:ext cx="9614225" cy="3615241"/>
          </a:xfrm>
          <a:prstGeom prst="rect">
            <a:avLst/>
          </a:prstGeom>
        </p:spPr>
      </p:pic>
    </p:spTree>
    <p:extLst>
      <p:ext uri="{BB962C8B-B14F-4D97-AF65-F5344CB8AC3E}">
        <p14:creationId xmlns:p14="http://schemas.microsoft.com/office/powerpoint/2010/main" val="1675086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640E7B-118E-E561-DD79-872156C27E8C}"/>
              </a:ext>
            </a:extLst>
          </p:cNvPr>
          <p:cNvPicPr>
            <a:picLocks noChangeAspect="1"/>
          </p:cNvPicPr>
          <p:nvPr/>
        </p:nvPicPr>
        <p:blipFill>
          <a:blip r:embed="rId2"/>
          <a:stretch>
            <a:fillRect/>
          </a:stretch>
        </p:blipFill>
        <p:spPr>
          <a:xfrm flipH="1">
            <a:off x="8200704" y="1142884"/>
            <a:ext cx="2566003" cy="5541307"/>
          </a:xfrm>
          <a:prstGeom prst="rect">
            <a:avLst/>
          </a:prstGeom>
        </p:spPr>
      </p:pic>
      <p:grpSp>
        <p:nvGrpSpPr>
          <p:cNvPr id="5" name="Group 4">
            <a:extLst>
              <a:ext uri="{FF2B5EF4-FFF2-40B4-BE49-F238E27FC236}">
                <a16:creationId xmlns:a16="http://schemas.microsoft.com/office/drawing/2014/main" id="{44857776-84A0-D79D-098A-38BED99E04F8}"/>
              </a:ext>
            </a:extLst>
          </p:cNvPr>
          <p:cNvGrpSpPr/>
          <p:nvPr/>
        </p:nvGrpSpPr>
        <p:grpSpPr>
          <a:xfrm>
            <a:off x="466725" y="-228269"/>
            <a:ext cx="8686800" cy="6209969"/>
            <a:chOff x="4570639" y="-364423"/>
            <a:chExt cx="5911060" cy="3944081"/>
          </a:xfrm>
        </p:grpSpPr>
        <p:pic>
          <p:nvPicPr>
            <p:cNvPr id="6" name="图片 12">
              <a:extLst>
                <a:ext uri="{FF2B5EF4-FFF2-40B4-BE49-F238E27FC236}">
                  <a16:creationId xmlns:a16="http://schemas.microsoft.com/office/drawing/2014/main" id="{636F7F2D-FD04-F188-495E-C7EF3E9DF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639" y="-364423"/>
              <a:ext cx="5911060" cy="3944081"/>
            </a:xfrm>
            <a:prstGeom prst="rect">
              <a:avLst/>
            </a:prstGeom>
          </p:spPr>
        </p:pic>
        <p:sp>
          <p:nvSpPr>
            <p:cNvPr id="7" name="TextBox 6">
              <a:extLst>
                <a:ext uri="{FF2B5EF4-FFF2-40B4-BE49-F238E27FC236}">
                  <a16:creationId xmlns:a16="http://schemas.microsoft.com/office/drawing/2014/main" id="{31ACE016-DB57-F2C7-4FA4-6B8EA16E5863}"/>
                </a:ext>
              </a:extLst>
            </p:cNvPr>
            <p:cNvSpPr txBox="1"/>
            <p:nvPr/>
          </p:nvSpPr>
          <p:spPr>
            <a:xfrm>
              <a:off x="5303644" y="562496"/>
              <a:ext cx="3978129" cy="2163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nhà</a:t>
              </a:r>
              <a:r>
                <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t>
              </a:r>
              <a:r>
                <a:rPr kumimoji="0" lang="vi-VN"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Trao đổi với người thân về bài văn tả cây em đã viết và xin ý kiến góp ý.</a:t>
              </a:r>
              <a:endParaRPr kumimoji="0" lang="en-GB"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5909884"/>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pic>
        <p:nvPicPr>
          <p:cNvPr id="3" name="Picture 2">
            <a:extLst>
              <a:ext uri="{FF2B5EF4-FFF2-40B4-BE49-F238E27FC236}">
                <a16:creationId xmlns:a16="http://schemas.microsoft.com/office/drawing/2014/main" id="{F56CE1E3-F68F-774C-C215-93E454BA0A77}"/>
              </a:ext>
            </a:extLst>
          </p:cNvPr>
          <p:cNvPicPr>
            <a:picLocks noChangeAspect="1"/>
          </p:cNvPicPr>
          <p:nvPr/>
        </p:nvPicPr>
        <p:blipFill>
          <a:blip r:embed="rId4"/>
          <a:stretch>
            <a:fillRect/>
          </a:stretch>
        </p:blipFill>
        <p:spPr>
          <a:xfrm>
            <a:off x="2737980" y="2434512"/>
            <a:ext cx="6163590" cy="1798476"/>
          </a:xfrm>
          <a:prstGeom prst="rect">
            <a:avLst/>
          </a:prstGeom>
        </p:spPr>
      </p:pic>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3087793" y="2571229"/>
            <a:ext cx="5709053" cy="1323439"/>
          </a:xfrm>
          <a:prstGeom prst="rect">
            <a:avLst/>
          </a:prstGeom>
          <a:noFill/>
        </p:spPr>
        <p:txBody>
          <a:bodyPr wrap="square" rtlCol="0">
            <a:spAutoFit/>
          </a:bodyPr>
          <a:lstStyle/>
          <a:p>
            <a:pPr lvl="0" algn="ctr">
              <a:defRPr/>
            </a:pPr>
            <a:r>
              <a:rPr lang="en-US" altLang="zh-CN" sz="4000" dirty="0">
                <a:solidFill>
                  <a:prstClr val="black">
                    <a:lumMod val="75000"/>
                    <a:lumOff val="25000"/>
                  </a:prstClr>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a:t>
            </a:r>
            <a:r>
              <a:rPr lang="vi-VN" altLang="zh-CN" sz="4000" dirty="0">
                <a:solidFill>
                  <a:prstClr val="black">
                    <a:lumMod val="75000"/>
                    <a:lumOff val="25000"/>
                  </a:prstClr>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ọc lại dàn ý đã lập ở tiết trước, trả lời câu hỏi:</a:t>
            </a:r>
            <a:endParaRPr kumimoji="0" lang="zh-CN" altLang="en-US" sz="4000" b="0" i="0" u="none" strike="noStrike" kern="1200" cap="none" spc="0" normalizeH="0" baseline="0" noProof="0" dirty="0">
              <a:ln>
                <a:noFill/>
              </a:ln>
              <a:solidFill>
                <a:srgbClr val="C00000"/>
              </a:solidFill>
              <a:effectLst>
                <a:outerShdw blurRad="12700" dist="12700" dir="2700000" algn="tl" rotWithShape="0">
                  <a:prstClr val="black">
                    <a:alpha val="40000"/>
                  </a:prstClr>
                </a:outerShdw>
              </a:effectLst>
              <a:uLnTx/>
              <a:uFillTx/>
              <a:latin typeface="Cambria" panose="02040503050406030204" pitchFamily="18" charset="0"/>
              <a:ea typeface="字魂115号-刀刀体" panose="00000500000000000000" pitchFamily="2" charset="-122"/>
            </a:endParaRP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
        <p:nvSpPr>
          <p:cNvPr id="4" name="文本框 8">
            <a:extLst>
              <a:ext uri="{FF2B5EF4-FFF2-40B4-BE49-F238E27FC236}">
                <a16:creationId xmlns:a16="http://schemas.microsoft.com/office/drawing/2014/main" id="{141C5976-DBF5-F958-9444-3E9A94BBE3F7}"/>
              </a:ext>
            </a:extLst>
          </p:cNvPr>
          <p:cNvSpPr txBox="1"/>
          <p:nvPr/>
        </p:nvSpPr>
        <p:spPr>
          <a:xfrm>
            <a:off x="2800350" y="4314304"/>
            <a:ext cx="5986971" cy="1323439"/>
          </a:xfrm>
          <a:prstGeom prst="rect">
            <a:avLst/>
          </a:prstGeom>
          <a:noFill/>
        </p:spPr>
        <p:txBody>
          <a:bodyPr wrap="square" rtlCol="0">
            <a:spAutoFit/>
          </a:bodyPr>
          <a:lstStyle/>
          <a:p>
            <a:pPr lvl="0" algn="ctr">
              <a:defRPr/>
            </a:pP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Em</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có</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muốn</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thay</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đổi</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hoặc</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điều</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chỉnh</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gì</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ở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dàn</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ý?</a:t>
            </a:r>
            <a:endParaRPr kumimoji="0" lang="zh-CN" altLang="en-US" sz="4000" b="0" i="0" u="none" strike="noStrike" kern="1200" cap="none" spc="0" normalizeH="0" baseline="0" noProof="0" dirty="0">
              <a:ln>
                <a:noFill/>
              </a:ln>
              <a:solidFill>
                <a:srgbClr val="FF0000"/>
              </a:solidFill>
              <a:effectLst>
                <a:outerShdw blurRad="12700" dist="12700" dir="2700000" algn="tl" rotWithShape="0">
                  <a:prstClr val="black">
                    <a:alpha val="40000"/>
                  </a:prstClr>
                </a:outerShdw>
              </a:effectLst>
              <a:uLnTx/>
              <a:uFillTx/>
              <a:latin typeface="Cambria" panose="02040503050406030204" pitchFamily="18" charset="0"/>
              <a:ea typeface="字魂115号-刀刀体" panose="00000500000000000000" pitchFamily="2" charset="-122"/>
            </a:endParaRPr>
          </a:p>
        </p:txBody>
      </p:sp>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5" name="图片 14">
            <a:extLst>
              <a:ext uri="{FF2B5EF4-FFF2-40B4-BE49-F238E27FC236}">
                <a16:creationId xmlns:a16="http://schemas.microsoft.com/office/drawing/2014/main" id="{F08BE3D6-08B4-41A3-B4B0-8C252B4E19A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298599" y="4564478"/>
            <a:ext cx="950744" cy="1001486"/>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20" name="图片 19">
            <a:extLst>
              <a:ext uri="{FF2B5EF4-FFF2-40B4-BE49-F238E27FC236}">
                <a16:creationId xmlns:a16="http://schemas.microsoft.com/office/drawing/2014/main" id="{DF76EEB3-FA04-4E96-8D0C-30DE0B28E6B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0374086" y="3028797"/>
            <a:ext cx="1114029" cy="1099459"/>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88037" y="4096897"/>
            <a:ext cx="3131194"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3" name="Picture 2" descr="A tree with hearts on it&#10;&#10;Description automatically generated">
            <a:extLst>
              <a:ext uri="{FF2B5EF4-FFF2-40B4-BE49-F238E27FC236}">
                <a16:creationId xmlns:a16="http://schemas.microsoft.com/office/drawing/2014/main" id="{CE65E98E-0801-2A24-4E60-D820028483D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43800" y="2533650"/>
            <a:ext cx="6305550" cy="6305550"/>
          </a:xfrm>
          <a:prstGeom prst="rect">
            <a:avLst/>
          </a:prstGeom>
        </p:spPr>
      </p:pic>
      <p:pic>
        <p:nvPicPr>
          <p:cNvPr id="22" name="Picture 21">
            <a:extLst>
              <a:ext uri="{FF2B5EF4-FFF2-40B4-BE49-F238E27FC236}">
                <a16:creationId xmlns:a16="http://schemas.microsoft.com/office/drawing/2014/main" id="{4B06F04D-CE27-F291-C1EE-CEE5990AF862}"/>
              </a:ext>
            </a:extLst>
          </p:cNvPr>
          <p:cNvPicPr>
            <a:picLocks noChangeAspect="1"/>
          </p:cNvPicPr>
          <p:nvPr/>
        </p:nvPicPr>
        <p:blipFill>
          <a:blip r:embed="rId22"/>
          <a:stretch>
            <a:fillRect/>
          </a:stretch>
        </p:blipFill>
        <p:spPr>
          <a:xfrm>
            <a:off x="5776620" y="1179913"/>
            <a:ext cx="2353260" cy="1012024"/>
          </a:xfrm>
          <a:prstGeom prst="rect">
            <a:avLst/>
          </a:prstGeom>
        </p:spPr>
      </p:pic>
      <p:pic>
        <p:nvPicPr>
          <p:cNvPr id="25" name="Picture 24">
            <a:extLst>
              <a:ext uri="{FF2B5EF4-FFF2-40B4-BE49-F238E27FC236}">
                <a16:creationId xmlns:a16="http://schemas.microsoft.com/office/drawing/2014/main" id="{4EDB1BE7-CFDC-EFF2-A9AB-CDDAD0A2F7D6}"/>
              </a:ext>
            </a:extLst>
          </p:cNvPr>
          <p:cNvPicPr>
            <a:picLocks noChangeAspect="1"/>
          </p:cNvPicPr>
          <p:nvPr/>
        </p:nvPicPr>
        <p:blipFill>
          <a:blip r:embed="rId23"/>
          <a:stretch>
            <a:fillRect/>
          </a:stretch>
        </p:blipFill>
        <p:spPr>
          <a:xfrm>
            <a:off x="2970729" y="2198248"/>
            <a:ext cx="7126842" cy="2804403"/>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1304925"/>
            <a:ext cx="12192000" cy="350520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4"/>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5"/>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33350" y="1500927"/>
            <a:ext cx="12058650" cy="3231654"/>
          </a:xfrm>
          <a:prstGeom prst="rect">
            <a:avLst/>
          </a:prstGeom>
          <a:noFill/>
        </p:spPr>
        <p:txBody>
          <a:bodyPr wrap="square" rtlCol="0">
            <a:spAutoFit/>
          </a:bodyPr>
          <a:lstStyle/>
          <a:p>
            <a:pPr lvl="0" algn="just">
              <a:defRPr/>
            </a:pPr>
            <a:r>
              <a:rPr lang="vi-VN" sz="3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Chọn 1 trong 3 đề dưới đây:</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1: Viết bài văn miêu tả một cây ăn quả mà em yêu thích.</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2: Viết bài văn miêu tả một cây ở sân trường đã gắn bó với em và bạn bè.</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3: Viết bài văn miêu tả một cây mà em biết qua phim ảnh, sách báo.</a:t>
            </a:r>
            <a:endParaRPr kumimoji="0" lang="vi-VN" sz="3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79470"/>
            <a:ext cx="10858500" cy="658368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Picture 2" descr="Hình ảnh Cậu Bé Viết Bài Tập Về Nhà PNG Miễn Phí Tải Về - Lovepik">
            <a:extLst>
              <a:ext uri="{FF2B5EF4-FFF2-40B4-BE49-F238E27FC236}">
                <a16:creationId xmlns:a16="http://schemas.microsoft.com/office/drawing/2014/main" id="{72162CB5-171F-8233-B19A-009C863A05E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302" b="99623" l="5535" r="96478">
                        <a14:foregroundMark x1="14340" y1="84906" x2="57862" y2="97610"/>
                        <a14:foregroundMark x1="8679" y1="89560" x2="25283" y2="99874"/>
                        <a14:foregroundMark x1="25283" y1="99874" x2="25283" y2="99874"/>
                        <a14:foregroundMark x1="5535" y1="87547" x2="22767" y2="99874"/>
                        <a14:foregroundMark x1="79245" y1="86415" x2="95849" y2="73459"/>
                        <a14:foregroundMark x1="50692" y1="9811" x2="62516" y2="8302"/>
                        <a14:foregroundMark x1="52075" y1="8679" x2="59623" y2="9434"/>
                        <a14:foregroundMark x1="83774" y1="75723" x2="96226" y2="87296"/>
                        <a14:foregroundMark x1="63648" y1="97358" x2="89560" y2="96226"/>
                        <a14:foregroundMark x1="74591" y1="90943" x2="92704" y2="90943"/>
                        <a14:foregroundMark x1="81258" y1="74591" x2="94214" y2="72830"/>
                        <a14:foregroundMark x1="73962" y1="74591" x2="96478" y2="69057"/>
                      </a14:backgroundRemoval>
                    </a14:imgEffect>
                  </a14:imgLayer>
                </a14:imgProps>
              </a:ext>
              <a:ext uri="{28A0092B-C50C-407E-A947-70E740481C1C}">
                <a14:useLocalDpi xmlns:a14="http://schemas.microsoft.com/office/drawing/2010/main" val="0"/>
              </a:ext>
            </a:extLst>
          </a:blip>
          <a:srcRect/>
          <a:stretch>
            <a:fillRect/>
          </a:stretch>
        </p:blipFill>
        <p:spPr bwMode="auto">
          <a:xfrm>
            <a:off x="1085850" y="3105642"/>
            <a:ext cx="3307265" cy="330726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26">
            <a:extLst>
              <a:ext uri="{FF2B5EF4-FFF2-40B4-BE49-F238E27FC236}">
                <a16:creationId xmlns:a16="http://schemas.microsoft.com/office/drawing/2014/main" id="{4FDD466B-6408-EC22-7B78-1E83431C8D2A}"/>
              </a:ext>
            </a:extLst>
          </p:cNvPr>
          <p:cNvSpPr txBox="1"/>
          <p:nvPr/>
        </p:nvSpPr>
        <p:spPr>
          <a:xfrm>
            <a:off x="3743325" y="1354607"/>
            <a:ext cx="7524749" cy="2800767"/>
          </a:xfrm>
          <a:prstGeom prst="rect">
            <a:avLst/>
          </a:prstGeom>
          <a:noFill/>
          <a:ln w="57150">
            <a:noFill/>
            <a:prstDash val="sysDot"/>
          </a:ln>
        </p:spPr>
        <p:txBody>
          <a:bodyPr wrap="square" rtlCol="0">
            <a:spAutoFit/>
            <a:scene3d>
              <a:camera prst="orthographicFront"/>
              <a:lightRig rig="threePt" dir="t"/>
            </a:scene3d>
            <a:sp3d extrusionH="57150">
              <a:bevelT w="57150" h="38100" prst="artDeco"/>
            </a:sp3d>
          </a:bodyPr>
          <a:lstStyle/>
          <a:p>
            <a:pPr algn="ctr">
              <a:defRPr/>
            </a:pPr>
            <a:r>
              <a:rPr lang="en-US" altLang="zh-CN"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rPr>
              <a:t>1. </a:t>
            </a:r>
            <a:r>
              <a:rPr lang="vi-VN" altLang="zh-CN"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rPr>
              <a:t>Dựa vào dàn ý đã lập trong hoạt động Viết ở Bài 22, viết bài văn theo yêu cầu của đề bài.</a:t>
            </a:r>
            <a:endParaRPr lang="zh-CN" altLang="en-US"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4018694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441960" y="304800"/>
            <a:ext cx="11414760" cy="6416039"/>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A87ED16F-CFA5-C1BF-35A5-A094CE9E0999}"/>
              </a:ext>
            </a:extLst>
          </p:cNvPr>
          <p:cNvSpPr txBox="1"/>
          <p:nvPr/>
        </p:nvSpPr>
        <p:spPr>
          <a:xfrm>
            <a:off x="590550" y="704850"/>
            <a:ext cx="11039475" cy="5847755"/>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r>
              <a:rPr lang="vi-VN" sz="2200" b="0" i="0" dirty="0">
                <a:solidFill>
                  <a:srgbClr val="000000"/>
                </a:solidFill>
                <a:effectLst/>
                <a:latin typeface="Cambria" panose="02040503050406030204" pitchFamily="18" charset="0"/>
                <a:ea typeface="Cambria" panose="02040503050406030204" pitchFamily="18" charset="0"/>
              </a:rPr>
              <a:t>Cây phượng cao lắm, cao hơn cả tầng ba của tòa nhà em học. Thân cây to lớn đến phải hai bạn học sinh ôm vẫn chưa xuể. Lớp vỏ trên thân cây sần sùi, hằn từng khe, rãnh như là mặt ruộng vào mùa hạn. Bộ rễ của cây thì chắc hẳn rất to và dài. Vì chỉ với một phần nhô trên mặt đất đã to hơn cả bắp tay rồi.</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Cành chính của cây phượng thì chỉ gồm bốn cành. Nhưng từ đó, tỏa ra nhiều cành phụ lắm. Chúng đan vào nhau tạo thành một chiếc ô khổng lồ che bóng mát cho chúng em vui chơi. Khi mùa hè đến, cây phượng nở hoa đỏ rực. Những cánh hoa mỏng manh như cánh gián, đỏ tươi hơn cả mặt trời trở thành tín hiệu báo cho chúng em sắp kết thúc năm học.</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a:p>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4643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365760" y="656430"/>
            <a:ext cx="11414760" cy="5283359"/>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文本框 26">
            <a:extLst>
              <a:ext uri="{FF2B5EF4-FFF2-40B4-BE49-F238E27FC236}">
                <a16:creationId xmlns:a16="http://schemas.microsoft.com/office/drawing/2014/main" id="{5CFE20F0-350F-BBDC-3404-28A0CF48A61D}"/>
              </a:ext>
            </a:extLst>
          </p:cNvPr>
          <p:cNvSpPr txBox="1"/>
          <p:nvPr/>
        </p:nvSpPr>
        <p:spPr>
          <a:xfrm>
            <a:off x="838200" y="2248866"/>
            <a:ext cx="4237693" cy="1569660"/>
          </a:xfrm>
          <a:prstGeom prst="rect">
            <a:avLst/>
          </a:prstGeom>
          <a:noFill/>
          <a:ln w="57150">
            <a:noFill/>
            <a:prstDash val="sysDot"/>
          </a:ln>
        </p:spPr>
        <p:txBody>
          <a:bodyPr wrap="square" rtlCol="0">
            <a:spAutoFit/>
            <a:scene3d>
              <a:camera prst="orthographicFront"/>
              <a:lightRig rig="threePt" dir="t"/>
            </a:scene3d>
            <a:sp3d extrusionH="57150">
              <a:bevelT w="57150" h="38100" prst="artDeco"/>
            </a:sp3d>
          </a:bodyPr>
          <a:lstStyle/>
          <a:p>
            <a:pPr lvl="0" algn="ctr">
              <a:defRPr/>
            </a:pP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2.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Đọc</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soát</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và</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chỉnh</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sửa</a:t>
            </a:r>
            <a:endParaRPr kumimoji="0" lang="zh-CN" altLang="en-US" sz="4800" b="1" i="0" u="none" strike="noStrike" kern="1200" cap="none" spc="0" normalizeH="0" baseline="0" noProof="0" dirty="0">
              <a:ln>
                <a:solidFill>
                  <a:srgbClr val="73281D"/>
                </a:solidFill>
              </a:ln>
              <a:solidFill>
                <a:srgbClr val="00B050"/>
              </a:solidFill>
              <a:effectLst/>
              <a:uLnTx/>
              <a:uFillTx/>
              <a:latin typeface="Calibri" panose="020F0502020204030204"/>
              <a:ea typeface="inpin heiti" panose="00000500000000000000" pitchFamily="2" charset="-122"/>
              <a:sym typeface="inpin heiti" panose="00000500000000000000" pitchFamily="2" charset="-122"/>
            </a:endParaRPr>
          </a:p>
        </p:txBody>
      </p:sp>
      <p:pic>
        <p:nvPicPr>
          <p:cNvPr id="21" name="Picture 20">
            <a:extLst>
              <a:ext uri="{FF2B5EF4-FFF2-40B4-BE49-F238E27FC236}">
                <a16:creationId xmlns:a16="http://schemas.microsoft.com/office/drawing/2014/main" id="{F5DA1FE8-4816-D167-AB06-CC159838A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637" y="1115480"/>
            <a:ext cx="3792041" cy="4700423"/>
          </a:xfrm>
          <a:prstGeom prst="rect">
            <a:avLst/>
          </a:prstGeom>
        </p:spPr>
      </p:pic>
      <p:pic>
        <p:nvPicPr>
          <p:cNvPr id="22" name="Picture 21">
            <a:extLst>
              <a:ext uri="{FF2B5EF4-FFF2-40B4-BE49-F238E27FC236}">
                <a16:creationId xmlns:a16="http://schemas.microsoft.com/office/drawing/2014/main" id="{BE4ECB8B-2F04-B57A-BADD-C62690608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38" y="1336531"/>
            <a:ext cx="3822523" cy="4700423"/>
          </a:xfrm>
          <a:prstGeom prst="rect">
            <a:avLst/>
          </a:prstGeom>
        </p:spPr>
      </p:pic>
    </p:spTree>
    <p:extLst>
      <p:ext uri="{BB962C8B-B14F-4D97-AF65-F5344CB8AC3E}">
        <p14:creationId xmlns:p14="http://schemas.microsoft.com/office/powerpoint/2010/main" val="206043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320040"/>
            <a:ext cx="11129010" cy="623316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p:cNvGrpSpPr/>
          <p:nvPr/>
        </p:nvGrpSpPr>
        <p:grpSpPr>
          <a:xfrm>
            <a:off x="0" y="0"/>
            <a:ext cx="2778033" cy="2021477"/>
            <a:chOff x="-112938" y="-136900"/>
            <a:chExt cx="2778033" cy="2021477"/>
          </a:xfrm>
        </p:grpSpPr>
        <p:pic>
          <p:nvPicPr>
            <p:cNvPr id="4" name="图片 3">
              <a:extLst>
                <a:ext uri="{FF2B5EF4-FFF2-40B4-BE49-F238E27FC236}">
                  <a16:creationId xmlns:a16="http://schemas.microsoft.com/office/drawing/2014/main" id="{B7A0E323-DE29-4FD5-8BC8-518F12A68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 y="-136900"/>
              <a:ext cx="2021477" cy="2021477"/>
            </a:xfrm>
            <a:prstGeom prst="rect">
              <a:avLst/>
            </a:prstGeom>
            <a:effectLst>
              <a:outerShdw blurRad="63500" algn="ctr" rotWithShape="0">
                <a:prstClr val="black">
                  <a:alpha val="40000"/>
                </a:prstClr>
              </a:outerShdw>
            </a:effectLst>
          </p:spPr>
        </p:pic>
        <p:sp>
          <p:nvSpPr>
            <p:cNvPr id="8" name="文本框 7">
              <a:extLst>
                <a:ext uri="{FF2B5EF4-FFF2-40B4-BE49-F238E27FC236}">
                  <a16:creationId xmlns:a16="http://schemas.microsoft.com/office/drawing/2014/main" id="{1D6364E0-59CB-4101-AE19-2F2E2D506119}"/>
                </a:ext>
              </a:extLst>
            </p:cNvPr>
            <p:cNvSpPr txBox="1"/>
            <p:nvPr/>
          </p:nvSpPr>
          <p:spPr>
            <a:xfrm>
              <a:off x="-112938" y="483585"/>
              <a:ext cx="27780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a)</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endParaRPr>
            </a:p>
          </p:txBody>
        </p:sp>
      </p:grpSp>
      <p:sp>
        <p:nvSpPr>
          <p:cNvPr id="5" name="Rectangle 4"/>
          <p:cNvSpPr/>
          <p:nvPr/>
        </p:nvSpPr>
        <p:spPr>
          <a:xfrm>
            <a:off x="2053319" y="483585"/>
            <a:ext cx="9471931" cy="707886"/>
          </a:xfrm>
          <a:prstGeom prst="rect">
            <a:avLst/>
          </a:prstGeom>
        </p:spPr>
        <p:txBody>
          <a:bodyPr wrap="square">
            <a:spAutoFit/>
          </a:bodyPr>
          <a:lstStyle/>
          <a:p>
            <a:pPr lvl="0" algn="ctr">
              <a:defRPr/>
            </a:pP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Đọc</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lại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bài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của</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em</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để</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phát</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hiện</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lỗi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 name="Picture 9">
            <a:extLst>
              <a:ext uri="{FF2B5EF4-FFF2-40B4-BE49-F238E27FC236}">
                <a16:creationId xmlns:a16="http://schemas.microsoft.com/office/drawing/2014/main" id="{9A38C6D6-35A9-5F44-8DB2-259A2A1A2870}"/>
              </a:ext>
            </a:extLst>
          </p:cNvPr>
          <p:cNvPicPr>
            <a:picLocks noChangeAspect="1"/>
          </p:cNvPicPr>
          <p:nvPr/>
        </p:nvPicPr>
        <p:blipFill>
          <a:blip r:embed="rId4"/>
          <a:stretch>
            <a:fillRect/>
          </a:stretch>
        </p:blipFill>
        <p:spPr>
          <a:xfrm>
            <a:off x="876300" y="2552700"/>
            <a:ext cx="3486150" cy="1299920"/>
          </a:xfrm>
          <a:prstGeom prst="rect">
            <a:avLst/>
          </a:prstGeom>
        </p:spPr>
      </p:pic>
      <p:pic>
        <p:nvPicPr>
          <p:cNvPr id="26" name="Picture 25">
            <a:extLst>
              <a:ext uri="{FF2B5EF4-FFF2-40B4-BE49-F238E27FC236}">
                <a16:creationId xmlns:a16="http://schemas.microsoft.com/office/drawing/2014/main" id="{8400309B-50D4-B89F-F6F6-DA430CDEBF0D}"/>
              </a:ext>
            </a:extLst>
          </p:cNvPr>
          <p:cNvPicPr>
            <a:picLocks noChangeAspect="1"/>
          </p:cNvPicPr>
          <p:nvPr/>
        </p:nvPicPr>
        <p:blipFill>
          <a:blip r:embed="rId5"/>
          <a:stretch>
            <a:fillRect/>
          </a:stretch>
        </p:blipFill>
        <p:spPr>
          <a:xfrm>
            <a:off x="4429124" y="2466975"/>
            <a:ext cx="3781213" cy="1466850"/>
          </a:xfrm>
          <a:prstGeom prst="rect">
            <a:avLst/>
          </a:prstGeom>
        </p:spPr>
      </p:pic>
      <p:pic>
        <p:nvPicPr>
          <p:cNvPr id="28" name="Picture 27">
            <a:extLst>
              <a:ext uri="{FF2B5EF4-FFF2-40B4-BE49-F238E27FC236}">
                <a16:creationId xmlns:a16="http://schemas.microsoft.com/office/drawing/2014/main" id="{D5BAC859-524D-77EB-7DBD-DCB59A8E630B}"/>
              </a:ext>
            </a:extLst>
          </p:cNvPr>
          <p:cNvPicPr>
            <a:picLocks noChangeAspect="1"/>
          </p:cNvPicPr>
          <p:nvPr/>
        </p:nvPicPr>
        <p:blipFill>
          <a:blip r:embed="rId6"/>
          <a:stretch>
            <a:fillRect/>
          </a:stretch>
        </p:blipFill>
        <p:spPr>
          <a:xfrm>
            <a:off x="8134350" y="2514600"/>
            <a:ext cx="3448812" cy="1390650"/>
          </a:xfrm>
          <a:prstGeom prst="rect">
            <a:avLst/>
          </a:prstGeom>
        </p:spPr>
      </p:pic>
    </p:spTree>
    <p:extLst>
      <p:ext uri="{BB962C8B-B14F-4D97-AF65-F5344CB8AC3E}">
        <p14:creationId xmlns:p14="http://schemas.microsoft.com/office/powerpoint/2010/main" val="694426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320040"/>
            <a:ext cx="11129010" cy="623316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p:cNvGrpSpPr/>
          <p:nvPr/>
        </p:nvGrpSpPr>
        <p:grpSpPr>
          <a:xfrm>
            <a:off x="0" y="0"/>
            <a:ext cx="2778033" cy="2021477"/>
            <a:chOff x="-112938" y="-136900"/>
            <a:chExt cx="2778033" cy="2021477"/>
          </a:xfrm>
        </p:grpSpPr>
        <p:pic>
          <p:nvPicPr>
            <p:cNvPr id="4" name="图片 3">
              <a:extLst>
                <a:ext uri="{FF2B5EF4-FFF2-40B4-BE49-F238E27FC236}">
                  <a16:creationId xmlns:a16="http://schemas.microsoft.com/office/drawing/2014/main" id="{B7A0E323-DE29-4FD5-8BC8-518F12A68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 y="-136900"/>
              <a:ext cx="2021477" cy="2021477"/>
            </a:xfrm>
            <a:prstGeom prst="rect">
              <a:avLst/>
            </a:prstGeom>
            <a:effectLst>
              <a:outerShdw blurRad="63500" algn="ctr" rotWithShape="0">
                <a:prstClr val="black">
                  <a:alpha val="40000"/>
                </a:prstClr>
              </a:outerShdw>
            </a:effectLst>
          </p:spPr>
        </p:pic>
        <p:sp>
          <p:nvSpPr>
            <p:cNvPr id="8" name="文本框 7">
              <a:extLst>
                <a:ext uri="{FF2B5EF4-FFF2-40B4-BE49-F238E27FC236}">
                  <a16:creationId xmlns:a16="http://schemas.microsoft.com/office/drawing/2014/main" id="{1D6364E0-59CB-4101-AE19-2F2E2D506119}"/>
                </a:ext>
              </a:extLst>
            </p:cNvPr>
            <p:cNvSpPr txBox="1"/>
            <p:nvPr/>
          </p:nvSpPr>
          <p:spPr>
            <a:xfrm>
              <a:off x="-112938" y="483585"/>
              <a:ext cx="27780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b)</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grpSp>
      <p:sp>
        <p:nvSpPr>
          <p:cNvPr id="5" name="Rectangle 4"/>
          <p:cNvSpPr/>
          <p:nvPr/>
        </p:nvSpPr>
        <p:spPr>
          <a:xfrm>
            <a:off x="1691369" y="474060"/>
            <a:ext cx="947193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Chỉnh</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sửa</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6" name="图片 3">
            <a:extLst>
              <a:ext uri="{FF2B5EF4-FFF2-40B4-BE49-F238E27FC236}">
                <a16:creationId xmlns:a16="http://schemas.microsoft.com/office/drawing/2014/main" id="{9E9B6825-D8BA-AF3D-0345-C88837DD17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732" y="3676651"/>
            <a:ext cx="5607801" cy="2771602"/>
          </a:xfrm>
          <a:prstGeom prst="rect">
            <a:avLst/>
          </a:prstGeom>
        </p:spPr>
      </p:pic>
      <p:pic>
        <p:nvPicPr>
          <p:cNvPr id="7" name="Picture 6">
            <a:extLst>
              <a:ext uri="{FF2B5EF4-FFF2-40B4-BE49-F238E27FC236}">
                <a16:creationId xmlns:a16="http://schemas.microsoft.com/office/drawing/2014/main" id="{88A5194F-FA29-E759-AA65-C81F77CE9A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425" y="-137848"/>
            <a:ext cx="9305925" cy="5024173"/>
          </a:xfrm>
          <a:prstGeom prst="rect">
            <a:avLst/>
          </a:prstGeom>
        </p:spPr>
      </p:pic>
      <p:sp>
        <p:nvSpPr>
          <p:cNvPr id="9" name="Rectangle 8">
            <a:extLst>
              <a:ext uri="{FF2B5EF4-FFF2-40B4-BE49-F238E27FC236}">
                <a16:creationId xmlns:a16="http://schemas.microsoft.com/office/drawing/2014/main" id="{C00CB5BE-A237-B9B8-1DD9-4CE10094FA94}"/>
              </a:ext>
            </a:extLst>
          </p:cNvPr>
          <p:cNvSpPr/>
          <p:nvPr/>
        </p:nvSpPr>
        <p:spPr>
          <a:xfrm>
            <a:off x="2733675" y="2040326"/>
            <a:ext cx="6638925" cy="954107"/>
          </a:xfrm>
          <a:prstGeom prst="rect">
            <a:avLst/>
          </a:prstGeom>
        </p:spPr>
        <p:txBody>
          <a:bodyPr wrap="square">
            <a:spAutoFit/>
          </a:bodyPr>
          <a:lstStyle/>
          <a:p>
            <a:pPr lvl="1" algn="ctr"/>
            <a:r>
              <a:rPr lang="vi-VN" sz="2800" b="1" dirty="0">
                <a:solidFill>
                  <a:schemeClr val="accent2">
                    <a:lumMod val="50000"/>
                  </a:schemeClr>
                </a:solidFill>
              </a:rPr>
              <a:t>Sửa lỗi trực tiếp vào bài hoặc ghi vào sổ tay những lỗi cần sửa.</a:t>
            </a:r>
            <a:endParaRPr lang="en-US" sz="2800" b="1" dirty="0">
              <a:solidFill>
                <a:schemeClr val="accent2">
                  <a:lumMod val="50000"/>
                </a:schemeClr>
              </a:solidFill>
            </a:endParaRPr>
          </a:p>
        </p:txBody>
      </p:sp>
    </p:spTree>
    <p:extLst>
      <p:ext uri="{BB962C8B-B14F-4D97-AF65-F5344CB8AC3E}">
        <p14:creationId xmlns:p14="http://schemas.microsoft.com/office/powerpoint/2010/main" val="2464756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508</Words>
  <Application>Microsoft Office PowerPoint</Application>
  <PresentationFormat>Widescreen</PresentationFormat>
  <Paragraphs>20</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等线</vt:lpstr>
      <vt:lpstr>等线 Light</vt:lpstr>
      <vt:lpstr>字魂59号-创粗黑</vt:lpstr>
      <vt:lpstr>Arial</vt:lpstr>
      <vt:lpstr>Calibri</vt:lpstr>
      <vt:lpstr>Cambria</vt:lpstr>
      <vt:lpstr>SVN-Poky's</vt:lpstr>
      <vt:lpstr>UTM Avo</vt:lpstr>
      <vt:lpstr>1_Office 主题​​</vt:lpstr>
      <vt:lpstr>6_Office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11</cp:revision>
  <dcterms:created xsi:type="dcterms:W3CDTF">2024-01-08T03:00:03Z</dcterms:created>
  <dcterms:modified xsi:type="dcterms:W3CDTF">2024-01-08T04:38:04Z</dcterms:modified>
</cp:coreProperties>
</file>