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63" r:id="rId4"/>
    <p:sldId id="295" r:id="rId5"/>
    <p:sldId id="296" r:id="rId6"/>
    <p:sldId id="297" r:id="rId7"/>
    <p:sldId id="298" r:id="rId8"/>
    <p:sldId id="288"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17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274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4"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6"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spTree>
    <p:extLst>
      <p:ext uri="{BB962C8B-B14F-4D97-AF65-F5344CB8AC3E}">
        <p14:creationId xmlns:p14="http://schemas.microsoft.com/office/powerpoint/2010/main" val="61697481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9" name="Picture 18">
            <a:extLst>
              <a:ext uri="{FF2B5EF4-FFF2-40B4-BE49-F238E27FC236}">
                <a16:creationId xmlns:a16="http://schemas.microsoft.com/office/drawing/2014/main" id="{6BFC3355-2575-E68A-55E8-09A9588512B8}"/>
              </a:ext>
            </a:extLst>
          </p:cNvPr>
          <p:cNvPicPr>
            <a:picLocks noChangeAspect="1"/>
          </p:cNvPicPr>
          <p:nvPr/>
        </p:nvPicPr>
        <p:blipFill>
          <a:blip r:embed="rId4"/>
          <a:stretch>
            <a:fillRect/>
          </a:stretch>
        </p:blipFill>
        <p:spPr>
          <a:xfrm>
            <a:off x="2032664" y="4231824"/>
            <a:ext cx="8126672" cy="2609314"/>
          </a:xfrm>
          <a:prstGeom prst="rect">
            <a:avLst/>
          </a:prstGeom>
        </p:spPr>
      </p:pic>
      <p:pic>
        <p:nvPicPr>
          <p:cNvPr id="6" name="Picture 5">
            <a:extLst>
              <a:ext uri="{FF2B5EF4-FFF2-40B4-BE49-F238E27FC236}">
                <a16:creationId xmlns:a16="http://schemas.microsoft.com/office/drawing/2014/main" id="{E4354899-ECE8-A3EE-7BEE-62B90C90A647}"/>
              </a:ext>
            </a:extLst>
          </p:cNvPr>
          <p:cNvPicPr>
            <a:picLocks noChangeAspect="1"/>
          </p:cNvPicPr>
          <p:nvPr/>
        </p:nvPicPr>
        <p:blipFill>
          <a:blip r:embed="rId5"/>
          <a:stretch>
            <a:fillRect/>
          </a:stretch>
        </p:blipFill>
        <p:spPr>
          <a:xfrm>
            <a:off x="1596782" y="1147470"/>
            <a:ext cx="8541236" cy="2353260"/>
          </a:xfrm>
          <a:prstGeom prst="rect">
            <a:avLst/>
          </a:prstGeom>
        </p:spPr>
      </p:pic>
    </p:spTree>
    <p:extLst>
      <p:ext uri="{BB962C8B-B14F-4D97-AF65-F5344CB8AC3E}">
        <p14:creationId xmlns:p14="http://schemas.microsoft.com/office/powerpoint/2010/main" val="434539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800" b="1" i="0" dirty="0">
                  <a:solidFill>
                    <a:srgbClr val="000000"/>
                  </a:solidFill>
                  <a:effectLst/>
                  <a:latin typeface="Cambria" panose="02040503050406030204" pitchFamily="18" charset="0"/>
                  <a:ea typeface="Cambria" panose="02040503050406030204" pitchFamily="18" charset="0"/>
                </a:rPr>
                <a:t>1. Đọc sách báo về quê hương, đất nước.</a:t>
              </a:r>
              <a:endParaRPr kumimoji="0" lang="en-US"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679386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2">
            <a:extLst>
              <a:ext uri="{FF2B5EF4-FFF2-40B4-BE49-F238E27FC236}">
                <a16:creationId xmlns:a16="http://schemas.microsoft.com/office/drawing/2014/main" id="{78E7154D-7806-592D-2AA6-5B5F7ED50EEF}"/>
              </a:ext>
            </a:extLst>
          </p:cNvPr>
          <p:cNvSpPr/>
          <p:nvPr/>
        </p:nvSpPr>
        <p:spPr>
          <a:xfrm>
            <a:off x="542926" y="800100"/>
            <a:ext cx="8153400" cy="1924049"/>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“Non nước Việt Nam” là cuốn sách cung cấp thông tin cơ bản về điều kiện tự nhiên, lịch sử - văn hóa của Việt Nam và các tỉnh thành trong cả nước.</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6" name="Picture 2" descr="Non Nước Việt Nam - Sách Hướng Dẫn Du Lịch | Lazada.vn">
            <a:extLst>
              <a:ext uri="{FF2B5EF4-FFF2-40B4-BE49-F238E27FC236}">
                <a16:creationId xmlns:a16="http://schemas.microsoft.com/office/drawing/2014/main" id="{18C9D03C-FD70-A8C5-ED34-DBFCD6BB5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775" y="530772"/>
            <a:ext cx="1847849" cy="286735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2">
            <a:extLst>
              <a:ext uri="{FF2B5EF4-FFF2-40B4-BE49-F238E27FC236}">
                <a16:creationId xmlns:a16="http://schemas.microsoft.com/office/drawing/2014/main" id="{9C6AA209-F405-F78D-EF48-B8F665A93E2A}"/>
              </a:ext>
            </a:extLst>
          </p:cNvPr>
          <p:cNvSpPr/>
          <p:nvPr/>
        </p:nvSpPr>
        <p:spPr>
          <a:xfrm>
            <a:off x="609601" y="3848100"/>
            <a:ext cx="8115299" cy="2457450"/>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dirty="0">
                <a:solidFill>
                  <a:srgbClr val="002060"/>
                </a:solidFill>
                <a:latin typeface="Cambria" panose="02040503050406030204" pitchFamily="18" charset="0"/>
                <a:ea typeface="Cambria" panose="02040503050406030204" pitchFamily="18" charset="0"/>
              </a:rPr>
              <a:t> “Đất nước ngàn năm” là tên gọi chung của bộ sách do nhiều tác giả viết. Bộ sách viết về các danh lam thắng cảnh, những nét đặc sắc về văn hóa và những sản vật của nhiều vùng miền trên đất nước Việt Nam ta.</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8" name="Picture 4" descr="Đất Nước Ngàn Năm">
            <a:extLst>
              <a:ext uri="{FF2B5EF4-FFF2-40B4-BE49-F238E27FC236}">
                <a16:creationId xmlns:a16="http://schemas.microsoft.com/office/drawing/2014/main" id="{3CE8E8E8-6232-2FDF-63CD-D596B8CDD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4" y="3705225"/>
            <a:ext cx="1971676" cy="265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01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8" name="Group 7"/>
          <p:cNvGrpSpPr/>
          <p:nvPr/>
        </p:nvGrpSpPr>
        <p:grpSpPr>
          <a:xfrm>
            <a:off x="5294989" y="1153953"/>
            <a:ext cx="6525808" cy="4730906"/>
            <a:chOff x="5199739" y="687228"/>
            <a:chExt cx="6525808" cy="4730906"/>
          </a:xfrm>
        </p:grpSpPr>
        <p:pic>
          <p:nvPicPr>
            <p:cNvPr id="6" name="Picture 5"/>
            <p:cNvPicPr>
              <a:picLocks noChangeAspect="1"/>
            </p:cNvPicPr>
            <p:nvPr/>
          </p:nvPicPr>
          <p:blipFill>
            <a:blip r:embed="rId3"/>
            <a:stretch>
              <a:fillRect/>
            </a:stretch>
          </p:blipFill>
          <p:spPr>
            <a:xfrm>
              <a:off x="5199739" y="687228"/>
              <a:ext cx="6525808" cy="4730906"/>
            </a:xfrm>
            <a:prstGeom prst="rect">
              <a:avLst/>
            </a:prstGeom>
          </p:spPr>
        </p:pic>
        <p:sp>
          <p:nvSpPr>
            <p:cNvPr id="3" name="Rectangle 2"/>
            <p:cNvSpPr/>
            <p:nvPr/>
          </p:nvSpPr>
          <p:spPr>
            <a:xfrm>
              <a:off x="6096000" y="2376971"/>
              <a:ext cx="494211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2. Viết phiếu đọc sách theo mẫu. </a:t>
              </a:r>
            </a:p>
          </p:txBody>
        </p:sp>
      </p:grpSp>
    </p:spTree>
    <p:extLst>
      <p:ext uri="{BB962C8B-B14F-4D97-AF65-F5344CB8AC3E}">
        <p14:creationId xmlns:p14="http://schemas.microsoft.com/office/powerpoint/2010/main" val="1432005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B19434-68A7-B0A7-AAA9-6AF37E90F08C}"/>
              </a:ext>
            </a:extLst>
          </p:cNvPr>
          <p:cNvPicPr>
            <a:picLocks noChangeAspect="1"/>
          </p:cNvPicPr>
          <p:nvPr/>
        </p:nvPicPr>
        <p:blipFill>
          <a:blip r:embed="rId2"/>
          <a:stretch>
            <a:fillRect/>
          </a:stretch>
        </p:blipFill>
        <p:spPr>
          <a:xfrm>
            <a:off x="3586162" y="414337"/>
            <a:ext cx="4429125" cy="6219825"/>
          </a:xfrm>
          <a:prstGeom prst="rect">
            <a:avLst/>
          </a:prstGeom>
        </p:spPr>
      </p:pic>
    </p:spTree>
    <p:extLst>
      <p:ext uri="{BB962C8B-B14F-4D97-AF65-F5344CB8AC3E}">
        <p14:creationId xmlns:p14="http://schemas.microsoft.com/office/powerpoint/2010/main" val="2643195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đổi với bạn những điều đáng nhớ về các vùng miền đất nước được giới thiệu trong sách báo. </a:t>
              </a:r>
              <a:endPar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855267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xlr-bg-result">
            <a:extLst>
              <a:ext uri="{FF2B5EF4-FFF2-40B4-BE49-F238E27FC236}">
                <a16:creationId xmlns:a16="http://schemas.microsoft.com/office/drawing/2014/main" id="{B8CD6738-025B-D379-EDD3-9C87D0A56088}"/>
              </a:ext>
            </a:extLst>
          </p:cNvPr>
          <p:cNvPicPr>
            <a:picLocks noChangeAspect="1"/>
          </p:cNvPicPr>
          <p:nvPr/>
        </p:nvPicPr>
        <p:blipFill>
          <a:blip r:embed="rId2"/>
          <a:srcRect l="51236"/>
          <a:stretch>
            <a:fillRect/>
          </a:stretch>
        </p:blipFill>
        <p:spPr>
          <a:xfrm flipH="1">
            <a:off x="-566631" y="1457961"/>
            <a:ext cx="4456007" cy="6093460"/>
          </a:xfrm>
          <a:prstGeom prst="rect">
            <a:avLst/>
          </a:prstGeom>
        </p:spPr>
      </p:pic>
      <p:sp>
        <p:nvSpPr>
          <p:cNvPr id="3" name="Speech Bubble: Rectangle with Corners Rounded 2">
            <a:extLst>
              <a:ext uri="{FF2B5EF4-FFF2-40B4-BE49-F238E27FC236}">
                <a16:creationId xmlns:a16="http://schemas.microsoft.com/office/drawing/2014/main" id="{8B9F95ED-6861-5DFD-571E-DB205C2C4B8B}"/>
              </a:ext>
            </a:extLst>
          </p:cNvPr>
          <p:cNvSpPr/>
          <p:nvPr/>
        </p:nvSpPr>
        <p:spPr>
          <a:xfrm>
            <a:off x="4457700" y="1771650"/>
            <a:ext cx="6124575" cy="2390775"/>
          </a:xfrm>
          <a:prstGeom prst="wedgeRoundRectCallout">
            <a:avLst>
              <a:gd name="adj1" fmla="val -57764"/>
              <a:gd name="adj2" fmla="val 12066"/>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sách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báo</a:t>
            </a:r>
            <a:endParaRPr lang="en-US" sz="32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giả</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Nội</a:t>
            </a:r>
            <a:r>
              <a:rPr lang="en-US" sz="3200" b="1" dirty="0">
                <a:latin typeface="Cambria" panose="02040503050406030204" pitchFamily="18" charset="0"/>
                <a:ea typeface="Cambria" panose="02040503050406030204" pitchFamily="18" charset="0"/>
              </a:rPr>
              <a:t> dung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tâm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đắc</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a:latin typeface="Cambria" panose="02040503050406030204" pitchFamily="18" charset="0"/>
                <a:ea typeface="Cambria" panose="02040503050406030204" pitchFamily="18" charset="0"/>
              </a:rPr>
              <a:t>Thông tin </a:t>
            </a:r>
            <a:r>
              <a:rPr lang="en-US" sz="3200" b="1" dirty="0" err="1">
                <a:latin typeface="Cambria" panose="02040503050406030204" pitchFamily="18" charset="0"/>
                <a:ea typeface="Cambria" panose="02040503050406030204" pitchFamily="18" charset="0"/>
              </a:rPr>
              <a:t>bổ</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ích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đối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55D5314D-D70F-604D-9D70-7E6B43721C9A}"/>
              </a:ext>
            </a:extLst>
          </p:cNvPr>
          <p:cNvSpPr txBox="1"/>
          <p:nvPr/>
        </p:nvSpPr>
        <p:spPr>
          <a:xfrm>
            <a:off x="3629025" y="771525"/>
            <a:ext cx="4962525" cy="707886"/>
          </a:xfrm>
          <a:prstGeom prst="rect">
            <a:avLst/>
          </a:prstGeom>
          <a:noFill/>
        </p:spPr>
        <p:txBody>
          <a:bodyPr wrap="square" rtlCol="0">
            <a:spAutoFit/>
          </a:bodyPr>
          <a:lstStyle/>
          <a:p>
            <a:r>
              <a:rPr lang="en-US" sz="4000" b="1" dirty="0">
                <a:solidFill>
                  <a:srgbClr val="FF0000"/>
                </a:solidFill>
              </a:rPr>
              <a:t>CHIA SẺ VỚI BẠN</a:t>
            </a:r>
          </a:p>
        </p:txBody>
      </p:sp>
    </p:spTree>
    <p:extLst>
      <p:ext uri="{BB962C8B-B14F-4D97-AF65-F5344CB8AC3E}">
        <p14:creationId xmlns:p14="http://schemas.microsoft.com/office/powerpoint/2010/main" val="3862191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47" y="2185198"/>
            <a:ext cx="3463532" cy="4070932"/>
          </a:xfrm>
          <a:prstGeom prst="rect">
            <a:avLst/>
          </a:prstGeom>
        </p:spPr>
      </p:pic>
      <p:grpSp>
        <p:nvGrpSpPr>
          <p:cNvPr id="20" name="Group 19"/>
          <p:cNvGrpSpPr/>
          <p:nvPr/>
        </p:nvGrpSpPr>
        <p:grpSpPr>
          <a:xfrm>
            <a:off x="4733926" y="949981"/>
            <a:ext cx="6753224" cy="2698094"/>
            <a:chOff x="532412" y="2526564"/>
            <a:chExt cx="6706260" cy="2191748"/>
          </a:xfrm>
        </p:grpSpPr>
        <p:grpSp>
          <p:nvGrpSpPr>
            <p:cNvPr id="21" name="Group 20"/>
            <p:cNvGrpSpPr/>
            <p:nvPr/>
          </p:nvGrpSpPr>
          <p:grpSpPr>
            <a:xfrm>
              <a:off x="532412" y="2526564"/>
              <a:ext cx="6706260" cy="2191748"/>
              <a:chOff x="532412" y="2526564"/>
              <a:chExt cx="6706260" cy="2191748"/>
            </a:xfrm>
          </p:grpSpPr>
          <p:sp>
            <p:nvSpPr>
              <p:cNvPr id="23" name="Rounded Rectangle 22"/>
              <p:cNvSpPr/>
              <p:nvPr/>
            </p:nvSpPr>
            <p:spPr>
              <a:xfrm>
                <a:off x="844713" y="2730136"/>
                <a:ext cx="6393959" cy="1988176"/>
              </a:xfrm>
              <a:prstGeom prst="roundRect">
                <a:avLst/>
              </a:prstGeom>
              <a:solidFill>
                <a:schemeClr val="bg1"/>
              </a:solid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4" name="Oval 23"/>
              <p:cNvSpPr/>
              <p:nvPr/>
            </p:nvSpPr>
            <p:spPr>
              <a:xfrm>
                <a:off x="532412" y="2564272"/>
                <a:ext cx="669372" cy="496388"/>
              </a:xfrm>
              <a:prstGeom prst="ellipse">
                <a:avLst/>
              </a:prstGeom>
              <a:solidFill>
                <a:srgbClr val="FF0066"/>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5" name="TextBox 24"/>
              <p:cNvSpPr txBox="1"/>
              <p:nvPr/>
            </p:nvSpPr>
            <p:spPr>
              <a:xfrm>
                <a:off x="636906" y="2526564"/>
                <a:ext cx="226440" cy="5250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grpSp>
        <p:sp>
          <p:nvSpPr>
            <p:cNvPr id="22" name="TextBox 21"/>
            <p:cNvSpPr txBox="1"/>
            <p:nvPr/>
          </p:nvSpPr>
          <p:spPr>
            <a:xfrm>
              <a:off x="898060" y="2846428"/>
              <a:ext cx="6181421" cy="16751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sẻ với người thân những thông tin thú vị em đọc được về các vùng miền trên đất nước ta.</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252210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pic>
        <p:nvPicPr>
          <p:cNvPr id="10" name="Picture 9">
            <a:extLst>
              <a:ext uri="{FF2B5EF4-FFF2-40B4-BE49-F238E27FC236}">
                <a16:creationId xmlns:a16="http://schemas.microsoft.com/office/drawing/2014/main" id="{6BFC3355-2575-E68A-55E8-09A9588512B8}"/>
              </a:ext>
            </a:extLst>
          </p:cNvPr>
          <p:cNvPicPr>
            <a:picLocks noChangeAspect="1"/>
          </p:cNvPicPr>
          <p:nvPr/>
        </p:nvPicPr>
        <p:blipFill>
          <a:blip r:embed="rId5"/>
          <a:stretch>
            <a:fillRect/>
          </a:stretch>
        </p:blipFill>
        <p:spPr>
          <a:xfrm>
            <a:off x="2032664" y="4231824"/>
            <a:ext cx="8126672" cy="2609314"/>
          </a:xfrm>
          <a:prstGeom prst="rect">
            <a:avLst/>
          </a:prstGeom>
        </p:spPr>
      </p:pic>
      <p:pic>
        <p:nvPicPr>
          <p:cNvPr id="2" name="Picture 1"/>
          <p:cNvPicPr>
            <a:picLocks noChangeAspect="1"/>
          </p:cNvPicPr>
          <p:nvPr/>
        </p:nvPicPr>
        <p:blipFill>
          <a:blip r:embed="rId6"/>
          <a:stretch>
            <a:fillRect/>
          </a:stretch>
        </p:blipFill>
        <p:spPr>
          <a:xfrm>
            <a:off x="1561827" y="1665167"/>
            <a:ext cx="9004572" cy="1963082"/>
          </a:xfrm>
          <a:prstGeom prst="rect">
            <a:avLst/>
          </a:prstGeom>
        </p:spPr>
      </p:pic>
    </p:spTree>
    <p:extLst>
      <p:ext uri="{BB962C8B-B14F-4D97-AF65-F5344CB8AC3E}">
        <p14:creationId xmlns:p14="http://schemas.microsoft.com/office/powerpoint/2010/main" val="1694417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184</Words>
  <Application>Microsoft Office PowerPoint</Application>
  <PresentationFormat>Widescreen</PresentationFormat>
  <Paragraphs>12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8</cp:revision>
  <dcterms:created xsi:type="dcterms:W3CDTF">2023-12-19T08:17:54Z</dcterms:created>
  <dcterms:modified xsi:type="dcterms:W3CDTF">2023-12-19T08:41:23Z</dcterms:modified>
</cp:coreProperties>
</file>