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2" r:id="rId4"/>
  </p:sldMasterIdLst>
  <p:notesMasterIdLst>
    <p:notesMasterId r:id="rId30"/>
  </p:notesMasterIdLst>
  <p:sldIdLst>
    <p:sldId id="315" r:id="rId5"/>
    <p:sldId id="290" r:id="rId6"/>
    <p:sldId id="319" r:id="rId7"/>
    <p:sldId id="320" r:id="rId8"/>
    <p:sldId id="339" r:id="rId9"/>
    <p:sldId id="316" r:id="rId10"/>
    <p:sldId id="317" r:id="rId11"/>
    <p:sldId id="340" r:id="rId12"/>
    <p:sldId id="341" r:id="rId13"/>
    <p:sldId id="342" r:id="rId14"/>
    <p:sldId id="343" r:id="rId15"/>
    <p:sldId id="344" r:id="rId16"/>
    <p:sldId id="345" r:id="rId17"/>
    <p:sldId id="346" r:id="rId18"/>
    <p:sldId id="347" r:id="rId19"/>
    <p:sldId id="263" r:id="rId20"/>
    <p:sldId id="270" r:id="rId21"/>
    <p:sldId id="348" r:id="rId22"/>
    <p:sldId id="349" r:id="rId23"/>
    <p:sldId id="350" r:id="rId24"/>
    <p:sldId id="351" r:id="rId25"/>
    <p:sldId id="352" r:id="rId26"/>
    <p:sldId id="353" r:id="rId27"/>
    <p:sldId id="354" r:id="rId28"/>
    <p:sldId id="441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AC5EE-6DED-45F6-AF29-61231D6DA61A}"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7C48-0ADE-4049-B6A4-C282B306689D}" type="slidenum">
              <a:rPr lang="en-US" smtClean="0"/>
              <a:t>‹#›</a:t>
            </a:fld>
            <a:endParaRPr lang="en-US"/>
          </a:p>
        </p:txBody>
      </p:sp>
    </p:spTree>
    <p:extLst>
      <p:ext uri="{BB962C8B-B14F-4D97-AF65-F5344CB8AC3E}">
        <p14:creationId xmlns:p14="http://schemas.microsoft.com/office/powerpoint/2010/main" val="3166899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rất</a:t>
            </a:r>
            <a:r>
              <a:rPr lang="en-US" sz="1200" dirty="0">
                <a:effectLst/>
                <a:latin typeface="Times New Roman" panose="02020603050405020304" pitchFamily="18" charset="0"/>
                <a:ea typeface="Calibri" panose="020F0502020204030204" pitchFamily="34" charset="0"/>
              </a:rPr>
              <a:t> hay </a:t>
            </a:r>
            <a:r>
              <a:rPr lang="en-US" sz="1200" dirty="0" err="1">
                <a:effectLst/>
                <a:latin typeface="Times New Roman" panose="02020603050405020304" pitchFamily="18" charset="0"/>
                <a:ea typeface="Calibri" panose="020F0502020204030204" pitchFamily="34" charset="0"/>
              </a:rPr>
              <a:t>trèo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ra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chim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chích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có</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tính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tình</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như</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thế</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nào</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qua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chuyện</a:t>
            </a:r>
            <a:r>
              <a:rPr lang="en-US" sz="1200"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Bài</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học</a:t>
            </a:r>
            <a:r>
              <a:rPr lang="en-US" sz="1200" i="1" dirty="0">
                <a:effectLst/>
                <a:latin typeface="Times New Roman" panose="02020603050405020304" pitchFamily="18" charset="0"/>
                <a:ea typeface="Calibri" panose="020F0502020204030204" pitchFamily="34" charset="0"/>
              </a:rPr>
              <a:t> </a:t>
            </a:r>
            <a:r>
              <a:rPr lang="en-US" sz="1200" i="1" dirty="0" err="1">
                <a:effectLst/>
                <a:latin typeface="Times New Roman" panose="02020603050405020304" pitchFamily="18" charset="0"/>
                <a:ea typeface="Calibri" panose="020F0502020204030204" pitchFamily="34" charset="0"/>
              </a:rPr>
              <a:t>quý</a:t>
            </a:r>
            <a:endParaRPr lang="en-US" dirty="0"/>
          </a:p>
          <a:p>
            <a:endParaRPr lang="en-US" dirty="0"/>
          </a:p>
        </p:txBody>
      </p:sp>
      <p:sp>
        <p:nvSpPr>
          <p:cNvPr id="4" name="Slide Number Placeholder 3"/>
          <p:cNvSpPr>
            <a:spLocks noGrp="1"/>
          </p:cNvSpPr>
          <p:nvPr>
            <p:ph type="sldNum" sz="quarter" idx="5"/>
          </p:nvPr>
        </p:nvSpPr>
        <p:spPr/>
        <p:txBody>
          <a:bodyPr/>
          <a:lstStyle/>
          <a:p>
            <a:fld id="{18BA7C48-0ADE-4049-B6A4-C282B306689D}" type="slidenum">
              <a:rPr lang="en-US" smtClean="0"/>
              <a:t>2</a:t>
            </a:fld>
            <a:endParaRPr lang="en-US"/>
          </a:p>
        </p:txBody>
      </p:sp>
    </p:spTree>
    <p:extLst>
      <p:ext uri="{BB962C8B-B14F-4D97-AF65-F5344CB8AC3E}">
        <p14:creationId xmlns:p14="http://schemas.microsoft.com/office/powerpoint/2010/main" val="162652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679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0710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812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0722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55667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7401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71723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46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352879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4612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285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314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4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956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9501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6987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9722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0203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33113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893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7027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6713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游戏机, 花, 房间&#10;&#10;描述已自动生成">
            <a:extLst>
              <a:ext uri="{FF2B5EF4-FFF2-40B4-BE49-F238E27FC236}">
                <a16:creationId xmlns:a16="http://schemas.microsoft.com/office/drawing/2014/main" id="{8198885A-13F3-4790-94BA-7352ED42B695}"/>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b="20770"/>
          <a:stretch/>
        </p:blipFill>
        <p:spPr>
          <a:xfrm>
            <a:off x="0" y="3547383"/>
            <a:ext cx="12192000" cy="3310617"/>
          </a:xfrm>
          <a:custGeom>
            <a:avLst/>
            <a:gdLst>
              <a:gd name="connsiteX0" fmla="*/ 0 w 12192000"/>
              <a:gd name="connsiteY0" fmla="*/ 0 h 3853542"/>
              <a:gd name="connsiteX1" fmla="*/ 12192000 w 12192000"/>
              <a:gd name="connsiteY1" fmla="*/ 0 h 3853542"/>
              <a:gd name="connsiteX2" fmla="*/ 12192000 w 12192000"/>
              <a:gd name="connsiteY2" fmla="*/ 3853542 h 3853542"/>
              <a:gd name="connsiteX3" fmla="*/ 0 w 12192000"/>
              <a:gd name="connsiteY3" fmla="*/ 3853542 h 3853542"/>
            </a:gdLst>
            <a:ahLst/>
            <a:cxnLst>
              <a:cxn ang="0">
                <a:pos x="connsiteX0" y="connsiteY0"/>
              </a:cxn>
              <a:cxn ang="0">
                <a:pos x="connsiteX1" y="connsiteY1"/>
              </a:cxn>
              <a:cxn ang="0">
                <a:pos x="connsiteX2" y="connsiteY2"/>
              </a:cxn>
              <a:cxn ang="0">
                <a:pos x="connsiteX3" y="connsiteY3"/>
              </a:cxn>
            </a:cxnLst>
            <a:rect l="l" t="t" r="r" b="b"/>
            <a:pathLst>
              <a:path w="12192000" h="3853542">
                <a:moveTo>
                  <a:pt x="0" y="0"/>
                </a:moveTo>
                <a:lnTo>
                  <a:pt x="12192000" y="0"/>
                </a:lnTo>
                <a:lnTo>
                  <a:pt x="12192000" y="3853542"/>
                </a:lnTo>
                <a:lnTo>
                  <a:pt x="0" y="3853542"/>
                </a:lnTo>
                <a:close/>
              </a:path>
            </a:pathLst>
          </a:custGeom>
          <a:ln>
            <a:noFill/>
          </a:ln>
        </p:spPr>
      </p:pic>
    </p:spTree>
    <p:extLst>
      <p:ext uri="{BB962C8B-B14F-4D97-AF65-F5344CB8AC3E}">
        <p14:creationId xmlns:p14="http://schemas.microsoft.com/office/powerpoint/2010/main" val="2984196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709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6064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5807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106537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4410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5107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506584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7.xml"/><Relationship Id="rId7"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30E81B9-FF7B-8BBF-4F36-494E1614F9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extLst>
      <p:ext uri="{BB962C8B-B14F-4D97-AF65-F5344CB8AC3E}">
        <p14:creationId xmlns:p14="http://schemas.microsoft.com/office/powerpoint/2010/main" val="1085369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8EEFFC88-C256-323B-8107-219758ADCD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2228" y="303471"/>
            <a:ext cx="1429636" cy="1429636"/>
          </a:xfrm>
          <a:prstGeom prst="rect">
            <a:avLst/>
          </a:prstGeom>
        </p:spPr>
      </p:pic>
    </p:spTree>
    <p:extLst>
      <p:ext uri="{BB962C8B-B14F-4D97-AF65-F5344CB8AC3E}">
        <p14:creationId xmlns:p14="http://schemas.microsoft.com/office/powerpoint/2010/main" val="18570666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09016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237649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pic>
        <p:nvPicPr>
          <p:cNvPr id="3" name="Picture 2">
            <a:extLst>
              <a:ext uri="{FF2B5EF4-FFF2-40B4-BE49-F238E27FC236}">
                <a16:creationId xmlns:a16="http://schemas.microsoft.com/office/drawing/2014/main" id="{9ED19486-DF23-B76D-F6ED-89330A6D0BCC}"/>
              </a:ext>
            </a:extLst>
          </p:cNvPr>
          <p:cNvPicPr>
            <a:picLocks noChangeAspect="1"/>
          </p:cNvPicPr>
          <p:nvPr/>
        </p:nvPicPr>
        <p:blipFill>
          <a:blip r:embed="rId7"/>
          <a:stretch>
            <a:fillRect/>
          </a:stretch>
        </p:blipFill>
        <p:spPr>
          <a:xfrm>
            <a:off x="2599641" y="1161091"/>
            <a:ext cx="6992718" cy="4535817"/>
          </a:xfrm>
          <a:prstGeom prst="rect">
            <a:avLst/>
          </a:prstGeom>
        </p:spPr>
      </p:pic>
    </p:spTree>
    <p:extLst>
      <p:ext uri="{BB962C8B-B14F-4D97-AF65-F5344CB8AC3E}">
        <p14:creationId xmlns:p14="http://schemas.microsoft.com/office/powerpoint/2010/main" val="114097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270771" cy="4524315"/>
          </a:xfrm>
          <a:prstGeom prst="rect">
            <a:avLst/>
          </a:prstGeom>
          <a:noFill/>
        </p:spPr>
        <p:txBody>
          <a:bodyPr wrap="square" rtlCol="0">
            <a:spAutoFit/>
          </a:bodyPr>
          <a:lstStyle/>
          <a:p>
            <a:pPr lvl="0" algn="just"/>
            <a:r>
              <a:rPr lang="vi-VN" sz="3600" dirty="0">
                <a:solidFill>
                  <a:srgbClr val="002060"/>
                </a:solidFill>
              </a:rPr>
              <a:t>Nghe chích nói, sẻ rất xấu hổ. Thế mà chính sẻ đã ăn hết cả một hộp kê đầy. Sẻ cầm năm hạt kê chích đưa, ngượng nghịu nói:</a:t>
            </a:r>
          </a:p>
          <a:p>
            <a:pPr lvl="0" algn="just"/>
            <a:r>
              <a:rPr lang="en-US" sz="3600" dirty="0">
                <a:solidFill>
                  <a:srgbClr val="002060"/>
                </a:solidFill>
              </a:rPr>
              <a:t>-</a:t>
            </a:r>
            <a:r>
              <a:rPr lang="vi-VN" sz="3600" dirty="0">
                <a:solidFill>
                  <a:srgbClr val="002060"/>
                </a:solidFill>
              </a:rPr>
              <a:t> Mình rất cảm ơn cậu. Cậu đã cho mình những hạt kê ngon, và cho mình cả một bài học quý về tình bạn.</a:t>
            </a:r>
          </a:p>
        </p:txBody>
      </p:sp>
      <p:pic>
        <p:nvPicPr>
          <p:cNvPr id="5" name="Picture 4">
            <a:extLst>
              <a:ext uri="{FF2B5EF4-FFF2-40B4-BE49-F238E27FC236}">
                <a16:creationId xmlns:a16="http://schemas.microsoft.com/office/drawing/2014/main" id="{F6D04138-00F0-D304-B85F-155791D3C50D}"/>
              </a:ext>
            </a:extLst>
          </p:cNvPr>
          <p:cNvPicPr>
            <a:picLocks noChangeAspect="1"/>
          </p:cNvPicPr>
          <p:nvPr/>
        </p:nvPicPr>
        <p:blipFill>
          <a:blip r:embed="rId2"/>
          <a:stretch>
            <a:fillRect/>
          </a:stretch>
        </p:blipFill>
        <p:spPr>
          <a:xfrm>
            <a:off x="634853" y="1939999"/>
            <a:ext cx="3543300" cy="2552700"/>
          </a:xfrm>
          <a:prstGeom prst="rect">
            <a:avLst/>
          </a:prstGeom>
        </p:spPr>
      </p:pic>
    </p:spTree>
    <p:extLst>
      <p:ext uri="{BB962C8B-B14F-4D97-AF65-F5344CB8AC3E}">
        <p14:creationId xmlns:p14="http://schemas.microsoft.com/office/powerpoint/2010/main" val="2283262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03138"/>
              <a:ext cx="7462386" cy="2867263"/>
              <a:chOff x="2464530" y="104418"/>
              <a:chExt cx="7462386" cy="2867263"/>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04418"/>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2.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lại</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02972"/>
            <a:ext cx="12192000" cy="4855028"/>
          </a:xfrm>
          <a:prstGeom prst="rect">
            <a:avLst/>
          </a:prstGeom>
          <a:ln>
            <a:noFill/>
          </a:ln>
        </p:spPr>
      </p:pic>
    </p:spTree>
    <p:extLst>
      <p:ext uri="{BB962C8B-B14F-4D97-AF65-F5344CB8AC3E}">
        <p14:creationId xmlns:p14="http://schemas.microsoft.com/office/powerpoint/2010/main" val="601398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E2F2B-97BF-718C-56FA-1214FEF07F9B}"/>
              </a:ext>
            </a:extLst>
          </p:cNvPr>
          <p:cNvPicPr>
            <a:picLocks noChangeAspect="1"/>
          </p:cNvPicPr>
          <p:nvPr/>
        </p:nvPicPr>
        <p:blipFill>
          <a:blip r:embed="rId2"/>
          <a:stretch>
            <a:fillRect/>
          </a:stretch>
        </p:blipFill>
        <p:spPr>
          <a:xfrm>
            <a:off x="936994" y="1464524"/>
            <a:ext cx="3619500" cy="3609975"/>
          </a:xfrm>
          <a:prstGeom prst="rect">
            <a:avLst/>
          </a:prstGeom>
        </p:spPr>
      </p:pic>
      <p:sp>
        <p:nvSpPr>
          <p:cNvPr id="6" name="Hình chữ nhật: Góc Tròn 1">
            <a:extLst>
              <a:ext uri="{FF2B5EF4-FFF2-40B4-BE49-F238E27FC236}">
                <a16:creationId xmlns:a16="http://schemas.microsoft.com/office/drawing/2014/main" id="{0928DB83-7FE7-FE3A-A8BA-1A4B197AC5AE}"/>
              </a:ext>
            </a:extLst>
          </p:cNvPr>
          <p:cNvSpPr/>
          <p:nvPr/>
        </p:nvSpPr>
        <p:spPr>
          <a:xfrm>
            <a:off x="5159448" y="2164168"/>
            <a:ext cx="5951575" cy="201442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3600" b="1" dirty="0" err="1">
                <a:solidFill>
                  <a:srgbClr val="002060"/>
                </a:solidFill>
                <a:latin typeface="Cambria" panose="02040503050406030204" pitchFamily="18" charset="0"/>
                <a:ea typeface="Cambria" panose="02040503050406030204" pitchFamily="18" charset="0"/>
              </a:rPr>
              <a:t>Chim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sẻ</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n</a:t>
            </a:r>
            <a:r>
              <a:rPr lang="vi-VN" sz="3600" b="1" dirty="0">
                <a:solidFill>
                  <a:srgbClr val="002060"/>
                </a:solidFill>
                <a:latin typeface="Cambria" panose="02040503050406030204" pitchFamily="18" charset="0"/>
                <a:ea typeface="Cambria" panose="02040503050406030204" pitchFamily="18" charset="0"/>
              </a:rPr>
              <a:t>ếu cho cả chích ăn nữa thì chẳng còn lại là bao.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8725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818168"/>
            <a:ext cx="5951575" cy="2562446"/>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a:solidFill>
                  <a:srgbClr val="002060"/>
                </a:solidFill>
                <a:latin typeface="Cambria" panose="02040503050406030204" pitchFamily="18" charset="0"/>
                <a:ea typeface="Cambria" panose="02040503050406030204" pitchFamily="18" charset="0"/>
              </a:rPr>
              <a:t>Chích bèn gói cẩn thận vào một chiếc lá, rồi chạy đi tìm người bạn thân thiết của mình.</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B5AD5E12-7BDA-CD6C-8C06-D17EF886DA0F}"/>
              </a:ext>
            </a:extLst>
          </p:cNvPr>
          <p:cNvPicPr>
            <a:picLocks noChangeAspect="1"/>
          </p:cNvPicPr>
          <p:nvPr/>
        </p:nvPicPr>
        <p:blipFill>
          <a:blip r:embed="rId2"/>
          <a:stretch>
            <a:fillRect/>
          </a:stretch>
        </p:blipFill>
        <p:spPr>
          <a:xfrm>
            <a:off x="1045202" y="1646606"/>
            <a:ext cx="3743325" cy="3267075"/>
          </a:xfrm>
          <a:prstGeom prst="rect">
            <a:avLst/>
          </a:prstGeom>
        </p:spPr>
      </p:pic>
    </p:spTree>
    <p:extLst>
      <p:ext uri="{BB962C8B-B14F-4D97-AF65-F5344CB8AC3E}">
        <p14:creationId xmlns:p14="http://schemas.microsoft.com/office/powerpoint/2010/main" val="288884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052623"/>
            <a:ext cx="5951575" cy="3891517"/>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Nhưng mình với cậu là bạn thân của nhau cơ mà. Đã là bạn thì bất cứ cái gì kiếm được cũng phải chia cho nhau. Lẽ nào cậu không nghĩ như thế?</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E3BEB9-1971-49EC-026C-BB39020A8ABD}"/>
              </a:ext>
            </a:extLst>
          </p:cNvPr>
          <p:cNvPicPr>
            <a:picLocks noChangeAspect="1"/>
          </p:cNvPicPr>
          <p:nvPr/>
        </p:nvPicPr>
        <p:blipFill>
          <a:blip r:embed="rId2"/>
          <a:stretch>
            <a:fillRect/>
          </a:stretch>
        </p:blipFill>
        <p:spPr>
          <a:xfrm>
            <a:off x="1064585" y="1516469"/>
            <a:ext cx="3619500" cy="3314700"/>
          </a:xfrm>
          <a:prstGeom prst="rect">
            <a:avLst/>
          </a:prstGeom>
        </p:spPr>
      </p:pic>
    </p:spTree>
    <p:extLst>
      <p:ext uri="{BB962C8B-B14F-4D97-AF65-F5344CB8AC3E}">
        <p14:creationId xmlns:p14="http://schemas.microsoft.com/office/powerpoint/2010/main" val="8691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5159448" y="1392865"/>
            <a:ext cx="5951575" cy="331735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Vì sẻ thấy mình ích kỉ, chỉ biết nghĩ đến bản thân. Chim chích thật tốt bụng…</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8C5A14CE-1247-728E-EA15-BCD2C42532AC}"/>
              </a:ext>
            </a:extLst>
          </p:cNvPr>
          <p:cNvPicPr>
            <a:picLocks noChangeAspect="1"/>
          </p:cNvPicPr>
          <p:nvPr/>
        </p:nvPicPr>
        <p:blipFill>
          <a:blip r:embed="rId2"/>
          <a:stretch>
            <a:fillRect/>
          </a:stretch>
        </p:blipFill>
        <p:spPr>
          <a:xfrm>
            <a:off x="1089173" y="1623016"/>
            <a:ext cx="3676650" cy="2952750"/>
          </a:xfrm>
          <a:prstGeom prst="rect">
            <a:avLst/>
          </a:prstGeom>
        </p:spPr>
      </p:pic>
    </p:spTree>
    <p:extLst>
      <p:ext uri="{BB962C8B-B14F-4D97-AF65-F5344CB8AC3E}">
        <p14:creationId xmlns:p14="http://schemas.microsoft.com/office/powerpoint/2010/main" val="3631322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Kể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4" name="Picture 3">
            <a:extLst>
              <a:ext uri="{FF2B5EF4-FFF2-40B4-BE49-F238E27FC236}">
                <a16:creationId xmlns:a16="http://schemas.microsoft.com/office/drawing/2014/main" id="{45508571-AC3C-F359-225A-E232ADE7E09B}"/>
              </a:ext>
            </a:extLst>
          </p:cNvPr>
          <p:cNvPicPr>
            <a:picLocks noChangeAspect="1"/>
          </p:cNvPicPr>
          <p:nvPr/>
        </p:nvPicPr>
        <p:blipFill>
          <a:blip r:embed="rId5"/>
          <a:stretch>
            <a:fillRect/>
          </a:stretch>
        </p:blipFill>
        <p:spPr>
          <a:xfrm>
            <a:off x="5193033" y="1775637"/>
            <a:ext cx="5369305" cy="48979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897217" y="524645"/>
            <a:ext cx="9819862" cy="1446550"/>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Qua câu chuyện em học được những bài học gì từ các nhân vật trong câu chuyện?</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Hình chữ nhật: Góc Tròn 1">
            <a:extLst>
              <a:ext uri="{FF2B5EF4-FFF2-40B4-BE49-F238E27FC236}">
                <a16:creationId xmlns:a16="http://schemas.microsoft.com/office/drawing/2014/main" id="{94C01344-4F96-AC34-76DA-421E6A21B9C0}"/>
              </a:ext>
            </a:extLst>
          </p:cNvPr>
          <p:cNvSpPr/>
          <p:nvPr/>
        </p:nvSpPr>
        <p:spPr>
          <a:xfrm>
            <a:off x="2934586" y="2402958"/>
            <a:ext cx="8102009" cy="3646968"/>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Sự trân trọng với người thân và bạn bè.</a:t>
            </a:r>
          </a:p>
          <a:p>
            <a:pPr lvl="0" algn="just">
              <a:spcAft>
                <a:spcPts val="500"/>
              </a:spcAft>
              <a:defRPr/>
            </a:pPr>
            <a:r>
              <a:rPr lang="vi-VN" sz="4400" b="1" dirty="0">
                <a:solidFill>
                  <a:srgbClr val="002060"/>
                </a:solidFill>
                <a:latin typeface="Cambria" panose="02040503050406030204" pitchFamily="18" charset="0"/>
                <a:ea typeface="Cambria" panose="02040503050406030204" pitchFamily="18" charset="0"/>
              </a:rPr>
              <a:t>+ Đã là bạn phải biết quan tâm, chia sẻ, chăm sóc, giúp đỡ lẫn nhau…</a:t>
            </a:r>
          </a:p>
        </p:txBody>
      </p:sp>
    </p:spTree>
    <p:extLst>
      <p:ext uri="{BB962C8B-B14F-4D97-AF65-F5344CB8AC3E}">
        <p14:creationId xmlns:p14="http://schemas.microsoft.com/office/powerpoint/2010/main" val="2277277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4" name="TextBox 3">
            <a:extLst>
              <a:ext uri="{FF2B5EF4-FFF2-40B4-BE49-F238E27FC236}">
                <a16:creationId xmlns:a16="http://schemas.microsoft.com/office/drawing/2014/main" id="{95F327CB-4188-9CD6-01E8-13E9499F1488}"/>
              </a:ext>
            </a:extLst>
          </p:cNvPr>
          <p:cNvSpPr txBox="1"/>
          <p:nvPr/>
        </p:nvSpPr>
        <p:spPr>
          <a:xfrm>
            <a:off x="1716464" y="1290189"/>
            <a:ext cx="9819862" cy="1754326"/>
          </a:xfrm>
          <a:prstGeom prst="rect">
            <a:avLst/>
          </a:prstGeom>
          <a:solidFill>
            <a:schemeClr val="bg1"/>
          </a:solidFill>
          <a:ln>
            <a:solidFill>
              <a:schemeClr val="accent1"/>
            </a:solidFill>
          </a:ln>
        </p:spPr>
        <p:txBody>
          <a:bodyPr wrap="square">
            <a:spAutoFit/>
          </a:bodyPr>
          <a:lstStyle/>
          <a:p>
            <a:pPr lvl="0" algn="just" defTabSz="457200"/>
            <a:r>
              <a:rPr lang="vi-VN" sz="5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Trong lớp các bạn cần làm gì để tình bạn luôn gắn kết?</a:t>
            </a:r>
            <a:endParaRPr kumimoji="0" lang="en-US" sz="48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42231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4313"/>
            <a:ext cx="12192000" cy="6858000"/>
          </a:xfrm>
          <a:prstGeom prst="rect">
            <a:avLst/>
          </a:prstGeom>
        </p:spPr>
      </p:pic>
      <p:pic>
        <p:nvPicPr>
          <p:cNvPr id="50" name="图片 49" descr="图片包含 室内, 规模, 摇摆, 木&#10;&#10;描述已自动生成">
            <a:extLst>
              <a:ext uri="{FF2B5EF4-FFF2-40B4-BE49-F238E27FC236}">
                <a16:creationId xmlns:a16="http://schemas.microsoft.com/office/drawing/2014/main" id="{AA9DF29C-AE14-4D72-8C7E-CE1882E61129}"/>
              </a:ext>
            </a:extLst>
          </p:cNvPr>
          <p:cNvPicPr>
            <a:picLocks noChangeAspect="1"/>
          </p:cNvPicPr>
          <p:nvPr/>
        </p:nvPicPr>
        <p:blipFill>
          <a:blip r:embed="rId5">
            <a:extLst>
              <a:ext uri="{28A0092B-C50C-407E-A947-70E740481C1C}">
                <a14:useLocalDpi xmlns:a14="http://schemas.microsoft.com/office/drawing/2010/main" val="0"/>
              </a:ext>
            </a:extLst>
          </a:blip>
          <a:srcRect t="27466"/>
          <a:stretch>
            <a:fillRect/>
          </a:stretch>
        </p:blipFill>
        <p:spPr>
          <a:xfrm>
            <a:off x="1700981" y="-281354"/>
            <a:ext cx="9134167" cy="6858000"/>
          </a:xfrm>
          <a:custGeom>
            <a:avLst/>
            <a:gdLst>
              <a:gd name="connsiteX0" fmla="*/ 0 w 8040914"/>
              <a:gd name="connsiteY0" fmla="*/ 0 h 5832397"/>
              <a:gd name="connsiteX1" fmla="*/ 8040914 w 8040914"/>
              <a:gd name="connsiteY1" fmla="*/ 0 h 5832397"/>
              <a:gd name="connsiteX2" fmla="*/ 8040914 w 8040914"/>
              <a:gd name="connsiteY2" fmla="*/ 5832397 h 5832397"/>
              <a:gd name="connsiteX3" fmla="*/ 0 w 8040914"/>
              <a:gd name="connsiteY3" fmla="*/ 5832397 h 5832397"/>
            </a:gdLst>
            <a:ahLst/>
            <a:cxnLst>
              <a:cxn ang="0">
                <a:pos x="connsiteX0" y="connsiteY0"/>
              </a:cxn>
              <a:cxn ang="0">
                <a:pos x="connsiteX1" y="connsiteY1"/>
              </a:cxn>
              <a:cxn ang="0">
                <a:pos x="connsiteX2" y="connsiteY2"/>
              </a:cxn>
              <a:cxn ang="0">
                <a:pos x="connsiteX3" y="connsiteY3"/>
              </a:cxn>
            </a:cxnLst>
            <a:rect l="l" t="t" r="r" b="b"/>
            <a:pathLst>
              <a:path w="8040914" h="5832397">
                <a:moveTo>
                  <a:pt x="0" y="0"/>
                </a:moveTo>
                <a:lnTo>
                  <a:pt x="8040914" y="0"/>
                </a:lnTo>
                <a:lnTo>
                  <a:pt x="8040914" y="5832397"/>
                </a:lnTo>
                <a:lnTo>
                  <a:pt x="0" y="5832397"/>
                </a:lnTo>
                <a:close/>
              </a:path>
            </a:pathLst>
          </a:cu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7" cstate="print">
            <a:extLst>
              <a:ext uri="{28A0092B-C50C-407E-A947-70E740481C1C}">
                <a14:useLocalDpi xmlns:a14="http://schemas.microsoft.com/office/drawing/2010/main" val="0"/>
              </a:ext>
            </a:extLst>
          </a:blip>
          <a:srcRect b="22149"/>
          <a:stretch>
            <a:fillRect/>
          </a:stretch>
        </p:blipFill>
        <p:spPr>
          <a:xfrm>
            <a:off x="6518787" y="2970054"/>
            <a:ext cx="7079226"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pic>
        <p:nvPicPr>
          <p:cNvPr id="6" name="Picture 5">
            <a:extLst>
              <a:ext uri="{FF2B5EF4-FFF2-40B4-BE49-F238E27FC236}">
                <a16:creationId xmlns:a16="http://schemas.microsoft.com/office/drawing/2014/main" id="{FFF092FF-604B-9CAD-B51C-E4D0E593D38D}"/>
              </a:ext>
            </a:extLst>
          </p:cNvPr>
          <p:cNvPicPr>
            <a:picLocks noChangeAspect="1"/>
          </p:cNvPicPr>
          <p:nvPr/>
        </p:nvPicPr>
        <p:blipFill>
          <a:blip r:embed="rId8"/>
          <a:stretch>
            <a:fillRect/>
          </a:stretch>
        </p:blipFill>
        <p:spPr>
          <a:xfrm>
            <a:off x="7570831" y="3602373"/>
            <a:ext cx="4621169" cy="1560711"/>
          </a:xfrm>
          <a:prstGeom prst="rect">
            <a:avLst/>
          </a:prstGeom>
        </p:spPr>
      </p:pic>
      <p:pic>
        <p:nvPicPr>
          <p:cNvPr id="7" name="Picture 6">
            <a:extLst>
              <a:ext uri="{FF2B5EF4-FFF2-40B4-BE49-F238E27FC236}">
                <a16:creationId xmlns:a16="http://schemas.microsoft.com/office/drawing/2014/main" id="{098620AD-EE9B-266C-2572-853985E22515}"/>
              </a:ext>
            </a:extLst>
          </p:cNvPr>
          <p:cNvPicPr>
            <a:picLocks noChangeAspect="1"/>
          </p:cNvPicPr>
          <p:nvPr/>
        </p:nvPicPr>
        <p:blipFill>
          <a:blip r:embed="rId9"/>
          <a:stretch>
            <a:fillRect/>
          </a:stretch>
        </p:blipFill>
        <p:spPr>
          <a:xfrm>
            <a:off x="2349410" y="1071717"/>
            <a:ext cx="7995563" cy="2555500"/>
          </a:xfrm>
          <a:prstGeom prst="rect">
            <a:avLst/>
          </a:prstGeom>
        </p:spPr>
      </p:pic>
      <p:pic>
        <p:nvPicPr>
          <p:cNvPr id="10" name="Picture 9" descr="A cartoon of a bird&#10;&#10;Description automatically generated">
            <a:extLst>
              <a:ext uri="{FF2B5EF4-FFF2-40B4-BE49-F238E27FC236}">
                <a16:creationId xmlns:a16="http://schemas.microsoft.com/office/drawing/2014/main" id="{CE2D65A9-1125-C2F2-4803-6AD6EB0CB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40" y="-810547"/>
            <a:ext cx="4762500" cy="4762500"/>
          </a:xfrm>
          <a:prstGeom prst="rect">
            <a:avLst/>
          </a:prstGeom>
        </p:spPr>
      </p:pic>
      <p:pic>
        <p:nvPicPr>
          <p:cNvPr id="16" name="Picture 15" descr="A bird on a black background&#10;&#10;Description automatically generated">
            <a:extLst>
              <a:ext uri="{FF2B5EF4-FFF2-40B4-BE49-F238E27FC236}">
                <a16:creationId xmlns:a16="http://schemas.microsoft.com/office/drawing/2014/main" id="{682E59B1-754E-AE2B-80E9-F11456040A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328011">
            <a:off x="5341373" y="3165987"/>
            <a:ext cx="4773562" cy="4773562"/>
          </a:xfrm>
          <a:prstGeom prst="rect">
            <a:avLst/>
          </a:prstGeom>
        </p:spPr>
      </p:pic>
    </p:spTree>
    <p:extLst>
      <p:ext uri="{BB962C8B-B14F-4D97-AF65-F5344CB8AC3E}">
        <p14:creationId xmlns:p14="http://schemas.microsoft.com/office/powerpoint/2010/main" val="2065844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69895"/>
            <a:chOff x="2226569" y="506"/>
            <a:chExt cx="7920650" cy="3169895"/>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45669"/>
              <a:ext cx="7462386" cy="2824732"/>
              <a:chOff x="2464530" y="146949"/>
              <a:chExt cx="7462386" cy="28247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51555" y="14694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3.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Tóm</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tắt</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câu</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77400"/>
            <a:ext cx="12192000" cy="4855028"/>
          </a:xfrm>
          <a:prstGeom prst="rect">
            <a:avLst/>
          </a:prstGeom>
          <a:ln>
            <a:noFill/>
          </a:ln>
        </p:spPr>
      </p:pic>
    </p:spTree>
    <p:extLst>
      <p:ext uri="{BB962C8B-B14F-4D97-AF65-F5344CB8AC3E}">
        <p14:creationId xmlns:p14="http://schemas.microsoft.com/office/powerpoint/2010/main" val="2881433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1">
            <a:extLst>
              <a:ext uri="{FF2B5EF4-FFF2-40B4-BE49-F238E27FC236}">
                <a16:creationId xmlns:a16="http://schemas.microsoft.com/office/drawing/2014/main" id="{0928DB83-7FE7-FE3A-A8BA-1A4B197AC5AE}"/>
              </a:ext>
            </a:extLst>
          </p:cNvPr>
          <p:cNvSpPr/>
          <p:nvPr/>
        </p:nvSpPr>
        <p:spPr>
          <a:xfrm>
            <a:off x="839973" y="956930"/>
            <a:ext cx="10738882" cy="438061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err="1">
                <a:solidFill>
                  <a:srgbClr val="002060"/>
                </a:solidFill>
                <a:latin typeface="Cambria" panose="02040503050406030204" pitchFamily="18" charset="0"/>
                <a:ea typeface="Cambria" panose="02040503050406030204" pitchFamily="18" charset="0"/>
              </a:rPr>
              <a:t>Ví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a:t>
            </a:r>
            <a:r>
              <a:rPr lang="en-US" sz="3600" b="1" dirty="0">
                <a:solidFill>
                  <a:srgbClr val="002060"/>
                </a:solidFill>
                <a:latin typeface="Cambria" panose="02040503050406030204" pitchFamily="18" charset="0"/>
                <a:ea typeface="Cambria" panose="02040503050406030204" pitchFamily="18" charset="0"/>
              </a:rPr>
              <a:t>:</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Chuyện kể về tình bạn giữa Chim chích và chim sẻ. Chim sẻ có đồ ăn nhưng lại không muốn chia sẻ nên ăn một mình còn chim chích thì ngược lại. Khi tìm được đồ ăn ngon thì chích lại chia sẻ cho sẻ vì thế mà sẻ xấu hổ và nhận ra được bài học về tình bạn.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7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sp>
        <p:nvSpPr>
          <p:cNvPr id="2" name="Rectangle: Rounded Corners 1">
            <a:extLst>
              <a:ext uri="{FF2B5EF4-FFF2-40B4-BE49-F238E27FC236}">
                <a16:creationId xmlns:a16="http://schemas.microsoft.com/office/drawing/2014/main" id="{3678ED45-E17F-8D88-B42B-90624972231F}"/>
              </a:ext>
            </a:extLst>
          </p:cNvPr>
          <p:cNvSpPr/>
          <p:nvPr/>
        </p:nvSpPr>
        <p:spPr>
          <a:xfrm>
            <a:off x="1818167" y="2094614"/>
            <a:ext cx="7176977" cy="255181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DBF2DDF7-A1D0-ECE7-5CD1-51B21F5330A9}"/>
              </a:ext>
            </a:extLst>
          </p:cNvPr>
          <p:cNvPicPr>
            <a:picLocks noChangeAspect="1"/>
          </p:cNvPicPr>
          <p:nvPr/>
        </p:nvPicPr>
        <p:blipFill>
          <a:blip r:embed="rId7"/>
          <a:stretch>
            <a:fillRect/>
          </a:stretch>
        </p:blipFill>
        <p:spPr>
          <a:xfrm>
            <a:off x="2267856" y="2390956"/>
            <a:ext cx="6486706" cy="2139881"/>
          </a:xfrm>
          <a:prstGeom prst="rect">
            <a:avLst/>
          </a:prstGeom>
        </p:spPr>
      </p:pic>
    </p:spTree>
    <p:extLst>
      <p:ext uri="{BB962C8B-B14F-4D97-AF65-F5344CB8AC3E}">
        <p14:creationId xmlns:p14="http://schemas.microsoft.com/office/powerpoint/2010/main" val="11321428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F051E4B-9D39-B78B-E33A-5FEF0B6C7B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997689" y="2819429"/>
            <a:ext cx="5048456" cy="4038571"/>
          </a:xfrm>
          <a:prstGeom prst="rect">
            <a:avLst/>
          </a:prstGeom>
        </p:spPr>
      </p:pic>
      <p:sp>
        <p:nvSpPr>
          <p:cNvPr id="5" name="Hình chữ nhật: Góc Tròn 1">
            <a:extLst>
              <a:ext uri="{FF2B5EF4-FFF2-40B4-BE49-F238E27FC236}">
                <a16:creationId xmlns:a16="http://schemas.microsoft.com/office/drawing/2014/main" id="{94C01344-4F96-AC34-76DA-421E6A21B9C0}"/>
              </a:ext>
            </a:extLst>
          </p:cNvPr>
          <p:cNvSpPr/>
          <p:nvPr/>
        </p:nvSpPr>
        <p:spPr>
          <a:xfrm>
            <a:off x="2796363" y="1020726"/>
            <a:ext cx="9016409" cy="5029200"/>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500"/>
              </a:spcAft>
              <a:defRPr/>
            </a:pPr>
            <a:r>
              <a:rPr lang="en-US" sz="3600" b="1" dirty="0">
                <a:solidFill>
                  <a:srgbClr val="002060"/>
                </a:solidFill>
                <a:latin typeface="Cambria" panose="02040503050406030204" pitchFamily="18" charset="0"/>
                <a:ea typeface="Cambria" panose="02040503050406030204" pitchFamily="18" charset="0"/>
              </a:rPr>
              <a:t>V</a:t>
            </a:r>
            <a:r>
              <a:rPr lang="vi-VN" sz="3600" b="1" dirty="0">
                <a:solidFill>
                  <a:srgbClr val="002060"/>
                </a:solidFill>
                <a:latin typeface="Cambria" panose="02040503050406030204" pitchFamily="18" charset="0"/>
                <a:ea typeface="Cambria" panose="02040503050406030204" pitchFamily="18" charset="0"/>
              </a:rPr>
              <a:t>ề nhà</a:t>
            </a:r>
            <a:r>
              <a:rPr lang="en-US" sz="3600" b="1" dirty="0">
                <a:solidFill>
                  <a:srgbClr val="002060"/>
                </a:solidFill>
                <a:latin typeface="Cambria" panose="02040503050406030204" pitchFamily="18" charset="0"/>
                <a:ea typeface="Cambria" panose="02040503050406030204" pitchFamily="18" charset="0"/>
              </a:rPr>
              <a:t>:</a:t>
            </a:r>
            <a:endParaRPr lang="vi-VN" sz="3600" b="1" dirty="0">
              <a:solidFill>
                <a:srgbClr val="002060"/>
              </a:solidFill>
              <a:latin typeface="Cambria" panose="02040503050406030204" pitchFamily="18" charset="0"/>
              <a:ea typeface="Cambria" panose="02040503050406030204" pitchFamily="18" charset="0"/>
            </a:endParaRP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1. Chia sẻ với người thân suy nghĩ của em về nhân vật chim sẻ hoặc nhân vật chim chích trong câu chuyện Bài học quý</a:t>
            </a:r>
          </a:p>
          <a:p>
            <a:pPr lvl="0" algn="just">
              <a:spcAft>
                <a:spcPts val="500"/>
              </a:spcAft>
              <a:defRPr/>
            </a:pPr>
            <a:r>
              <a:rPr lang="vi-VN" sz="3600" b="1" dirty="0">
                <a:solidFill>
                  <a:srgbClr val="002060"/>
                </a:solidFill>
                <a:latin typeface="Cambria" panose="02040503050406030204" pitchFamily="18" charset="0"/>
                <a:ea typeface="Cambria" panose="02040503050406030204" pitchFamily="18" charset="0"/>
              </a:rPr>
              <a:t>2. Tìm đọc bài thơ về tình yêu thương giữa con người với con người hoặc giữa con người với con vật.</a:t>
            </a:r>
          </a:p>
        </p:txBody>
      </p:sp>
    </p:spTree>
    <p:extLst>
      <p:ext uri="{BB962C8B-B14F-4D97-AF65-F5344CB8AC3E}">
        <p14:creationId xmlns:p14="http://schemas.microsoft.com/office/powerpoint/2010/main" val="1996179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90" y="468083"/>
            <a:ext cx="2481950" cy="248195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 y="77252"/>
            <a:ext cx="12192000" cy="6858000"/>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51061" y="116390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7145" y="2157476"/>
            <a:ext cx="12192000" cy="4855028"/>
          </a:xfrm>
          <a:prstGeom prst="rect">
            <a:avLst/>
          </a:prstGeom>
          <a:ln>
            <a:noFill/>
          </a:ln>
        </p:spPr>
      </p:pic>
      <p:pic>
        <p:nvPicPr>
          <p:cNvPr id="2" name="Picture 1">
            <a:extLst>
              <a:ext uri="{FF2B5EF4-FFF2-40B4-BE49-F238E27FC236}">
                <a16:creationId xmlns:a16="http://schemas.microsoft.com/office/drawing/2014/main" id="{E3DDF8DB-6D2C-43D4-FFD7-7DB4069644C4}"/>
              </a:ext>
            </a:extLst>
          </p:cNvPr>
          <p:cNvPicPr>
            <a:picLocks noChangeAspect="1"/>
          </p:cNvPicPr>
          <p:nvPr/>
        </p:nvPicPr>
        <p:blipFill>
          <a:blip r:embed="rId7"/>
          <a:stretch>
            <a:fillRect/>
          </a:stretch>
        </p:blipFill>
        <p:spPr>
          <a:xfrm>
            <a:off x="3160202" y="446567"/>
            <a:ext cx="5637679" cy="6858000"/>
          </a:xfrm>
          <a:prstGeom prst="rect">
            <a:avLst/>
          </a:prstGeom>
        </p:spPr>
      </p:pic>
    </p:spTree>
    <p:extLst>
      <p:ext uri="{BB962C8B-B14F-4D97-AF65-F5344CB8AC3E}">
        <p14:creationId xmlns:p14="http://schemas.microsoft.com/office/powerpoint/2010/main" val="1103924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405245" y="402116"/>
            <a:ext cx="11378046" cy="6133765"/>
          </a:xfrm>
          <a:custGeom>
            <a:avLst/>
            <a:gdLst>
              <a:gd name="connsiteX0" fmla="*/ 0 w 11378046"/>
              <a:gd name="connsiteY0" fmla="*/ 0 h 6133765"/>
              <a:gd name="connsiteX1" fmla="*/ 0 w 11378046"/>
              <a:gd name="connsiteY1" fmla="*/ 0 h 6133765"/>
              <a:gd name="connsiteX2" fmla="*/ 11378046 w 11378046"/>
              <a:gd name="connsiteY2" fmla="*/ 0 h 6133765"/>
              <a:gd name="connsiteX3" fmla="*/ 11378046 w 11378046"/>
              <a:gd name="connsiteY3" fmla="*/ 0 h 6133765"/>
              <a:gd name="connsiteX4" fmla="*/ 11378046 w 11378046"/>
              <a:gd name="connsiteY4" fmla="*/ 6133765 h 6133765"/>
              <a:gd name="connsiteX5" fmla="*/ 11378046 w 11378046"/>
              <a:gd name="connsiteY5" fmla="*/ 6133765 h 6133765"/>
              <a:gd name="connsiteX6" fmla="*/ 0 w 11378046"/>
              <a:gd name="connsiteY6" fmla="*/ 6133765 h 6133765"/>
              <a:gd name="connsiteX7" fmla="*/ 0 w 11378046"/>
              <a:gd name="connsiteY7" fmla="*/ 6133765 h 6133765"/>
              <a:gd name="connsiteX8" fmla="*/ 0 w 11378046"/>
              <a:gd name="connsiteY8" fmla="*/ 0 h 613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8046" h="6133765" fill="none" extrusionOk="0">
                <a:moveTo>
                  <a:pt x="0" y="0"/>
                </a:moveTo>
                <a:lnTo>
                  <a:pt x="0" y="0"/>
                </a:lnTo>
                <a:cubicBezTo>
                  <a:pt x="5426087" y="-126796"/>
                  <a:pt x="8215692" y="-73671"/>
                  <a:pt x="11378046" y="0"/>
                </a:cubicBezTo>
                <a:lnTo>
                  <a:pt x="11378046" y="0"/>
                </a:lnTo>
                <a:cubicBezTo>
                  <a:pt x="11504018" y="2526005"/>
                  <a:pt x="11241702" y="5331901"/>
                  <a:pt x="11378046" y="6133765"/>
                </a:cubicBezTo>
                <a:lnTo>
                  <a:pt x="11378046" y="6133765"/>
                </a:lnTo>
                <a:cubicBezTo>
                  <a:pt x="9981537" y="6108806"/>
                  <a:pt x="2155676" y="6206878"/>
                  <a:pt x="0" y="6133765"/>
                </a:cubicBezTo>
                <a:lnTo>
                  <a:pt x="0" y="6133765"/>
                </a:lnTo>
                <a:cubicBezTo>
                  <a:pt x="4539" y="5243488"/>
                  <a:pt x="65979" y="1244026"/>
                  <a:pt x="0" y="0"/>
                </a:cubicBezTo>
                <a:close/>
              </a:path>
              <a:path w="11378046" h="6133765" stroke="0" extrusionOk="0">
                <a:moveTo>
                  <a:pt x="0" y="0"/>
                </a:moveTo>
                <a:lnTo>
                  <a:pt x="0" y="0"/>
                </a:lnTo>
                <a:cubicBezTo>
                  <a:pt x="1846285" y="-159798"/>
                  <a:pt x="6248112" y="169519"/>
                  <a:pt x="11378046" y="0"/>
                </a:cubicBezTo>
                <a:lnTo>
                  <a:pt x="11378046" y="0"/>
                </a:lnTo>
                <a:cubicBezTo>
                  <a:pt x="11429843" y="881227"/>
                  <a:pt x="11373204" y="5463674"/>
                  <a:pt x="11378046" y="6133765"/>
                </a:cubicBezTo>
                <a:lnTo>
                  <a:pt x="11378046" y="6133765"/>
                </a:lnTo>
                <a:cubicBezTo>
                  <a:pt x="7027186" y="6162261"/>
                  <a:pt x="4149545" y="6238189"/>
                  <a:pt x="0" y="6133765"/>
                </a:cubicBezTo>
                <a:lnTo>
                  <a:pt x="0" y="6133765"/>
                </a:lnTo>
                <a:cubicBezTo>
                  <a:pt x="-163603" y="3725700"/>
                  <a:pt x="76112" y="2390890"/>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0" name="TextBox 9">
            <a:extLst>
              <a:ext uri="{FF2B5EF4-FFF2-40B4-BE49-F238E27FC236}">
                <a16:creationId xmlns:a16="http://schemas.microsoft.com/office/drawing/2014/main" id="{CB7D080F-A690-3A41-1EF1-BEF2CF490FF8}"/>
              </a:ext>
            </a:extLst>
          </p:cNvPr>
          <p:cNvSpPr txBox="1"/>
          <p:nvPr/>
        </p:nvSpPr>
        <p:spPr>
          <a:xfrm>
            <a:off x="751609" y="1771059"/>
            <a:ext cx="10997046" cy="2062103"/>
          </a:xfrm>
          <a:prstGeom prst="rect">
            <a:avLst/>
          </a:prstGeom>
          <a:solidFill>
            <a:schemeClr val="bg1"/>
          </a:solidFill>
        </p:spPr>
        <p:txBody>
          <a:bodyPr wrap="square">
            <a:spAutoFit/>
          </a:bodyPr>
          <a:lstStyle/>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kể lại câu chuyệnBài học quý dựa vào tranh minh họa và câu hỏi gợi ý.</a:t>
            </a:r>
          </a:p>
          <a:p>
            <a:pPr marL="457200" lvl="0" indent="-457200" algn="just">
              <a:buFont typeface="Wingdings" panose="05000000000000000000" pitchFamily="2" charset="2"/>
              <a:buChar char="q"/>
              <a:defRPr/>
            </a:pPr>
            <a:r>
              <a:rPr lang="vi-VN" sz="3200" b="1" dirty="0">
                <a:solidFill>
                  <a:srgbClr val="065450"/>
                </a:solidFill>
                <a:ea typeface="Times New Roman" panose="02020603050405020304" pitchFamily="18" charset="0"/>
              </a:rPr>
              <a:t>Biết thể hiện tình cảm, sự trân trọng với người thân và bạn bè.</a:t>
            </a: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58054" y="0"/>
            <a:ext cx="973282" cy="1203257"/>
          </a:xfrm>
          <a:prstGeom prst="rect">
            <a:avLst/>
          </a:prstGeom>
        </p:spPr>
      </p:pic>
      <p:pic>
        <p:nvPicPr>
          <p:cNvPr id="3" name="Picture 2">
            <a:extLst>
              <a:ext uri="{FF2B5EF4-FFF2-40B4-BE49-F238E27FC236}">
                <a16:creationId xmlns:a16="http://schemas.microsoft.com/office/drawing/2014/main" id="{71F2F06C-4B32-326F-608A-4F182B47BA13}"/>
              </a:ext>
            </a:extLst>
          </p:cNvPr>
          <p:cNvPicPr>
            <a:picLocks noChangeAspect="1"/>
          </p:cNvPicPr>
          <p:nvPr/>
        </p:nvPicPr>
        <p:blipFill>
          <a:blip r:embed="rId5"/>
          <a:stretch>
            <a:fillRect/>
          </a:stretch>
        </p:blipFill>
        <p:spPr>
          <a:xfrm>
            <a:off x="2979900" y="203754"/>
            <a:ext cx="6498899" cy="1859441"/>
          </a:xfrm>
          <a:prstGeom prst="rect">
            <a:avLst/>
          </a:prstGeom>
        </p:spPr>
      </p:pic>
    </p:spTree>
    <p:extLst>
      <p:ext uri="{BB962C8B-B14F-4D97-AF65-F5344CB8AC3E}">
        <p14:creationId xmlns:p14="http://schemas.microsoft.com/office/powerpoint/2010/main" val="2103525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grpSp>
        <p:nvGrpSpPr>
          <p:cNvPr id="2" name="Group 1">
            <a:extLst>
              <a:ext uri="{FF2B5EF4-FFF2-40B4-BE49-F238E27FC236}">
                <a16:creationId xmlns:a16="http://schemas.microsoft.com/office/drawing/2014/main" id="{FBE7E1EB-85FA-09A4-D0AF-90C71B92D781}"/>
              </a:ext>
            </a:extLst>
          </p:cNvPr>
          <p:cNvGrpSpPr/>
          <p:nvPr/>
        </p:nvGrpSpPr>
        <p:grpSpPr>
          <a:xfrm>
            <a:off x="1945329" y="891854"/>
            <a:ext cx="7920650" cy="3188460"/>
            <a:chOff x="2226569" y="506"/>
            <a:chExt cx="7920650" cy="3188460"/>
          </a:xfrm>
        </p:grpSpPr>
        <p:sp>
          <p:nvSpPr>
            <p:cNvPr id="15" name="Rectangle: Rounded Corners 14">
              <a:extLst>
                <a:ext uri="{FF2B5EF4-FFF2-40B4-BE49-F238E27FC236}">
                  <a16:creationId xmlns:a16="http://schemas.microsoft.com/office/drawing/2014/main" id="{57B1D1BE-5E06-89AC-F2CD-A2A74B7B8024}"/>
                </a:ext>
              </a:extLst>
            </p:cNvPr>
            <p:cNvSpPr/>
            <p:nvPr/>
          </p:nvSpPr>
          <p:spPr>
            <a:xfrm>
              <a:off x="2226569" y="50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思源黑体 CN Medium"/>
                <a:cs typeface="Calibri" panose="020F0502020204030204" pitchFamily="34" charset="0"/>
              </a:endParaRPr>
            </a:p>
          </p:txBody>
        </p:sp>
        <p:grpSp>
          <p:nvGrpSpPr>
            <p:cNvPr id="16" name="Group 15">
              <a:extLst>
                <a:ext uri="{FF2B5EF4-FFF2-40B4-BE49-F238E27FC236}">
                  <a16:creationId xmlns:a16="http://schemas.microsoft.com/office/drawing/2014/main" id="{C893CF47-FA69-4CA4-1E3B-B9C7A4523E7B}"/>
                </a:ext>
              </a:extLst>
            </p:cNvPr>
            <p:cNvGrpSpPr/>
            <p:nvPr/>
          </p:nvGrpSpPr>
          <p:grpSpPr>
            <a:xfrm>
              <a:off x="2587560" y="369634"/>
              <a:ext cx="7462386" cy="2819332"/>
              <a:chOff x="2464530" y="170914"/>
              <a:chExt cx="7462386" cy="2819332"/>
            </a:xfrm>
          </p:grpSpPr>
          <p:sp>
            <p:nvSpPr>
              <p:cNvPr id="17" name="TextBox 16">
                <a:extLst>
                  <a:ext uri="{FF2B5EF4-FFF2-40B4-BE49-F238E27FC236}">
                    <a16:creationId xmlns:a16="http://schemas.microsoft.com/office/drawing/2014/main" id="{D01FB394-9BBD-9D1A-A67F-B3D43A30489A}"/>
                  </a:ext>
                </a:extLst>
              </p:cNvPr>
              <p:cNvSpPr txBox="1"/>
              <p:nvPr/>
            </p:nvSpPr>
            <p:spPr>
              <a:xfrm>
                <a:off x="2464530" y="170914"/>
                <a:ext cx="7462386"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w="165100">
                    <a:solidFill>
                      <a:prstClr val="white"/>
                    </a:solidFill>
                  </a:ln>
                  <a:solidFill>
                    <a:prstClr val="white"/>
                  </a:solidFill>
                  <a:effectLst>
                    <a:innerShdw blurRad="63500" dist="50800" dir="16200000">
                      <a:prstClr val="black">
                        <a:alpha val="50000"/>
                      </a:prstClr>
                    </a:innerShdw>
                  </a:effectLst>
                  <a:uLnTx/>
                  <a:uFillTx/>
                  <a:latin typeface="Calibri" panose="020F0502020204030204" pitchFamily="34" charset="0"/>
                  <a:ea typeface="思源黑体 CN Medium"/>
                  <a:cs typeface="Calibri" panose="020F0502020204030204" pitchFamily="34" charset="0"/>
                </a:endParaRPr>
              </a:p>
            </p:txBody>
          </p:sp>
          <p:sp>
            <p:nvSpPr>
              <p:cNvPr id="18" name="TextBox 17">
                <a:extLst>
                  <a:ext uri="{FF2B5EF4-FFF2-40B4-BE49-F238E27FC236}">
                    <a16:creationId xmlns:a16="http://schemas.microsoft.com/office/drawing/2014/main" id="{CC3C5F3F-7B88-3BD4-644D-0C044D72E9DD}"/>
                  </a:ext>
                </a:extLst>
              </p:cNvPr>
              <p:cNvSpPr txBox="1"/>
              <p:nvPr/>
            </p:nvSpPr>
            <p:spPr>
              <a:xfrm>
                <a:off x="2830290" y="189479"/>
                <a:ext cx="671534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1. Nghe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kể</a:t>
                </a:r>
                <a:r>
                  <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 </a:t>
                </a:r>
                <a:r>
                  <a:rPr kumimoji="0" lang="en-US" sz="8800" b="1" i="0" u="none" strike="noStrike" kern="1200" cap="none" spc="0" normalizeH="0" baseline="0" noProof="0" dirty="0" err="1">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rPr>
                  <a:t>chuyện</a:t>
                </a:r>
                <a:endParaRPr kumimoji="0" lang="en-US" sz="8800" b="1" i="0" u="none" strike="noStrike" kern="1200" cap="none" spc="0" normalizeH="0" baseline="0" noProof="0" dirty="0">
                  <a:ln>
                    <a:noFill/>
                  </a:ln>
                  <a:gradFill>
                    <a:gsLst>
                      <a:gs pos="36000">
                        <a:srgbClr val="DB5836"/>
                      </a:gs>
                      <a:gs pos="79000">
                        <a:srgbClr val="FEDE3C"/>
                      </a:gs>
                    </a:gsLst>
                    <a:lin ang="5400000" scaled="1"/>
                  </a:gradFill>
                  <a:effectLst>
                    <a:glow rad="647700">
                      <a:prstClr val="white">
                        <a:alpha val="40000"/>
                      </a:prstClr>
                    </a:glow>
                  </a:effectLst>
                  <a:uLnTx/>
                  <a:uFillTx/>
                  <a:latin typeface="Calibri" panose="020F0502020204030204" pitchFamily="34" charset="0"/>
                  <a:ea typeface="思源黑体 CN Medium"/>
                  <a:cs typeface="Calibri" panose="020F0502020204030204" pitchFamily="34" charset="0"/>
                </a:endParaRPr>
              </a:p>
            </p:txBody>
          </p:sp>
        </p:grpSp>
      </p:gr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0" y="2053772"/>
            <a:ext cx="12192000" cy="4855028"/>
          </a:xfrm>
          <a:prstGeom prst="rect">
            <a:avLst/>
          </a:prstGeom>
          <a:ln>
            <a:noFill/>
          </a:ln>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ỌC QUÝ">
            <a:hlinkClick r:id="" action="ppaction://media"/>
            <a:extLst>
              <a:ext uri="{FF2B5EF4-FFF2-40B4-BE49-F238E27FC236}">
                <a16:creationId xmlns:a16="http://schemas.microsoft.com/office/drawing/2014/main" id="{D6736C1B-7F08-ECF2-D177-783B09B82D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654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AAF17-AA77-78D2-5B96-0A6A37DE9983}"/>
              </a:ext>
            </a:extLst>
          </p:cNvPr>
          <p:cNvPicPr>
            <a:picLocks noChangeAspect="1"/>
          </p:cNvPicPr>
          <p:nvPr/>
        </p:nvPicPr>
        <p:blipFill>
          <a:blip r:embed="rId2"/>
          <a:stretch>
            <a:fillRect/>
          </a:stretch>
        </p:blipFill>
        <p:spPr>
          <a:xfrm>
            <a:off x="2575034" y="460101"/>
            <a:ext cx="6768663" cy="5893402"/>
          </a:xfrm>
          <a:prstGeom prst="rect">
            <a:avLst/>
          </a:prstGeom>
        </p:spPr>
      </p:pic>
      <p:pic>
        <p:nvPicPr>
          <p:cNvPr id="5" name="Picture 4">
            <a:extLst>
              <a:ext uri="{FF2B5EF4-FFF2-40B4-BE49-F238E27FC236}">
                <a16:creationId xmlns:a16="http://schemas.microsoft.com/office/drawing/2014/main" id="{0D9E4199-BD6E-17A0-07BD-1FE3E2FD3231}"/>
              </a:ext>
            </a:extLst>
          </p:cNvPr>
          <p:cNvPicPr>
            <a:picLocks noChangeAspect="1"/>
          </p:cNvPicPr>
          <p:nvPr/>
        </p:nvPicPr>
        <p:blipFill>
          <a:blip r:embed="rId3"/>
          <a:stretch>
            <a:fillRect/>
          </a:stretch>
        </p:blipFill>
        <p:spPr>
          <a:xfrm>
            <a:off x="589839" y="1625185"/>
            <a:ext cx="2456901" cy="3103133"/>
          </a:xfrm>
          <a:prstGeom prst="rect">
            <a:avLst/>
          </a:prstGeom>
        </p:spPr>
      </p:pic>
      <p:sp>
        <p:nvSpPr>
          <p:cNvPr id="6" name="TextBox 5">
            <a:extLst>
              <a:ext uri="{FF2B5EF4-FFF2-40B4-BE49-F238E27FC236}">
                <a16:creationId xmlns:a16="http://schemas.microsoft.com/office/drawing/2014/main" id="{881A5C32-BA06-5717-300B-806A0818E728}"/>
              </a:ext>
            </a:extLst>
          </p:cNvPr>
          <p:cNvSpPr txBox="1"/>
          <p:nvPr/>
        </p:nvSpPr>
        <p:spPr>
          <a:xfrm>
            <a:off x="9743090" y="1093076"/>
            <a:ext cx="1786758" cy="3539430"/>
          </a:xfrm>
          <a:prstGeom prst="rect">
            <a:avLst/>
          </a:prstGeom>
          <a:noFill/>
        </p:spPr>
        <p:txBody>
          <a:bodyPr wrap="square" rtlCol="0">
            <a:spAutoFit/>
          </a:bodyPr>
          <a:lstStyle/>
          <a:p>
            <a:pPr algn="ctr"/>
            <a:r>
              <a:rPr lang="en-US" sz="3200" dirty="0"/>
              <a:t>(Mi-</a:t>
            </a:r>
            <a:r>
              <a:rPr lang="en-US" sz="3200" dirty="0" err="1"/>
              <a:t>khai</a:t>
            </a:r>
            <a:r>
              <a:rPr lang="en-US" sz="3200" dirty="0"/>
              <a:t>-in </a:t>
            </a:r>
            <a:r>
              <a:rPr lang="en-US" sz="3200" dirty="0" err="1"/>
              <a:t>Pla-cốp-xki</a:t>
            </a:r>
            <a:r>
              <a:rPr lang="en-US" sz="3200" dirty="0"/>
              <a:t>, </a:t>
            </a:r>
            <a:r>
              <a:rPr lang="en-US" sz="3200" dirty="0" err="1"/>
              <a:t>Nguyễn</a:t>
            </a:r>
            <a:r>
              <a:rPr lang="en-US" sz="3200" dirty="0"/>
              <a:t> </a:t>
            </a:r>
            <a:r>
              <a:rPr lang="en-US" sz="3200" dirty="0" err="1"/>
              <a:t>Thị</a:t>
            </a:r>
            <a:r>
              <a:rPr lang="en-US" sz="3200" dirty="0"/>
              <a:t> </a:t>
            </a:r>
            <a:r>
              <a:rPr lang="en-US" sz="3200" dirty="0" err="1"/>
              <a:t>Xuyến</a:t>
            </a:r>
            <a:r>
              <a:rPr lang="en-US" sz="3200" dirty="0"/>
              <a:t> </a:t>
            </a:r>
            <a:r>
              <a:rPr lang="en-US" sz="3200" dirty="0" err="1"/>
              <a:t>dịch</a:t>
            </a:r>
            <a:r>
              <a:rPr lang="en-US" sz="3200" dirty="0"/>
              <a:t>)</a:t>
            </a:r>
          </a:p>
        </p:txBody>
      </p:sp>
    </p:spTree>
    <p:extLst>
      <p:ext uri="{BB962C8B-B14F-4D97-AF65-F5344CB8AC3E}">
        <p14:creationId xmlns:p14="http://schemas.microsoft.com/office/powerpoint/2010/main" val="2413578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975461"/>
            <a:ext cx="7305723" cy="4278094"/>
          </a:xfrm>
          <a:prstGeom prst="rect">
            <a:avLst/>
          </a:prstGeom>
          <a:noFill/>
        </p:spPr>
        <p:txBody>
          <a:bodyPr wrap="square" rtlCol="0">
            <a:spAutoFit/>
          </a:bodyPr>
          <a:lstStyle/>
          <a:p>
            <a:pPr lvl="0" algn="just"/>
            <a:r>
              <a:rPr lang="vi-VN" sz="3400" dirty="0">
                <a:solidFill>
                  <a:srgbClr val="002060"/>
                </a:solidFill>
              </a:rPr>
              <a:t>Trong khu rừng kia, chim sẻ và chim chích chơi với nhau rất thân. Một hôm, sẻ nhận được món quà của bà ngoại gửi đến. Đó là một chiếc hộp đựng toàn hạt kê. Sẻ không hề nói với bạn một lời nào về món quà lớn ấy cả. “Nếu cho cả chích nữa thì chẳng còn lại là bao!” – Sẻ nghĩ.</a:t>
            </a:r>
          </a:p>
        </p:txBody>
      </p:sp>
      <p:pic>
        <p:nvPicPr>
          <p:cNvPr id="4" name="Picture 3">
            <a:extLst>
              <a:ext uri="{FF2B5EF4-FFF2-40B4-BE49-F238E27FC236}">
                <a16:creationId xmlns:a16="http://schemas.microsoft.com/office/drawing/2014/main" id="{BD054606-D7A1-68C5-72B7-5DC275564845}"/>
              </a:ext>
            </a:extLst>
          </p:cNvPr>
          <p:cNvPicPr>
            <a:picLocks noChangeAspect="1"/>
          </p:cNvPicPr>
          <p:nvPr/>
        </p:nvPicPr>
        <p:blipFill>
          <a:blip r:embed="rId2"/>
          <a:stretch>
            <a:fillRect/>
          </a:stretch>
        </p:blipFill>
        <p:spPr>
          <a:xfrm>
            <a:off x="502526" y="1876588"/>
            <a:ext cx="3619500" cy="2600325"/>
          </a:xfrm>
          <a:prstGeom prst="rect">
            <a:avLst/>
          </a:prstGeom>
        </p:spPr>
      </p:pic>
    </p:spTree>
    <p:extLst>
      <p:ext uri="{BB962C8B-B14F-4D97-AF65-F5344CB8AC3E}">
        <p14:creationId xmlns:p14="http://schemas.microsoft.com/office/powerpoint/2010/main" val="786441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18718" y="660151"/>
            <a:ext cx="7305723" cy="5324535"/>
          </a:xfrm>
          <a:prstGeom prst="rect">
            <a:avLst/>
          </a:prstGeom>
          <a:noFill/>
        </p:spPr>
        <p:txBody>
          <a:bodyPr wrap="square" rtlCol="0">
            <a:spAutoFit/>
          </a:bodyPr>
          <a:lstStyle/>
          <a:p>
            <a:pPr lvl="0" algn="just"/>
            <a:r>
              <a:rPr lang="vi-VN" sz="3400" dirty="0">
                <a:solidFill>
                  <a:srgbClr val="002060"/>
                </a:solidFill>
              </a:rPr>
              <a:t>Sẻ ở trong tổ ăn hạt kê một mình. Khi kê hết, chú ta quẳng hộp đi. Những hạt kê còn sót văng ra khỏi hộp. Cô gió đưa chúng đến một đám cỏ non xanh dưới một gốc cây lạ. Chim chích đi kiếm mồi, tìm được những hạt kê ngon lành ấy, bèn gói lại thật cẩn thận vào chiếc lá, rồi mừng rỡ chạy đi tìm người bạn thân thiết của mình.</a:t>
            </a:r>
          </a:p>
        </p:txBody>
      </p:sp>
      <p:pic>
        <p:nvPicPr>
          <p:cNvPr id="5" name="Picture 4">
            <a:extLst>
              <a:ext uri="{FF2B5EF4-FFF2-40B4-BE49-F238E27FC236}">
                <a16:creationId xmlns:a16="http://schemas.microsoft.com/office/drawing/2014/main" id="{E325EF87-A02B-D417-576C-78BF2D75CE07}"/>
              </a:ext>
            </a:extLst>
          </p:cNvPr>
          <p:cNvPicPr>
            <a:picLocks noChangeAspect="1"/>
          </p:cNvPicPr>
          <p:nvPr/>
        </p:nvPicPr>
        <p:blipFill>
          <a:blip r:embed="rId2"/>
          <a:stretch>
            <a:fillRect/>
          </a:stretch>
        </p:blipFill>
        <p:spPr>
          <a:xfrm>
            <a:off x="641952" y="1795298"/>
            <a:ext cx="3571875" cy="2552700"/>
          </a:xfrm>
          <a:prstGeom prst="rect">
            <a:avLst/>
          </a:prstGeom>
        </p:spPr>
      </p:pic>
    </p:spTree>
    <p:extLst>
      <p:ext uri="{BB962C8B-B14F-4D97-AF65-F5344CB8AC3E}">
        <p14:creationId xmlns:p14="http://schemas.microsoft.com/office/powerpoint/2010/main" val="175967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CA552D-57B4-46C1-96D7-6EDB02FA1776}"/>
              </a:ext>
            </a:extLst>
          </p:cNvPr>
          <p:cNvSpPr txBox="1"/>
          <p:nvPr/>
        </p:nvSpPr>
        <p:spPr>
          <a:xfrm>
            <a:off x="4350615" y="766477"/>
            <a:ext cx="7305723" cy="5262979"/>
          </a:xfrm>
          <a:prstGeom prst="rect">
            <a:avLst/>
          </a:prstGeom>
          <a:noFill/>
        </p:spPr>
        <p:txBody>
          <a:bodyPr wrap="square" rtlCol="0">
            <a:spAutoFit/>
          </a:bodyPr>
          <a:lstStyle/>
          <a:p>
            <a:pPr lvl="0" algn="just"/>
            <a:r>
              <a:rPr lang="vi-VN" sz="2800" dirty="0">
                <a:solidFill>
                  <a:srgbClr val="002060"/>
                </a:solidFill>
              </a:rPr>
              <a:t>Vừa gặp sẻ, chích đã reo lên:</a:t>
            </a:r>
          </a:p>
          <a:p>
            <a:pPr lvl="0" algn="just"/>
            <a:r>
              <a:rPr lang="en-US" sz="2800" dirty="0">
                <a:solidFill>
                  <a:srgbClr val="002060"/>
                </a:solidFill>
              </a:rPr>
              <a:t>-</a:t>
            </a:r>
            <a:r>
              <a:rPr lang="vi-VN" sz="2800" dirty="0">
                <a:solidFill>
                  <a:srgbClr val="002060"/>
                </a:solidFill>
              </a:rPr>
              <a:t> Chào bạn sẻ thân mến! Mình vừa kiếm được mười hạt kê rất ngon! Đây này, chúng mình chia đôi: cậu năm hạt, mình năm hạt.</a:t>
            </a:r>
          </a:p>
          <a:p>
            <a:pPr lvl="0" algn="just"/>
            <a:r>
              <a:rPr lang="en-US" sz="2800" dirty="0">
                <a:solidFill>
                  <a:srgbClr val="002060"/>
                </a:solidFill>
              </a:rPr>
              <a:t>-</a:t>
            </a:r>
            <a:r>
              <a:rPr lang="vi-VN" sz="2800" dirty="0">
                <a:solidFill>
                  <a:srgbClr val="002060"/>
                </a:solidFill>
              </a:rPr>
              <a:t> Chia làm gì cơ chứ? Không cần đâu!</a:t>
            </a:r>
            <a:endParaRPr lang="en-US" sz="2800" dirty="0">
              <a:solidFill>
                <a:srgbClr val="002060"/>
              </a:solidFill>
            </a:endParaRPr>
          </a:p>
          <a:p>
            <a:pPr lvl="0" algn="just"/>
            <a:r>
              <a:rPr lang="en-US" sz="2800" dirty="0">
                <a:solidFill>
                  <a:srgbClr val="002060"/>
                </a:solidFill>
              </a:rPr>
              <a:t>- </a:t>
            </a:r>
            <a:r>
              <a:rPr lang="vi-VN" sz="2800" dirty="0">
                <a:solidFill>
                  <a:srgbClr val="002060"/>
                </a:solidFill>
              </a:rPr>
              <a:t>Sẻ lắc lắc chiếc mỏ xinh xắn của mình, tỏ ý không thích.</a:t>
            </a:r>
            <a:endParaRPr lang="en-US" sz="2800" dirty="0">
              <a:solidFill>
                <a:srgbClr val="002060"/>
              </a:solidFill>
            </a:endParaRPr>
          </a:p>
          <a:p>
            <a:pPr lvl="0" algn="just"/>
            <a:r>
              <a:rPr lang="en-US" sz="2800" dirty="0">
                <a:solidFill>
                  <a:srgbClr val="002060"/>
                </a:solidFill>
              </a:rPr>
              <a:t>-</a:t>
            </a:r>
            <a:r>
              <a:rPr lang="vi-VN" sz="2800" dirty="0">
                <a:solidFill>
                  <a:srgbClr val="002060"/>
                </a:solidFill>
              </a:rPr>
              <a:t> Ai kiếm được thì người ấy ăn!</a:t>
            </a:r>
          </a:p>
          <a:p>
            <a:pPr lvl="0" algn="just"/>
            <a:r>
              <a:rPr lang="en-US" sz="2800" dirty="0">
                <a:solidFill>
                  <a:srgbClr val="002060"/>
                </a:solidFill>
              </a:rPr>
              <a:t>-</a:t>
            </a:r>
            <a:r>
              <a:rPr lang="vi-VN" sz="2800" dirty="0">
                <a:solidFill>
                  <a:srgbClr val="002060"/>
                </a:solidFill>
              </a:rPr>
              <a:t> Nhưng mình với cậu là bạn của nhau cơ mà. Đã là bạn thì bất cứ cái gì kiếm được cũng phải chia cho nhau. Lẽ nào cậu không nghĩ như thế?</a:t>
            </a:r>
          </a:p>
        </p:txBody>
      </p:sp>
      <p:pic>
        <p:nvPicPr>
          <p:cNvPr id="4" name="Picture 3">
            <a:extLst>
              <a:ext uri="{FF2B5EF4-FFF2-40B4-BE49-F238E27FC236}">
                <a16:creationId xmlns:a16="http://schemas.microsoft.com/office/drawing/2014/main" id="{03D4B268-2C9B-ABAA-9C24-624C7B916EBE}"/>
              </a:ext>
            </a:extLst>
          </p:cNvPr>
          <p:cNvPicPr>
            <a:picLocks noChangeAspect="1"/>
          </p:cNvPicPr>
          <p:nvPr/>
        </p:nvPicPr>
        <p:blipFill>
          <a:blip r:embed="rId2"/>
          <a:stretch>
            <a:fillRect/>
          </a:stretch>
        </p:blipFill>
        <p:spPr>
          <a:xfrm>
            <a:off x="526503" y="1757198"/>
            <a:ext cx="3676650" cy="2628900"/>
          </a:xfrm>
          <a:prstGeom prst="rect">
            <a:avLst/>
          </a:prstGeom>
        </p:spPr>
      </p:pic>
    </p:spTree>
    <p:extLst>
      <p:ext uri="{BB962C8B-B14F-4D97-AF65-F5344CB8AC3E}">
        <p14:creationId xmlns:p14="http://schemas.microsoft.com/office/powerpoint/2010/main" val="103338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736</Words>
  <Application>Microsoft Office PowerPoint</Application>
  <PresentationFormat>Widescreen</PresentationFormat>
  <Paragraphs>44</Paragraphs>
  <Slides>25</Slides>
  <Notes>2</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25</vt:i4>
      </vt:variant>
    </vt:vector>
  </HeadingPairs>
  <TitlesOfParts>
    <vt:vector size="43" baseType="lpstr">
      <vt:lpstr>#9Slide02 Noi dung dai</vt:lpstr>
      <vt:lpstr>#9Slide02 Tieu de dai</vt:lpstr>
      <vt:lpstr>Arial</vt:lpstr>
      <vt:lpstr>Calibri</vt:lpstr>
      <vt:lpstr>Calibri Light</vt:lpstr>
      <vt:lpstr>Cambria</vt:lpstr>
      <vt:lpstr>等线</vt:lpstr>
      <vt:lpstr>等线 Light</vt:lpstr>
      <vt:lpstr>DFPOP1-W9</vt:lpstr>
      <vt:lpstr>Times New Roman</vt:lpstr>
      <vt:lpstr>Wingdings</vt:lpstr>
      <vt:lpstr>思源黑体</vt:lpstr>
      <vt:lpstr>思源黑体 CN Medium</vt:lpstr>
      <vt:lpstr>思源黑体 Medium</vt:lpstr>
      <vt:lpstr>Office 主题​​</vt:lpstr>
      <vt:lpstr>1_Office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2023-12-07T06:07:22Z</dcterms:created>
  <dcterms:modified xsi:type="dcterms:W3CDTF">2025-05-04T05:39:28Z</dcterms:modified>
</cp:coreProperties>
</file>