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306" r:id="rId3"/>
    <p:sldId id="447" r:id="rId4"/>
    <p:sldId id="448" r:id="rId5"/>
    <p:sldId id="305" r:id="rId6"/>
    <p:sldId id="351" r:id="rId7"/>
    <p:sldId id="450" r:id="rId8"/>
    <p:sldId id="453" r:id="rId9"/>
    <p:sldId id="455" r:id="rId10"/>
    <p:sldId id="341" r:id="rId11"/>
    <p:sldId id="345" r:id="rId12"/>
    <p:sldId id="347" r:id="rId13"/>
    <p:sldId id="346" r:id="rId14"/>
    <p:sldId id="4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308" autoAdjust="0"/>
  </p:normalViewPr>
  <p:slideViewPr>
    <p:cSldViewPr snapToGrid="0">
      <p:cViewPr varScale="1">
        <p:scale>
          <a:sx n="66" d="100"/>
          <a:sy n="66" d="100"/>
        </p:scale>
        <p:origin x="8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31068-BD1C-4564-8841-2BB83D228B5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709A7-AC21-4412-91F7-3A65AA1260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6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09A7-AC21-4412-91F7-3A65AA1260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7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60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7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538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402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643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35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1804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64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45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96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2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40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29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62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8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018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69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26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7AAC28A5-5E81-4D60-75C6-6288B4E1630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85022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68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37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3.sv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23.svg"/><Relationship Id="rId5" Type="http://schemas.microsoft.com/office/2007/relationships/hdphoto" Target="../media/hdphoto1.wdp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C8FA33B-C51B-E666-89F4-5432180B41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-1" y="-5164"/>
            <a:chExt cx="12192000" cy="685800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586775" y="1577779"/>
              <a:ext cx="947015" cy="577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914377"/>
              <a:r>
                <a:rPr lang="en-US" sz="1051" dirty="0"/>
                <a:t>NGUYỄN </a:t>
              </a:r>
            </a:p>
            <a:p>
              <a:pPr defTabSz="914377"/>
              <a:r>
                <a:rPr lang="en-US" sz="1051" dirty="0"/>
                <a:t>THỊ ÁI QUYÊN</a:t>
              </a:r>
              <a:endParaRPr lang="en-SG" sz="1051" dirty="0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AF7B319-C8BC-4BFF-A131-099AE3670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5164"/>
              <a:ext cx="12192000" cy="685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B6B692-D5EF-437B-9092-416C584CB32A}"/>
              </a:ext>
            </a:extLst>
          </p:cNvPr>
          <p:cNvGrpSpPr/>
          <p:nvPr/>
        </p:nvGrpSpPr>
        <p:grpSpPr>
          <a:xfrm>
            <a:off x="1784045" y="1016823"/>
            <a:ext cx="8670524" cy="5142867"/>
            <a:chOff x="1669775" y="1446143"/>
            <a:chExt cx="8527772" cy="3861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263ECF-DF24-487E-B364-987FF4DB4F52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764EE41-93E0-445F-812F-742AF37C0984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7B7FB5D6-0A2F-4085-97AA-8FE7F58E96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250392">
            <a:off x="-1561214" y="-479276"/>
            <a:ext cx="6453244" cy="1668139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77E31EA-4F8D-4C6C-8578-67A8F575FC0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70988" y="234298"/>
            <a:ext cx="435675" cy="443999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D64107BA-66B7-436F-AC0D-ECD1332C5F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 flipV="1">
            <a:off x="1452472" y="354793"/>
            <a:ext cx="415872" cy="423819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F5A8A339-E093-45E7-A7EC-01C58316FE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8953" y="42493"/>
            <a:ext cx="623883" cy="635804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FDBFF8FF-6EAC-48F0-8075-44EC81E1E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46243" y="2874296"/>
            <a:ext cx="3320816" cy="4734435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43F3EF0F-915E-4413-A773-9F8F902E88D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9637725" y="1887853"/>
            <a:ext cx="2855687" cy="51614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650992-E900-4DB9-91C7-F307B6BB454B}"/>
              </a:ext>
            </a:extLst>
          </p:cNvPr>
          <p:cNvSpPr txBox="1"/>
          <p:nvPr/>
        </p:nvSpPr>
        <p:spPr>
          <a:xfrm>
            <a:off x="3197442" y="1620737"/>
            <a:ext cx="5797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3200" dirty="0" err="1">
                <a:solidFill>
                  <a:srgbClr val="00B050"/>
                </a:solidFill>
              </a:rPr>
              <a:t>Thứ</a:t>
            </a:r>
            <a:r>
              <a:rPr lang="en-US" sz="3200" dirty="0">
                <a:solidFill>
                  <a:srgbClr val="00B050"/>
                </a:solidFill>
              </a:rPr>
              <a:t> ... </a:t>
            </a:r>
            <a:r>
              <a:rPr lang="en-US" sz="3200" dirty="0" err="1">
                <a:solidFill>
                  <a:srgbClr val="00B050"/>
                </a:solidFill>
              </a:rPr>
              <a:t>ngày</a:t>
            </a:r>
            <a:r>
              <a:rPr lang="en-US" sz="3200" dirty="0">
                <a:solidFill>
                  <a:srgbClr val="00B050"/>
                </a:solidFill>
              </a:rPr>
              <a:t> … </a:t>
            </a:r>
            <a:r>
              <a:rPr lang="en-US" sz="3200" dirty="0" err="1">
                <a:solidFill>
                  <a:srgbClr val="00B050"/>
                </a:solidFill>
              </a:rPr>
              <a:t>tháng</a:t>
            </a:r>
            <a:r>
              <a:rPr lang="en-US" sz="3200" dirty="0">
                <a:solidFill>
                  <a:srgbClr val="00B050"/>
                </a:solidFill>
              </a:rPr>
              <a:t> … </a:t>
            </a:r>
            <a:r>
              <a:rPr lang="en-US" sz="3200" dirty="0" err="1">
                <a:solidFill>
                  <a:srgbClr val="00B050"/>
                </a:solidFill>
              </a:rPr>
              <a:t>năm</a:t>
            </a:r>
            <a:r>
              <a:rPr lang="en-US" sz="3200" dirty="0">
                <a:solidFill>
                  <a:srgbClr val="00B050"/>
                </a:solidFill>
              </a:rPr>
              <a:t> …</a:t>
            </a:r>
            <a:endParaRPr lang="vi-VN" sz="3200" dirty="0">
              <a:solidFill>
                <a:srgbClr val="00B050"/>
              </a:solidFill>
            </a:endParaRPr>
          </a:p>
        </p:txBody>
      </p:sp>
      <p:pic>
        <p:nvPicPr>
          <p:cNvPr id="20" name="Picture 2" descr="PAW Patrol – Wikipedia tiếng Việt">
            <a:extLst>
              <a:ext uri="{FF2B5EF4-FFF2-40B4-BE49-F238E27FC236}">
                <a16:creationId xmlns:a16="http://schemas.microsoft.com/office/drawing/2014/main" id="{4C543890-C7DB-4A30-9B59-3283C1B86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8748339" y="537938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AW Patrol Live! comes to the Hershey Theatre March 28 and 29 |  Entertainment | lancasteronline.com">
            <a:extLst>
              <a:ext uri="{FF2B5EF4-FFF2-40B4-BE49-F238E27FC236}">
                <a16:creationId xmlns:a16="http://schemas.microsoft.com/office/drawing/2014/main" id="{68319E93-2FAD-4140-A981-579EBB98D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06" y="4621738"/>
            <a:ext cx="2303143" cy="22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2F14F5-F08A-98DD-9CCB-DE7F19A813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2664" y="2288758"/>
            <a:ext cx="1737511" cy="96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22028-AFC8-BE14-499E-66C509C851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5647" y="2769761"/>
            <a:ext cx="7803556" cy="24995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6BD3750-653C-DA87-DCCB-624FFE69DCBE}"/>
              </a:ext>
            </a:extLst>
          </p:cNvPr>
          <p:cNvSpPr txBox="1"/>
          <p:nvPr/>
        </p:nvSpPr>
        <p:spPr>
          <a:xfrm>
            <a:off x="5124450" y="4819650"/>
            <a:ext cx="1895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7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3" y="597553"/>
            <a:ext cx="2799739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01" y="3629693"/>
            <a:ext cx="97536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5"/>
            <a:ext cx="7564212" cy="3274582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1C472E9-5013-F112-8F6B-4FF6236368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307" y="1397821"/>
            <a:ext cx="6700085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5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FB45F6D-6C7F-4B14-9061-F4F7620C6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3589525" y="818011"/>
            <a:ext cx="741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654 443 – 245 786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407 657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6091267" y="4650962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408 657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15261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408 667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408 557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427935" y="218521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63" y="4561551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pic>
        <p:nvPicPr>
          <p:cNvPr id="20" name="Picture 43">
            <a:extLst>
              <a:ext uri="{FF2B5EF4-FFF2-40B4-BE49-F238E27FC236}">
                <a16:creationId xmlns:a16="http://schemas.microsoft.com/office/drawing/2014/main" id="{48076357-14D1-44EA-8AAA-41AF06C2A0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1453" y="3952719"/>
            <a:ext cx="1725707" cy="27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D7706C9-1209-4363-8762-A76894A72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b="1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612 884</a:t>
            </a:r>
            <a:endParaRPr lang="en-US" sz="4000" b="1" dirty="0">
              <a:solidFill>
                <a:srgbClr val="663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611 885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612 885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622 885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427937" y="241468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7" y="26220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65C4E9B5-000B-4505-BEB5-FF3FD6CD7E61}"/>
              </a:ext>
            </a:extLst>
          </p:cNvPr>
          <p:cNvSpPr txBox="1"/>
          <p:nvPr/>
        </p:nvSpPr>
        <p:spPr>
          <a:xfrm>
            <a:off x="3272070" y="900114"/>
            <a:ext cx="806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60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..?.. – 110 699 = 502 186</a:t>
            </a: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CC8DC38D-8A24-4103-9650-237223B1181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17215" y="4340459"/>
            <a:ext cx="1426867" cy="231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2A704CC-E489-4CE0-B5CD-F31508E5E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6" y="701334"/>
            <a:ext cx="10361113" cy="1529983"/>
          </a:xfrm>
          <a:custGeom>
            <a:avLst/>
            <a:gdLst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  <a:gd name="connsiteX0" fmla="*/ 0 w 10361113"/>
              <a:gd name="connsiteY0" fmla="*/ 764991 h 1529983"/>
              <a:gd name="connsiteX1" fmla="*/ 754795 w 10361113"/>
              <a:gd name="connsiteY1" fmla="*/ 0 h 1529983"/>
              <a:gd name="connsiteX2" fmla="*/ 9606317 w 10361113"/>
              <a:gd name="connsiteY2" fmla="*/ 0 h 1529983"/>
              <a:gd name="connsiteX3" fmla="*/ 10361113 w 10361113"/>
              <a:gd name="connsiteY3" fmla="*/ 764991 h 1529983"/>
              <a:gd name="connsiteX4" fmla="*/ 10361113 w 10361113"/>
              <a:gd name="connsiteY4" fmla="*/ 764991 h 1529983"/>
              <a:gd name="connsiteX5" fmla="*/ 9606316 w 10361113"/>
              <a:gd name="connsiteY5" fmla="*/ 1529983 h 1529983"/>
              <a:gd name="connsiteX6" fmla="*/ 754795 w 10361113"/>
              <a:gd name="connsiteY6" fmla="*/ 1529982 h 1529983"/>
              <a:gd name="connsiteX7" fmla="*/ 0 w 10361113"/>
              <a:gd name="connsiteY7" fmla="*/ 764990 h 1529983"/>
              <a:gd name="connsiteX8" fmla="*/ 0 w 10361113"/>
              <a:gd name="connsiteY8" fmla="*/ 764991 h 152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1113" h="1529983" fill="none" extrusionOk="0">
                <a:moveTo>
                  <a:pt x="0" y="764991"/>
                </a:moveTo>
                <a:cubicBezTo>
                  <a:pt x="155543" y="486675"/>
                  <a:pt x="184962" y="-153834"/>
                  <a:pt x="754795" y="0"/>
                </a:cubicBezTo>
                <a:cubicBezTo>
                  <a:pt x="4059891" y="-509777"/>
                  <a:pt x="7951139" y="273434"/>
                  <a:pt x="9606317" y="0"/>
                </a:cubicBezTo>
                <a:cubicBezTo>
                  <a:pt x="10067053" y="-54650"/>
                  <a:pt x="10163430" y="327850"/>
                  <a:pt x="10361113" y="764991"/>
                </a:cubicBezTo>
                <a:lnTo>
                  <a:pt x="10361113" y="764991"/>
                </a:lnTo>
                <a:cubicBezTo>
                  <a:pt x="10360093" y="1129091"/>
                  <a:pt x="9878746" y="1484967"/>
                  <a:pt x="9606316" y="1529983"/>
                </a:cubicBezTo>
                <a:cubicBezTo>
                  <a:pt x="6184788" y="1304081"/>
                  <a:pt x="5269260" y="1210750"/>
                  <a:pt x="754795" y="1529982"/>
                </a:cubicBezTo>
                <a:cubicBezTo>
                  <a:pt x="415729" y="1539911"/>
                  <a:pt x="8176" y="1286869"/>
                  <a:pt x="0" y="764990"/>
                </a:cubicBezTo>
                <a:lnTo>
                  <a:pt x="0" y="764991"/>
                </a:lnTo>
                <a:close/>
              </a:path>
              <a:path w="10361113" h="1529983" stroke="0" extrusionOk="0">
                <a:moveTo>
                  <a:pt x="0" y="764991"/>
                </a:moveTo>
                <a:cubicBezTo>
                  <a:pt x="6144" y="321170"/>
                  <a:pt x="411405" y="-106855"/>
                  <a:pt x="754795" y="0"/>
                </a:cubicBezTo>
                <a:cubicBezTo>
                  <a:pt x="3859928" y="209321"/>
                  <a:pt x="7473067" y="-131338"/>
                  <a:pt x="9606317" y="0"/>
                </a:cubicBezTo>
                <a:cubicBezTo>
                  <a:pt x="10020425" y="76843"/>
                  <a:pt x="10472430" y="439666"/>
                  <a:pt x="10361113" y="764991"/>
                </a:cubicBezTo>
                <a:lnTo>
                  <a:pt x="10361113" y="764991"/>
                </a:lnTo>
                <a:cubicBezTo>
                  <a:pt x="10284155" y="1282939"/>
                  <a:pt x="9973317" y="1535192"/>
                  <a:pt x="9606316" y="1529983"/>
                </a:cubicBezTo>
                <a:cubicBezTo>
                  <a:pt x="5823274" y="799948"/>
                  <a:pt x="3058066" y="1651315"/>
                  <a:pt x="754795" y="1529982"/>
                </a:cubicBezTo>
                <a:cubicBezTo>
                  <a:pt x="337101" y="1428408"/>
                  <a:pt x="-28525" y="1089314"/>
                  <a:pt x="0" y="764990"/>
                </a:cubicBezTo>
                <a:lnTo>
                  <a:pt x="0" y="764991"/>
                </a:lnTo>
                <a:close/>
              </a:path>
              <a:path w="10361113" h="1529983" fill="none" stroke="0" extrusionOk="0">
                <a:moveTo>
                  <a:pt x="0" y="764991"/>
                </a:moveTo>
                <a:cubicBezTo>
                  <a:pt x="35281" y="382151"/>
                  <a:pt x="180945" y="-80506"/>
                  <a:pt x="754795" y="0"/>
                </a:cubicBezTo>
                <a:cubicBezTo>
                  <a:pt x="4030625" y="84307"/>
                  <a:pt x="7667709" y="419379"/>
                  <a:pt x="9606317" y="0"/>
                </a:cubicBezTo>
                <a:cubicBezTo>
                  <a:pt x="9970935" y="29514"/>
                  <a:pt x="10294391" y="348678"/>
                  <a:pt x="10361113" y="764991"/>
                </a:cubicBezTo>
                <a:lnTo>
                  <a:pt x="10361113" y="764991"/>
                </a:lnTo>
                <a:cubicBezTo>
                  <a:pt x="10369447" y="1167361"/>
                  <a:pt x="9846465" y="1484096"/>
                  <a:pt x="9606316" y="1529983"/>
                </a:cubicBezTo>
                <a:cubicBezTo>
                  <a:pt x="6519524" y="1326330"/>
                  <a:pt x="5226562" y="1126723"/>
                  <a:pt x="754795" y="1529982"/>
                </a:cubicBezTo>
                <a:cubicBezTo>
                  <a:pt x="371461" y="1481775"/>
                  <a:pt x="65710" y="1339205"/>
                  <a:pt x="0" y="764990"/>
                </a:cubicBezTo>
                <a:lnTo>
                  <a:pt x="0" y="764991"/>
                </a:lnTo>
                <a:close/>
              </a:path>
              <a:path w="10361113" h="1529983" fill="none" stroke="0" extrusionOk="0">
                <a:moveTo>
                  <a:pt x="0" y="764991"/>
                </a:moveTo>
                <a:cubicBezTo>
                  <a:pt x="141648" y="431964"/>
                  <a:pt x="173455" y="-182098"/>
                  <a:pt x="754795" y="0"/>
                </a:cubicBezTo>
                <a:cubicBezTo>
                  <a:pt x="4077732" y="-284297"/>
                  <a:pt x="7725743" y="198214"/>
                  <a:pt x="9606317" y="0"/>
                </a:cubicBezTo>
                <a:cubicBezTo>
                  <a:pt x="10038091" y="-9220"/>
                  <a:pt x="10249269" y="344439"/>
                  <a:pt x="10361113" y="764991"/>
                </a:cubicBezTo>
                <a:lnTo>
                  <a:pt x="10361113" y="764991"/>
                </a:lnTo>
                <a:cubicBezTo>
                  <a:pt x="10352895" y="1201161"/>
                  <a:pt x="9860868" y="1500508"/>
                  <a:pt x="9606316" y="1529983"/>
                </a:cubicBezTo>
                <a:cubicBezTo>
                  <a:pt x="6234811" y="1354005"/>
                  <a:pt x="5113180" y="1340078"/>
                  <a:pt x="754795" y="1529982"/>
                </a:cubicBezTo>
                <a:cubicBezTo>
                  <a:pt x="408099" y="1480956"/>
                  <a:pt x="35830" y="1273543"/>
                  <a:pt x="0" y="764990"/>
                </a:cubicBezTo>
                <a:lnTo>
                  <a:pt x="0" y="764991"/>
                </a:lnTo>
                <a:close/>
              </a:path>
            </a:pathLst>
          </a:custGeom>
          <a:solidFill>
            <a:srgbClr val="FFFF66"/>
          </a:solidFill>
          <a:ln w="762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528245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498 087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28245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499 087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096001" y="3021447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499 187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096001" y="4653050"/>
            <a:ext cx="3943351" cy="1035399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499 077</a:t>
            </a:r>
          </a:p>
        </p:txBody>
      </p:sp>
      <p:pic>
        <p:nvPicPr>
          <p:cNvPr id="1026" name="Picture 2" descr="PAW Patrol – Wikipedia tiếng Việt">
            <a:extLst>
              <a:ext uri="{FF2B5EF4-FFF2-40B4-BE49-F238E27FC236}">
                <a16:creationId xmlns:a16="http://schemas.microsoft.com/office/drawing/2014/main" id="{1181B85E-9C9B-43A6-9225-6B7F11E9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503">
            <a:off x="300925" y="196762"/>
            <a:ext cx="2661724" cy="2306649"/>
          </a:xfrm>
          <a:prstGeom prst="rect">
            <a:avLst/>
          </a:prstGeom>
          <a:noFill/>
          <a:effectLst>
            <a:outerShdw dir="1860000" algn="ctr" rotWithShape="0">
              <a:srgbClr val="000000">
                <a:alpha val="4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D774BAA7-D3BE-46BE-AACF-15C52649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39" y="4563639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755E9266-3A6F-4546-BA12-CD8C435A8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710826" y="1859814"/>
            <a:ext cx="1384391" cy="1384391"/>
          </a:xfrm>
          <a:prstGeom prst="rect">
            <a:avLst/>
          </a:prstGeom>
        </p:spPr>
      </p:pic>
      <p:sp>
        <p:nvSpPr>
          <p:cNvPr id="20" name="TextBox 3">
            <a:extLst>
              <a:ext uri="{FF2B5EF4-FFF2-40B4-BE49-F238E27FC236}">
                <a16:creationId xmlns:a16="http://schemas.microsoft.com/office/drawing/2014/main" id="{79E97DFB-EE85-49FB-ACBB-6C958DCC3115}"/>
              </a:ext>
            </a:extLst>
          </p:cNvPr>
          <p:cNvSpPr txBox="1"/>
          <p:nvPr/>
        </p:nvSpPr>
        <p:spPr>
          <a:xfrm>
            <a:off x="3276257" y="906821"/>
            <a:ext cx="9125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14377"/>
            <a:r>
              <a:rPr lang="en-US" sz="54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987 622 -  .?.. = 488 535</a:t>
            </a:r>
          </a:p>
        </p:txBody>
      </p:sp>
      <p:pic>
        <p:nvPicPr>
          <p:cNvPr id="21" name="Picture 42">
            <a:extLst>
              <a:ext uri="{FF2B5EF4-FFF2-40B4-BE49-F238E27FC236}">
                <a16:creationId xmlns:a16="http://schemas.microsoft.com/office/drawing/2014/main" id="{D27790CB-D8B9-441D-9BB2-8D8A753808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19727" y="4416757"/>
            <a:ext cx="1700568" cy="196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40859 -0.2196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0" y="-1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0" y="73961"/>
            <a:ext cx="2799739" cy="545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щенячий патруль png 5 » PNG Image">
            <a:extLst>
              <a:ext uri="{FF2B5EF4-FFF2-40B4-BE49-F238E27FC236}">
                <a16:creationId xmlns:a16="http://schemas.microsoft.com/office/drawing/2014/main" id="{29FF4DE4-C381-4CD4-AD78-EB51FDCE5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3657001"/>
            <a:ext cx="975360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3888887" y="498655"/>
            <a:ext cx="7564212" cy="3274581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8A458F-DA33-41CB-9BE2-9C1F352C3A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495" y="991622"/>
            <a:ext cx="7450123" cy="21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6220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6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E9223F1C-8DEC-4AB1-BEDD-7024C535F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47" y="-85032"/>
            <a:ext cx="2539117" cy="47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FD0C875-43C2-4B2C-ADC5-5A3B0DAE50C1}"/>
              </a:ext>
            </a:extLst>
          </p:cNvPr>
          <p:cNvGrpSpPr/>
          <p:nvPr/>
        </p:nvGrpSpPr>
        <p:grpSpPr>
          <a:xfrm>
            <a:off x="1974967" y="1740024"/>
            <a:ext cx="8527772" cy="3725483"/>
            <a:chOff x="1669775" y="1446143"/>
            <a:chExt cx="8527772" cy="386135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498F34D-40FE-4607-913C-B69DC86E63C7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D23F661-665D-48AE-A9FA-041DA90CABAA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4" descr="Index of /wp-content/uploads/2018/04">
            <a:extLst>
              <a:ext uri="{FF2B5EF4-FFF2-40B4-BE49-F238E27FC236}">
                <a16:creationId xmlns:a16="http://schemas.microsoft.com/office/drawing/2014/main" id="{8CAF3C27-CA67-48FC-81F2-1669E1C8E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308" y="3202127"/>
            <a:ext cx="3690584" cy="35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B8540E-D7BF-D33D-0467-600610094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5175" y="2664015"/>
            <a:ext cx="6822015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14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5209 -0.83426 L 0.74584 -0.44838 L 0.41459 -0.34537 L 0.28711 -0.03658 L 0.00091 0.00555 L 0.00586 0.01018 L 0.00586 0.00347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65" y="4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EF26B9-001F-4652-AE57-7C70C8511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3" y="256480"/>
            <a:ext cx="10540999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74" name="Picture 2" descr="Skye | PAW Patrol Deutsch Wiki | Fandom">
            <a:extLst>
              <a:ext uri="{FF2B5EF4-FFF2-40B4-BE49-F238E27FC236}">
                <a16:creationId xmlns:a16="http://schemas.microsoft.com/office/drawing/2014/main" id="{F4BE12E1-A7AD-4094-A57A-D0932F9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1767093"/>
            <a:ext cx="3994151" cy="50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2" y="5159871"/>
            <a:ext cx="1524279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4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79EF2174-BE4B-4B3D-962B-8B4641635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94368" y="12797"/>
            <a:ext cx="487363" cy="48736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EAC4800-CF15-4313-9764-192E71585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958067" y="929983"/>
            <a:ext cx="8013699" cy="6261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003459-A44F-4D9F-93A1-01B9D4A46C99}"/>
              </a:ext>
            </a:extLst>
          </p:cNvPr>
          <p:cNvSpPr txBox="1"/>
          <p:nvPr/>
        </p:nvSpPr>
        <p:spPr>
          <a:xfrm>
            <a:off x="4234330" y="2635386"/>
            <a:ext cx="6923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/>
            <a:r>
              <a:rPr lang="pt-BR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 80 000 – 50 000 = ?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BAAC6-B14A-0B58-1EED-E93B27453A73}"/>
              </a:ext>
            </a:extLst>
          </p:cNvPr>
          <p:cNvSpPr txBox="1"/>
          <p:nvPr/>
        </p:nvSpPr>
        <p:spPr>
          <a:xfrm>
            <a:off x="4486275" y="3686175"/>
            <a:ext cx="640080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15922352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EF26B9-001F-4652-AE57-7C70C85111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70A9C-B6AC-4783-A3D7-78672285454F}"/>
              </a:ext>
            </a:extLst>
          </p:cNvPr>
          <p:cNvSpPr/>
          <p:nvPr/>
        </p:nvSpPr>
        <p:spPr>
          <a:xfrm>
            <a:off x="1001753" y="256480"/>
            <a:ext cx="10540999" cy="6155473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74" name="Picture 2" descr="Skye | PAW Patrol Deutsch Wiki | Fandom">
            <a:extLst>
              <a:ext uri="{FF2B5EF4-FFF2-40B4-BE49-F238E27FC236}">
                <a16:creationId xmlns:a16="http://schemas.microsoft.com/office/drawing/2014/main" id="{F4BE12E1-A7AD-4094-A57A-D0932F9C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" y="1767093"/>
            <a:ext cx="3994151" cy="50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0744FC-DE1C-4F95-A4C0-1338DB44FE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127" b="87327" l="3369" r="25887"/>
                    </a14:imgEffect>
                  </a14:imgLayer>
                </a14:imgProps>
              </a:ext>
            </a:extLst>
          </a:blip>
          <a:srcRect l="3800" t="69740" r="75054" b="15162"/>
          <a:stretch/>
        </p:blipFill>
        <p:spPr>
          <a:xfrm rot="19263944">
            <a:off x="10419062" y="5159871"/>
            <a:ext cx="1524279" cy="15379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14" name="Tieng-ting-www_tiengdong_com">
            <a:hlinkClick r:id="" action="ppaction://media"/>
            <a:extLst>
              <a:ext uri="{FF2B5EF4-FFF2-40B4-BE49-F238E27FC236}">
                <a16:creationId xmlns:a16="http://schemas.microsoft.com/office/drawing/2014/main" id="{79EF2174-BE4B-4B3D-962B-8B46416352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94368" y="12797"/>
            <a:ext cx="487363" cy="48736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0EAC4800-CF15-4313-9764-192E71585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3958067" y="929983"/>
            <a:ext cx="8013699" cy="6261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003459-A44F-4D9F-93A1-01B9D4A46C99}"/>
              </a:ext>
            </a:extLst>
          </p:cNvPr>
          <p:cNvSpPr txBox="1"/>
          <p:nvPr/>
        </p:nvSpPr>
        <p:spPr>
          <a:xfrm>
            <a:off x="4234330" y="2635386"/>
            <a:ext cx="6923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/>
            <a:r>
              <a:rPr lang="pt-BR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Đặt tính rồi tính: </a:t>
            </a:r>
          </a:p>
          <a:p>
            <a:pPr lvl="0" algn="ctr" defTabSz="914377"/>
            <a:r>
              <a:rPr lang="pt-BR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94 878 - 9 869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9BAAC6-B14A-0B58-1EED-E93B27453A73}"/>
              </a:ext>
            </a:extLst>
          </p:cNvPr>
          <p:cNvSpPr txBox="1"/>
          <p:nvPr/>
        </p:nvSpPr>
        <p:spPr>
          <a:xfrm>
            <a:off x="4505325" y="4200525"/>
            <a:ext cx="640080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85 009</a:t>
            </a:r>
          </a:p>
        </p:txBody>
      </p:sp>
    </p:spTree>
    <p:extLst>
      <p:ext uri="{BB962C8B-B14F-4D97-AF65-F5344CB8AC3E}">
        <p14:creationId xmlns:p14="http://schemas.microsoft.com/office/powerpoint/2010/main" val="2436092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9A1DE9-95A8-45D4-840C-292FDE06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Paw Patrol Archives — Toy Kingdom">
            <a:extLst>
              <a:ext uri="{FF2B5EF4-FFF2-40B4-BE49-F238E27FC236}">
                <a16:creationId xmlns:a16="http://schemas.microsoft.com/office/drawing/2014/main" id="{543726D6-F9A1-4E67-9B61-7492DD7DE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9680"/>
            <a:ext cx="12192000" cy="38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FF9CB9D-2C01-4E1F-9539-511DE43369C6}"/>
              </a:ext>
            </a:extLst>
          </p:cNvPr>
          <p:cNvGrpSpPr/>
          <p:nvPr/>
        </p:nvGrpSpPr>
        <p:grpSpPr>
          <a:xfrm>
            <a:off x="1967542" y="548681"/>
            <a:ext cx="8417414" cy="2214656"/>
            <a:chOff x="1669775" y="1446143"/>
            <a:chExt cx="8527772" cy="38613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067341B-9274-4F90-A4E9-48FECE4BC11C}"/>
                </a:ext>
              </a:extLst>
            </p:cNvPr>
            <p:cNvSpPr/>
            <p:nvPr/>
          </p:nvSpPr>
          <p:spPr>
            <a:xfrm>
              <a:off x="1798982" y="1550504"/>
              <a:ext cx="8398565" cy="3756991"/>
            </a:xfrm>
            <a:prstGeom prst="roundRect">
              <a:avLst/>
            </a:prstGeom>
            <a:solidFill>
              <a:srgbClr val="FFFF00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370969-9BC4-4111-8F28-20FF7EABC7A6}"/>
                </a:ext>
              </a:extLst>
            </p:cNvPr>
            <p:cNvSpPr/>
            <p:nvPr/>
          </p:nvSpPr>
          <p:spPr>
            <a:xfrm>
              <a:off x="1669775" y="1446143"/>
              <a:ext cx="8398565" cy="3756991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E30B78F-7B9D-D5AE-1DDD-1248659CD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282" y="813748"/>
            <a:ext cx="757798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1415850" y="1"/>
            <a:ext cx="9250039" cy="1733040"/>
            <a:chOff x="1571036" y="242279"/>
            <a:chExt cx="9250039" cy="1733039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1" y="775036"/>
              <a:ext cx="8523294" cy="1200282"/>
            </a:xfrm>
            <a:custGeom>
              <a:avLst/>
              <a:gdLst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3294" h="1200282" fill="none" extrusionOk="0">
                  <a:moveTo>
                    <a:pt x="0" y="600141"/>
                  </a:moveTo>
                  <a:cubicBezTo>
                    <a:pt x="111481" y="368669"/>
                    <a:pt x="125173" y="-149705"/>
                    <a:pt x="620912" y="0"/>
                  </a:cubicBezTo>
                  <a:cubicBezTo>
                    <a:pt x="3316665" y="-430447"/>
                    <a:pt x="6476730" y="148767"/>
                    <a:pt x="7902381" y="0"/>
                  </a:cubicBezTo>
                  <a:cubicBezTo>
                    <a:pt x="8292213" y="-57437"/>
                    <a:pt x="8386623" y="258949"/>
                    <a:pt x="8523294" y="600141"/>
                  </a:cubicBezTo>
                  <a:lnTo>
                    <a:pt x="8523294" y="600141"/>
                  </a:lnTo>
                  <a:cubicBezTo>
                    <a:pt x="8522140" y="866236"/>
                    <a:pt x="8127180" y="1164871"/>
                    <a:pt x="7902380" y="1200282"/>
                  </a:cubicBezTo>
                  <a:cubicBezTo>
                    <a:pt x="5198258" y="1077559"/>
                    <a:pt x="4353946" y="934488"/>
                    <a:pt x="620912" y="1200281"/>
                  </a:cubicBezTo>
                  <a:cubicBezTo>
                    <a:pt x="366899" y="1211501"/>
                    <a:pt x="9607" y="1045036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stroke="0" extrusionOk="0">
                  <a:moveTo>
                    <a:pt x="0" y="600141"/>
                  </a:moveTo>
                  <a:cubicBezTo>
                    <a:pt x="1739" y="249784"/>
                    <a:pt x="342394" y="-87023"/>
                    <a:pt x="620912" y="0"/>
                  </a:cubicBezTo>
                  <a:cubicBezTo>
                    <a:pt x="3004332" y="19104"/>
                    <a:pt x="6261745" y="-151599"/>
                    <a:pt x="7902381" y="0"/>
                  </a:cubicBezTo>
                  <a:cubicBezTo>
                    <a:pt x="8243439" y="35982"/>
                    <a:pt x="8629134" y="361077"/>
                    <a:pt x="8523294" y="600141"/>
                  </a:cubicBezTo>
                  <a:lnTo>
                    <a:pt x="8523294" y="600141"/>
                  </a:lnTo>
                  <a:cubicBezTo>
                    <a:pt x="8469367" y="998656"/>
                    <a:pt x="8233022" y="1196224"/>
                    <a:pt x="7902380" y="1200282"/>
                  </a:cubicBezTo>
                  <a:cubicBezTo>
                    <a:pt x="4757662" y="778066"/>
                    <a:pt x="2563923" y="1410738"/>
                    <a:pt x="620912" y="1200281"/>
                  </a:cubicBezTo>
                  <a:cubicBezTo>
                    <a:pt x="252396" y="1090492"/>
                    <a:pt x="-5975" y="883991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62871" y="303054"/>
                    <a:pt x="169171" y="-72218"/>
                    <a:pt x="620912" y="0"/>
                  </a:cubicBezTo>
                  <a:cubicBezTo>
                    <a:pt x="3293902" y="187151"/>
                    <a:pt x="6159729" y="146971"/>
                    <a:pt x="7902381" y="0"/>
                  </a:cubicBezTo>
                  <a:cubicBezTo>
                    <a:pt x="8226222" y="22558"/>
                    <a:pt x="8430916" y="265617"/>
                    <a:pt x="8523294" y="600141"/>
                  </a:cubicBezTo>
                  <a:lnTo>
                    <a:pt x="8523294" y="600141"/>
                  </a:lnTo>
                  <a:cubicBezTo>
                    <a:pt x="8535578" y="907045"/>
                    <a:pt x="8104298" y="1166322"/>
                    <a:pt x="7902380" y="1200282"/>
                  </a:cubicBezTo>
                  <a:cubicBezTo>
                    <a:pt x="5345841" y="1132238"/>
                    <a:pt x="4240651" y="1018505"/>
                    <a:pt x="620912" y="1200281"/>
                  </a:cubicBezTo>
                  <a:cubicBezTo>
                    <a:pt x="302287" y="1134041"/>
                    <a:pt x="52523" y="1026933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117246" y="339195"/>
                    <a:pt x="137040" y="-153055"/>
                    <a:pt x="620912" y="0"/>
                  </a:cubicBezTo>
                  <a:cubicBezTo>
                    <a:pt x="3233330" y="-209528"/>
                    <a:pt x="6310764" y="327899"/>
                    <a:pt x="7902381" y="0"/>
                  </a:cubicBezTo>
                  <a:cubicBezTo>
                    <a:pt x="8258333" y="-8819"/>
                    <a:pt x="8435828" y="273734"/>
                    <a:pt x="8523294" y="600141"/>
                  </a:cubicBezTo>
                  <a:lnTo>
                    <a:pt x="8523294" y="600141"/>
                  </a:lnTo>
                  <a:cubicBezTo>
                    <a:pt x="8517483" y="939412"/>
                    <a:pt x="8125266" y="1175191"/>
                    <a:pt x="7902380" y="1200282"/>
                  </a:cubicBezTo>
                  <a:cubicBezTo>
                    <a:pt x="5163216" y="1073348"/>
                    <a:pt x="4208638" y="1052310"/>
                    <a:pt x="620912" y="1200281"/>
                  </a:cubicBezTo>
                  <a:cubicBezTo>
                    <a:pt x="343347" y="1150653"/>
                    <a:pt x="76222" y="1003585"/>
                    <a:pt x="0" y="600139"/>
                  </a:cubicBezTo>
                  <a:lnTo>
                    <a:pt x="0" y="600141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1036" y="242279"/>
              <a:ext cx="1973597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5243007" y="777237"/>
              <a:ext cx="3503729" cy="923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US" sz="5400" dirty="0" err="1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Bài</a:t>
              </a:r>
              <a:r>
                <a:rPr lang="en-US" sz="540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 1: </a:t>
              </a:r>
              <a:r>
                <a:rPr lang="en-US" sz="5400" dirty="0" err="1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Số</a:t>
              </a:r>
              <a:r>
                <a:rPr lang="en-US" sz="5400" dirty="0">
                  <a:solidFill>
                    <a:srgbClr val="ED7D31">
                      <a:lumMod val="75000"/>
                    </a:srgbClr>
                  </a:solidFill>
                  <a:latin typeface="Calibri" panose="020F0502020204030204"/>
                </a:rPr>
                <a:t>?</a:t>
              </a:r>
              <a:endParaRPr lang="vi-VN" sz="5400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3761D9-D6D8-3A20-BC90-4340C2804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44123"/>
              </p:ext>
            </p:extLst>
          </p:nvPr>
        </p:nvGraphicFramePr>
        <p:xfrm>
          <a:off x="1200150" y="2695575"/>
          <a:ext cx="10648951" cy="2447925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2128939">
                  <a:extLst>
                    <a:ext uri="{9D8B030D-6E8A-4147-A177-3AD203B41FA5}">
                      <a16:colId xmlns:a16="http://schemas.microsoft.com/office/drawing/2014/main" val="2083784604"/>
                    </a:ext>
                  </a:extLst>
                </a:gridCol>
                <a:gridCol w="2128939">
                  <a:extLst>
                    <a:ext uri="{9D8B030D-6E8A-4147-A177-3AD203B41FA5}">
                      <a16:colId xmlns:a16="http://schemas.microsoft.com/office/drawing/2014/main" val="3256157998"/>
                    </a:ext>
                  </a:extLst>
                </a:gridCol>
                <a:gridCol w="2128939">
                  <a:extLst>
                    <a:ext uri="{9D8B030D-6E8A-4147-A177-3AD203B41FA5}">
                      <a16:colId xmlns:a16="http://schemas.microsoft.com/office/drawing/2014/main" val="2864059410"/>
                    </a:ext>
                  </a:extLst>
                </a:gridCol>
                <a:gridCol w="2131067">
                  <a:extLst>
                    <a:ext uri="{9D8B030D-6E8A-4147-A177-3AD203B41FA5}">
                      <a16:colId xmlns:a16="http://schemas.microsoft.com/office/drawing/2014/main" val="1910183191"/>
                    </a:ext>
                  </a:extLst>
                </a:gridCol>
                <a:gridCol w="2131067">
                  <a:extLst>
                    <a:ext uri="{9D8B030D-6E8A-4147-A177-3AD203B41FA5}">
                      <a16:colId xmlns:a16="http://schemas.microsoft.com/office/drawing/2014/main" val="2324606748"/>
                    </a:ext>
                  </a:extLst>
                </a:gridCol>
              </a:tblGrid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bị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trừ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538 239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347 287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432 000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?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659508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Số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trừ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27 018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20 026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227 000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62624"/>
                  </a:ext>
                </a:extLst>
              </a:tr>
              <a:tr h="8159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002060"/>
                          </a:solidFill>
                          <a:effectLst/>
                        </a:rPr>
                        <a:t>Hiệu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?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231 000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452 000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88966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9634908-5FE1-7A56-67E8-7EF248C0FB7E}"/>
              </a:ext>
            </a:extLst>
          </p:cNvPr>
          <p:cNvSpPr/>
          <p:nvPr/>
        </p:nvSpPr>
        <p:spPr>
          <a:xfrm>
            <a:off x="3476625" y="437197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511 221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C9371F4-5F0E-CF8D-FB65-A1E350678AA5}"/>
              </a:ext>
            </a:extLst>
          </p:cNvPr>
          <p:cNvSpPr/>
          <p:nvPr/>
        </p:nvSpPr>
        <p:spPr>
          <a:xfrm>
            <a:off x="5610225" y="4381500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327 261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FC30F83-14EA-443A-EA3A-1AA7D520B900}"/>
              </a:ext>
            </a:extLst>
          </p:cNvPr>
          <p:cNvSpPr/>
          <p:nvPr/>
        </p:nvSpPr>
        <p:spPr>
          <a:xfrm>
            <a:off x="7800975" y="355282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201 000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1DF111E-DEEF-6308-6625-A1077F065C52}"/>
              </a:ext>
            </a:extLst>
          </p:cNvPr>
          <p:cNvSpPr/>
          <p:nvPr/>
        </p:nvSpPr>
        <p:spPr>
          <a:xfrm>
            <a:off x="9867900" y="2733675"/>
            <a:ext cx="1857375" cy="6572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ea typeface="Calibri" panose="020F0502020204030204" pitchFamily="34" charset="0"/>
              </a:rPr>
              <a:t>679 000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67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1415850" y="1"/>
            <a:ext cx="9250039" cy="1371599"/>
            <a:chOff x="1571036" y="242279"/>
            <a:chExt cx="9250039" cy="1733039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1" y="775036"/>
              <a:ext cx="8523294" cy="1200282"/>
            </a:xfrm>
            <a:custGeom>
              <a:avLst/>
              <a:gdLst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  <a:gd name="connsiteX0" fmla="*/ 0 w 8523294"/>
                <a:gd name="connsiteY0" fmla="*/ 600141 h 1200282"/>
                <a:gd name="connsiteX1" fmla="*/ 620912 w 8523294"/>
                <a:gd name="connsiteY1" fmla="*/ 0 h 1200282"/>
                <a:gd name="connsiteX2" fmla="*/ 7902381 w 8523294"/>
                <a:gd name="connsiteY2" fmla="*/ 0 h 1200282"/>
                <a:gd name="connsiteX3" fmla="*/ 8523294 w 8523294"/>
                <a:gd name="connsiteY3" fmla="*/ 600141 h 1200282"/>
                <a:gd name="connsiteX4" fmla="*/ 8523294 w 8523294"/>
                <a:gd name="connsiteY4" fmla="*/ 600141 h 1200282"/>
                <a:gd name="connsiteX5" fmla="*/ 7902380 w 8523294"/>
                <a:gd name="connsiteY5" fmla="*/ 1200282 h 1200282"/>
                <a:gd name="connsiteX6" fmla="*/ 620912 w 8523294"/>
                <a:gd name="connsiteY6" fmla="*/ 1200281 h 1200282"/>
                <a:gd name="connsiteX7" fmla="*/ 0 w 8523294"/>
                <a:gd name="connsiteY7" fmla="*/ 600139 h 1200282"/>
                <a:gd name="connsiteX8" fmla="*/ 0 w 8523294"/>
                <a:gd name="connsiteY8" fmla="*/ 600141 h 1200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3294" h="1200282" fill="none" extrusionOk="0">
                  <a:moveTo>
                    <a:pt x="0" y="600141"/>
                  </a:moveTo>
                  <a:cubicBezTo>
                    <a:pt x="111481" y="368669"/>
                    <a:pt x="125173" y="-149705"/>
                    <a:pt x="620912" y="0"/>
                  </a:cubicBezTo>
                  <a:cubicBezTo>
                    <a:pt x="3316665" y="-430447"/>
                    <a:pt x="6476730" y="148767"/>
                    <a:pt x="7902381" y="0"/>
                  </a:cubicBezTo>
                  <a:cubicBezTo>
                    <a:pt x="8292213" y="-57437"/>
                    <a:pt x="8386623" y="258949"/>
                    <a:pt x="8523294" y="600141"/>
                  </a:cubicBezTo>
                  <a:lnTo>
                    <a:pt x="8523294" y="600141"/>
                  </a:lnTo>
                  <a:cubicBezTo>
                    <a:pt x="8522140" y="866236"/>
                    <a:pt x="8127180" y="1164871"/>
                    <a:pt x="7902380" y="1200282"/>
                  </a:cubicBezTo>
                  <a:cubicBezTo>
                    <a:pt x="5198258" y="1077559"/>
                    <a:pt x="4353946" y="934488"/>
                    <a:pt x="620912" y="1200281"/>
                  </a:cubicBezTo>
                  <a:cubicBezTo>
                    <a:pt x="366899" y="1211501"/>
                    <a:pt x="9607" y="1045036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stroke="0" extrusionOk="0">
                  <a:moveTo>
                    <a:pt x="0" y="600141"/>
                  </a:moveTo>
                  <a:cubicBezTo>
                    <a:pt x="1739" y="249784"/>
                    <a:pt x="342394" y="-87023"/>
                    <a:pt x="620912" y="0"/>
                  </a:cubicBezTo>
                  <a:cubicBezTo>
                    <a:pt x="3004332" y="19104"/>
                    <a:pt x="6261745" y="-151599"/>
                    <a:pt x="7902381" y="0"/>
                  </a:cubicBezTo>
                  <a:cubicBezTo>
                    <a:pt x="8243439" y="35982"/>
                    <a:pt x="8629134" y="361077"/>
                    <a:pt x="8523294" y="600141"/>
                  </a:cubicBezTo>
                  <a:lnTo>
                    <a:pt x="8523294" y="600141"/>
                  </a:lnTo>
                  <a:cubicBezTo>
                    <a:pt x="8469367" y="998656"/>
                    <a:pt x="8233022" y="1196224"/>
                    <a:pt x="7902380" y="1200282"/>
                  </a:cubicBezTo>
                  <a:cubicBezTo>
                    <a:pt x="4757662" y="778066"/>
                    <a:pt x="2563923" y="1410738"/>
                    <a:pt x="620912" y="1200281"/>
                  </a:cubicBezTo>
                  <a:cubicBezTo>
                    <a:pt x="252396" y="1090492"/>
                    <a:pt x="-5975" y="883991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62871" y="303054"/>
                    <a:pt x="169171" y="-72218"/>
                    <a:pt x="620912" y="0"/>
                  </a:cubicBezTo>
                  <a:cubicBezTo>
                    <a:pt x="3293902" y="187151"/>
                    <a:pt x="6159729" y="146971"/>
                    <a:pt x="7902381" y="0"/>
                  </a:cubicBezTo>
                  <a:cubicBezTo>
                    <a:pt x="8226222" y="22558"/>
                    <a:pt x="8430916" y="265617"/>
                    <a:pt x="8523294" y="600141"/>
                  </a:cubicBezTo>
                  <a:lnTo>
                    <a:pt x="8523294" y="600141"/>
                  </a:lnTo>
                  <a:cubicBezTo>
                    <a:pt x="8535578" y="907045"/>
                    <a:pt x="8104298" y="1166322"/>
                    <a:pt x="7902380" y="1200282"/>
                  </a:cubicBezTo>
                  <a:cubicBezTo>
                    <a:pt x="5345841" y="1132238"/>
                    <a:pt x="4240651" y="1018505"/>
                    <a:pt x="620912" y="1200281"/>
                  </a:cubicBezTo>
                  <a:cubicBezTo>
                    <a:pt x="302287" y="1134041"/>
                    <a:pt x="52523" y="1026933"/>
                    <a:pt x="0" y="600139"/>
                  </a:cubicBezTo>
                  <a:lnTo>
                    <a:pt x="0" y="600141"/>
                  </a:lnTo>
                  <a:close/>
                </a:path>
                <a:path w="8523294" h="1200282" fill="none" stroke="0" extrusionOk="0">
                  <a:moveTo>
                    <a:pt x="0" y="600141"/>
                  </a:moveTo>
                  <a:cubicBezTo>
                    <a:pt x="117246" y="339195"/>
                    <a:pt x="137040" y="-153055"/>
                    <a:pt x="620912" y="0"/>
                  </a:cubicBezTo>
                  <a:cubicBezTo>
                    <a:pt x="3233330" y="-209528"/>
                    <a:pt x="6310764" y="327899"/>
                    <a:pt x="7902381" y="0"/>
                  </a:cubicBezTo>
                  <a:cubicBezTo>
                    <a:pt x="8258333" y="-8819"/>
                    <a:pt x="8435828" y="273734"/>
                    <a:pt x="8523294" y="600141"/>
                  </a:cubicBezTo>
                  <a:lnTo>
                    <a:pt x="8523294" y="600141"/>
                  </a:lnTo>
                  <a:cubicBezTo>
                    <a:pt x="8517483" y="939412"/>
                    <a:pt x="8125266" y="1175191"/>
                    <a:pt x="7902380" y="1200282"/>
                  </a:cubicBezTo>
                  <a:cubicBezTo>
                    <a:pt x="5163216" y="1073348"/>
                    <a:pt x="4208638" y="1052310"/>
                    <a:pt x="620912" y="1200281"/>
                  </a:cubicBezTo>
                  <a:cubicBezTo>
                    <a:pt x="343347" y="1150653"/>
                    <a:pt x="76222" y="1003585"/>
                    <a:pt x="0" y="600139"/>
                  </a:cubicBezTo>
                  <a:lnTo>
                    <a:pt x="0" y="600141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1036" y="242279"/>
              <a:ext cx="1973597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3688961" y="777237"/>
              <a:ext cx="69532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thích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hợp</a:t>
              </a:r>
              <a:endPara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876BC1-72FB-C1D7-D5F4-C3BA8A729380}"/>
              </a:ext>
            </a:extLst>
          </p:cNvPr>
          <p:cNvGrpSpPr/>
          <p:nvPr/>
        </p:nvGrpSpPr>
        <p:grpSpPr>
          <a:xfrm>
            <a:off x="2053971" y="2569845"/>
            <a:ext cx="4498848" cy="1938992"/>
            <a:chOff x="1911096" y="1645920"/>
            <a:chExt cx="4498848" cy="19389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BDBCAD4-E0F9-90EF-44A2-0059EE9F6D18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6     2 9 1  4</a:t>
              </a:r>
            </a:p>
            <a:p>
              <a:r>
                <a:rPr lang="en-US" sz="4000" dirty="0"/>
                <a:t>1  2 3 7     6</a:t>
              </a:r>
            </a:p>
            <a:p>
              <a:r>
                <a:rPr lang="en-US" sz="4000" dirty="0"/>
                <a:t>5  1     2 0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F0E58A4-F0C0-057A-FCAB-4926F23F7BDD}"/>
                </a:ext>
              </a:extLst>
            </p:cNvPr>
            <p:cNvSpPr/>
            <p:nvPr/>
          </p:nvSpPr>
          <p:spPr>
            <a:xfrm>
              <a:off x="2583942" y="1784604"/>
              <a:ext cx="483108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354E330-1DC7-7852-18C9-3A8A9C83D454}"/>
                </a:ext>
              </a:extLst>
            </p:cNvPr>
            <p:cNvSpPr/>
            <p:nvPr/>
          </p:nvSpPr>
          <p:spPr>
            <a:xfrm>
              <a:off x="3782187" y="236829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A622FAC-CBB3-327D-691E-B96EDE63ED2C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CB863C-298F-0267-598D-801799642468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45287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30C12B1-C3D7-5CB2-55D9-954DCDDFAAE8}"/>
                </a:ext>
              </a:extLst>
            </p:cNvPr>
            <p:cNvSpPr/>
            <p:nvPr/>
          </p:nvSpPr>
          <p:spPr>
            <a:xfrm>
              <a:off x="3058287" y="3006471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3F7057-A6E0-C0DC-0FA8-80ED5837CC9F}"/>
                </a:ext>
              </a:extLst>
            </p:cNvPr>
            <p:cNvSpPr/>
            <p:nvPr/>
          </p:nvSpPr>
          <p:spPr>
            <a:xfrm>
              <a:off x="4248912" y="3035046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4DA6140-9874-2C26-F63D-4FC85BE25844}"/>
              </a:ext>
            </a:extLst>
          </p:cNvPr>
          <p:cNvGrpSpPr/>
          <p:nvPr/>
        </p:nvGrpSpPr>
        <p:grpSpPr>
          <a:xfrm>
            <a:off x="7130796" y="2531745"/>
            <a:ext cx="4498848" cy="1938992"/>
            <a:chOff x="1911096" y="1645920"/>
            <a:chExt cx="4498848" cy="19389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05E938-10F1-52F0-2F6C-892BA7C75250}"/>
                </a:ext>
              </a:extLst>
            </p:cNvPr>
            <p:cNvSpPr txBox="1"/>
            <p:nvPr/>
          </p:nvSpPr>
          <p:spPr>
            <a:xfrm>
              <a:off x="2185416" y="1645920"/>
              <a:ext cx="422452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5  0 7  5 1</a:t>
              </a:r>
            </a:p>
            <a:p>
              <a:r>
                <a:rPr lang="en-US" sz="4000" dirty="0"/>
                <a:t>     2 7     3 0</a:t>
              </a:r>
            </a:p>
            <a:p>
              <a:r>
                <a:rPr lang="en-US" sz="4000" dirty="0"/>
                <a:t>1  8      0 8 8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D885A7B-B1FD-AD33-8F0B-096EC1841DEB}"/>
                </a:ext>
              </a:extLst>
            </p:cNvPr>
            <p:cNvSpPr/>
            <p:nvPr/>
          </p:nvSpPr>
          <p:spPr>
            <a:xfrm>
              <a:off x="4269867" y="176555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D54AF3-FF76-1D8C-01BF-35001CAF4C90}"/>
                </a:ext>
              </a:extLst>
            </p:cNvPr>
            <p:cNvSpPr txBox="1"/>
            <p:nvPr/>
          </p:nvSpPr>
          <p:spPr>
            <a:xfrm>
              <a:off x="1911096" y="1947672"/>
              <a:ext cx="484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-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B0039C8-1D17-921E-AA55-ECFBEC2BAB58}"/>
                </a:ext>
              </a:extLst>
            </p:cNvPr>
            <p:cNvCxnSpPr>
              <a:cxnSpLocks/>
            </p:cNvCxnSpPr>
            <p:nvPr/>
          </p:nvCxnSpPr>
          <p:spPr>
            <a:xfrm>
              <a:off x="2176272" y="2971800"/>
              <a:ext cx="2452878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837F05E-9049-C367-54CF-7BB07B317BB4}"/>
                </a:ext>
              </a:extLst>
            </p:cNvPr>
            <p:cNvSpPr/>
            <p:nvPr/>
          </p:nvSpPr>
          <p:spPr>
            <a:xfrm>
              <a:off x="2231517" y="2403729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7079F5BC-284D-D257-EB7D-FD31DB253125}"/>
                </a:ext>
              </a:extLst>
            </p:cNvPr>
            <p:cNvSpPr/>
            <p:nvPr/>
          </p:nvSpPr>
          <p:spPr>
            <a:xfrm>
              <a:off x="3533774" y="2384679"/>
              <a:ext cx="485776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037ED03-8C89-BCE8-FF09-6E037ED7BCE8}"/>
                </a:ext>
              </a:extLst>
            </p:cNvPr>
            <p:cNvSpPr/>
            <p:nvPr/>
          </p:nvSpPr>
          <p:spPr>
            <a:xfrm>
              <a:off x="3069717" y="3022854"/>
              <a:ext cx="512064" cy="448056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B9E2B3D-C458-A5F5-4616-735D045907D7}"/>
              </a:ext>
            </a:extLst>
          </p:cNvPr>
          <p:cNvSpPr/>
          <p:nvPr/>
        </p:nvSpPr>
        <p:spPr>
          <a:xfrm>
            <a:off x="4353306" y="3943731"/>
            <a:ext cx="566928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FCADA28-716C-44DD-08AA-1DB8CA34484A}"/>
              </a:ext>
            </a:extLst>
          </p:cNvPr>
          <p:cNvSpPr/>
          <p:nvPr/>
        </p:nvSpPr>
        <p:spPr>
          <a:xfrm>
            <a:off x="3905631" y="32865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333059B-0131-F1FF-72DC-BB71E3ED357B}"/>
              </a:ext>
            </a:extLst>
          </p:cNvPr>
          <p:cNvSpPr/>
          <p:nvPr/>
        </p:nvSpPr>
        <p:spPr>
          <a:xfrm>
            <a:off x="3191256" y="392468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AE457086-9257-3188-0776-177646D2B39F}"/>
              </a:ext>
            </a:extLst>
          </p:cNvPr>
          <p:cNvSpPr/>
          <p:nvPr/>
        </p:nvSpPr>
        <p:spPr>
          <a:xfrm>
            <a:off x="2705481" y="268643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FC130E1-027D-7429-09CD-51CB927FFD23}"/>
              </a:ext>
            </a:extLst>
          </p:cNvPr>
          <p:cNvSpPr/>
          <p:nvPr/>
        </p:nvSpPr>
        <p:spPr>
          <a:xfrm>
            <a:off x="9477756" y="26388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A43A323F-6D80-7178-11DD-9B3F43E6DA2E}"/>
              </a:ext>
            </a:extLst>
          </p:cNvPr>
          <p:cNvSpPr/>
          <p:nvPr/>
        </p:nvSpPr>
        <p:spPr>
          <a:xfrm>
            <a:off x="8725281" y="326745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2E26B46-2D98-AFAA-D8B2-D27357DB3C67}"/>
              </a:ext>
            </a:extLst>
          </p:cNvPr>
          <p:cNvSpPr/>
          <p:nvPr/>
        </p:nvSpPr>
        <p:spPr>
          <a:xfrm>
            <a:off x="8268081" y="3905631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84DBAFB-8846-990A-65B2-78585FD415FC}"/>
              </a:ext>
            </a:extLst>
          </p:cNvPr>
          <p:cNvSpPr/>
          <p:nvPr/>
        </p:nvSpPr>
        <p:spPr>
          <a:xfrm>
            <a:off x="7458456" y="3286506"/>
            <a:ext cx="523494" cy="466344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6339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1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214796" y="-60290"/>
            <a:ext cx="11548579" cy="2251040"/>
            <a:chOff x="1579657" y="166102"/>
            <a:chExt cx="11548579" cy="2844227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0" y="775036"/>
              <a:ext cx="10830455" cy="2235293"/>
            </a:xfrm>
            <a:custGeom>
              <a:avLst/>
              <a:gdLst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  <a:gd name="connsiteX0" fmla="*/ 0 w 10830455"/>
                <a:gd name="connsiteY0" fmla="*/ 1117647 h 2235293"/>
                <a:gd name="connsiteX1" fmla="*/ 788986 w 10830455"/>
                <a:gd name="connsiteY1" fmla="*/ 0 h 2235293"/>
                <a:gd name="connsiteX2" fmla="*/ 10041468 w 10830455"/>
                <a:gd name="connsiteY2" fmla="*/ 0 h 2235293"/>
                <a:gd name="connsiteX3" fmla="*/ 10830456 w 10830455"/>
                <a:gd name="connsiteY3" fmla="*/ 1117647 h 2235293"/>
                <a:gd name="connsiteX4" fmla="*/ 10830455 w 10830455"/>
                <a:gd name="connsiteY4" fmla="*/ 1117647 h 2235293"/>
                <a:gd name="connsiteX5" fmla="*/ 10041467 w 10830455"/>
                <a:gd name="connsiteY5" fmla="*/ 2235294 h 2235293"/>
                <a:gd name="connsiteX6" fmla="*/ 788986 w 10830455"/>
                <a:gd name="connsiteY6" fmla="*/ 2235291 h 2235293"/>
                <a:gd name="connsiteX7" fmla="*/ 0 w 10830455"/>
                <a:gd name="connsiteY7" fmla="*/ 1117644 h 2235293"/>
                <a:gd name="connsiteX8" fmla="*/ 0 w 10830455"/>
                <a:gd name="connsiteY8" fmla="*/ 1117647 h 223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0455" h="2235293" fill="none" extrusionOk="0">
                  <a:moveTo>
                    <a:pt x="0" y="1117647"/>
                  </a:moveTo>
                  <a:cubicBezTo>
                    <a:pt x="172783" y="695332"/>
                    <a:pt x="220321" y="-180652"/>
                    <a:pt x="788986" y="0"/>
                  </a:cubicBezTo>
                  <a:cubicBezTo>
                    <a:pt x="4348579" y="-556445"/>
                    <a:pt x="8292501" y="287670"/>
                    <a:pt x="10041468" y="0"/>
                  </a:cubicBezTo>
                  <a:cubicBezTo>
                    <a:pt x="10553018" y="-105056"/>
                    <a:pt x="10600124" y="479362"/>
                    <a:pt x="10830456" y="1117647"/>
                  </a:cubicBezTo>
                  <a:lnTo>
                    <a:pt x="10830455" y="1117647"/>
                  </a:lnTo>
                  <a:cubicBezTo>
                    <a:pt x="10829360" y="1663304"/>
                    <a:pt x="10329132" y="2173842"/>
                    <a:pt x="10041467" y="2235294"/>
                  </a:cubicBezTo>
                  <a:cubicBezTo>
                    <a:pt x="6489058" y="1968225"/>
                    <a:pt x="5503456" y="1820209"/>
                    <a:pt x="788986" y="2235291"/>
                  </a:cubicBezTo>
                  <a:cubicBezTo>
                    <a:pt x="476095" y="2252381"/>
                    <a:pt x="12250" y="1918264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stroke="0" extrusionOk="0">
                  <a:moveTo>
                    <a:pt x="0" y="1117647"/>
                  </a:moveTo>
                  <a:cubicBezTo>
                    <a:pt x="16357" y="481758"/>
                    <a:pt x="462714" y="-168054"/>
                    <a:pt x="788986" y="0"/>
                  </a:cubicBezTo>
                  <a:cubicBezTo>
                    <a:pt x="3840191" y="-2629"/>
                    <a:pt x="7762494" y="-125976"/>
                    <a:pt x="10041468" y="0"/>
                  </a:cubicBezTo>
                  <a:cubicBezTo>
                    <a:pt x="10474862" y="51407"/>
                    <a:pt x="10987154" y="671510"/>
                    <a:pt x="10830456" y="1117647"/>
                  </a:cubicBezTo>
                  <a:lnTo>
                    <a:pt x="10830455" y="1117647"/>
                  </a:lnTo>
                  <a:cubicBezTo>
                    <a:pt x="10775004" y="1831993"/>
                    <a:pt x="10475210" y="2230947"/>
                    <a:pt x="10041467" y="2235294"/>
                  </a:cubicBezTo>
                  <a:cubicBezTo>
                    <a:pt x="6086783" y="1343031"/>
                    <a:pt x="3154125" y="2226799"/>
                    <a:pt x="788986" y="2235291"/>
                  </a:cubicBezTo>
                  <a:cubicBezTo>
                    <a:pt x="335749" y="2074280"/>
                    <a:pt x="-6938" y="1658809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fill="none" stroke="0" extrusionOk="0">
                  <a:moveTo>
                    <a:pt x="0" y="1117647"/>
                  </a:moveTo>
                  <a:cubicBezTo>
                    <a:pt x="1584" y="557073"/>
                    <a:pt x="195726" y="-133414"/>
                    <a:pt x="788986" y="0"/>
                  </a:cubicBezTo>
                  <a:cubicBezTo>
                    <a:pt x="4189050" y="156123"/>
                    <a:pt x="8018353" y="501551"/>
                    <a:pt x="10041468" y="0"/>
                  </a:cubicBezTo>
                  <a:cubicBezTo>
                    <a:pt x="10366920" y="44055"/>
                    <a:pt x="10697844" y="499150"/>
                    <a:pt x="10830456" y="1117647"/>
                  </a:cubicBezTo>
                  <a:lnTo>
                    <a:pt x="10830455" y="1117647"/>
                  </a:lnTo>
                  <a:cubicBezTo>
                    <a:pt x="10840331" y="1710486"/>
                    <a:pt x="10323581" y="2203629"/>
                    <a:pt x="10041467" y="2235294"/>
                  </a:cubicBezTo>
                  <a:cubicBezTo>
                    <a:pt x="6813081" y="2007909"/>
                    <a:pt x="5383882" y="1943982"/>
                    <a:pt x="788986" y="2235291"/>
                  </a:cubicBezTo>
                  <a:cubicBezTo>
                    <a:pt x="387940" y="2174912"/>
                    <a:pt x="64802" y="1858422"/>
                    <a:pt x="0" y="1117644"/>
                  </a:cubicBezTo>
                  <a:lnTo>
                    <a:pt x="0" y="1117647"/>
                  </a:lnTo>
                  <a:close/>
                </a:path>
                <a:path w="10830455" h="2235293" fill="none" stroke="0" extrusionOk="0">
                  <a:moveTo>
                    <a:pt x="0" y="1117647"/>
                  </a:moveTo>
                  <a:cubicBezTo>
                    <a:pt x="171550" y="631373"/>
                    <a:pt x="177881" y="-242312"/>
                    <a:pt x="788986" y="0"/>
                  </a:cubicBezTo>
                  <a:cubicBezTo>
                    <a:pt x="4317042" y="-429457"/>
                    <a:pt x="8027807" y="410085"/>
                    <a:pt x="10041468" y="0"/>
                  </a:cubicBezTo>
                  <a:cubicBezTo>
                    <a:pt x="10471726" y="40770"/>
                    <a:pt x="10708087" y="494772"/>
                    <a:pt x="10830456" y="1117647"/>
                  </a:cubicBezTo>
                  <a:lnTo>
                    <a:pt x="10830455" y="1117647"/>
                  </a:lnTo>
                  <a:cubicBezTo>
                    <a:pt x="10827762" y="1713923"/>
                    <a:pt x="10318337" y="2187382"/>
                    <a:pt x="10041467" y="2235294"/>
                  </a:cubicBezTo>
                  <a:cubicBezTo>
                    <a:pt x="6506437" y="2003170"/>
                    <a:pt x="5507087" y="1989946"/>
                    <a:pt x="788986" y="2235291"/>
                  </a:cubicBezTo>
                  <a:cubicBezTo>
                    <a:pt x="418526" y="2195129"/>
                    <a:pt x="113536" y="1866635"/>
                    <a:pt x="0" y="1117644"/>
                  </a:cubicBezTo>
                  <a:lnTo>
                    <a:pt x="0" y="1117647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9657" y="166102"/>
              <a:ext cx="1543333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2936486" y="849447"/>
              <a:ext cx="10191750" cy="1983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vi-VN" sz="24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Rô-bốt mời Việt, Nam và Mi đi xem phim. Biết tiền vé của cả bốn bạn Mai, Nam, Việt và Rô-bốt là 320 000 đồng, tiền vé của Mi là 50 000 đồng. Rô-bốt đưa tờ tiền 500 000 đồng cho người bán vé. Hỏi người bán vé phải trả lại Rô-bốt bao nhiêu tiền?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2FB64CE-A38E-CAC7-6550-F629D6EA4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775" y="2352023"/>
            <a:ext cx="4667250" cy="24295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224073-C945-C159-44D7-863845C20802}"/>
              </a:ext>
            </a:extLst>
          </p:cNvPr>
          <p:cNvSpPr txBox="1"/>
          <p:nvPr/>
        </p:nvSpPr>
        <p:spPr>
          <a:xfrm>
            <a:off x="0" y="2867025"/>
            <a:ext cx="8153400" cy="291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mua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vé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5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320 000 + 50 000 = 370 000 (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tiền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vé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Rô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–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bốt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500 000 – 370 000 = 130 000 (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 marL="0" marR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              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: 130 000 </a:t>
            </a:r>
            <a:r>
              <a:rPr lang="en-US" sz="2800" dirty="0" err="1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đồng</a:t>
            </a:r>
            <a:endParaRPr lang="en-US" sz="2800" dirty="0">
              <a:solidFill>
                <a:srgbClr val="FF000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72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3C6C85-BEE8-4B49-B5D5-31DAE348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BA2FE9-C5FB-4B65-B733-1D43262DA946}"/>
              </a:ext>
            </a:extLst>
          </p:cNvPr>
          <p:cNvSpPr/>
          <p:nvPr/>
        </p:nvSpPr>
        <p:spPr>
          <a:xfrm>
            <a:off x="384927" y="191021"/>
            <a:ext cx="11783724" cy="64759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B655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DC6D97-C0C5-4068-AE1E-19BB6BB8A257}"/>
              </a:ext>
            </a:extLst>
          </p:cNvPr>
          <p:cNvGrpSpPr/>
          <p:nvPr/>
        </p:nvGrpSpPr>
        <p:grpSpPr>
          <a:xfrm>
            <a:off x="214796" y="-60290"/>
            <a:ext cx="11548579" cy="1365215"/>
            <a:chOff x="1579657" y="166102"/>
            <a:chExt cx="11548579" cy="1724972"/>
          </a:xfrm>
        </p:grpSpPr>
        <p:sp>
          <p:nvSpPr>
            <p:cNvPr id="5" name="Rectangle: Rounded Corners 2">
              <a:extLst>
                <a:ext uri="{FF2B5EF4-FFF2-40B4-BE49-F238E27FC236}">
                  <a16:creationId xmlns:a16="http://schemas.microsoft.com/office/drawing/2014/main" id="{204F937D-B0D8-487F-BC6E-DEC0B9BA7801}"/>
                </a:ext>
              </a:extLst>
            </p:cNvPr>
            <p:cNvSpPr/>
            <p:nvPr/>
          </p:nvSpPr>
          <p:spPr>
            <a:xfrm>
              <a:off x="2297780" y="775036"/>
              <a:ext cx="10830455" cy="1116038"/>
            </a:xfrm>
            <a:custGeom>
              <a:avLst/>
              <a:gdLst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  <a:gd name="connsiteX0" fmla="*/ 0 w 10830455"/>
                <a:gd name="connsiteY0" fmla="*/ 558019 h 1116038"/>
                <a:gd name="connsiteX1" fmla="*/ 788986 w 10830455"/>
                <a:gd name="connsiteY1" fmla="*/ 0 h 1116038"/>
                <a:gd name="connsiteX2" fmla="*/ 10041468 w 10830455"/>
                <a:gd name="connsiteY2" fmla="*/ 0 h 1116038"/>
                <a:gd name="connsiteX3" fmla="*/ 10830456 w 10830455"/>
                <a:gd name="connsiteY3" fmla="*/ 558019 h 1116038"/>
                <a:gd name="connsiteX4" fmla="*/ 10830455 w 10830455"/>
                <a:gd name="connsiteY4" fmla="*/ 558019 h 1116038"/>
                <a:gd name="connsiteX5" fmla="*/ 10041467 w 10830455"/>
                <a:gd name="connsiteY5" fmla="*/ 1116038 h 1116038"/>
                <a:gd name="connsiteX6" fmla="*/ 788986 w 10830455"/>
                <a:gd name="connsiteY6" fmla="*/ 1116037 h 1116038"/>
                <a:gd name="connsiteX7" fmla="*/ 0 w 10830455"/>
                <a:gd name="connsiteY7" fmla="*/ 558017 h 1116038"/>
                <a:gd name="connsiteX8" fmla="*/ 0 w 10830455"/>
                <a:gd name="connsiteY8" fmla="*/ 558019 h 111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30455" h="1116038" fill="none" extrusionOk="0">
                  <a:moveTo>
                    <a:pt x="0" y="558019"/>
                  </a:moveTo>
                  <a:cubicBezTo>
                    <a:pt x="146361" y="358973"/>
                    <a:pt x="228944" y="-88540"/>
                    <a:pt x="788986" y="0"/>
                  </a:cubicBezTo>
                  <a:cubicBezTo>
                    <a:pt x="4411412" y="-272016"/>
                    <a:pt x="8365367" y="330346"/>
                    <a:pt x="10041468" y="0"/>
                  </a:cubicBezTo>
                  <a:cubicBezTo>
                    <a:pt x="10506016" y="-27790"/>
                    <a:pt x="10657427" y="240034"/>
                    <a:pt x="10830456" y="558019"/>
                  </a:cubicBezTo>
                  <a:lnTo>
                    <a:pt x="10830455" y="558019"/>
                  </a:lnTo>
                  <a:cubicBezTo>
                    <a:pt x="10829936" y="843424"/>
                    <a:pt x="10349604" y="1087940"/>
                    <a:pt x="10041467" y="1116038"/>
                  </a:cubicBezTo>
                  <a:cubicBezTo>
                    <a:pt x="6482036" y="922341"/>
                    <a:pt x="5496021" y="852823"/>
                    <a:pt x="788986" y="1116037"/>
                  </a:cubicBezTo>
                  <a:cubicBezTo>
                    <a:pt x="452726" y="1127668"/>
                    <a:pt x="7712" y="933673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stroke="0" extrusionOk="0">
                  <a:moveTo>
                    <a:pt x="0" y="558019"/>
                  </a:moveTo>
                  <a:cubicBezTo>
                    <a:pt x="48734" y="246050"/>
                    <a:pt x="417740" y="-76593"/>
                    <a:pt x="788986" y="0"/>
                  </a:cubicBezTo>
                  <a:cubicBezTo>
                    <a:pt x="3905871" y="132853"/>
                    <a:pt x="7858510" y="-149610"/>
                    <a:pt x="10041468" y="0"/>
                  </a:cubicBezTo>
                  <a:cubicBezTo>
                    <a:pt x="10474992" y="32272"/>
                    <a:pt x="10935608" y="318933"/>
                    <a:pt x="10830456" y="558019"/>
                  </a:cubicBezTo>
                  <a:lnTo>
                    <a:pt x="10830455" y="558019"/>
                  </a:lnTo>
                  <a:cubicBezTo>
                    <a:pt x="10765166" y="933791"/>
                    <a:pt x="10415986" y="1120890"/>
                    <a:pt x="10041467" y="1116038"/>
                  </a:cubicBezTo>
                  <a:cubicBezTo>
                    <a:pt x="6056926" y="605433"/>
                    <a:pt x="3238256" y="1366482"/>
                    <a:pt x="788986" y="1116037"/>
                  </a:cubicBezTo>
                  <a:cubicBezTo>
                    <a:pt x="343981" y="1026671"/>
                    <a:pt x="-11164" y="808910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fill="none" stroke="0" extrusionOk="0">
                  <a:moveTo>
                    <a:pt x="0" y="558019"/>
                  </a:moveTo>
                  <a:cubicBezTo>
                    <a:pt x="60826" y="279411"/>
                    <a:pt x="202417" y="-55902"/>
                    <a:pt x="788986" y="0"/>
                  </a:cubicBezTo>
                  <a:cubicBezTo>
                    <a:pt x="4185504" y="274490"/>
                    <a:pt x="7847227" y="175099"/>
                    <a:pt x="10041468" y="0"/>
                  </a:cubicBezTo>
                  <a:cubicBezTo>
                    <a:pt x="10463161" y="20867"/>
                    <a:pt x="10779606" y="256225"/>
                    <a:pt x="10830456" y="558019"/>
                  </a:cubicBezTo>
                  <a:lnTo>
                    <a:pt x="10830455" y="558019"/>
                  </a:lnTo>
                  <a:cubicBezTo>
                    <a:pt x="10836807" y="849951"/>
                    <a:pt x="10293201" y="1073494"/>
                    <a:pt x="10041467" y="1116038"/>
                  </a:cubicBezTo>
                  <a:cubicBezTo>
                    <a:pt x="6831636" y="827205"/>
                    <a:pt x="5404900" y="886363"/>
                    <a:pt x="788986" y="1116037"/>
                  </a:cubicBezTo>
                  <a:cubicBezTo>
                    <a:pt x="391655" y="1098980"/>
                    <a:pt x="64893" y="934661"/>
                    <a:pt x="0" y="558017"/>
                  </a:cubicBezTo>
                  <a:lnTo>
                    <a:pt x="0" y="558019"/>
                  </a:lnTo>
                  <a:close/>
                </a:path>
                <a:path w="10830455" h="1116038" fill="none" stroke="0" extrusionOk="0">
                  <a:moveTo>
                    <a:pt x="0" y="558019"/>
                  </a:moveTo>
                  <a:cubicBezTo>
                    <a:pt x="142570" y="316350"/>
                    <a:pt x="206737" y="-120162"/>
                    <a:pt x="788986" y="0"/>
                  </a:cubicBezTo>
                  <a:cubicBezTo>
                    <a:pt x="4425199" y="-218148"/>
                    <a:pt x="8066364" y="224252"/>
                    <a:pt x="10041468" y="0"/>
                  </a:cubicBezTo>
                  <a:cubicBezTo>
                    <a:pt x="10495449" y="-9198"/>
                    <a:pt x="10744794" y="276081"/>
                    <a:pt x="10830456" y="558019"/>
                  </a:cubicBezTo>
                  <a:lnTo>
                    <a:pt x="10830455" y="558019"/>
                  </a:lnTo>
                  <a:cubicBezTo>
                    <a:pt x="10816994" y="909053"/>
                    <a:pt x="10324395" y="1094048"/>
                    <a:pt x="10041467" y="1116038"/>
                  </a:cubicBezTo>
                  <a:cubicBezTo>
                    <a:pt x="6571695" y="987308"/>
                    <a:pt x="5366895" y="986344"/>
                    <a:pt x="788986" y="1116037"/>
                  </a:cubicBezTo>
                  <a:cubicBezTo>
                    <a:pt x="414679" y="1078021"/>
                    <a:pt x="20534" y="928252"/>
                    <a:pt x="0" y="558017"/>
                  </a:cubicBezTo>
                  <a:lnTo>
                    <a:pt x="0" y="558019"/>
                  </a:lnTo>
                  <a:close/>
                </a:path>
              </a:pathLst>
            </a:custGeom>
            <a:solidFill>
              <a:srgbClr val="FFFF99"/>
            </a:solidFill>
            <a:ln w="76200">
              <a:solidFill>
                <a:srgbClr val="FFC000"/>
              </a:solidFill>
              <a:extLst>
                <a:ext uri="{C807C97D-BFC1-408E-A445-0C87EB9F89A2}">
                  <ask:lineSketchStyleProps xmlns:ask="http://schemas.microsoft.com/office/drawing/2018/sketchyshapes" sd="2214188587">
                    <a:custGeom>
                      <a:avLst/>
                      <a:gdLst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  <a:gd name="connsiteX0" fmla="*/ 0 w 10433201"/>
                        <a:gd name="connsiteY0" fmla="*/ 809391 h 1618781"/>
                        <a:gd name="connsiteX1" fmla="*/ 760047 w 10433201"/>
                        <a:gd name="connsiteY1" fmla="*/ 0 h 1618781"/>
                        <a:gd name="connsiteX2" fmla="*/ 9673154 w 10433201"/>
                        <a:gd name="connsiteY2" fmla="*/ 0 h 1618781"/>
                        <a:gd name="connsiteX3" fmla="*/ 10433202 w 10433201"/>
                        <a:gd name="connsiteY3" fmla="*/ 809391 h 1618781"/>
                        <a:gd name="connsiteX4" fmla="*/ 10433201 w 10433201"/>
                        <a:gd name="connsiteY4" fmla="*/ 809391 h 1618781"/>
                        <a:gd name="connsiteX5" fmla="*/ 9673153 w 10433201"/>
                        <a:gd name="connsiteY5" fmla="*/ 1618782 h 1618781"/>
                        <a:gd name="connsiteX6" fmla="*/ 760047 w 10433201"/>
                        <a:gd name="connsiteY6" fmla="*/ 1618780 h 1618781"/>
                        <a:gd name="connsiteX7" fmla="*/ 0 w 10433201"/>
                        <a:gd name="connsiteY7" fmla="*/ 809389 h 1618781"/>
                        <a:gd name="connsiteX8" fmla="*/ 0 w 10433201"/>
                        <a:gd name="connsiteY8" fmla="*/ 809391 h 1618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0433201" h="1618781" fill="none" extrusionOk="0">
                          <a:moveTo>
                            <a:pt x="0" y="809391"/>
                          </a:moveTo>
                          <a:cubicBezTo>
                            <a:pt x="91387" y="450641"/>
                            <a:pt x="225701" y="-120514"/>
                            <a:pt x="760047" y="0"/>
                          </a:cubicBezTo>
                          <a:cubicBezTo>
                            <a:pt x="4298591" y="-322072"/>
                            <a:pt x="7817556" y="60018"/>
                            <a:pt x="9673154" y="0"/>
                          </a:cubicBezTo>
                          <a:cubicBezTo>
                            <a:pt x="10113654" y="-27178"/>
                            <a:pt x="10303661" y="352356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2822" y="1233761"/>
                            <a:pt x="9973809" y="1579831"/>
                            <a:pt x="9673153" y="1618782"/>
                          </a:cubicBezTo>
                          <a:cubicBezTo>
                            <a:pt x="6454685" y="1507234"/>
                            <a:pt x="5095977" y="1405185"/>
                            <a:pt x="760047" y="1618780"/>
                          </a:cubicBezTo>
                          <a:cubicBezTo>
                            <a:pt x="366997" y="1622359"/>
                            <a:pt x="6899" y="1344587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stroke="0" extrusionOk="0">
                          <a:moveTo>
                            <a:pt x="0" y="809391"/>
                          </a:moveTo>
                          <a:cubicBezTo>
                            <a:pt x="53191" y="360904"/>
                            <a:pt x="382045" y="-92187"/>
                            <a:pt x="760047" y="0"/>
                          </a:cubicBezTo>
                          <a:cubicBezTo>
                            <a:pt x="3544678" y="-108695"/>
                            <a:pt x="7232001" y="-19632"/>
                            <a:pt x="9673154" y="0"/>
                          </a:cubicBezTo>
                          <a:cubicBezTo>
                            <a:pt x="10091093" y="15286"/>
                            <a:pt x="10514977" y="431799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397531" y="1313338"/>
                            <a:pt x="10025779" y="1629224"/>
                            <a:pt x="9673153" y="1618782"/>
                          </a:cubicBezTo>
                          <a:cubicBezTo>
                            <a:pt x="5781459" y="1286476"/>
                            <a:pt x="2978875" y="1513546"/>
                            <a:pt x="760047" y="1618780"/>
                          </a:cubicBezTo>
                          <a:cubicBezTo>
                            <a:pt x="353875" y="1529239"/>
                            <a:pt x="5623" y="1218105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  <a:path w="10433201" h="1618781" fill="none" stroke="0" extrusionOk="0">
                          <a:moveTo>
                            <a:pt x="0" y="809391"/>
                          </a:moveTo>
                          <a:cubicBezTo>
                            <a:pt x="91579" y="410372"/>
                            <a:pt x="242444" y="-116966"/>
                            <a:pt x="760047" y="0"/>
                          </a:cubicBezTo>
                          <a:cubicBezTo>
                            <a:pt x="4101738" y="-144691"/>
                            <a:pt x="7506283" y="149827"/>
                            <a:pt x="9673154" y="0"/>
                          </a:cubicBezTo>
                          <a:cubicBezTo>
                            <a:pt x="10091920" y="29754"/>
                            <a:pt x="10396967" y="375581"/>
                            <a:pt x="10433202" y="809391"/>
                          </a:cubicBezTo>
                          <a:lnTo>
                            <a:pt x="10433201" y="809391"/>
                          </a:lnTo>
                          <a:cubicBezTo>
                            <a:pt x="10430727" y="1252236"/>
                            <a:pt x="9956748" y="1602359"/>
                            <a:pt x="9673153" y="1618782"/>
                          </a:cubicBezTo>
                          <a:cubicBezTo>
                            <a:pt x="6538982" y="1556549"/>
                            <a:pt x="5160655" y="1455212"/>
                            <a:pt x="760047" y="1618780"/>
                          </a:cubicBezTo>
                          <a:cubicBezTo>
                            <a:pt x="377821" y="1600668"/>
                            <a:pt x="61847" y="1338320"/>
                            <a:pt x="0" y="809389"/>
                          </a:cubicBezTo>
                          <a:lnTo>
                            <a:pt x="0" y="809391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2" descr="PAW Patrol – Wikipedia tiếng Việt">
              <a:extLst>
                <a:ext uri="{FF2B5EF4-FFF2-40B4-BE49-F238E27FC236}">
                  <a16:creationId xmlns:a16="http://schemas.microsoft.com/office/drawing/2014/main" id="{28092573-575A-4BDF-BBF0-EDBDDA0B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497">
              <a:off x="1579657" y="166102"/>
              <a:ext cx="1543333" cy="1710318"/>
            </a:xfrm>
            <a:prstGeom prst="rect">
              <a:avLst/>
            </a:prstGeom>
            <a:noFill/>
            <a:effectLst>
              <a:outerShdw dir="1860000" algn="ctr" rotWithShape="0">
                <a:srgbClr val="000000">
                  <a:alpha val="48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228417-AFE9-4688-B1A9-19FA0B104D6B}"/>
                </a:ext>
              </a:extLst>
            </p:cNvPr>
            <p:cNvSpPr txBox="1"/>
            <p:nvPr/>
          </p:nvSpPr>
          <p:spPr>
            <a:xfrm>
              <a:off x="2936486" y="849447"/>
              <a:ext cx="10191750" cy="816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4.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Rô-bốt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2 130 574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bảng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3FE863D-10DB-990D-8D7D-9270946EA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75" y="1591591"/>
            <a:ext cx="2757068" cy="33137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66BD17-1E12-2EEA-A700-13812D3ED4DD}"/>
              </a:ext>
            </a:extLst>
          </p:cNvPr>
          <p:cNvSpPr txBox="1"/>
          <p:nvPr/>
        </p:nvSpPr>
        <p:spPr>
          <a:xfrm>
            <a:off x="590550" y="1819275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Xoá đi một chữ số bất kì để thu được số có sáu chữ số.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Tìm số lớn nhất, số bé nhất có thể nhận được sau khi xoá.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Tìm hiệu của số lớn nhất và số bé nhất tìm được ở câu a.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C269A48-833B-7033-52A9-60E1087639ED}"/>
              </a:ext>
            </a:extLst>
          </p:cNvPr>
          <p:cNvSpPr/>
          <p:nvPr/>
        </p:nvSpPr>
        <p:spPr>
          <a:xfrm>
            <a:off x="10058400" y="3067049"/>
            <a:ext cx="142875" cy="3429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DC036C-FB1D-3F67-7DBA-16B5C475008D}"/>
              </a:ext>
            </a:extLst>
          </p:cNvPr>
          <p:cNvCxnSpPr/>
          <p:nvPr/>
        </p:nvCxnSpPr>
        <p:spPr>
          <a:xfrm>
            <a:off x="809625" y="2667000"/>
            <a:ext cx="8553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5C01625-B9D8-9528-80AD-5A256B991AE4}"/>
              </a:ext>
            </a:extLst>
          </p:cNvPr>
          <p:cNvSpPr txBox="1"/>
          <p:nvPr/>
        </p:nvSpPr>
        <p:spPr>
          <a:xfrm>
            <a:off x="771525" y="3505200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a) </a:t>
            </a:r>
            <a:r>
              <a:rPr lang="vi-VN" sz="2400" b="1" dirty="0">
                <a:solidFill>
                  <a:srgbClr val="FF0000"/>
                </a:solidFill>
              </a:rPr>
              <a:t>Số lớn nhất có thể nhận được sau khi xoá là: 230 574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2F64C3-010E-554F-85B6-868229DFB5C9}"/>
              </a:ext>
            </a:extLst>
          </p:cNvPr>
          <p:cNvSpPr/>
          <p:nvPr/>
        </p:nvSpPr>
        <p:spPr>
          <a:xfrm>
            <a:off x="9782175" y="3076574"/>
            <a:ext cx="257175" cy="34290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E18378-DA0D-7E8D-460F-A341D8481ABF}"/>
              </a:ext>
            </a:extLst>
          </p:cNvPr>
          <p:cNvSpPr txBox="1"/>
          <p:nvPr/>
        </p:nvSpPr>
        <p:spPr>
          <a:xfrm>
            <a:off x="1057275" y="4019550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Số bé nhất có thể nhận được sau khi xoá là: 130 574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999242-9D7F-7EE8-4442-A41066750B7B}"/>
              </a:ext>
            </a:extLst>
          </p:cNvPr>
          <p:cNvSpPr txBox="1"/>
          <p:nvPr/>
        </p:nvSpPr>
        <p:spPr>
          <a:xfrm>
            <a:off x="828675" y="4591050"/>
            <a:ext cx="826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b) </a:t>
            </a:r>
            <a:r>
              <a:rPr lang="en-US" sz="3200" b="1" dirty="0" err="1">
                <a:solidFill>
                  <a:srgbClr val="FF0000"/>
                </a:solidFill>
              </a:rPr>
              <a:t>Hiệu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bé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nhất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230 574 - 130 574 =  100 000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295286-78A5-FEBA-2114-F276A5BAA810}"/>
              </a:ext>
            </a:extLst>
          </p:cNvPr>
          <p:cNvCxnSpPr/>
          <p:nvPr/>
        </p:nvCxnSpPr>
        <p:spPr>
          <a:xfrm>
            <a:off x="771525" y="3162300"/>
            <a:ext cx="8553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16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106</TotalTime>
  <Words>441</Words>
  <Application>Microsoft Office PowerPoint</Application>
  <PresentationFormat>Màn hình rộng</PresentationFormat>
  <Paragraphs>88</Paragraphs>
  <Slides>14</Slides>
  <Notes>4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Times New Roman</vt:lpstr>
      <vt:lpstr>2_Office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11</cp:lastModifiedBy>
  <cp:revision>47</cp:revision>
  <dcterms:created xsi:type="dcterms:W3CDTF">2023-08-31T03:46:22Z</dcterms:created>
  <dcterms:modified xsi:type="dcterms:W3CDTF">2025-01-07T10:30:43Z</dcterms:modified>
  <cp:category>9Slide.vn</cp:category>
</cp:coreProperties>
</file>