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52" r:id="rId2"/>
    <p:sldId id="278" r:id="rId3"/>
    <p:sldId id="341" r:id="rId4"/>
    <p:sldId id="346" r:id="rId5"/>
    <p:sldId id="331" r:id="rId6"/>
    <p:sldId id="348" r:id="rId7"/>
    <p:sldId id="353" r:id="rId8"/>
    <p:sldId id="354" r:id="rId9"/>
    <p:sldId id="357" r:id="rId10"/>
    <p:sldId id="355" r:id="rId11"/>
    <p:sldId id="358" r:id="rId12"/>
    <p:sldId id="359" r:id="rId13"/>
    <p:sldId id="360" r:id="rId14"/>
    <p:sldId id="364" r:id="rId15"/>
    <p:sldId id="361" r:id="rId16"/>
    <p:sldId id="362" r:id="rId17"/>
    <p:sldId id="3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754" autoAdjust="0"/>
  </p:normalViewPr>
  <p:slideViewPr>
    <p:cSldViewPr snapToGrid="0">
      <p:cViewPr varScale="1">
        <p:scale>
          <a:sx n="53" d="100"/>
          <a:sy n="53" d="100"/>
        </p:scale>
        <p:origin x="11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375E4-3DC8-40A8-B7FD-878BFB787D2F}"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A253C-D372-4A83-A824-CBA89340EB5E}" type="slidenum">
              <a:rPr lang="en-US" smtClean="0"/>
              <a:t>‹#›</a:t>
            </a:fld>
            <a:endParaRPr lang="en-US"/>
          </a:p>
        </p:txBody>
      </p:sp>
    </p:spTree>
    <p:extLst>
      <p:ext uri="{BB962C8B-B14F-4D97-AF65-F5344CB8AC3E}">
        <p14:creationId xmlns:p14="http://schemas.microsoft.com/office/powerpoint/2010/main" val="110094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356A253C-D372-4A83-A824-CBA89340EB5E}" type="slidenum">
              <a:rPr lang="en-US" smtClean="0"/>
              <a:t>1</a:t>
            </a:fld>
            <a:endParaRPr lang="en-US"/>
          </a:p>
        </p:txBody>
      </p:sp>
    </p:spTree>
    <p:extLst>
      <p:ext uri="{BB962C8B-B14F-4D97-AF65-F5344CB8AC3E}">
        <p14:creationId xmlns:p14="http://schemas.microsoft.com/office/powerpoint/2010/main" val="16440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391C-2752-4868-85ED-63CD06DC97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9338D-1314-4326-9011-9A97463430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73225-4520-458E-B906-5AD381EE5406}"/>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5" name="Footer Placeholder 4">
            <a:extLst>
              <a:ext uri="{FF2B5EF4-FFF2-40B4-BE49-F238E27FC236}">
                <a16:creationId xmlns:a16="http://schemas.microsoft.com/office/drawing/2014/main" id="{8E970C8A-1B70-4BEF-9CCF-FA67DACF90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85A921-F46B-47B2-B048-75A475015613}"/>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40251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ED8C-E01E-4EE3-AA94-AAA953F99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24179-AE58-4FB1-92D2-E15766821B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79E7E-7592-4065-9B10-C7B5AB8DA31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5" name="Footer Placeholder 4">
            <a:extLst>
              <a:ext uri="{FF2B5EF4-FFF2-40B4-BE49-F238E27FC236}">
                <a16:creationId xmlns:a16="http://schemas.microsoft.com/office/drawing/2014/main" id="{DDDA8AA5-9650-4AED-BB2B-B269C951E9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5D36B8-B0E5-448A-B04D-A3545A91C4F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516393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F19B-9EA5-4828-8C87-81612749CA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8A71F-1FB7-4E19-A59B-F3CBA66407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36FCD-3E94-4660-BC45-8C7A75808A6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5" name="Footer Placeholder 4">
            <a:extLst>
              <a:ext uri="{FF2B5EF4-FFF2-40B4-BE49-F238E27FC236}">
                <a16:creationId xmlns:a16="http://schemas.microsoft.com/office/drawing/2014/main" id="{2E8EB121-EEB2-44CB-AB88-BB2E8B43F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817E38-66A7-41C6-9C86-176AB1E7665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379877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3965407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lt1"/>
        </a:solidFill>
        <a:effectLst/>
      </p:bgPr>
    </p:bg>
    <p:spTree>
      <p:nvGrpSpPr>
        <p:cNvPr id="1" name="Shape 243"/>
        <p:cNvGrpSpPr/>
        <p:nvPr/>
      </p:nvGrpSpPr>
      <p:grpSpPr>
        <a:xfrm>
          <a:off x="0" y="0"/>
          <a:ext cx="0" cy="0"/>
          <a:chOff x="0" y="0"/>
          <a:chExt cx="0" cy="0"/>
        </a:xfrm>
      </p:grpSpPr>
      <p:sp>
        <p:nvSpPr>
          <p:cNvPr id="244" name="Google Shape;244;p14"/>
          <p:cNvSpPr/>
          <p:nvPr/>
        </p:nvSpPr>
        <p:spPr>
          <a:xfrm>
            <a:off x="-88900" y="-33"/>
            <a:ext cx="5142251" cy="6942032"/>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5" name="Google Shape;245;p14"/>
          <p:cNvSpPr/>
          <p:nvPr/>
        </p:nvSpPr>
        <p:spPr>
          <a:xfrm>
            <a:off x="3017700" y="4154336"/>
            <a:ext cx="235453" cy="217049"/>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6" name="Google Shape;246;p14"/>
          <p:cNvSpPr/>
          <p:nvPr/>
        </p:nvSpPr>
        <p:spPr>
          <a:xfrm rot="6532479">
            <a:off x="2520123" y="6103985"/>
            <a:ext cx="346236" cy="32764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7" name="Google Shape;247;p14"/>
          <p:cNvSpPr/>
          <p:nvPr/>
        </p:nvSpPr>
        <p:spPr>
          <a:xfrm rot="-9224351">
            <a:off x="11543019" y="5775232"/>
            <a:ext cx="246508" cy="233269"/>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790282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6B61-D4E8-473F-9EED-23592056B2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86799A-54BB-4804-A435-0D4EAD9487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4B29-3596-400F-9C0C-AA43F9803072}"/>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5" name="Footer Placeholder 4">
            <a:extLst>
              <a:ext uri="{FF2B5EF4-FFF2-40B4-BE49-F238E27FC236}">
                <a16:creationId xmlns:a16="http://schemas.microsoft.com/office/drawing/2014/main" id="{22CD7D99-8A31-4BB7-948F-DCDC6761E0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57BE9-DEE0-419F-BF6F-890721F93A6C}"/>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24142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C7F6-5410-4F6F-BD08-9D6BC7B7539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D22B5-B26B-4857-A256-F9BF37E446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AE7F8-A849-49C5-9C46-A50A7A04CE7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5" name="Footer Placeholder 4">
            <a:extLst>
              <a:ext uri="{FF2B5EF4-FFF2-40B4-BE49-F238E27FC236}">
                <a16:creationId xmlns:a16="http://schemas.microsoft.com/office/drawing/2014/main" id="{269CA530-4CF3-4B26-AB26-9EED19EE4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AA6A09-75C8-419F-87DD-465DAA3F039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183765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0F2-8D72-404F-8A3C-E49B092C6F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35E37A-6F1C-443F-A1B3-47B22CEF83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1EC97-A640-4671-891A-58688BF392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7BE63-3879-48B4-8D9A-67B3700125F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6" name="Footer Placeholder 5">
            <a:extLst>
              <a:ext uri="{FF2B5EF4-FFF2-40B4-BE49-F238E27FC236}">
                <a16:creationId xmlns:a16="http://schemas.microsoft.com/office/drawing/2014/main" id="{C6A36F02-1C55-4F9F-8AEF-2C1C29D95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ADCB54-7DC3-4E6B-9968-EE7F5CD6B21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769020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8F85-020D-4F48-9777-1FDC801946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3A3C4-D988-4EF5-A720-E16FE9BF84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8ABF-2E98-416B-BA13-89A4FBED0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A2D68-B366-4178-80C7-B631198886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51317-DEA7-45DC-9AAB-F0B936F908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C87F-D36E-49BA-9E8D-CE12F70F85C1}"/>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8" name="Footer Placeholder 7">
            <a:extLst>
              <a:ext uri="{FF2B5EF4-FFF2-40B4-BE49-F238E27FC236}">
                <a16:creationId xmlns:a16="http://schemas.microsoft.com/office/drawing/2014/main" id="{AE24EC81-5D53-4198-BE2F-0C3C1E068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771F22-E6C3-45A3-9134-0165B2B87E10}"/>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691931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B2C-D5F1-409B-B730-8BEC16EF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416658-D997-4244-9357-9AD2471AE3D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4" name="Footer Placeholder 3">
            <a:extLst>
              <a:ext uri="{FF2B5EF4-FFF2-40B4-BE49-F238E27FC236}">
                <a16:creationId xmlns:a16="http://schemas.microsoft.com/office/drawing/2014/main" id="{E9028720-05A7-4282-9746-82BF8ECDA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E7877F-A70F-40A5-BCF1-761186E2B3E8}"/>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510958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3FD7-4C96-4AD9-9505-280F9586A9E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3" name="Footer Placeholder 2">
            <a:extLst>
              <a:ext uri="{FF2B5EF4-FFF2-40B4-BE49-F238E27FC236}">
                <a16:creationId xmlns:a16="http://schemas.microsoft.com/office/drawing/2014/main" id="{94590B3C-3FEE-4173-A690-C6902F523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BFBB7B-6684-4611-BBE3-68FB41129FA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665669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FDA-E931-4A6E-8885-D0B6D67DC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995D0-D75C-4940-AAB2-742B0533ED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CBFBC-8D54-412A-AF34-57C1B63EAE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2E887-5ADF-45CB-B38F-020AC499DD5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6" name="Footer Placeholder 5">
            <a:extLst>
              <a:ext uri="{FF2B5EF4-FFF2-40B4-BE49-F238E27FC236}">
                <a16:creationId xmlns:a16="http://schemas.microsoft.com/office/drawing/2014/main" id="{6ED25EA1-FB95-4C2E-A952-917C7D2CB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FE1D21-9971-4FFA-80CB-A2A37C39B011}"/>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6791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E0-C6DB-4E53-85D2-3F0F193F32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A5EB2-09EA-411B-B3F8-FD83722D00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5F07E-01CD-4464-A4DA-45E6566092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5021-BE2F-4815-874F-889A18D376F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1/8/2025</a:t>
            </a:fld>
            <a:endParaRPr lang="en-US"/>
          </a:p>
        </p:txBody>
      </p:sp>
      <p:sp>
        <p:nvSpPr>
          <p:cNvPr id="6" name="Footer Placeholder 5">
            <a:extLst>
              <a:ext uri="{FF2B5EF4-FFF2-40B4-BE49-F238E27FC236}">
                <a16:creationId xmlns:a16="http://schemas.microsoft.com/office/drawing/2014/main" id="{D061D550-F3DF-4B03-B91B-82AB19821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0AFB26-613B-4382-A7D5-30C972D194C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778350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2CB0BF8-2A23-465D-AF52-20AA46BE136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931078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84"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788294" y="767371"/>
            <a:ext cx="8706180"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5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id="{04D163D9-D589-98FD-71A0-10238758D66C}"/>
              </a:ext>
            </a:extLst>
          </p:cNvPr>
          <p:cNvSpPr txBox="1"/>
          <p:nvPr/>
        </p:nvSpPr>
        <p:spPr>
          <a:xfrm>
            <a:off x="10667825" y="26945"/>
            <a:ext cx="74411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A1E9F7"/>
                </a:solidFill>
                <a:effectLst/>
                <a:uLnTx/>
                <a:uFillTx/>
                <a:latin typeface="UVN Da Lat" panose="03060902030302020204" pitchFamily="66" charset="0"/>
                <a:ea typeface="+mn-ea"/>
                <a:cs typeface="+mn-cs"/>
              </a:rPr>
              <a:t>KTUTS</a:t>
            </a:r>
          </a:p>
        </p:txBody>
      </p:sp>
      <p:pic>
        <p:nvPicPr>
          <p:cNvPr id="7" name="Picture 6">
            <a:extLst>
              <a:ext uri="{FF2B5EF4-FFF2-40B4-BE49-F238E27FC236}">
                <a16:creationId xmlns:a16="http://schemas.microsoft.com/office/drawing/2014/main" id="{96FD0A0C-C13E-40DA-272A-1DF0CD143A4A}"/>
              </a:ext>
            </a:extLst>
          </p:cNvPr>
          <p:cNvPicPr>
            <a:picLocks noChangeAspect="1"/>
          </p:cNvPicPr>
          <p:nvPr/>
        </p:nvPicPr>
        <p:blipFill>
          <a:blip r:embed="rId4"/>
          <a:stretch>
            <a:fillRect/>
          </a:stretch>
        </p:blipFill>
        <p:spPr>
          <a:xfrm>
            <a:off x="4349207" y="883166"/>
            <a:ext cx="3878267" cy="1650484"/>
          </a:xfrm>
          <a:prstGeom prst="rect">
            <a:avLst/>
          </a:prstGeom>
        </p:spPr>
      </p:pic>
      <p:grpSp>
        <p:nvGrpSpPr>
          <p:cNvPr id="8" name="Group 7">
            <a:extLst>
              <a:ext uri="{FF2B5EF4-FFF2-40B4-BE49-F238E27FC236}">
                <a16:creationId xmlns:a16="http://schemas.microsoft.com/office/drawing/2014/main" id="{6E4957C1-0BD1-B398-210A-3F0404E713BF}"/>
              </a:ext>
            </a:extLst>
          </p:cNvPr>
          <p:cNvGrpSpPr/>
          <p:nvPr/>
        </p:nvGrpSpPr>
        <p:grpSpPr>
          <a:xfrm rot="20101935">
            <a:off x="690966" y="844552"/>
            <a:ext cx="2852334" cy="1346200"/>
            <a:chOff x="1347402" y="1596803"/>
            <a:chExt cx="3848705" cy="1651404"/>
          </a:xfrm>
        </p:grpSpPr>
        <p:grpSp>
          <p:nvGrpSpPr>
            <p:cNvPr id="9" name="Group 8">
              <a:extLst>
                <a:ext uri="{FF2B5EF4-FFF2-40B4-BE49-F238E27FC236}">
                  <a16:creationId xmlns:a16="http://schemas.microsoft.com/office/drawing/2014/main" id="{BA8E9C8B-D9B5-7392-C018-BC9FBF47F3B9}"/>
                </a:ext>
              </a:extLst>
            </p:cNvPr>
            <p:cNvGrpSpPr/>
            <p:nvPr/>
          </p:nvGrpSpPr>
          <p:grpSpPr>
            <a:xfrm>
              <a:off x="1347402" y="1596803"/>
              <a:ext cx="3848705" cy="1651404"/>
              <a:chOff x="1399759" y="1639297"/>
              <a:chExt cx="3848705" cy="1651404"/>
            </a:xfrm>
          </p:grpSpPr>
          <p:pic>
            <p:nvPicPr>
              <p:cNvPr id="11" name="Picture 10">
                <a:extLst>
                  <a:ext uri="{FF2B5EF4-FFF2-40B4-BE49-F238E27FC236}">
                    <a16:creationId xmlns:a16="http://schemas.microsoft.com/office/drawing/2014/main" id="{44AEE8CA-64EB-A80A-A3E2-CE17D6962D8A}"/>
                  </a:ext>
                </a:extLst>
              </p:cNvPr>
              <p:cNvPicPr>
                <a:picLocks noChangeAspect="1"/>
              </p:cNvPicPr>
              <p:nvPr/>
            </p:nvPicPr>
            <p:blipFill rotWithShape="1">
              <a:blip r:embed="rId5">
                <a:extLst>
                  <a:ext uri="{28A0092B-C50C-407E-A947-70E740481C1C}">
                    <a14:useLocalDpi xmlns:a14="http://schemas.microsoft.com/office/drawing/2010/main" val="0"/>
                  </a:ext>
                </a:extLst>
              </a:blip>
              <a:srcRect l="53409" t="85305" r="23261"/>
              <a:stretch/>
            </p:blipFill>
            <p:spPr>
              <a:xfrm>
                <a:off x="1399759" y="1639297"/>
                <a:ext cx="3848705" cy="1651404"/>
              </a:xfrm>
              <a:prstGeom prst="rect">
                <a:avLst/>
              </a:prstGeom>
            </p:spPr>
          </p:pic>
          <p:sp>
            <p:nvSpPr>
              <p:cNvPr id="12" name="Rectangle 11">
                <a:extLst>
                  <a:ext uri="{FF2B5EF4-FFF2-40B4-BE49-F238E27FC236}">
                    <a16:creationId xmlns:a16="http://schemas.microsoft.com/office/drawing/2014/main" id="{F4D1245B-2CDB-500C-D065-4AB6CC8B256C}"/>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29D632C-D02E-5394-292A-112DF8AD3D57}"/>
                </a:ext>
              </a:extLst>
            </p:cNvPr>
            <p:cNvSpPr txBox="1"/>
            <p:nvPr/>
          </p:nvSpPr>
          <p:spPr>
            <a:xfrm>
              <a:off x="1766946" y="2196493"/>
              <a:ext cx="3027350" cy="707886"/>
            </a:xfrm>
            <a:prstGeom prst="rect">
              <a:avLst/>
            </a:prstGeom>
            <a:noFill/>
          </p:spPr>
          <p:txBody>
            <a:bodyPr wrap="square" rtlCol="0">
              <a:spAutoFit/>
            </a:bodyPr>
            <a:lstStyle/>
            <a:p>
              <a:pPr algn="ctr"/>
              <a:r>
                <a:rPr lang="en-US" sz="4000" b="1" dirty="0">
                  <a:solidFill>
                    <a:schemeClr val="bg1"/>
                  </a:solidFill>
                  <a:latin typeface="Broadway" panose="04040905080B02020502" pitchFamily="82" charset="0"/>
                </a:rPr>
                <a:t>BÀI 4</a:t>
              </a:r>
            </a:p>
          </p:txBody>
        </p:sp>
      </p:grpSp>
      <p:pic>
        <p:nvPicPr>
          <p:cNvPr id="13" name="Picture 12">
            <a:extLst>
              <a:ext uri="{FF2B5EF4-FFF2-40B4-BE49-F238E27FC236}">
                <a16:creationId xmlns:a16="http://schemas.microsoft.com/office/drawing/2014/main" id="{FC7BD6E2-A590-A3F3-74F2-764D4A98EA5C}"/>
              </a:ext>
            </a:extLst>
          </p:cNvPr>
          <p:cNvPicPr>
            <a:picLocks noChangeAspect="1"/>
          </p:cNvPicPr>
          <p:nvPr/>
        </p:nvPicPr>
        <p:blipFill>
          <a:blip r:embed="rId6"/>
          <a:stretch>
            <a:fillRect/>
          </a:stretch>
        </p:blipFill>
        <p:spPr>
          <a:xfrm>
            <a:off x="1786121" y="2492783"/>
            <a:ext cx="8943607" cy="2310584"/>
          </a:xfrm>
          <a:prstGeom prst="rect">
            <a:avLst/>
          </a:prstGeom>
        </p:spPr>
      </p:pic>
      <p:pic>
        <p:nvPicPr>
          <p:cNvPr id="15" name="Picture 14">
            <a:extLst>
              <a:ext uri="{FF2B5EF4-FFF2-40B4-BE49-F238E27FC236}">
                <a16:creationId xmlns:a16="http://schemas.microsoft.com/office/drawing/2014/main" id="{C63D75A6-435B-43A6-9B6F-C4104EBC245E}"/>
              </a:ext>
            </a:extLst>
          </p:cNvPr>
          <p:cNvPicPr>
            <a:picLocks noChangeAspect="1"/>
          </p:cNvPicPr>
          <p:nvPr/>
        </p:nvPicPr>
        <p:blipFill>
          <a:blip r:embed="rId7"/>
          <a:stretch>
            <a:fillRect/>
          </a:stretch>
        </p:blipFill>
        <p:spPr>
          <a:xfrm>
            <a:off x="4622541" y="4832164"/>
            <a:ext cx="3042168" cy="1365622"/>
          </a:xfrm>
          <a:prstGeom prst="rect">
            <a:avLst/>
          </a:prstGeom>
        </p:spPr>
      </p:pic>
    </p:spTree>
    <p:extLst>
      <p:ext uri="{BB962C8B-B14F-4D97-AF65-F5344CB8AC3E}">
        <p14:creationId xmlns:p14="http://schemas.microsoft.com/office/powerpoint/2010/main" val="1181493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D62E2A9D-EA0D-1DB3-5BF8-0EDA86012B9B}"/>
              </a:ext>
            </a:extLst>
          </p:cNvPr>
          <p:cNvPicPr>
            <a:picLocks noChangeAspect="1"/>
          </p:cNvPicPr>
          <p:nvPr/>
        </p:nvPicPr>
        <p:blipFill>
          <a:blip r:embed="rId4"/>
          <a:stretch>
            <a:fillRect/>
          </a:stretch>
        </p:blipFill>
        <p:spPr>
          <a:xfrm>
            <a:off x="1863315" y="101137"/>
            <a:ext cx="7191375" cy="3571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Rounded Corners 5">
            <a:extLst>
              <a:ext uri="{FF2B5EF4-FFF2-40B4-BE49-F238E27FC236}">
                <a16:creationId xmlns:a16="http://schemas.microsoft.com/office/drawing/2014/main" id="{22BFDCBC-3016-4520-9514-BC41E78ADA2E}"/>
              </a:ext>
            </a:extLst>
          </p:cNvPr>
          <p:cNvSpPr/>
          <p:nvPr/>
        </p:nvSpPr>
        <p:spPr>
          <a:xfrm>
            <a:off x="1890446" y="4335694"/>
            <a:ext cx="8178228" cy="22192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212529"/>
                </a:solidFill>
                <a:latin typeface="Cambria" panose="02040503050406030204" pitchFamily="18" charset="0"/>
                <a:ea typeface="Cambria" panose="02040503050406030204" pitchFamily="18" charset="0"/>
                <a:cs typeface="Arial" panose="020B0604020202020204" pitchFamily="34" charset="0"/>
              </a:rPr>
              <a:t>Cốc b có nước bên ngoài thành cốc và dưới đĩa. Nguyên nhân do thành của cốc b lạnh và nước trong không khí gặp lạnh thì ngưng tụ lại.</a:t>
            </a:r>
            <a:endParaRPr kumimoji="0" lang="vi-VN" sz="32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Arrow: Down 6">
            <a:extLst>
              <a:ext uri="{FF2B5EF4-FFF2-40B4-BE49-F238E27FC236}">
                <a16:creationId xmlns:a16="http://schemas.microsoft.com/office/drawing/2014/main" id="{15CE2C6A-7260-56A8-EAE9-535D65192004}"/>
              </a:ext>
            </a:extLst>
          </p:cNvPr>
          <p:cNvSpPr/>
          <p:nvPr/>
        </p:nvSpPr>
        <p:spPr>
          <a:xfrm rot="3125061">
            <a:off x="8024116" y="1058239"/>
            <a:ext cx="1017142" cy="10171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771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11" name="矩形: 圆角 16">
            <a:extLst>
              <a:ext uri="{FF2B5EF4-FFF2-40B4-BE49-F238E27FC236}">
                <a16:creationId xmlns:a16="http://schemas.microsoft.com/office/drawing/2014/main" id="{3142ABED-A9CC-4731-8556-AD92F9345BF1}"/>
              </a:ext>
            </a:extLst>
          </p:cNvPr>
          <p:cNvSpPr/>
          <p:nvPr/>
        </p:nvSpPr>
        <p:spPr>
          <a:xfrm>
            <a:off x="68494" y="222480"/>
            <a:ext cx="12123506" cy="1616594"/>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28774" y="688661"/>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en-US" sz="3600" b="1" dirty="0">
                <a:solidFill>
                  <a:srgbClr val="FF2A2C"/>
                </a:solidFill>
                <a:latin typeface="Cambria" panose="02040503050406030204" pitchFamily="18" charset="0"/>
                <a:ea typeface="Cambria" panose="02040503050406030204" pitchFamily="18" charset="0"/>
                <a:cs typeface="Times New Roman" pitchFamily="18" charset="0"/>
              </a:rPr>
              <a:t>3. </a:t>
            </a:r>
            <a:r>
              <a:rPr lang="vi-VN" sz="3600" b="1" dirty="0">
                <a:solidFill>
                  <a:srgbClr val="FF2A2C"/>
                </a:solidFill>
                <a:latin typeface="Cambria" panose="02040503050406030204" pitchFamily="18" charset="0"/>
                <a:ea typeface="Cambria" panose="02040503050406030204" pitchFamily="18" charset="0"/>
                <a:cs typeface="Times New Roman" pitchFamily="18" charset="0"/>
              </a:rPr>
              <a:t>Quan sát hình 8 và nêu hiện tượng xảy ra khi miết ngón tay trên một bàn để lâu ngày không lau chùi.</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3" name="Picture 2">
            <a:extLst>
              <a:ext uri="{FF2B5EF4-FFF2-40B4-BE49-F238E27FC236}">
                <a16:creationId xmlns:a16="http://schemas.microsoft.com/office/drawing/2014/main" id="{940A0820-DA22-46D9-6FF5-25A0CB9B8786}"/>
              </a:ext>
            </a:extLst>
          </p:cNvPr>
          <p:cNvPicPr>
            <a:picLocks noChangeAspect="1"/>
          </p:cNvPicPr>
          <p:nvPr/>
        </p:nvPicPr>
        <p:blipFill>
          <a:blip r:embed="rId4"/>
          <a:stretch>
            <a:fillRect/>
          </a:stretch>
        </p:blipFill>
        <p:spPr>
          <a:xfrm>
            <a:off x="1173823" y="2616968"/>
            <a:ext cx="6034364" cy="3732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3">
            <a:extLst>
              <a:ext uri="{FF2B5EF4-FFF2-40B4-BE49-F238E27FC236}">
                <a16:creationId xmlns:a16="http://schemas.microsoft.com/office/drawing/2014/main" id="{0895B81A-4F0D-5AC6-DF66-BF5810F2C945}"/>
              </a:ext>
            </a:extLst>
          </p:cNvPr>
          <p:cNvSpPr/>
          <p:nvPr/>
        </p:nvSpPr>
        <p:spPr>
          <a:xfrm>
            <a:off x="7582328" y="3847174"/>
            <a:ext cx="4479533" cy="18036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212529"/>
                </a:solidFill>
                <a:latin typeface="Cambria" panose="02040503050406030204" pitchFamily="18" charset="0"/>
                <a:ea typeface="Cambria" panose="02040503050406030204" pitchFamily="18" charset="0"/>
                <a:cs typeface="Arial" panose="020B0604020202020204" pitchFamily="34" charset="0"/>
              </a:rPr>
              <a:t>Trong không khí còn chứa bụi</a:t>
            </a:r>
            <a:endParaRPr kumimoji="0" lang="vi-VN" sz="40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01280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DFB6ABDA-FA28-4B89-A6F6-9D80E7120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156"/>
            <a:ext cx="12563144" cy="7572156"/>
          </a:xfrm>
          <a:prstGeom prst="rect">
            <a:avLst/>
          </a:prstGeom>
        </p:spPr>
      </p:pic>
      <p:sp>
        <p:nvSpPr>
          <p:cNvPr id="13" name="矩形: 圆角 12">
            <a:extLst>
              <a:ext uri="{FF2B5EF4-FFF2-40B4-BE49-F238E27FC236}">
                <a16:creationId xmlns:a16="http://schemas.microsoft.com/office/drawing/2014/main" id="{EFF89863-338C-4449-8F44-218CF7500AEB}"/>
              </a:ext>
            </a:extLst>
          </p:cNvPr>
          <p:cNvSpPr/>
          <p:nvPr/>
        </p:nvSpPr>
        <p:spPr>
          <a:xfrm>
            <a:off x="1799175" y="1008862"/>
            <a:ext cx="8168664" cy="530120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448B3290-1B3F-44E7-95B7-47ECF2A0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图片 4">
            <a:extLst>
              <a:ext uri="{FF2B5EF4-FFF2-40B4-BE49-F238E27FC236}">
                <a16:creationId xmlns:a16="http://schemas.microsoft.com/office/drawing/2014/main" id="{CC8A98D3-0DD3-4942-B2F5-940B382DEA28}"/>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0" y="3989428"/>
            <a:ext cx="12192000" cy="2903564"/>
          </a:xfrm>
          <a:prstGeom prst="rect">
            <a:avLst/>
          </a:prstGeom>
        </p:spPr>
      </p:pic>
      <p:pic>
        <p:nvPicPr>
          <p:cNvPr id="8" name="图片 7">
            <a:extLst>
              <a:ext uri="{FF2B5EF4-FFF2-40B4-BE49-F238E27FC236}">
                <a16:creationId xmlns:a16="http://schemas.microsoft.com/office/drawing/2014/main" id="{0E0C8BC9-68F0-458B-BE94-64681DDA6E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048" y="605452"/>
            <a:ext cx="1126227" cy="716229"/>
          </a:xfrm>
          <a:prstGeom prst="rect">
            <a:avLst/>
          </a:prstGeom>
        </p:spPr>
      </p:pic>
      <p:pic>
        <p:nvPicPr>
          <p:cNvPr id="9" name="图片 8">
            <a:extLst>
              <a:ext uri="{FF2B5EF4-FFF2-40B4-BE49-F238E27FC236}">
                <a16:creationId xmlns:a16="http://schemas.microsoft.com/office/drawing/2014/main" id="{FF9C19AD-31BC-4967-8CA3-790E6DBF3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161" y="479047"/>
            <a:ext cx="1599986" cy="1017516"/>
          </a:xfrm>
          <a:prstGeom prst="rect">
            <a:avLst/>
          </a:prstGeom>
        </p:spPr>
      </p:pic>
      <p:pic>
        <p:nvPicPr>
          <p:cNvPr id="10" name="图片 9">
            <a:extLst>
              <a:ext uri="{FF2B5EF4-FFF2-40B4-BE49-F238E27FC236}">
                <a16:creationId xmlns:a16="http://schemas.microsoft.com/office/drawing/2014/main" id="{836EF29E-E526-456C-96A0-F336D5FEC4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017" y="4864810"/>
            <a:ext cx="716490" cy="455654"/>
          </a:xfrm>
          <a:prstGeom prst="rect">
            <a:avLst/>
          </a:prstGeom>
        </p:spPr>
      </p:pic>
      <p:pic>
        <p:nvPicPr>
          <p:cNvPr id="7" name="Picture 6">
            <a:extLst>
              <a:ext uri="{FF2B5EF4-FFF2-40B4-BE49-F238E27FC236}">
                <a16:creationId xmlns:a16="http://schemas.microsoft.com/office/drawing/2014/main" id="{CECFF1C8-09BB-F89A-B479-0C3935722904}"/>
              </a:ext>
            </a:extLst>
          </p:cNvPr>
          <p:cNvPicPr>
            <a:picLocks noChangeAspect="1"/>
          </p:cNvPicPr>
          <p:nvPr/>
        </p:nvPicPr>
        <p:blipFill>
          <a:blip r:embed="rId6"/>
          <a:stretch>
            <a:fillRect/>
          </a:stretch>
        </p:blipFill>
        <p:spPr>
          <a:xfrm>
            <a:off x="2200987" y="2179551"/>
            <a:ext cx="7358510" cy="2560542"/>
          </a:xfrm>
          <a:prstGeom prst="rect">
            <a:avLst/>
          </a:prstGeom>
        </p:spPr>
      </p:pic>
    </p:spTree>
    <p:extLst>
      <p:ext uri="{BB962C8B-B14F-4D97-AF65-F5344CB8AC3E}">
        <p14:creationId xmlns:p14="http://schemas.microsoft.com/office/powerpoint/2010/main" val="3487492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a:extLst>
              <a:ext uri="{FF2B5EF4-FFF2-40B4-BE49-F238E27FC236}">
                <a16:creationId xmlns:a16="http://schemas.microsoft.com/office/drawing/2014/main" id="{D1F7B253-20E6-C3AE-963B-C71351C6145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915256" y="1777430"/>
            <a:ext cx="5747382" cy="4597685"/>
          </a:xfrm>
          <a:prstGeom prst="rect">
            <a:avLst/>
          </a:prstGeom>
        </p:spPr>
      </p:pic>
      <p:grpSp>
        <p:nvGrpSpPr>
          <p:cNvPr id="5" name="Group 4">
            <a:extLst>
              <a:ext uri="{FF2B5EF4-FFF2-40B4-BE49-F238E27FC236}">
                <a16:creationId xmlns:a16="http://schemas.microsoft.com/office/drawing/2014/main" id="{F5909341-4066-1109-C709-BCF71EBB46C6}"/>
              </a:ext>
            </a:extLst>
          </p:cNvPr>
          <p:cNvGrpSpPr/>
          <p:nvPr/>
        </p:nvGrpSpPr>
        <p:grpSpPr>
          <a:xfrm>
            <a:off x="3338482" y="1687874"/>
            <a:ext cx="8445975" cy="2267676"/>
            <a:chOff x="6330073" y="2742745"/>
            <a:chExt cx="4557001" cy="2457905"/>
          </a:xfrm>
        </p:grpSpPr>
        <p:grpSp>
          <p:nvGrpSpPr>
            <p:cNvPr id="6" name="Nhóm 31">
              <a:extLst>
                <a:ext uri="{FF2B5EF4-FFF2-40B4-BE49-F238E27FC236}">
                  <a16:creationId xmlns:a16="http://schemas.microsoft.com/office/drawing/2014/main" id="{DE4C5382-0486-8CE8-7D4B-507118EDD8D4}"/>
                </a:ext>
              </a:extLst>
            </p:cNvPr>
            <p:cNvGrpSpPr/>
            <p:nvPr/>
          </p:nvGrpSpPr>
          <p:grpSpPr>
            <a:xfrm>
              <a:off x="6488431" y="3071819"/>
              <a:ext cx="4398643" cy="2128831"/>
              <a:chOff x="1922830" y="773002"/>
              <a:chExt cx="5400981" cy="1282973"/>
            </a:xfrm>
          </p:grpSpPr>
          <p:sp>
            <p:nvSpPr>
              <p:cNvPr id="9" name="Freeform: Shape 34">
                <a:extLst>
                  <a:ext uri="{FF2B5EF4-FFF2-40B4-BE49-F238E27FC236}">
                    <a16:creationId xmlns:a16="http://schemas.microsoft.com/office/drawing/2014/main" id="{C09F30FC-D6BF-F1A7-F30E-AD7F2FF78065}"/>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10" name="Freeform: Shape 35">
                <a:extLst>
                  <a:ext uri="{FF2B5EF4-FFF2-40B4-BE49-F238E27FC236}">
                    <a16:creationId xmlns:a16="http://schemas.microsoft.com/office/drawing/2014/main" id="{7F18B714-4546-8197-21F6-E8C9FC7C8823}"/>
                  </a:ext>
                </a:extLst>
              </p:cNvPr>
              <p:cNvSpPr/>
              <p:nvPr/>
            </p:nvSpPr>
            <p:spPr>
              <a:xfrm>
                <a:off x="1922830" y="773002"/>
                <a:ext cx="5379733"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7" name="Picture 4" descr="Colourful ribbons">
              <a:extLst>
                <a:ext uri="{FF2B5EF4-FFF2-40B4-BE49-F238E27FC236}">
                  <a16:creationId xmlns:a16="http://schemas.microsoft.com/office/drawing/2014/main" id="{0925F8A7-5C5F-A536-AA81-F0631D297D9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9E643F-4BE1-AAF1-032C-BCAA92FB9243}"/>
                </a:ext>
              </a:extLst>
            </p:cNvPr>
            <p:cNvSpPr txBox="1"/>
            <p:nvPr/>
          </p:nvSpPr>
          <p:spPr>
            <a:xfrm>
              <a:off x="6825132" y="3312575"/>
              <a:ext cx="3785744" cy="1567897"/>
            </a:xfrm>
            <a:prstGeom prst="rect">
              <a:avLst/>
            </a:prstGeom>
            <a:noFill/>
          </p:spPr>
          <p:txBody>
            <a:bodyPr wrap="square" rtlCol="0">
              <a:spAutoFit/>
            </a:bodyPr>
            <a:lstStyle/>
            <a:p>
              <a:pPr algn="just"/>
              <a:r>
                <a:rPr lang="vi-VN" sz="4400" b="1" dirty="0">
                  <a:latin typeface="Cambria" panose="02040503050406030204" pitchFamily="18" charset="0"/>
                  <a:ea typeface="Cambria" panose="02040503050406030204" pitchFamily="18" charset="0"/>
                </a:rPr>
                <a:t>Nêu một số tính chất của không khí.</a:t>
              </a:r>
              <a:endParaRPr lang="vi-VN" sz="72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43949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sp>
        <p:nvSpPr>
          <p:cNvPr id="17" name="Rectangle: Rounded Corners 16">
            <a:extLst>
              <a:ext uri="{FF2B5EF4-FFF2-40B4-BE49-F238E27FC236}">
                <a16:creationId xmlns:a16="http://schemas.microsoft.com/office/drawing/2014/main" id="{CE1B5CCA-5F51-9ECD-1776-C2A0CE6516A4}"/>
              </a:ext>
            </a:extLst>
          </p:cNvPr>
          <p:cNvSpPr/>
          <p:nvPr/>
        </p:nvSpPr>
        <p:spPr>
          <a:xfrm>
            <a:off x="482885" y="688369"/>
            <a:ext cx="11260477" cy="61696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Freeform 8">
            <a:extLst>
              <a:ext uri="{FF2B5EF4-FFF2-40B4-BE49-F238E27FC236}">
                <a16:creationId xmlns:a16="http://schemas.microsoft.com/office/drawing/2014/main" id="{E9BE6E08-7F09-BBE5-62C0-990E65B67F6E}"/>
              </a:ext>
            </a:extLst>
          </p:cNvPr>
          <p:cNvSpPr/>
          <p:nvPr/>
        </p:nvSpPr>
        <p:spPr>
          <a:xfrm rot="16200000">
            <a:off x="5512206" y="2050455"/>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9" name="Freeform 8">
            <a:extLst>
              <a:ext uri="{FF2B5EF4-FFF2-40B4-BE49-F238E27FC236}">
                <a16:creationId xmlns:a16="http://schemas.microsoft.com/office/drawing/2014/main" id="{F31A12AB-7979-3E28-6AE9-6E6BA5C42064}"/>
              </a:ext>
            </a:extLst>
          </p:cNvPr>
          <p:cNvSpPr/>
          <p:nvPr/>
        </p:nvSpPr>
        <p:spPr>
          <a:xfrm rot="8800745" flipH="1">
            <a:off x="7024796" y="2759947"/>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0" name="Freeform 8">
            <a:extLst>
              <a:ext uri="{FF2B5EF4-FFF2-40B4-BE49-F238E27FC236}">
                <a16:creationId xmlns:a16="http://schemas.microsoft.com/office/drawing/2014/main" id="{1A19CA2D-BFB7-3F72-BB9F-507DEF4A6013}"/>
              </a:ext>
            </a:extLst>
          </p:cNvPr>
          <p:cNvSpPr/>
          <p:nvPr/>
        </p:nvSpPr>
        <p:spPr>
          <a:xfrm rot="8800745" flipV="1">
            <a:off x="3847323" y="4626809"/>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1" name="Freeform 8">
            <a:extLst>
              <a:ext uri="{FF2B5EF4-FFF2-40B4-BE49-F238E27FC236}">
                <a16:creationId xmlns:a16="http://schemas.microsoft.com/office/drawing/2014/main" id="{5DC75A7E-9C84-9D9B-1177-7E21FA107404}"/>
              </a:ext>
            </a:extLst>
          </p:cNvPr>
          <p:cNvSpPr/>
          <p:nvPr/>
        </p:nvSpPr>
        <p:spPr>
          <a:xfrm rot="12799255" flipH="1" flipV="1">
            <a:off x="7024796" y="4663665"/>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3" name="Freeform 8">
            <a:extLst>
              <a:ext uri="{FF2B5EF4-FFF2-40B4-BE49-F238E27FC236}">
                <a16:creationId xmlns:a16="http://schemas.microsoft.com/office/drawing/2014/main" id="{DF08EECF-F7CF-EF49-01D4-20A4583556D2}"/>
              </a:ext>
            </a:extLst>
          </p:cNvPr>
          <p:cNvSpPr/>
          <p:nvPr/>
        </p:nvSpPr>
        <p:spPr>
          <a:xfrm rot="12461594">
            <a:off x="3867485" y="2692221"/>
            <a:ext cx="1175914" cy="749142"/>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pic>
        <p:nvPicPr>
          <p:cNvPr id="30" name="Picture 29">
            <a:extLst>
              <a:ext uri="{FF2B5EF4-FFF2-40B4-BE49-F238E27FC236}">
                <a16:creationId xmlns:a16="http://schemas.microsoft.com/office/drawing/2014/main" id="{E4C068DF-FE36-9153-206C-4C680DCA6480}"/>
              </a:ext>
            </a:extLst>
          </p:cNvPr>
          <p:cNvPicPr>
            <a:picLocks noChangeAspect="1"/>
          </p:cNvPicPr>
          <p:nvPr/>
        </p:nvPicPr>
        <p:blipFill>
          <a:blip r:embed="rId6"/>
          <a:stretch>
            <a:fillRect/>
          </a:stretch>
        </p:blipFill>
        <p:spPr>
          <a:xfrm>
            <a:off x="4465289" y="2899422"/>
            <a:ext cx="3097036" cy="2682472"/>
          </a:xfrm>
          <a:prstGeom prst="rect">
            <a:avLst/>
          </a:prstGeom>
        </p:spPr>
      </p:pic>
      <p:pic>
        <p:nvPicPr>
          <p:cNvPr id="38" name="Picture 37">
            <a:extLst>
              <a:ext uri="{FF2B5EF4-FFF2-40B4-BE49-F238E27FC236}">
                <a16:creationId xmlns:a16="http://schemas.microsoft.com/office/drawing/2014/main" id="{F3862A24-ED0B-25A5-54DE-E764FE29CE2E}"/>
              </a:ext>
            </a:extLst>
          </p:cNvPr>
          <p:cNvPicPr>
            <a:picLocks noChangeAspect="1"/>
          </p:cNvPicPr>
          <p:nvPr/>
        </p:nvPicPr>
        <p:blipFill>
          <a:blip r:embed="rId7"/>
          <a:stretch>
            <a:fillRect/>
          </a:stretch>
        </p:blipFill>
        <p:spPr>
          <a:xfrm>
            <a:off x="0" y="0"/>
            <a:ext cx="4151736" cy="1566808"/>
          </a:xfrm>
          <a:prstGeom prst="rect">
            <a:avLst/>
          </a:prstGeom>
        </p:spPr>
      </p:pic>
      <p:pic>
        <p:nvPicPr>
          <p:cNvPr id="45" name="Picture 44">
            <a:extLst>
              <a:ext uri="{FF2B5EF4-FFF2-40B4-BE49-F238E27FC236}">
                <a16:creationId xmlns:a16="http://schemas.microsoft.com/office/drawing/2014/main" id="{FDE2DC98-0DDF-21D1-8433-0D046A4332D8}"/>
              </a:ext>
            </a:extLst>
          </p:cNvPr>
          <p:cNvPicPr>
            <a:picLocks noChangeAspect="1"/>
          </p:cNvPicPr>
          <p:nvPr/>
        </p:nvPicPr>
        <p:blipFill>
          <a:blip r:embed="rId8"/>
          <a:stretch>
            <a:fillRect/>
          </a:stretch>
        </p:blipFill>
        <p:spPr>
          <a:xfrm>
            <a:off x="5140884" y="-106059"/>
            <a:ext cx="2102397" cy="2085532"/>
          </a:xfrm>
          <a:prstGeom prst="rect">
            <a:avLst/>
          </a:prstGeom>
        </p:spPr>
      </p:pic>
      <p:pic>
        <p:nvPicPr>
          <p:cNvPr id="49" name="Picture 48">
            <a:extLst>
              <a:ext uri="{FF2B5EF4-FFF2-40B4-BE49-F238E27FC236}">
                <a16:creationId xmlns:a16="http://schemas.microsoft.com/office/drawing/2014/main" id="{78B6E18E-7880-3DAD-B067-F60F4B0252AF}"/>
              </a:ext>
            </a:extLst>
          </p:cNvPr>
          <p:cNvPicPr>
            <a:picLocks noChangeAspect="1"/>
          </p:cNvPicPr>
          <p:nvPr/>
        </p:nvPicPr>
        <p:blipFill>
          <a:blip r:embed="rId9"/>
          <a:stretch>
            <a:fillRect/>
          </a:stretch>
        </p:blipFill>
        <p:spPr>
          <a:xfrm>
            <a:off x="7948778" y="1753563"/>
            <a:ext cx="1996608" cy="1985902"/>
          </a:xfrm>
          <a:prstGeom prst="rect">
            <a:avLst/>
          </a:prstGeom>
        </p:spPr>
      </p:pic>
      <p:pic>
        <p:nvPicPr>
          <p:cNvPr id="53" name="Picture 52">
            <a:extLst>
              <a:ext uri="{FF2B5EF4-FFF2-40B4-BE49-F238E27FC236}">
                <a16:creationId xmlns:a16="http://schemas.microsoft.com/office/drawing/2014/main" id="{50F10889-814B-4A0E-DF82-2248287A56C0}"/>
              </a:ext>
            </a:extLst>
          </p:cNvPr>
          <p:cNvPicPr>
            <a:picLocks noChangeAspect="1"/>
          </p:cNvPicPr>
          <p:nvPr/>
        </p:nvPicPr>
        <p:blipFill>
          <a:blip r:embed="rId10"/>
          <a:stretch>
            <a:fillRect/>
          </a:stretch>
        </p:blipFill>
        <p:spPr>
          <a:xfrm>
            <a:off x="8038196" y="4229635"/>
            <a:ext cx="2102397" cy="2085532"/>
          </a:xfrm>
          <a:prstGeom prst="rect">
            <a:avLst/>
          </a:prstGeom>
        </p:spPr>
      </p:pic>
      <p:pic>
        <p:nvPicPr>
          <p:cNvPr id="64" name="Picture 63">
            <a:extLst>
              <a:ext uri="{FF2B5EF4-FFF2-40B4-BE49-F238E27FC236}">
                <a16:creationId xmlns:a16="http://schemas.microsoft.com/office/drawing/2014/main" id="{34DC1BEE-3A48-0317-C557-13567CB4BD25}"/>
              </a:ext>
            </a:extLst>
          </p:cNvPr>
          <p:cNvPicPr>
            <a:picLocks noChangeAspect="1"/>
          </p:cNvPicPr>
          <p:nvPr/>
        </p:nvPicPr>
        <p:blipFill>
          <a:blip r:embed="rId11"/>
          <a:stretch>
            <a:fillRect/>
          </a:stretch>
        </p:blipFill>
        <p:spPr>
          <a:xfrm>
            <a:off x="658324" y="4473397"/>
            <a:ext cx="3395766" cy="2493480"/>
          </a:xfrm>
          <a:prstGeom prst="rect">
            <a:avLst/>
          </a:prstGeom>
        </p:spPr>
      </p:pic>
      <p:pic>
        <p:nvPicPr>
          <p:cNvPr id="65" name="Picture 64">
            <a:extLst>
              <a:ext uri="{FF2B5EF4-FFF2-40B4-BE49-F238E27FC236}">
                <a16:creationId xmlns:a16="http://schemas.microsoft.com/office/drawing/2014/main" id="{787EAB2F-53B0-37B5-6837-CE0B6CCFE224}"/>
              </a:ext>
            </a:extLst>
          </p:cNvPr>
          <p:cNvPicPr>
            <a:picLocks noChangeAspect="1"/>
          </p:cNvPicPr>
          <p:nvPr/>
        </p:nvPicPr>
        <p:blipFill>
          <a:blip r:embed="rId12"/>
          <a:stretch>
            <a:fillRect/>
          </a:stretch>
        </p:blipFill>
        <p:spPr>
          <a:xfrm>
            <a:off x="831176" y="1617631"/>
            <a:ext cx="3255546" cy="2389839"/>
          </a:xfrm>
          <a:prstGeom prst="rect">
            <a:avLst/>
          </a:prstGeom>
        </p:spPr>
      </p:pic>
    </p:spTree>
    <p:extLst>
      <p:ext uri="{BB962C8B-B14F-4D97-AF65-F5344CB8AC3E}">
        <p14:creationId xmlns:p14="http://schemas.microsoft.com/office/powerpoint/2010/main" val="4269419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down)">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down)">
                                      <p:cBhvr>
                                        <p:cTn id="39" dur="50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down)">
                                      <p:cBhvr>
                                        <p:cTn id="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a:extLst>
              <a:ext uri="{FF2B5EF4-FFF2-40B4-BE49-F238E27FC236}">
                <a16:creationId xmlns:a16="http://schemas.microsoft.com/office/drawing/2014/main" id="{D1F7B253-20E6-C3AE-963B-C71351C6145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44029" y="1746607"/>
            <a:ext cx="5747382" cy="4597685"/>
          </a:xfrm>
          <a:prstGeom prst="rect">
            <a:avLst/>
          </a:prstGeom>
        </p:spPr>
      </p:pic>
      <p:grpSp>
        <p:nvGrpSpPr>
          <p:cNvPr id="5" name="Group 4">
            <a:extLst>
              <a:ext uri="{FF2B5EF4-FFF2-40B4-BE49-F238E27FC236}">
                <a16:creationId xmlns:a16="http://schemas.microsoft.com/office/drawing/2014/main" id="{F5909341-4066-1109-C709-BCF71EBB46C6}"/>
              </a:ext>
            </a:extLst>
          </p:cNvPr>
          <p:cNvGrpSpPr/>
          <p:nvPr/>
        </p:nvGrpSpPr>
        <p:grpSpPr>
          <a:xfrm>
            <a:off x="2393260" y="598814"/>
            <a:ext cx="9442568" cy="2267676"/>
            <a:chOff x="6330073" y="2742745"/>
            <a:chExt cx="5094710" cy="2457905"/>
          </a:xfrm>
        </p:grpSpPr>
        <p:grpSp>
          <p:nvGrpSpPr>
            <p:cNvPr id="6" name="Nhóm 31">
              <a:extLst>
                <a:ext uri="{FF2B5EF4-FFF2-40B4-BE49-F238E27FC236}">
                  <a16:creationId xmlns:a16="http://schemas.microsoft.com/office/drawing/2014/main" id="{DE4C5382-0486-8CE8-7D4B-507118EDD8D4}"/>
                </a:ext>
              </a:extLst>
            </p:cNvPr>
            <p:cNvGrpSpPr/>
            <p:nvPr/>
          </p:nvGrpSpPr>
          <p:grpSpPr>
            <a:xfrm>
              <a:off x="6488430" y="3071819"/>
              <a:ext cx="4936353" cy="2128831"/>
              <a:chOff x="1922829" y="773002"/>
              <a:chExt cx="6061221" cy="1282973"/>
            </a:xfrm>
          </p:grpSpPr>
          <p:sp>
            <p:nvSpPr>
              <p:cNvPr id="9" name="Freeform: Shape 34">
                <a:extLst>
                  <a:ext uri="{FF2B5EF4-FFF2-40B4-BE49-F238E27FC236}">
                    <a16:creationId xmlns:a16="http://schemas.microsoft.com/office/drawing/2014/main" id="{C09F30FC-D6BF-F1A7-F30E-AD7F2FF78065}"/>
                  </a:ext>
                </a:extLst>
              </p:cNvPr>
              <p:cNvSpPr/>
              <p:nvPr/>
            </p:nvSpPr>
            <p:spPr>
              <a:xfrm>
                <a:off x="1938635" y="784278"/>
                <a:ext cx="6045415"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a:extLst>
                  <a:ext uri="{FF2B5EF4-FFF2-40B4-BE49-F238E27FC236}">
                    <a16:creationId xmlns:a16="http://schemas.microsoft.com/office/drawing/2014/main" id="{7F18B714-4546-8197-21F6-E8C9FC7C8823}"/>
                  </a:ext>
                </a:extLst>
              </p:cNvPr>
              <p:cNvSpPr/>
              <p:nvPr/>
            </p:nvSpPr>
            <p:spPr>
              <a:xfrm>
                <a:off x="1922829" y="773002"/>
                <a:ext cx="5965929"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Picture 4" descr="Colourful ribbons">
              <a:extLst>
                <a:ext uri="{FF2B5EF4-FFF2-40B4-BE49-F238E27FC236}">
                  <a16:creationId xmlns:a16="http://schemas.microsoft.com/office/drawing/2014/main" id="{0925F8A7-5C5F-A536-AA81-F0631D297D9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9E643F-4BE1-AAF1-032C-BCAA92FB9243}"/>
                </a:ext>
              </a:extLst>
            </p:cNvPr>
            <p:cNvSpPr txBox="1"/>
            <p:nvPr/>
          </p:nvSpPr>
          <p:spPr>
            <a:xfrm>
              <a:off x="6825132" y="3190078"/>
              <a:ext cx="4194984" cy="1901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Thả mẫu đất khô vào nước thấy sủi bọt khí. Hiện tượng này cho biết mẫu đất rỗng hay không? Vì sao?</a:t>
              </a:r>
              <a:endPar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3" name="Rectangle: Rounded Corners 12">
            <a:extLst>
              <a:ext uri="{FF2B5EF4-FFF2-40B4-BE49-F238E27FC236}">
                <a16:creationId xmlns:a16="http://schemas.microsoft.com/office/drawing/2014/main" id="{9FDDD398-AB74-BF8B-1079-AABACF3B51EE}"/>
              </a:ext>
            </a:extLst>
          </p:cNvPr>
          <p:cNvSpPr/>
          <p:nvPr/>
        </p:nvSpPr>
        <p:spPr>
          <a:xfrm>
            <a:off x="4006920" y="3436954"/>
            <a:ext cx="7921377" cy="2152187"/>
          </a:xfrm>
          <a:prstGeom prst="roundRect">
            <a:avLst/>
          </a:prstGeom>
          <a:solidFill>
            <a:schemeClr val="accent4">
              <a:lumMod val="20000"/>
              <a:lumOff val="80000"/>
            </a:schemeClr>
          </a:solidFill>
          <a:ln>
            <a:noFill/>
          </a:ln>
          <a:effectLst>
            <a:softEdge rad="762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rgbClr val="002060"/>
                </a:solidFill>
                <a:latin typeface="Calibri" panose="020F0502020204030204"/>
              </a:rPr>
              <a:t>Qua hiện tượng sủi bọt khí cho thấy mẫu đất rỗng và chứa không khí.</a:t>
            </a:r>
            <a:endParaRPr kumimoji="0" lang="en-US" sz="4400" b="1"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3919839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804" y="1"/>
            <a:ext cx="2493196" cy="1828586"/>
          </a:xfrm>
          <a:prstGeom prst="rect">
            <a:avLst/>
          </a:prstGeom>
        </p:spPr>
      </p:pic>
      <p:pic>
        <p:nvPicPr>
          <p:cNvPr id="2" name="Picture 1">
            <a:extLst>
              <a:ext uri="{FF2B5EF4-FFF2-40B4-BE49-F238E27FC236}">
                <a16:creationId xmlns:a16="http://schemas.microsoft.com/office/drawing/2014/main" id="{D1F7B253-20E6-C3AE-963B-C71351C6145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44029" y="1746607"/>
            <a:ext cx="5747382" cy="4597685"/>
          </a:xfrm>
          <a:prstGeom prst="rect">
            <a:avLst/>
          </a:prstGeom>
        </p:spPr>
      </p:pic>
      <p:grpSp>
        <p:nvGrpSpPr>
          <p:cNvPr id="5" name="Group 4">
            <a:extLst>
              <a:ext uri="{FF2B5EF4-FFF2-40B4-BE49-F238E27FC236}">
                <a16:creationId xmlns:a16="http://schemas.microsoft.com/office/drawing/2014/main" id="{F5909341-4066-1109-C709-BCF71EBB46C6}"/>
              </a:ext>
            </a:extLst>
          </p:cNvPr>
          <p:cNvGrpSpPr/>
          <p:nvPr/>
        </p:nvGrpSpPr>
        <p:grpSpPr>
          <a:xfrm>
            <a:off x="2393260" y="598814"/>
            <a:ext cx="9442568" cy="2267676"/>
            <a:chOff x="6330073" y="2742745"/>
            <a:chExt cx="5094710" cy="2457905"/>
          </a:xfrm>
        </p:grpSpPr>
        <p:grpSp>
          <p:nvGrpSpPr>
            <p:cNvPr id="6" name="Nhóm 31">
              <a:extLst>
                <a:ext uri="{FF2B5EF4-FFF2-40B4-BE49-F238E27FC236}">
                  <a16:creationId xmlns:a16="http://schemas.microsoft.com/office/drawing/2014/main" id="{DE4C5382-0486-8CE8-7D4B-507118EDD8D4}"/>
                </a:ext>
              </a:extLst>
            </p:cNvPr>
            <p:cNvGrpSpPr/>
            <p:nvPr/>
          </p:nvGrpSpPr>
          <p:grpSpPr>
            <a:xfrm>
              <a:off x="6488430" y="3071819"/>
              <a:ext cx="4936353" cy="2128831"/>
              <a:chOff x="1922829" y="773002"/>
              <a:chExt cx="6061221" cy="1282973"/>
            </a:xfrm>
          </p:grpSpPr>
          <p:sp>
            <p:nvSpPr>
              <p:cNvPr id="9" name="Freeform: Shape 34">
                <a:extLst>
                  <a:ext uri="{FF2B5EF4-FFF2-40B4-BE49-F238E27FC236}">
                    <a16:creationId xmlns:a16="http://schemas.microsoft.com/office/drawing/2014/main" id="{C09F30FC-D6BF-F1A7-F30E-AD7F2FF78065}"/>
                  </a:ext>
                </a:extLst>
              </p:cNvPr>
              <p:cNvSpPr/>
              <p:nvPr/>
            </p:nvSpPr>
            <p:spPr>
              <a:xfrm>
                <a:off x="1938635" y="784278"/>
                <a:ext cx="6045415"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0" name="Freeform: Shape 35">
                <a:extLst>
                  <a:ext uri="{FF2B5EF4-FFF2-40B4-BE49-F238E27FC236}">
                    <a16:creationId xmlns:a16="http://schemas.microsoft.com/office/drawing/2014/main" id="{7F18B714-4546-8197-21F6-E8C9FC7C8823}"/>
                  </a:ext>
                </a:extLst>
              </p:cNvPr>
              <p:cNvSpPr/>
              <p:nvPr/>
            </p:nvSpPr>
            <p:spPr>
              <a:xfrm>
                <a:off x="1922829" y="773002"/>
                <a:ext cx="5965929" cy="128297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Picture 4" descr="Colourful ribbons">
              <a:extLst>
                <a:ext uri="{FF2B5EF4-FFF2-40B4-BE49-F238E27FC236}">
                  <a16:creationId xmlns:a16="http://schemas.microsoft.com/office/drawing/2014/main" id="{0925F8A7-5C5F-A536-AA81-F0631D297D9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9E643F-4BE1-AAF1-032C-BCAA92FB9243}"/>
                </a:ext>
              </a:extLst>
            </p:cNvPr>
            <p:cNvSpPr txBox="1"/>
            <p:nvPr/>
          </p:nvSpPr>
          <p:spPr>
            <a:xfrm>
              <a:off x="6825132" y="3190078"/>
              <a:ext cx="4194984" cy="1901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Sử dụng bơm xe đạp và chậu nước, hãy đề xuất cách làm để phát hiện lỗ thủng trên săm xe đạp.</a:t>
              </a:r>
              <a:endParaRPr kumimoji="0" lang="vi-VN"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3" name="Rectangle: Rounded Corners 12">
            <a:extLst>
              <a:ext uri="{FF2B5EF4-FFF2-40B4-BE49-F238E27FC236}">
                <a16:creationId xmlns:a16="http://schemas.microsoft.com/office/drawing/2014/main" id="{9FDDD398-AB74-BF8B-1079-AABACF3B51EE}"/>
              </a:ext>
            </a:extLst>
          </p:cNvPr>
          <p:cNvSpPr/>
          <p:nvPr/>
        </p:nvSpPr>
        <p:spPr>
          <a:xfrm>
            <a:off x="3750066" y="3092770"/>
            <a:ext cx="7921377" cy="3765230"/>
          </a:xfrm>
          <a:prstGeom prst="roundRect">
            <a:avLst/>
          </a:prstGeom>
          <a:solidFill>
            <a:schemeClr val="accent4">
              <a:lumMod val="20000"/>
              <a:lumOff val="80000"/>
            </a:schemeClr>
          </a:solidFill>
          <a:ln>
            <a:noFill/>
          </a:ln>
          <a:effectLst>
            <a:softEdge rad="762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Calibri" panose="020F0502020204030204"/>
                <a:ea typeface="+mn-ea"/>
                <a:cs typeface="+mn-cs"/>
              </a:rPr>
              <a:t>Để phát hiện lỗ thủng trên săm xe đạp người ta bơm căng săm xe rồi cho vào chậu nước, bóp nhẹ săm, chỗ nào sủi bọt khí thì chỗ đó có lỗ thủng.</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605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99F8933-734E-4953-B002-2F016A47F4DA}"/>
              </a:ext>
            </a:extLst>
          </p:cNvPr>
          <p:cNvSpPr/>
          <p:nvPr/>
        </p:nvSpPr>
        <p:spPr>
          <a:xfrm>
            <a:off x="345759" y="508348"/>
            <a:ext cx="11531815" cy="581545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图片 1">
            <a:extLst>
              <a:ext uri="{FF2B5EF4-FFF2-40B4-BE49-F238E27FC236}">
                <a16:creationId xmlns:a16="http://schemas.microsoft.com/office/drawing/2014/main" id="{F2CC0960-FB57-4D3E-99D2-5C75642E0DA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3" name="图片 2">
            <a:extLst>
              <a:ext uri="{FF2B5EF4-FFF2-40B4-BE49-F238E27FC236}">
                <a16:creationId xmlns:a16="http://schemas.microsoft.com/office/drawing/2014/main" id="{5AF319CB-C90F-4A45-97A4-FE69DF0401EF}"/>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0" y="4355188"/>
            <a:ext cx="12192000" cy="2502812"/>
          </a:xfrm>
          <a:prstGeom prst="rect">
            <a:avLst/>
          </a:prstGeom>
        </p:spPr>
      </p:pic>
      <p:pic>
        <p:nvPicPr>
          <p:cNvPr id="6" name="图片 5">
            <a:extLst>
              <a:ext uri="{FF2B5EF4-FFF2-40B4-BE49-F238E27FC236}">
                <a16:creationId xmlns:a16="http://schemas.microsoft.com/office/drawing/2014/main" id="{AA023DA7-ECFB-41A3-8A24-93473B982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8" name="Picture 7">
            <a:extLst>
              <a:ext uri="{FF2B5EF4-FFF2-40B4-BE49-F238E27FC236}">
                <a16:creationId xmlns:a16="http://schemas.microsoft.com/office/drawing/2014/main" id="{7FD484E8-E40E-F1C6-CAF9-5EF587E17FD0}"/>
              </a:ext>
            </a:extLst>
          </p:cNvPr>
          <p:cNvPicPr>
            <a:picLocks noChangeAspect="1"/>
          </p:cNvPicPr>
          <p:nvPr/>
        </p:nvPicPr>
        <p:blipFill>
          <a:blip r:embed="rId4"/>
          <a:stretch>
            <a:fillRect/>
          </a:stretch>
        </p:blipFill>
        <p:spPr>
          <a:xfrm>
            <a:off x="1487027" y="1929282"/>
            <a:ext cx="9144793" cy="2359356"/>
          </a:xfrm>
          <a:prstGeom prst="rect">
            <a:avLst/>
          </a:prstGeom>
        </p:spPr>
      </p:pic>
      <p:pic>
        <p:nvPicPr>
          <p:cNvPr id="9" name="Picture 2" descr="Cute girl smiling welcoming posture character cartoon logo hand drawn art illustration">
            <a:extLst>
              <a:ext uri="{FF2B5EF4-FFF2-40B4-BE49-F238E27FC236}">
                <a16:creationId xmlns:a16="http://schemas.microsoft.com/office/drawing/2014/main" id="{CB5DE3DF-125E-781A-389C-84096781B6A1}"/>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098" t="5797" r="24015"/>
          <a:stretch/>
        </p:blipFill>
        <p:spPr bwMode="auto">
          <a:xfrm>
            <a:off x="9105873" y="3137775"/>
            <a:ext cx="2552700" cy="357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21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DFB6ABDA-FA28-4B89-A6F6-9D80E7120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156"/>
            <a:ext cx="12563144" cy="7572156"/>
          </a:xfrm>
          <a:prstGeom prst="rect">
            <a:avLst/>
          </a:prstGeom>
        </p:spPr>
      </p:pic>
      <p:sp>
        <p:nvSpPr>
          <p:cNvPr id="13" name="矩形: 圆角 12">
            <a:extLst>
              <a:ext uri="{FF2B5EF4-FFF2-40B4-BE49-F238E27FC236}">
                <a16:creationId xmlns:a16="http://schemas.microsoft.com/office/drawing/2014/main" id="{EFF89863-338C-4449-8F44-218CF7500AEB}"/>
              </a:ext>
            </a:extLst>
          </p:cNvPr>
          <p:cNvSpPr/>
          <p:nvPr/>
        </p:nvSpPr>
        <p:spPr>
          <a:xfrm>
            <a:off x="1799175" y="1008862"/>
            <a:ext cx="8168664" cy="530120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448B3290-1B3F-44E7-95B7-47ECF2A0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图片 4">
            <a:extLst>
              <a:ext uri="{FF2B5EF4-FFF2-40B4-BE49-F238E27FC236}">
                <a16:creationId xmlns:a16="http://schemas.microsoft.com/office/drawing/2014/main" id="{CC8A98D3-0DD3-4942-B2F5-940B382DEA28}"/>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0" y="3989428"/>
            <a:ext cx="12192000" cy="2903564"/>
          </a:xfrm>
          <a:prstGeom prst="rect">
            <a:avLst/>
          </a:prstGeom>
        </p:spPr>
      </p:pic>
      <p:pic>
        <p:nvPicPr>
          <p:cNvPr id="8" name="图片 7">
            <a:extLst>
              <a:ext uri="{FF2B5EF4-FFF2-40B4-BE49-F238E27FC236}">
                <a16:creationId xmlns:a16="http://schemas.microsoft.com/office/drawing/2014/main" id="{0E0C8BC9-68F0-458B-BE94-64681DDA6E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048" y="605452"/>
            <a:ext cx="1126227" cy="716229"/>
          </a:xfrm>
          <a:prstGeom prst="rect">
            <a:avLst/>
          </a:prstGeom>
        </p:spPr>
      </p:pic>
      <p:pic>
        <p:nvPicPr>
          <p:cNvPr id="9" name="图片 8">
            <a:extLst>
              <a:ext uri="{FF2B5EF4-FFF2-40B4-BE49-F238E27FC236}">
                <a16:creationId xmlns:a16="http://schemas.microsoft.com/office/drawing/2014/main" id="{FF9C19AD-31BC-4967-8CA3-790E6DBF3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161" y="479047"/>
            <a:ext cx="1599986" cy="1017516"/>
          </a:xfrm>
          <a:prstGeom prst="rect">
            <a:avLst/>
          </a:prstGeom>
        </p:spPr>
      </p:pic>
      <p:pic>
        <p:nvPicPr>
          <p:cNvPr id="10" name="图片 9">
            <a:extLst>
              <a:ext uri="{FF2B5EF4-FFF2-40B4-BE49-F238E27FC236}">
                <a16:creationId xmlns:a16="http://schemas.microsoft.com/office/drawing/2014/main" id="{836EF29E-E526-456C-96A0-F336D5FEC4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017" y="4864810"/>
            <a:ext cx="716490" cy="455654"/>
          </a:xfrm>
          <a:prstGeom prst="rect">
            <a:avLst/>
          </a:prstGeom>
        </p:spPr>
      </p:pic>
      <p:pic>
        <p:nvPicPr>
          <p:cNvPr id="3" name="Picture 2">
            <a:extLst>
              <a:ext uri="{FF2B5EF4-FFF2-40B4-BE49-F238E27FC236}">
                <a16:creationId xmlns:a16="http://schemas.microsoft.com/office/drawing/2014/main" id="{67F9313D-B866-44C7-09DF-92E6AE42CCD8}"/>
              </a:ext>
            </a:extLst>
          </p:cNvPr>
          <p:cNvPicPr>
            <a:picLocks noChangeAspect="1"/>
          </p:cNvPicPr>
          <p:nvPr/>
        </p:nvPicPr>
        <p:blipFill>
          <a:blip r:embed="rId6"/>
          <a:stretch>
            <a:fillRect/>
          </a:stretch>
        </p:blipFill>
        <p:spPr>
          <a:xfrm>
            <a:off x="1010368" y="1885811"/>
            <a:ext cx="9809314" cy="3200677"/>
          </a:xfrm>
          <a:prstGeom prst="rect">
            <a:avLst/>
          </a:prstGeom>
        </p:spPr>
      </p:pic>
    </p:spTree>
    <p:extLst>
      <p:ext uri="{BB962C8B-B14F-4D97-AF65-F5344CB8AC3E}">
        <p14:creationId xmlns:p14="http://schemas.microsoft.com/office/powerpoint/2010/main" val="2947117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DFB6ABDA-FA28-4B89-A6F6-9D80E7120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156"/>
            <a:ext cx="12563144" cy="7572156"/>
          </a:xfrm>
          <a:prstGeom prst="rect">
            <a:avLst/>
          </a:prstGeom>
        </p:spPr>
      </p:pic>
      <p:sp>
        <p:nvSpPr>
          <p:cNvPr id="13" name="矩形: 圆角 12">
            <a:extLst>
              <a:ext uri="{FF2B5EF4-FFF2-40B4-BE49-F238E27FC236}">
                <a16:creationId xmlns:a16="http://schemas.microsoft.com/office/drawing/2014/main" id="{EFF89863-338C-4449-8F44-218CF7500AEB}"/>
              </a:ext>
            </a:extLst>
          </p:cNvPr>
          <p:cNvSpPr/>
          <p:nvPr/>
        </p:nvSpPr>
        <p:spPr>
          <a:xfrm>
            <a:off x="1799175" y="1008862"/>
            <a:ext cx="8168664" cy="530120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448B3290-1B3F-44E7-95B7-47ECF2A0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图片 4">
            <a:extLst>
              <a:ext uri="{FF2B5EF4-FFF2-40B4-BE49-F238E27FC236}">
                <a16:creationId xmlns:a16="http://schemas.microsoft.com/office/drawing/2014/main" id="{CC8A98D3-0DD3-4942-B2F5-940B382DEA28}"/>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0" y="3989428"/>
            <a:ext cx="12192000" cy="2903564"/>
          </a:xfrm>
          <a:prstGeom prst="rect">
            <a:avLst/>
          </a:prstGeom>
        </p:spPr>
      </p:pic>
      <p:pic>
        <p:nvPicPr>
          <p:cNvPr id="8" name="图片 7">
            <a:extLst>
              <a:ext uri="{FF2B5EF4-FFF2-40B4-BE49-F238E27FC236}">
                <a16:creationId xmlns:a16="http://schemas.microsoft.com/office/drawing/2014/main" id="{0E0C8BC9-68F0-458B-BE94-64681DDA6E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048" y="605452"/>
            <a:ext cx="1126227" cy="716229"/>
          </a:xfrm>
          <a:prstGeom prst="rect">
            <a:avLst/>
          </a:prstGeom>
        </p:spPr>
      </p:pic>
      <p:pic>
        <p:nvPicPr>
          <p:cNvPr id="9" name="图片 8">
            <a:extLst>
              <a:ext uri="{FF2B5EF4-FFF2-40B4-BE49-F238E27FC236}">
                <a16:creationId xmlns:a16="http://schemas.microsoft.com/office/drawing/2014/main" id="{FF9C19AD-31BC-4967-8CA3-790E6DBF3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4161" y="479047"/>
            <a:ext cx="1599986" cy="1017516"/>
          </a:xfrm>
          <a:prstGeom prst="rect">
            <a:avLst/>
          </a:prstGeom>
        </p:spPr>
      </p:pic>
      <p:pic>
        <p:nvPicPr>
          <p:cNvPr id="10" name="图片 9">
            <a:extLst>
              <a:ext uri="{FF2B5EF4-FFF2-40B4-BE49-F238E27FC236}">
                <a16:creationId xmlns:a16="http://schemas.microsoft.com/office/drawing/2014/main" id="{836EF29E-E526-456C-96A0-F336D5FEC4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017" y="4864810"/>
            <a:ext cx="716490" cy="455654"/>
          </a:xfrm>
          <a:prstGeom prst="rect">
            <a:avLst/>
          </a:prstGeom>
        </p:spPr>
      </p:pic>
      <p:pic>
        <p:nvPicPr>
          <p:cNvPr id="14" name="图片 13">
            <a:extLst>
              <a:ext uri="{FF2B5EF4-FFF2-40B4-BE49-F238E27FC236}">
                <a16:creationId xmlns:a16="http://schemas.microsoft.com/office/drawing/2014/main" id="{ECC7123B-1B6E-45EA-83B9-708343E9EB16}"/>
              </a:ext>
            </a:extLst>
          </p:cNvPr>
          <p:cNvPicPr>
            <a:picLocks noChangeAspect="1"/>
          </p:cNvPicPr>
          <p:nvPr/>
        </p:nvPicPr>
        <p:blipFill rotWithShape="1">
          <a:blip r:embed="rId6">
            <a:extLst>
              <a:ext uri="{28A0092B-C50C-407E-A947-70E740481C1C}">
                <a14:useLocalDpi xmlns:a14="http://schemas.microsoft.com/office/drawing/2010/main" val="0"/>
              </a:ext>
            </a:extLst>
          </a:blip>
          <a:srcRect r="66461" b="93748"/>
          <a:stretch/>
        </p:blipFill>
        <p:spPr>
          <a:xfrm rot="17307783">
            <a:off x="2545678" y="2170250"/>
            <a:ext cx="483195" cy="340468"/>
          </a:xfrm>
          <a:prstGeom prst="rect">
            <a:avLst/>
          </a:prstGeom>
        </p:spPr>
      </p:pic>
      <p:pic>
        <p:nvPicPr>
          <p:cNvPr id="15" name="图片 14">
            <a:extLst>
              <a:ext uri="{FF2B5EF4-FFF2-40B4-BE49-F238E27FC236}">
                <a16:creationId xmlns:a16="http://schemas.microsoft.com/office/drawing/2014/main" id="{DD32CF41-48FE-4E3E-8345-866F19BB251C}"/>
              </a:ext>
            </a:extLst>
          </p:cNvPr>
          <p:cNvPicPr>
            <a:picLocks noChangeAspect="1"/>
          </p:cNvPicPr>
          <p:nvPr/>
        </p:nvPicPr>
        <p:blipFill rotWithShape="1">
          <a:blip r:embed="rId6">
            <a:extLst>
              <a:ext uri="{28A0092B-C50C-407E-A947-70E740481C1C}">
                <a14:useLocalDpi xmlns:a14="http://schemas.microsoft.com/office/drawing/2010/main" val="0"/>
              </a:ext>
            </a:extLst>
          </a:blip>
          <a:srcRect l="68006" t="92293" r="-15436" b="-4828"/>
          <a:stretch/>
        </p:blipFill>
        <p:spPr>
          <a:xfrm rot="17307783">
            <a:off x="7872590" y="3945836"/>
            <a:ext cx="523748" cy="523232"/>
          </a:xfrm>
          <a:prstGeom prst="rect">
            <a:avLst/>
          </a:prstGeom>
        </p:spPr>
      </p:pic>
      <p:pic>
        <p:nvPicPr>
          <p:cNvPr id="16" name="图片 15">
            <a:extLst>
              <a:ext uri="{FF2B5EF4-FFF2-40B4-BE49-F238E27FC236}">
                <a16:creationId xmlns:a16="http://schemas.microsoft.com/office/drawing/2014/main" id="{34CB6CC6-E997-4DA3-8198-7EE6ACCB9FBF}"/>
              </a:ext>
            </a:extLst>
          </p:cNvPr>
          <p:cNvPicPr>
            <a:picLocks noChangeAspect="1"/>
          </p:cNvPicPr>
          <p:nvPr/>
        </p:nvPicPr>
        <p:blipFill rotWithShape="1">
          <a:blip r:embed="rId6">
            <a:extLst>
              <a:ext uri="{28A0092B-C50C-407E-A947-70E740481C1C}">
                <a14:useLocalDpi xmlns:a14="http://schemas.microsoft.com/office/drawing/2010/main" val="0"/>
              </a:ext>
            </a:extLst>
          </a:blip>
          <a:srcRect l="68006" t="92293" r="-15436" b="-4828"/>
          <a:stretch/>
        </p:blipFill>
        <p:spPr>
          <a:xfrm rot="17307783">
            <a:off x="9485618" y="2105580"/>
            <a:ext cx="316471" cy="316159"/>
          </a:xfrm>
          <a:prstGeom prst="rect">
            <a:avLst/>
          </a:prstGeom>
        </p:spPr>
      </p:pic>
      <p:pic>
        <p:nvPicPr>
          <p:cNvPr id="3" name="Picture 2">
            <a:extLst>
              <a:ext uri="{FF2B5EF4-FFF2-40B4-BE49-F238E27FC236}">
                <a16:creationId xmlns:a16="http://schemas.microsoft.com/office/drawing/2014/main" id="{EBA2283F-E1C2-67AB-4B13-990937B7DB7E}"/>
              </a:ext>
            </a:extLst>
          </p:cNvPr>
          <p:cNvPicPr>
            <a:picLocks noChangeAspect="1"/>
          </p:cNvPicPr>
          <p:nvPr/>
        </p:nvPicPr>
        <p:blipFill>
          <a:blip r:embed="rId7"/>
          <a:stretch>
            <a:fillRect/>
          </a:stretch>
        </p:blipFill>
        <p:spPr>
          <a:xfrm>
            <a:off x="1476352" y="2155179"/>
            <a:ext cx="9315495" cy="3176291"/>
          </a:xfrm>
          <a:prstGeom prst="rect">
            <a:avLst/>
          </a:prstGeom>
        </p:spPr>
      </p:pic>
    </p:spTree>
    <p:extLst>
      <p:ext uri="{BB962C8B-B14F-4D97-AF65-F5344CB8AC3E}">
        <p14:creationId xmlns:p14="http://schemas.microsoft.com/office/powerpoint/2010/main" val="230915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4606183" y="790710"/>
            <a:ext cx="7497481" cy="4058993"/>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528552">
            <a:off x="5046310" y="1993547"/>
            <a:ext cx="6322828" cy="1417639"/>
          </a:xfrm>
        </p:spPr>
        <p:txBody>
          <a:bodyPr>
            <a:noAutofit/>
          </a:bodyPr>
          <a:lstStyle/>
          <a:p>
            <a:pPr algn="ctr"/>
            <a:r>
              <a:rPr lang="en-US" sz="4800" b="1" dirty="0">
                <a:solidFill>
                  <a:srgbClr val="0070C0"/>
                </a:solidFill>
                <a:latin typeface="+mn-lt"/>
                <a:cs typeface="Times New Roman" pitchFamily="18" charset="0"/>
              </a:rPr>
              <a:t>3. </a:t>
            </a:r>
            <a:r>
              <a:rPr lang="en-US" sz="4800" b="1" dirty="0" err="1">
                <a:solidFill>
                  <a:srgbClr val="0070C0"/>
                </a:solidFill>
                <a:latin typeface="+mn-lt"/>
                <a:cs typeface="Times New Roman" pitchFamily="18" charset="0"/>
              </a:rPr>
              <a:t>Không</a:t>
            </a:r>
            <a:r>
              <a:rPr lang="en-US" sz="4800" b="1" dirty="0">
                <a:solidFill>
                  <a:srgbClr val="0070C0"/>
                </a:solidFill>
                <a:latin typeface="+mn-lt"/>
                <a:cs typeface="Times New Roman" pitchFamily="18" charset="0"/>
              </a:rPr>
              <a:t> </a:t>
            </a:r>
            <a:r>
              <a:rPr lang="en-US" sz="4800" b="1" dirty="0" err="1">
                <a:solidFill>
                  <a:srgbClr val="0070C0"/>
                </a:solidFill>
                <a:latin typeface="+mn-lt"/>
                <a:cs typeface="Times New Roman" pitchFamily="18" charset="0"/>
              </a:rPr>
              <a:t>khí</a:t>
            </a:r>
            <a:r>
              <a:rPr lang="en-US" sz="4800" b="1" dirty="0">
                <a:solidFill>
                  <a:srgbClr val="0070C0"/>
                </a:solidFill>
                <a:latin typeface="+mn-lt"/>
                <a:cs typeface="Times New Roman" pitchFamily="18" charset="0"/>
              </a:rPr>
              <a:t> </a:t>
            </a:r>
            <a:r>
              <a:rPr lang="en-US" sz="4800" b="1" dirty="0" err="1">
                <a:solidFill>
                  <a:srgbClr val="0070C0"/>
                </a:solidFill>
                <a:latin typeface="+mn-lt"/>
                <a:cs typeface="Times New Roman" pitchFamily="18" charset="0"/>
              </a:rPr>
              <a:t>gồm</a:t>
            </a:r>
            <a:r>
              <a:rPr lang="en-US" sz="4800" b="1" dirty="0">
                <a:solidFill>
                  <a:srgbClr val="0070C0"/>
                </a:solidFill>
                <a:latin typeface="+mn-lt"/>
                <a:cs typeface="Times New Roman" pitchFamily="18" charset="0"/>
              </a:rPr>
              <a:t> </a:t>
            </a:r>
            <a:r>
              <a:rPr lang="en-US" sz="4800" b="1" dirty="0" err="1">
                <a:solidFill>
                  <a:srgbClr val="0070C0"/>
                </a:solidFill>
                <a:latin typeface="+mn-lt"/>
                <a:cs typeface="Times New Roman" pitchFamily="18" charset="0"/>
              </a:rPr>
              <a:t>những</a:t>
            </a:r>
            <a:r>
              <a:rPr lang="en-US" sz="4800" b="1" dirty="0">
                <a:solidFill>
                  <a:srgbClr val="0070C0"/>
                </a:solidFill>
                <a:latin typeface="+mn-lt"/>
                <a:cs typeface="Times New Roman" pitchFamily="18" charset="0"/>
              </a:rPr>
              <a:t> </a:t>
            </a:r>
            <a:r>
              <a:rPr lang="en-US" sz="4800" b="1" dirty="0" err="1">
                <a:solidFill>
                  <a:srgbClr val="0070C0"/>
                </a:solidFill>
                <a:latin typeface="+mn-lt"/>
                <a:cs typeface="Times New Roman" pitchFamily="18" charset="0"/>
              </a:rPr>
              <a:t>thành</a:t>
            </a:r>
            <a:r>
              <a:rPr lang="en-US" sz="4800" b="1" dirty="0">
                <a:solidFill>
                  <a:srgbClr val="0070C0"/>
                </a:solidFill>
                <a:latin typeface="+mn-lt"/>
                <a:cs typeface="Times New Roman" pitchFamily="18" charset="0"/>
              </a:rPr>
              <a:t> </a:t>
            </a:r>
            <a:r>
              <a:rPr lang="en-US" sz="4800" b="1" dirty="0" err="1">
                <a:solidFill>
                  <a:srgbClr val="0070C0"/>
                </a:solidFill>
                <a:latin typeface="+mn-lt"/>
                <a:cs typeface="Times New Roman" pitchFamily="18" charset="0"/>
              </a:rPr>
              <a:t>phần</a:t>
            </a:r>
            <a:r>
              <a:rPr lang="en-US" sz="4800" b="1" dirty="0">
                <a:solidFill>
                  <a:srgbClr val="0070C0"/>
                </a:solidFill>
                <a:latin typeface="+mn-lt"/>
                <a:cs typeface="Times New Roman" pitchFamily="18" charset="0"/>
              </a:rPr>
              <a:t> </a:t>
            </a:r>
            <a:r>
              <a:rPr lang="en-US" sz="4800" b="1" dirty="0" err="1">
                <a:solidFill>
                  <a:srgbClr val="0070C0"/>
                </a:solidFill>
                <a:latin typeface="+mn-lt"/>
                <a:cs typeface="Times New Roman" pitchFamily="18" charset="0"/>
              </a:rPr>
              <a:t>nào</a:t>
            </a:r>
            <a:r>
              <a:rPr lang="en-US" sz="4800" b="1" dirty="0">
                <a:solidFill>
                  <a:srgbClr val="0070C0"/>
                </a:solidFill>
                <a:latin typeface="+mn-lt"/>
                <a:cs typeface="Times New Roman" pitchFamily="18" charset="0"/>
              </a:rPr>
              <a:t>?</a:t>
            </a:r>
            <a:endParaRPr lang="vi-VN" sz="4800" b="1" dirty="0">
              <a:solidFill>
                <a:srgbClr val="0070C0"/>
              </a:solidFill>
              <a:latin typeface="+mn-lt"/>
              <a:cs typeface="Times New Roman" pitchFamily="18" charset="0"/>
            </a:endParaRPr>
          </a:p>
        </p:txBody>
      </p:sp>
      <p:pic>
        <p:nvPicPr>
          <p:cNvPr id="12" name="Picture 11" descr="A cartoon of a child&#10;&#10;Description automatically generated with low confidence">
            <a:extLst>
              <a:ext uri="{FF2B5EF4-FFF2-40B4-BE49-F238E27FC236}">
                <a16:creationId xmlns:a16="http://schemas.microsoft.com/office/drawing/2014/main" id="{A74B8F4B-B486-40A3-A7FA-023C78BED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0120" y="1362322"/>
            <a:ext cx="5223590" cy="5041629"/>
          </a:xfrm>
          <a:prstGeom prst="rect">
            <a:avLst/>
          </a:prstGeom>
        </p:spPr>
      </p:pic>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spTree>
    <p:extLst>
      <p:ext uri="{BB962C8B-B14F-4D97-AF65-F5344CB8AC3E}">
        <p14:creationId xmlns:p14="http://schemas.microsoft.com/office/powerpoint/2010/main" val="3209830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11" name="矩形: 圆角 16">
            <a:extLst>
              <a:ext uri="{FF2B5EF4-FFF2-40B4-BE49-F238E27FC236}">
                <a16:creationId xmlns:a16="http://schemas.microsoft.com/office/drawing/2014/main" id="{3142ABED-A9CC-4731-8556-AD92F9345BF1}"/>
              </a:ext>
            </a:extLst>
          </p:cNvPr>
          <p:cNvSpPr/>
          <p:nvPr/>
        </p:nvSpPr>
        <p:spPr>
          <a:xfrm>
            <a:off x="68494" y="222480"/>
            <a:ext cx="12123506" cy="1113160"/>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8224" y="442082"/>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b="1" dirty="0">
                <a:solidFill>
                  <a:srgbClr val="FF2A2C"/>
                </a:solidFill>
                <a:latin typeface="Cambria" panose="02040503050406030204" pitchFamily="18" charset="0"/>
                <a:ea typeface="Cambria" panose="02040503050406030204" pitchFamily="18" charset="0"/>
                <a:cs typeface="Times New Roman" pitchFamily="18" charset="0"/>
              </a:rPr>
              <a:t>1. </a:t>
            </a:r>
            <a:r>
              <a:rPr lang="vi-VN" sz="3600" b="1" dirty="0">
                <a:solidFill>
                  <a:srgbClr val="FF2A2C"/>
                </a:solidFill>
                <a:latin typeface="Cambria" panose="02040503050406030204" pitchFamily="18" charset="0"/>
                <a:ea typeface="Cambria" panose="02040503050406030204" pitchFamily="18" charset="0"/>
                <a:cs typeface="Times New Roman" pitchFamily="18" charset="0"/>
              </a:rPr>
              <a:t>Thành phần của không khí được chỉ ra trong hình 6.</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Picture 4">
            <a:extLst>
              <a:ext uri="{FF2B5EF4-FFF2-40B4-BE49-F238E27FC236}">
                <a16:creationId xmlns:a16="http://schemas.microsoft.com/office/drawing/2014/main" id="{F2774807-3219-4F89-CCA4-23DC358FEF28}"/>
              </a:ext>
            </a:extLst>
          </p:cNvPr>
          <p:cNvPicPr>
            <a:picLocks noChangeAspect="1"/>
          </p:cNvPicPr>
          <p:nvPr/>
        </p:nvPicPr>
        <p:blipFill>
          <a:blip r:embed="rId4"/>
          <a:stretch>
            <a:fillRect/>
          </a:stretch>
        </p:blipFill>
        <p:spPr>
          <a:xfrm>
            <a:off x="7020196" y="1833508"/>
            <a:ext cx="4075787" cy="41871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Rounded Corners 8">
            <a:extLst>
              <a:ext uri="{FF2B5EF4-FFF2-40B4-BE49-F238E27FC236}">
                <a16:creationId xmlns:a16="http://schemas.microsoft.com/office/drawing/2014/main" id="{86752F47-88F9-3A91-A975-072659DA3A04}"/>
              </a:ext>
            </a:extLst>
          </p:cNvPr>
          <p:cNvSpPr/>
          <p:nvPr/>
        </p:nvSpPr>
        <p:spPr>
          <a:xfrm>
            <a:off x="109592" y="2891676"/>
            <a:ext cx="6305550" cy="17727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Kể tên các thành phần của không khí, trong đó thành phần nào nhiều nhất</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073924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92585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5" name="Picture 4">
            <a:extLst>
              <a:ext uri="{FF2B5EF4-FFF2-40B4-BE49-F238E27FC236}">
                <a16:creationId xmlns:a16="http://schemas.microsoft.com/office/drawing/2014/main" id="{F2774807-3219-4F89-CCA4-23DC358FEF28}"/>
              </a:ext>
            </a:extLst>
          </p:cNvPr>
          <p:cNvPicPr>
            <a:picLocks noChangeAspect="1"/>
          </p:cNvPicPr>
          <p:nvPr/>
        </p:nvPicPr>
        <p:blipFill>
          <a:blip r:embed="rId4"/>
          <a:stretch>
            <a:fillRect/>
          </a:stretch>
        </p:blipFill>
        <p:spPr>
          <a:xfrm>
            <a:off x="832208" y="1247881"/>
            <a:ext cx="4643812" cy="47706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a:extLst>
              <a:ext uri="{FF2B5EF4-FFF2-40B4-BE49-F238E27FC236}">
                <a16:creationId xmlns:a16="http://schemas.microsoft.com/office/drawing/2014/main" id="{212108C8-30E9-92A4-94EC-8C7BFEE0DCD9}"/>
              </a:ext>
            </a:extLst>
          </p:cNvPr>
          <p:cNvSpPr txBox="1"/>
          <p:nvPr/>
        </p:nvSpPr>
        <p:spPr>
          <a:xfrm>
            <a:off x="6082666" y="2196226"/>
            <a:ext cx="5773712" cy="2862322"/>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cs typeface="Arial" panose="020B0604020202020204" pitchFamily="34" charset="0"/>
              </a:rPr>
              <a:t>Thành phần chính của không khí gồm: ni-tơ, ô-xi và các-bô-níc.</a:t>
            </a:r>
            <a:endParaRPr lang="en-US" sz="3600" b="1" i="1" dirty="0">
              <a:solidFill>
                <a:srgbClr val="FF0000"/>
              </a:solidFill>
              <a:cs typeface="Arial" panose="020B0604020202020204" pitchFamily="34" charset="0"/>
            </a:endParaRPr>
          </a:p>
          <a:p>
            <a:pPr marL="571500" indent="-571500" algn="just">
              <a:buFont typeface="Arial" panose="020B0604020202020204" pitchFamily="34" charset="0"/>
              <a:buChar char="•"/>
            </a:pPr>
            <a:r>
              <a:rPr lang="vi-VN" sz="3600" b="1" i="1" dirty="0">
                <a:solidFill>
                  <a:srgbClr val="FF0000"/>
                </a:solidFill>
                <a:cs typeface="Arial" panose="020B0604020202020204" pitchFamily="34" charset="0"/>
              </a:rPr>
              <a:t>Thành phần nhiều nhất là ni-tơ.</a:t>
            </a:r>
            <a:endParaRPr lang="vi-VN" sz="3600" b="1" dirty="0">
              <a:cs typeface="Arial" panose="020B0604020202020204" pitchFamily="34" charset="0"/>
            </a:endParaRPr>
          </a:p>
        </p:txBody>
      </p:sp>
    </p:spTree>
    <p:extLst>
      <p:ext uri="{BB962C8B-B14F-4D97-AF65-F5344CB8AC3E}">
        <p14:creationId xmlns:p14="http://schemas.microsoft.com/office/powerpoint/2010/main" val="1340624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620591"/>
          </a:xfrm>
          <a:prstGeom prst="rect">
            <a:avLst/>
          </a:prstGeom>
        </p:spPr>
      </p:pic>
      <p:sp>
        <p:nvSpPr>
          <p:cNvPr id="11" name="矩形: 圆角 16">
            <a:extLst>
              <a:ext uri="{FF2B5EF4-FFF2-40B4-BE49-F238E27FC236}">
                <a16:creationId xmlns:a16="http://schemas.microsoft.com/office/drawing/2014/main" id="{3142ABED-A9CC-4731-8556-AD92F9345BF1}"/>
              </a:ext>
            </a:extLst>
          </p:cNvPr>
          <p:cNvSpPr/>
          <p:nvPr/>
        </p:nvSpPr>
        <p:spPr>
          <a:xfrm>
            <a:off x="68494" y="222479"/>
            <a:ext cx="12123506" cy="1657691"/>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400691" y="709211"/>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b="1" dirty="0">
                <a:solidFill>
                  <a:srgbClr val="FF2A2C"/>
                </a:solidFill>
                <a:latin typeface="Cambria" panose="02040503050406030204" pitchFamily="18" charset="0"/>
                <a:ea typeface="Cambria" panose="02040503050406030204" pitchFamily="18" charset="0"/>
                <a:cs typeface="Times New Roman" pitchFamily="18" charset="0"/>
              </a:rPr>
              <a:t>Q</a:t>
            </a:r>
            <a:r>
              <a:rPr lang="vi-VN" sz="3600" b="1" dirty="0">
                <a:solidFill>
                  <a:srgbClr val="FF2A2C"/>
                </a:solidFill>
                <a:latin typeface="Cambria" panose="02040503050406030204" pitchFamily="18" charset="0"/>
                <a:ea typeface="Cambria" panose="02040503050406030204" pitchFamily="18" charset="0"/>
                <a:cs typeface="Times New Roman" pitchFamily="18" charset="0"/>
              </a:rPr>
              <a:t>uan sát hình hơi nước đọng trên cửa kính khi trời nồm.</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itchFamily="18" charset="0"/>
              </a:rPr>
              <a:t>Dự</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itchFamily="18" charset="0"/>
              </a:rPr>
              <a:t>đoán</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itchFamily="18" charset="0"/>
              </a:rPr>
              <a:t>trong</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itchFamily="18" charset="0"/>
              </a:rPr>
              <a:t>không</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itchFamily="18" charset="0"/>
              </a:rPr>
              <a:t>khí</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itchFamily="18" charset="0"/>
              </a:rPr>
              <a:t>còn</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itchFamily="18" charset="0"/>
              </a:rPr>
              <a:t>chứa</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itchFamily="18" charset="0"/>
              </a:rPr>
              <a:t>thành</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itchFamily="18" charset="0"/>
              </a:rPr>
              <a:t>phần</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 </a:t>
            </a:r>
            <a:r>
              <a:rPr lang="en-US" sz="3600" b="1" dirty="0" err="1">
                <a:solidFill>
                  <a:srgbClr val="FF2A2C"/>
                </a:solidFill>
                <a:latin typeface="Cambria" panose="02040503050406030204" pitchFamily="18" charset="0"/>
                <a:ea typeface="Cambria" panose="02040503050406030204" pitchFamily="18" charset="0"/>
                <a:cs typeface="Times New Roman" pitchFamily="18" charset="0"/>
              </a:rPr>
              <a:t>gì</a:t>
            </a:r>
            <a:r>
              <a:rPr lang="en-US" sz="3600" b="1" dirty="0">
                <a:solidFill>
                  <a:srgbClr val="FF2A2C"/>
                </a:solidFill>
                <a:latin typeface="Cambria" panose="02040503050406030204" pitchFamily="18" charset="0"/>
                <a:ea typeface="Cambria" panose="02040503050406030204" pitchFamily="18" charset="0"/>
                <a:cs typeface="Times New Roman" pitchFamily="18" charset="0"/>
              </a:rPr>
              <a:t>?</a:t>
            </a:r>
            <a:endPar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2" name="Picture 1">
            <a:extLst>
              <a:ext uri="{FF2B5EF4-FFF2-40B4-BE49-F238E27FC236}">
                <a16:creationId xmlns:a16="http://schemas.microsoft.com/office/drawing/2014/main" id="{F143A062-E68F-5216-1BEC-AF724A492277}"/>
              </a:ext>
            </a:extLst>
          </p:cNvPr>
          <p:cNvPicPr>
            <a:picLocks noChangeAspect="1"/>
          </p:cNvPicPr>
          <p:nvPr/>
        </p:nvPicPr>
        <p:blipFill>
          <a:blip r:embed="rId4"/>
          <a:stretch>
            <a:fillRect/>
          </a:stretch>
        </p:blipFill>
        <p:spPr>
          <a:xfrm>
            <a:off x="2584939" y="1992568"/>
            <a:ext cx="6692626" cy="3939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952A648-8271-F04D-FB25-00019E16F31C}"/>
              </a:ext>
            </a:extLst>
          </p:cNvPr>
          <p:cNvSpPr txBox="1"/>
          <p:nvPr/>
        </p:nvSpPr>
        <p:spPr>
          <a:xfrm>
            <a:off x="1808618" y="5965089"/>
            <a:ext cx="8578556" cy="646331"/>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p>
            <a:pPr algn="just"/>
            <a:r>
              <a:rPr lang="vi-VN" sz="3600" b="1" i="1" dirty="0">
                <a:solidFill>
                  <a:srgbClr val="FF0000"/>
                </a:solidFill>
                <a:cs typeface="Arial" panose="020B0604020202020204" pitchFamily="34" charset="0"/>
              </a:rPr>
              <a:t>Trong không khí còn có hơi nước.</a:t>
            </a:r>
            <a:endParaRPr lang="vi-VN" sz="3600" b="1" dirty="0">
              <a:cs typeface="Arial" panose="020B0604020202020204" pitchFamily="34" charset="0"/>
            </a:endParaRPr>
          </a:p>
        </p:txBody>
      </p:sp>
    </p:spTree>
    <p:extLst>
      <p:ext uri="{BB962C8B-B14F-4D97-AF65-F5344CB8AC3E}">
        <p14:creationId xmlns:p14="http://schemas.microsoft.com/office/powerpoint/2010/main" val="230557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11" name="矩形: 圆角 16">
            <a:extLst>
              <a:ext uri="{FF2B5EF4-FFF2-40B4-BE49-F238E27FC236}">
                <a16:creationId xmlns:a16="http://schemas.microsoft.com/office/drawing/2014/main" id="{3142ABED-A9CC-4731-8556-AD92F9345BF1}"/>
              </a:ext>
            </a:extLst>
          </p:cNvPr>
          <p:cNvSpPr/>
          <p:nvPr/>
        </p:nvSpPr>
        <p:spPr>
          <a:xfrm>
            <a:off x="68494" y="222480"/>
            <a:ext cx="12123506" cy="1113160"/>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8224" y="442082"/>
            <a:ext cx="10212513"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2. </a:t>
            </a:r>
            <a:r>
              <a:rPr kumimoji="0" lang="vi-VN" sz="36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Chuẩn bị: </a:t>
            </a:r>
            <a:r>
              <a:rPr kumimoji="0" lang="vi-VN" sz="3600" b="0" i="1"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2 cốc thủy tinh không màu, 2 đĩa, nước màu, viên nước đá, giấy ăn khô.</a:t>
            </a: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 name="TextBox 1">
            <a:extLst>
              <a:ext uri="{FF2B5EF4-FFF2-40B4-BE49-F238E27FC236}">
                <a16:creationId xmlns:a16="http://schemas.microsoft.com/office/drawing/2014/main" id="{FD5A94C5-C2BC-7814-A895-1CEC7EB2A09B}"/>
              </a:ext>
            </a:extLst>
          </p:cNvPr>
          <p:cNvSpPr txBox="1"/>
          <p:nvPr/>
        </p:nvSpPr>
        <p:spPr>
          <a:xfrm>
            <a:off x="113379" y="1487310"/>
            <a:ext cx="11558064" cy="1569660"/>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Tiến hành: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Cho một lượng nước có màu như nhau vào hai cốc, cho vào cốc b vài viên nước đá (Hình 7). Khoảng vài phút sau lấy giấy ăn lau phía ngoài của mỗi cốc và phía trong mỗi đĩa.</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D62E2A9D-EA0D-1DB3-5BF8-0EDA86012B9B}"/>
              </a:ext>
            </a:extLst>
          </p:cNvPr>
          <p:cNvPicPr>
            <a:picLocks noChangeAspect="1"/>
          </p:cNvPicPr>
          <p:nvPr/>
        </p:nvPicPr>
        <p:blipFill>
          <a:blip r:embed="rId4"/>
          <a:stretch>
            <a:fillRect/>
          </a:stretch>
        </p:blipFill>
        <p:spPr>
          <a:xfrm>
            <a:off x="106434" y="3286125"/>
            <a:ext cx="7191375" cy="3571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Rounded Corners 5">
            <a:extLst>
              <a:ext uri="{FF2B5EF4-FFF2-40B4-BE49-F238E27FC236}">
                <a16:creationId xmlns:a16="http://schemas.microsoft.com/office/drawing/2014/main" id="{22BFDCBC-3016-4520-9514-BC41E78ADA2E}"/>
              </a:ext>
            </a:extLst>
          </p:cNvPr>
          <p:cNvSpPr/>
          <p:nvPr/>
        </p:nvSpPr>
        <p:spPr>
          <a:xfrm>
            <a:off x="7582328" y="3847173"/>
            <a:ext cx="4479533" cy="230704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Giải thích hiện tượng xảy ra phía ngoài mỗi cốc và phía trong mỗi cốc.</a:t>
            </a:r>
          </a:p>
        </p:txBody>
      </p:sp>
    </p:spTree>
    <p:extLst>
      <p:ext uri="{BB962C8B-B14F-4D97-AF65-F5344CB8AC3E}">
        <p14:creationId xmlns:p14="http://schemas.microsoft.com/office/powerpoint/2010/main" val="1311251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 grpId="0" animBg="1"/>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375</TotalTime>
  <Words>362</Words>
  <Application>Microsoft Office PowerPoint</Application>
  <PresentationFormat>Màn hình rộng</PresentationFormat>
  <Paragraphs>21</Paragraphs>
  <Slides>17</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17</vt:i4>
      </vt:variant>
    </vt:vector>
  </HeadingPairs>
  <TitlesOfParts>
    <vt:vector size="24" baseType="lpstr">
      <vt:lpstr>等线</vt:lpstr>
      <vt:lpstr>Arial</vt:lpstr>
      <vt:lpstr>Broadway</vt:lpstr>
      <vt:lpstr>Calibri</vt:lpstr>
      <vt:lpstr>Cambria</vt:lpstr>
      <vt:lpstr>UVN Da Lat</vt:lpstr>
      <vt:lpstr>1_Office Theme</vt:lpstr>
      <vt:lpstr>Bản trình bày PowerPoint</vt:lpstr>
      <vt:lpstr>Bản trình bày PowerPoint</vt:lpstr>
      <vt:lpstr>Bản trình bày PowerPoint</vt:lpstr>
      <vt:lpstr>3. Không khí gồm những thành phần nào?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11</cp:lastModifiedBy>
  <cp:revision>51</cp:revision>
  <dcterms:created xsi:type="dcterms:W3CDTF">2023-07-06T11:29:33Z</dcterms:created>
  <dcterms:modified xsi:type="dcterms:W3CDTF">2025-01-08T07:26:44Z</dcterms:modified>
  <cp:category>9Slide.vn</cp:category>
</cp:coreProperties>
</file>