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34" r:id="rId2"/>
    <p:sldId id="416" r:id="rId3"/>
    <p:sldId id="454" r:id="rId4"/>
    <p:sldId id="379" r:id="rId5"/>
    <p:sldId id="455" r:id="rId6"/>
    <p:sldId id="456" r:id="rId7"/>
    <p:sldId id="457" r:id="rId8"/>
    <p:sldId id="453" r:id="rId9"/>
    <p:sldId id="460" r:id="rId10"/>
    <p:sldId id="471" r:id="rId11"/>
    <p:sldId id="458" r:id="rId12"/>
    <p:sldId id="459" r:id="rId13"/>
    <p:sldId id="472" r:id="rId14"/>
    <p:sldId id="473" r:id="rId15"/>
    <p:sldId id="461" r:id="rId16"/>
    <p:sldId id="469" r:id="rId17"/>
    <p:sldId id="470" r:id="rId18"/>
    <p:sldId id="419" r:id="rId19"/>
    <p:sldId id="424" r:id="rId20"/>
    <p:sldId id="465" r:id="rId21"/>
    <p:sldId id="476" r:id="rId22"/>
    <p:sldId id="466" r:id="rId23"/>
    <p:sldId id="478" r:id="rId24"/>
    <p:sldId id="480" r:id="rId25"/>
    <p:sldId id="481" r:id="rId26"/>
    <p:sldId id="482" r:id="rId27"/>
    <p:sldId id="4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380" autoAdjust="0"/>
  </p:normalViewPr>
  <p:slideViewPr>
    <p:cSldViewPr snapToGrid="0">
      <p:cViewPr varScale="1">
        <p:scale>
          <a:sx n="53" d="100"/>
          <a:sy n="53" d="100"/>
        </p:scale>
        <p:origin x="11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B52FD-13E3-4FD9-96AB-C36197210887}"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19B2-1414-4BFB-8731-0F52B2408871}" type="slidenum">
              <a:rPr lang="en-US" smtClean="0"/>
              <a:t>‹#›</a:t>
            </a:fld>
            <a:endParaRPr lang="en-US"/>
          </a:p>
        </p:txBody>
      </p:sp>
    </p:spTree>
    <p:extLst>
      <p:ext uri="{BB962C8B-B14F-4D97-AF65-F5344CB8AC3E}">
        <p14:creationId xmlns:p14="http://schemas.microsoft.com/office/powerpoint/2010/main" val="21775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5561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196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6493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7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4858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525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685165" rtl="0" eaLnBrk="1" fontAlgn="base" latinLnBrk="0" hangingPunct="1">
              <a:lnSpc>
                <a:spcPct val="100000"/>
              </a:lnSpc>
              <a:spcBef>
                <a:spcPct val="0"/>
              </a:spcBef>
              <a:spcAft>
                <a:spcPct val="0"/>
              </a:spcAft>
              <a:buClrTx/>
              <a:buSzTx/>
              <a:buFontTx/>
              <a:buNone/>
              <a:tabLst/>
              <a:defRPr/>
            </a:pPr>
            <a:fld id="{F33B1FEA-CC9F-4741-9E72-6DEBC4A85B1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165"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9061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3661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523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0042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33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8054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3805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4362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36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356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53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074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025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690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6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01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39380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34302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5672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94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68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4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8394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04446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94166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1168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49691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4895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5661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28910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5702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6000" r="-6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E0A0FAC-A61F-F1BE-1865-1591611069D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spTree>
    <p:extLst>
      <p:ext uri="{BB962C8B-B14F-4D97-AF65-F5344CB8AC3E}">
        <p14:creationId xmlns:p14="http://schemas.microsoft.com/office/powerpoint/2010/main" val="3254358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3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5.xml"/><Relationship Id="rId5" Type="http://schemas.openxmlformats.org/officeDocument/2006/relationships/slideLayout" Target="../slideLayouts/slideLayout6.xml"/><Relationship Id="rId4"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mp3"/><Relationship Id="rId7" Type="http://schemas.openxmlformats.org/officeDocument/2006/relationships/image" Target="../media/image38.png"/><Relationship Id="rId2" Type="http://schemas.microsoft.com/office/2007/relationships/media" Target="../media/media6.mp3"/><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9.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7.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openxmlformats.org/officeDocument/2006/relationships/audio" Target="../media/media2.mp3"/><Relationship Id="rId7" Type="http://schemas.openxmlformats.org/officeDocument/2006/relationships/image" Target="../media/image23.png"/><Relationship Id="rId12" Type="http://schemas.openxmlformats.org/officeDocument/2006/relationships/image" Target="../media/image9.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notesSlide" Target="../notesSlides/notesSlide4.xml"/><Relationship Id="rId15" Type="http://schemas.openxmlformats.org/officeDocument/2006/relationships/image" Target="../media/image20.png"/><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audio" Target="../media/media3.mp3"/><Relationship Id="rId7" Type="http://schemas.openxmlformats.org/officeDocument/2006/relationships/image" Target="../media/image6.png"/><Relationship Id="rId12" Type="http://schemas.microsoft.com/office/2007/relationships/hdphoto" Target="../media/hdphoto2.wdp"/><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notesSlide" Target="../notesSlides/notesSlide5.xml"/><Relationship Id="rId1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audio" Target="../media/media4.mp3"/><Relationship Id="rId7" Type="http://schemas.openxmlformats.org/officeDocument/2006/relationships/image" Target="../media/image23.png"/><Relationship Id="rId12" Type="http://schemas.openxmlformats.org/officeDocument/2006/relationships/image" Target="../media/image9.png"/><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notesSlide" Target="../notesSlides/notesSlide6.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png"/><Relationship Id="rId3" Type="http://schemas.openxmlformats.org/officeDocument/2006/relationships/audio" Target="../media/media5.mp3"/><Relationship Id="rId7" Type="http://schemas.openxmlformats.org/officeDocument/2006/relationships/image" Target="../media/image16.png"/><Relationship Id="rId12" Type="http://schemas.openxmlformats.org/officeDocument/2006/relationships/image" Target="../media/image8.png"/><Relationship Id="rId2" Type="http://schemas.microsoft.com/office/2007/relationships/media" Target="../media/media5.mp3"/><Relationship Id="rId16" Type="http://schemas.openxmlformats.org/officeDocument/2006/relationships/image" Target="../media/image20.png"/><Relationship Id="rId1" Type="http://schemas.openxmlformats.org/officeDocument/2006/relationships/tags" Target="../tags/tag4.xml"/><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notesSlide" Target="../notesSlides/notesSlide7.xml"/><Relationship Id="rId15" Type="http://schemas.microsoft.com/office/2007/relationships/hdphoto" Target="../media/hdphoto5.wdp"/><Relationship Id="rId10" Type="http://schemas.openxmlformats.org/officeDocument/2006/relationships/image" Target="../media/image6.png"/><Relationship Id="rId4" Type="http://schemas.openxmlformats.org/officeDocument/2006/relationships/slideLayout" Target="../slideLayouts/slideLayout2.xml"/><Relationship Id="rId9" Type="http://schemas.microsoft.com/office/2007/relationships/hdphoto" Target="../media/hdphoto2.wdp"/><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sp>
        <p:nvSpPr>
          <p:cNvPr id="39" name="!!文本框 6">
            <a:extLst>
              <a:ext uri="{FF2B5EF4-FFF2-40B4-BE49-F238E27FC236}">
                <a16:creationId xmlns:a16="http://schemas.microsoft.com/office/drawing/2014/main" id="{D30BD5E7-DA0E-4C5B-9A02-DF1DB0F9DBD0}"/>
              </a:ext>
            </a:extLst>
          </p:cNvPr>
          <p:cNvSpPr txBox="1"/>
          <p:nvPr/>
        </p:nvSpPr>
        <p:spPr>
          <a:xfrm>
            <a:off x="1617492" y="1023525"/>
            <a:ext cx="8473104" cy="2299412"/>
          </a:xfrm>
          <a:prstGeom prst="rect">
            <a:avLst/>
          </a:prstGeom>
          <a:noFill/>
          <a:ln w="19050">
            <a:noFill/>
            <a:prstDash val="dash"/>
          </a:ln>
        </p:spPr>
        <p:txBody>
          <a:bodyPr wrap="square" rtlCol="0">
            <a:spAutoFit/>
          </a:bodyPr>
          <a:lstStyle/>
          <a:p>
            <a:pPr algn="ctr" defTabSz="913256">
              <a:lnSpc>
                <a:spcPct val="150000"/>
              </a:lnSpc>
            </a:pPr>
            <a:r>
              <a:rPr lang="en-US" altLang="zh-CN" sz="10663"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 HỌC</a:t>
            </a:r>
            <a:endParaRPr lang="zh-CN" altLang="en-US" sz="10663"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9486"/>
          <a:stretch/>
        </p:blipFill>
        <p:spPr>
          <a:xfrm>
            <a:off x="2835646" y="3771014"/>
            <a:ext cx="4083885" cy="2517258"/>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sp>
        <p:nvSpPr>
          <p:cNvPr id="49" name="!!文本框 6">
            <a:extLst>
              <a:ext uri="{FF2B5EF4-FFF2-40B4-BE49-F238E27FC236}">
                <a16:creationId xmlns:a16="http://schemas.microsoft.com/office/drawing/2014/main" id="{D30BD5E7-DA0E-4C5B-9A02-DF1DB0F9DBD0}"/>
              </a:ext>
            </a:extLst>
          </p:cNvPr>
          <p:cNvSpPr txBox="1"/>
          <p:nvPr/>
        </p:nvSpPr>
        <p:spPr>
          <a:xfrm>
            <a:off x="1491620" y="1046146"/>
            <a:ext cx="8473104" cy="2299412"/>
          </a:xfrm>
          <a:prstGeom prst="rect">
            <a:avLst/>
          </a:prstGeom>
          <a:noFill/>
          <a:ln w="19050">
            <a:noFill/>
            <a:prstDash val="dash"/>
          </a:ln>
        </p:spPr>
        <p:txBody>
          <a:bodyPr wrap="square" rtlCol="0">
            <a:spAutoFit/>
          </a:bodyPr>
          <a:lstStyle/>
          <a:p>
            <a:pPr algn="ctr" defTabSz="913256">
              <a:lnSpc>
                <a:spcPct val="150000"/>
              </a:lnSpc>
            </a:pPr>
            <a:r>
              <a:rPr lang="en-US" altLang="zh-CN" sz="10663" b="1" dirty="0">
                <a:solidFill>
                  <a:srgbClr val="E24172"/>
                </a:solidFill>
                <a:effectLst>
                  <a:outerShdw blurRad="38100" dist="38100" dir="2700000" algn="tl">
                    <a:srgbClr val="000000">
                      <a:alpha val="43137"/>
                    </a:srgbClr>
                  </a:outerShdw>
                </a:effectLst>
                <a:ea typeface="Tahoma" panose="020B0604030504040204" pitchFamily="34" charset="0"/>
                <a:cs typeface="+mn-ea"/>
                <a:sym typeface="+mn-lt"/>
              </a:rPr>
              <a:t>KHOA HỌC</a:t>
            </a:r>
            <a:endParaRPr lang="zh-CN" altLang="en-US" sz="10663" b="1" dirty="0">
              <a:solidFill>
                <a:srgbClr val="E24172"/>
              </a:solidFill>
              <a:effectLst>
                <a:outerShdw blurRad="38100" dist="38100" dir="2700000" algn="tl">
                  <a:srgbClr val="000000">
                    <a:alpha val="43137"/>
                  </a:srgbClr>
                </a:outerShdw>
              </a:effectLst>
              <a:ea typeface="方正稚艺简体" panose="03000509000000000000" pitchFamily="65" charset="-122"/>
              <a:cs typeface="+mn-ea"/>
              <a:sym typeface="+mn-lt"/>
            </a:endParaRPr>
          </a:p>
        </p:txBody>
      </p:sp>
      <p:pic>
        <p:nvPicPr>
          <p:cNvPr id="15"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style.rotation</p:attrName>
                                        </p:attrNameLst>
                                      </p:cBhvr>
                                      <p:tavLst>
                                        <p:tav tm="0">
                                          <p:val>
                                            <p:fltVal val="90"/>
                                          </p:val>
                                        </p:tav>
                                        <p:tav tm="100000">
                                          <p:val>
                                            <p:fltVal val="0"/>
                                          </p:val>
                                        </p:tav>
                                      </p:tavLst>
                                    </p:anim>
                                    <p:animEffect transition="in" filter="fade">
                                      <p:cBhvr>
                                        <p:cTn id="14" dur="1000"/>
                                        <p:tgtEl>
                                          <p:spTgt spid="48"/>
                                        </p:tgtEl>
                                      </p:cBhvr>
                                    </p:animEffect>
                                  </p:childTnLst>
                                </p:cTn>
                              </p:par>
                              <p:par>
                                <p:cTn id="15" presetID="3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par>
                                <p:cTn id="21" presetID="3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style.rotation</p:attrName>
                                        </p:attrNameLst>
                                      </p:cBhvr>
                                      <p:tavLst>
                                        <p:tav tm="0">
                                          <p:val>
                                            <p:fltVal val="90"/>
                                          </p:val>
                                        </p:tav>
                                        <p:tav tm="100000">
                                          <p:val>
                                            <p:fltVal val="0"/>
                                          </p:val>
                                        </p:tav>
                                      </p:tavLst>
                                    </p:anim>
                                    <p:animEffect transition="in" filter="fade">
                                      <p:cBhvr>
                                        <p:cTn id="26" dur="1000"/>
                                        <p:tgtEl>
                                          <p:spTgt spid="45"/>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 calcmode="lin" valueType="num">
                                      <p:cBhvr>
                                        <p:cTn id="31" dur="1000" fill="hold"/>
                                        <p:tgtEl>
                                          <p:spTgt spid="44"/>
                                        </p:tgtEl>
                                        <p:attrNameLst>
                                          <p:attrName>style.rotation</p:attrName>
                                        </p:attrNameLst>
                                      </p:cBhvr>
                                      <p:tavLst>
                                        <p:tav tm="0">
                                          <p:val>
                                            <p:fltVal val="90"/>
                                          </p:val>
                                        </p:tav>
                                        <p:tav tm="100000">
                                          <p:val>
                                            <p:fltVal val="0"/>
                                          </p:val>
                                        </p:tav>
                                      </p:tavLst>
                                    </p:anim>
                                    <p:animEffect transition="in" filter="fade">
                                      <p:cBhvr>
                                        <p:cTn id="32" dur="1000"/>
                                        <p:tgtEl>
                                          <p:spTgt spid="44"/>
                                        </p:tgtEl>
                                      </p:cBhvr>
                                    </p:animEffect>
                                  </p:childTnLst>
                                </p:cTn>
                              </p:par>
                              <p:par>
                                <p:cTn id="33" presetID="31" presetClass="entr" presetSubtype="0" fill="hold" nodeType="withEffect">
                                  <p:stCondLst>
                                    <p:cond delay="100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par>
                                <p:cTn id="39" presetID="31" presetClass="entr" presetSubtype="0" fill="hold" nodeType="withEffect">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cBhvr>
                                        <p:cTn id="41" dur="1000" fill="hold"/>
                                        <p:tgtEl>
                                          <p:spTgt spid="43"/>
                                        </p:tgtEl>
                                        <p:attrNameLst>
                                          <p:attrName>ppt_w</p:attrName>
                                        </p:attrNameLst>
                                      </p:cBhvr>
                                      <p:tavLst>
                                        <p:tav tm="0">
                                          <p:val>
                                            <p:fltVal val="0"/>
                                          </p:val>
                                        </p:tav>
                                        <p:tav tm="100000">
                                          <p:val>
                                            <p:strVal val="#ppt_w"/>
                                          </p:val>
                                        </p:tav>
                                      </p:tavLst>
                                    </p:anim>
                                    <p:anim calcmode="lin" valueType="num">
                                      <p:cBhvr>
                                        <p:cTn id="42" dur="1000" fill="hold"/>
                                        <p:tgtEl>
                                          <p:spTgt spid="43"/>
                                        </p:tgtEl>
                                        <p:attrNameLst>
                                          <p:attrName>ppt_h</p:attrName>
                                        </p:attrNameLst>
                                      </p:cBhvr>
                                      <p:tavLst>
                                        <p:tav tm="0">
                                          <p:val>
                                            <p:fltVal val="0"/>
                                          </p:val>
                                        </p:tav>
                                        <p:tav tm="100000">
                                          <p:val>
                                            <p:strVal val="#ppt_h"/>
                                          </p:val>
                                        </p:tav>
                                      </p:tavLst>
                                    </p:anim>
                                    <p:anim calcmode="lin" valueType="num">
                                      <p:cBhvr>
                                        <p:cTn id="43" dur="1000" fill="hold"/>
                                        <p:tgtEl>
                                          <p:spTgt spid="43"/>
                                        </p:tgtEl>
                                        <p:attrNameLst>
                                          <p:attrName>style.rotation</p:attrName>
                                        </p:attrNameLst>
                                      </p:cBhvr>
                                      <p:tavLst>
                                        <p:tav tm="0">
                                          <p:val>
                                            <p:fltVal val="90"/>
                                          </p:val>
                                        </p:tav>
                                        <p:tav tm="100000">
                                          <p:val>
                                            <p:fltVal val="0"/>
                                          </p:val>
                                        </p:tav>
                                      </p:tavLst>
                                    </p:anim>
                                    <p:animEffect transition="in" filter="fade">
                                      <p:cBhvr>
                                        <p:cTn id="44" dur="1000"/>
                                        <p:tgtEl>
                                          <p:spTgt spid="43"/>
                                        </p:tgtEl>
                                      </p:cBhvr>
                                    </p:animEffect>
                                  </p:childTnLst>
                                </p:cTn>
                              </p:par>
                              <p:par>
                                <p:cTn id="45" presetID="22" presetClass="entr" presetSubtype="8" fill="hold" nodeType="withEffect">
                                  <p:stCondLst>
                                    <p:cond delay="300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par>
                                <p:cTn id="48" presetID="2" presetClass="entr" presetSubtype="2" fill="hold" nodeType="withEffect">
                                  <p:stCondLst>
                                    <p:cond delay="300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1+#ppt_w/2"/>
                                          </p:val>
                                        </p:tav>
                                        <p:tav tm="100000">
                                          <p:val>
                                            <p:strVal val="#ppt_x"/>
                                          </p:val>
                                        </p:tav>
                                      </p:tavLst>
                                    </p:anim>
                                    <p:anim calcmode="lin" valueType="num">
                                      <p:cBhvr additive="base">
                                        <p:cTn id="51" dur="500" fill="hold"/>
                                        <p:tgtEl>
                                          <p:spTgt spid="2"/>
                                        </p:tgtEl>
                                        <p:attrNameLst>
                                          <p:attrName>ppt_y</p:attrName>
                                        </p:attrNameLst>
                                      </p:cBhvr>
                                      <p:tavLst>
                                        <p:tav tm="0">
                                          <p:val>
                                            <p:strVal val="#ppt_y"/>
                                          </p:val>
                                        </p:tav>
                                        <p:tav tm="100000">
                                          <p:val>
                                            <p:strVal val="#ppt_y"/>
                                          </p:val>
                                        </p:tav>
                                      </p:tavLst>
                                    </p:anim>
                                  </p:childTnLst>
                                </p:cTn>
                              </p:par>
                              <p:par>
                                <p:cTn id="52" presetID="12" presetClass="entr" presetSubtype="2" fill="hold" nodeType="withEffect">
                                  <p:stCondLst>
                                    <p:cond delay="35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3000"/>
                                        <p:tgtEl>
                                          <p:spTgt spid="15"/>
                                        </p:tgtEl>
                                        <p:attrNameLst>
                                          <p:attrName>ppt_x</p:attrName>
                                        </p:attrNameLst>
                                      </p:cBhvr>
                                      <p:tavLst>
                                        <p:tav tm="0">
                                          <p:val>
                                            <p:strVal val="#ppt_x+#ppt_w*1.125000"/>
                                          </p:val>
                                        </p:tav>
                                        <p:tav tm="100000">
                                          <p:val>
                                            <p:strVal val="#ppt_x"/>
                                          </p:val>
                                        </p:tav>
                                      </p:tavLst>
                                    </p:anim>
                                    <p:animEffect transition="in" filter="wipe(left)">
                                      <p:cBhvr>
                                        <p:cTn id="55" dur="3000"/>
                                        <p:tgtEl>
                                          <p:spTgt spid="15"/>
                                        </p:tgtEl>
                                      </p:cBhvr>
                                    </p:animEffect>
                                  </p:childTnLst>
                                </p:cTn>
                              </p:par>
                              <p:par>
                                <p:cTn id="56" presetID="16" presetClass="entr" presetSubtype="21" fill="hold" grpId="0" nodeType="withEffect">
                                  <p:stCondLst>
                                    <p:cond delay="500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1000"/>
                                        <p:tgtEl>
                                          <p:spTgt spid="39"/>
                                        </p:tgtEl>
                                      </p:cBhvr>
                                    </p:animEffect>
                                  </p:childTnLst>
                                </p:cTn>
                              </p:par>
                              <p:par>
                                <p:cTn id="59" presetID="16" presetClass="entr" presetSubtype="21" fill="hold" grpId="0" nodeType="withEffect">
                                  <p:stCondLst>
                                    <p:cond delay="500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61" y="265725"/>
            <a:ext cx="11357065" cy="3883305"/>
          </a:xfrm>
          <a:prstGeom prst="rect">
            <a:avLst/>
          </a:prstGeom>
        </p:spPr>
      </p:pic>
      <p:sp>
        <p:nvSpPr>
          <p:cNvPr id="21" name="矩形 20"/>
          <p:cNvSpPr/>
          <p:nvPr/>
        </p:nvSpPr>
        <p:spPr>
          <a:xfrm>
            <a:off x="1330340" y="1828586"/>
            <a:ext cx="9710875" cy="1846659"/>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6000" b="1" dirty="0" err="1">
                <a:solidFill>
                  <a:srgbClr val="E71F19"/>
                </a:solidFill>
                <a:latin typeface="Cambria" panose="02040503050406030204" pitchFamily="18" charset="0"/>
                <a:ea typeface="Cambria" panose="02040503050406030204" pitchFamily="18" charset="0"/>
              </a:rPr>
              <a:t>Hoạt</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động</a:t>
            </a:r>
            <a:r>
              <a:rPr lang="en-US" altLang="zh-CN" sz="6000" b="1" dirty="0">
                <a:solidFill>
                  <a:srgbClr val="E71F19"/>
                </a:solidFill>
                <a:latin typeface="Cambria" panose="02040503050406030204" pitchFamily="18" charset="0"/>
                <a:ea typeface="Cambria" panose="02040503050406030204" pitchFamily="18" charset="0"/>
              </a:rPr>
              <a:t> 2: </a:t>
            </a:r>
            <a:r>
              <a:rPr lang="en-US" altLang="zh-CN" sz="6000" b="1" dirty="0" err="1">
                <a:solidFill>
                  <a:srgbClr val="E71F19"/>
                </a:solidFill>
                <a:latin typeface="Cambria" panose="02040503050406030204" pitchFamily="18" charset="0"/>
                <a:ea typeface="Cambria" panose="02040503050406030204" pitchFamily="18" charset="0"/>
              </a:rPr>
              <a:t>Sự</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lan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truyền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âm</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thanh</a:t>
            </a:r>
            <a:endParaRPr lang="zh-CN" altLang="en-US" sz="6000" b="1" dirty="0">
              <a:solidFill>
                <a:srgbClr val="E71F19"/>
              </a:solidFill>
              <a:latin typeface="Cambria" panose="02040503050406030204" pitchFamily="18" charset="0"/>
              <a:ea typeface="华康俪金黑W8(P)" panose="020B0800000000000000" pitchFamily="34" charset="-122"/>
            </a:endParaRPr>
          </a:p>
        </p:txBody>
      </p:sp>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599" b="1" dirty="0">
                <a:solidFill>
                  <a:prstClr val="black"/>
                </a:solidFill>
                <a:latin typeface="Calibri" panose="020F0502020204030204" pitchFamily="34" charset="0"/>
                <a:cs typeface="Calibri" panose="020F0502020204030204" pitchFamily="34" charset="0"/>
              </a:rPr>
              <a:t>Chuẩn bị: Bình thuỷ tinh chứa nước, đồng hồ báo thức, túi ni-lông phân huỷ sinh học.</a:t>
            </a:r>
          </a:p>
        </p:txBody>
      </p:sp>
      <p:sp>
        <p:nvSpPr>
          <p:cNvPr id="23" name="Rounded Rectangular Callout 22"/>
          <p:cNvSpPr/>
          <p:nvPr/>
        </p:nvSpPr>
        <p:spPr>
          <a:xfrm>
            <a:off x="5024064" y="2712377"/>
            <a:ext cx="6964206" cy="3832261"/>
          </a:xfrm>
          <a:prstGeom prst="wedgeRoundRectCallout">
            <a:avLst>
              <a:gd name="adj1" fmla="val -62132"/>
              <a:gd name="adj2" fmla="val -13270"/>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335713" y="2770132"/>
            <a:ext cx="6613132" cy="3693319"/>
          </a:xfrm>
          <a:prstGeom prst="rect">
            <a:avLst/>
          </a:prstGeom>
          <a:noFill/>
        </p:spPr>
        <p:txBody>
          <a:bodyPr wrap="square" lIns="0" tIns="0" rIns="0" bIns="0">
            <a:spAutoFit/>
          </a:bodyPr>
          <a:lstStyle/>
          <a:p>
            <a:pPr algn="just"/>
            <a:r>
              <a:rPr lang="vi-VN" sz="4000" b="1" i="1" u="sng" dirty="0">
                <a:latin typeface="Calibri" panose="020F0502020204030204" pitchFamily="34" charset="0"/>
                <a:cs typeface="Calibri" panose="020F0502020204030204" pitchFamily="34" charset="0"/>
              </a:rPr>
              <a:t>Tiến hành:</a:t>
            </a:r>
            <a:endParaRPr lang="vi-VN" sz="4000" b="1" u="sng" dirty="0">
              <a:latin typeface="Calibri" panose="020F0502020204030204" pitchFamily="34" charset="0"/>
              <a:cs typeface="Calibri" panose="020F0502020204030204" pitchFamily="34" charset="0"/>
            </a:endParaRPr>
          </a:p>
          <a:p>
            <a:pPr algn="just"/>
            <a:r>
              <a:rPr lang="vi-VN" sz="4000" dirty="0">
                <a:latin typeface="Calibri" panose="020F0502020204030204" pitchFamily="34" charset="0"/>
                <a:cs typeface="Calibri" panose="020F0502020204030204" pitchFamily="34" charset="0"/>
              </a:rPr>
              <a:t>- Đặt đồng hồ đang đổ chuông trên bàn, em nghe thấy tiếng chuông đồng hồ reo. Âm thanh truyền đến tai em qua chất nào?</a:t>
            </a:r>
          </a:p>
        </p:txBody>
      </p:sp>
      <p:pic>
        <p:nvPicPr>
          <p:cNvPr id="5" name="Picture 4" descr="A red and yellow alarm clock&#10;&#10;Description automatically generated">
            <a:extLst>
              <a:ext uri="{FF2B5EF4-FFF2-40B4-BE49-F238E27FC236}">
                <a16:creationId xmlns:a16="http://schemas.microsoft.com/office/drawing/2014/main" id="{75CDC93A-1596-F4E9-8185-6AA4AF0F9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96" y="2315966"/>
            <a:ext cx="3730375" cy="3730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613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1574468"/>
            <a:ext cx="5413431" cy="3261623"/>
          </a:xfrm>
          <a:prstGeom prst="wedgeRoundRectCallout">
            <a:avLst>
              <a:gd name="adj1" fmla="val -66374"/>
              <a:gd name="adj2" fmla="val -4224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6309367" y="2089563"/>
            <a:ext cx="5131538" cy="2215030"/>
          </a:xfrm>
          <a:prstGeom prst="rect">
            <a:avLst/>
          </a:prstGeom>
          <a:noFill/>
        </p:spPr>
        <p:txBody>
          <a:bodyPr wrap="square" lIns="0" tIns="0" rIns="0" bIns="0">
            <a:spAutoFit/>
          </a:bodyPr>
          <a:lstStyle/>
          <a:p>
            <a:pPr algn="ctr" defTabSz="913256"/>
            <a:r>
              <a:rPr lang="en-US" altLang="en-US" sz="4798" dirty="0" err="1">
                <a:solidFill>
                  <a:prstClr val="black"/>
                </a:solidFill>
                <a:latin typeface="Arial" panose="020B0604020202020204" pitchFamily="34" charset="0"/>
                <a:cs typeface="Arial" panose="020B0604020202020204" pitchFamily="34" charset="0"/>
              </a:rPr>
              <a:t>Âm</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thanh</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đồng</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hồ</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reo</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truyền</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đến</a:t>
            </a:r>
            <a:r>
              <a:rPr lang="en-US" altLang="en-US" sz="4798" dirty="0">
                <a:solidFill>
                  <a:prstClr val="black"/>
                </a:solidFill>
                <a:latin typeface="Arial" panose="020B0604020202020204" pitchFamily="34" charset="0"/>
                <a:cs typeface="Arial" panose="020B0604020202020204" pitchFamily="34" charset="0"/>
              </a:rPr>
              <a:t> tai </a:t>
            </a:r>
            <a:r>
              <a:rPr lang="en-US" altLang="en-US" sz="4798" dirty="0" err="1">
                <a:solidFill>
                  <a:prstClr val="black"/>
                </a:solidFill>
                <a:latin typeface="Arial" panose="020B0604020202020204" pitchFamily="34" charset="0"/>
                <a:cs typeface="Arial" panose="020B0604020202020204" pitchFamily="34" charset="0"/>
              </a:rPr>
              <a:t>em</a:t>
            </a:r>
            <a:r>
              <a:rPr lang="en-US" altLang="en-US" sz="4798" dirty="0">
                <a:solidFill>
                  <a:prstClr val="black"/>
                </a:solidFill>
                <a:latin typeface="Arial" panose="020B0604020202020204" pitchFamily="34" charset="0"/>
                <a:cs typeface="Arial" panose="020B0604020202020204" pitchFamily="34" charset="0"/>
              </a:rPr>
              <a:t> qua </a:t>
            </a:r>
            <a:r>
              <a:rPr lang="en-US" altLang="en-US" sz="4798" dirty="0" err="1">
                <a:solidFill>
                  <a:prstClr val="black"/>
                </a:solidFill>
                <a:latin typeface="Arial" panose="020B0604020202020204" pitchFamily="34" charset="0"/>
                <a:cs typeface="Arial" panose="020B0604020202020204" pitchFamily="34" charset="0"/>
              </a:rPr>
              <a:t>chất</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khí</a:t>
            </a:r>
            <a:r>
              <a:rPr lang="en-US" altLang="en-US" sz="4798" dirty="0">
                <a:solidFill>
                  <a:prstClr val="black"/>
                </a:solidFill>
                <a:latin typeface="Arial" panose="020B0604020202020204" pitchFamily="34" charset="0"/>
                <a:cs typeface="Arial" panose="020B0604020202020204" pitchFamily="34" charset="0"/>
              </a:rPr>
              <a:t>.</a:t>
            </a:r>
          </a:p>
        </p:txBody>
      </p:sp>
      <p:pic>
        <p:nvPicPr>
          <p:cNvPr id="5" name="Picture 4" descr="A red and yellow alarm clock&#10;&#10;Description automatically generated">
            <a:extLst>
              <a:ext uri="{FF2B5EF4-FFF2-40B4-BE49-F238E27FC236}">
                <a16:creationId xmlns:a16="http://schemas.microsoft.com/office/drawing/2014/main" id="{ED54D42A-100A-D344-5041-D76A375C7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82" y="698643"/>
            <a:ext cx="4926458" cy="4926458"/>
          </a:xfrm>
          <a:prstGeom prst="rect">
            <a:avLst/>
          </a:prstGeom>
        </p:spPr>
      </p:pic>
    </p:spTree>
    <p:extLst>
      <p:ext uri="{BB962C8B-B14F-4D97-AF65-F5344CB8AC3E}">
        <p14:creationId xmlns:p14="http://schemas.microsoft.com/office/powerpoint/2010/main" val="330402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Bình thuỷ tinh chứa nước, đồng hồ báo thức, túi ni-lông phân huỷ sinh học.</a:t>
            </a:r>
          </a:p>
        </p:txBody>
      </p:sp>
      <p:pic>
        <p:nvPicPr>
          <p:cNvPr id="3" name="Picture 2">
            <a:extLst>
              <a:ext uri="{FF2B5EF4-FFF2-40B4-BE49-F238E27FC236}">
                <a16:creationId xmlns:a16="http://schemas.microsoft.com/office/drawing/2014/main" id="{B122043B-E336-55C1-8DAE-8F6BC2E6B6D1}"/>
              </a:ext>
            </a:extLst>
          </p:cNvPr>
          <p:cNvPicPr>
            <a:picLocks noChangeAspect="1"/>
          </p:cNvPicPr>
          <p:nvPr/>
        </p:nvPicPr>
        <p:blipFill>
          <a:blip r:embed="rId3"/>
          <a:stretch>
            <a:fillRect/>
          </a:stretch>
        </p:blipFill>
        <p:spPr>
          <a:xfrm>
            <a:off x="806895" y="1774861"/>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ounded Rectangular Callout 35">
            <a:extLst>
              <a:ext uri="{FF2B5EF4-FFF2-40B4-BE49-F238E27FC236}">
                <a16:creationId xmlns:a16="http://schemas.microsoft.com/office/drawing/2014/main" id="{149A6A72-A37A-B2D9-0E55-F9B8FE20878E}"/>
              </a:ext>
            </a:extLst>
          </p:cNvPr>
          <p:cNvSpPr/>
          <p:nvPr/>
        </p:nvSpPr>
        <p:spPr>
          <a:xfrm>
            <a:off x="5054885" y="1736333"/>
            <a:ext cx="6953074" cy="4917568"/>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3200" dirty="0">
                <a:solidFill>
                  <a:srgbClr val="002060"/>
                </a:solidFill>
                <a:latin typeface="Calibri" panose="020F0502020204030204" pitchFamily="34" charset="0"/>
                <a:cs typeface="Calibri" panose="020F0502020204030204" pitchFamily="34" charset="0"/>
              </a:rPr>
              <a:t>- Đưa đồng hồ đang đổ chuông vào túi ni-lông, buộc chặt túi rồi thả vào bình nước (Hình 3). Áp một tai vào thành bình, tại kia được bịt lại. </a:t>
            </a:r>
            <a:r>
              <a:rPr lang="vi-VN" altLang="en-US" sz="3200" b="1" dirty="0">
                <a:solidFill>
                  <a:srgbClr val="002060"/>
                </a:solidFill>
                <a:latin typeface="Calibri" panose="020F0502020204030204" pitchFamily="34" charset="0"/>
                <a:cs typeface="Calibri" panose="020F0502020204030204" pitchFamily="34" charset="0"/>
              </a:rPr>
              <a:t>Em có nghe tiếng chuông đồng hồ không? Âm thanh truyền đến tai em qua</a:t>
            </a:r>
            <a:r>
              <a:rPr lang="vi-VN" altLang="en-US" sz="3200" dirty="0">
                <a:solidFill>
                  <a:srgbClr val="002060"/>
                </a:solidFill>
                <a:latin typeface="Calibri" panose="020F0502020204030204" pitchFamily="34" charset="0"/>
                <a:cs typeface="Calibri" panose="020F0502020204030204" pitchFamily="34" charset="0"/>
              </a:rPr>
              <a:t> những chất nào?</a:t>
            </a:r>
          </a:p>
          <a:p>
            <a:pPr algn="just" defTabSz="913256"/>
            <a:r>
              <a:rPr lang="vi-VN" altLang="en-US" sz="3200" dirty="0">
                <a:solidFill>
                  <a:srgbClr val="002060"/>
                </a:solidFill>
                <a:latin typeface="Calibri" panose="020F0502020204030204" pitchFamily="34" charset="0"/>
                <a:cs typeface="Calibri" panose="020F0502020204030204" pitchFamily="34" charset="0"/>
              </a:rPr>
              <a:t>Từ kết quả thí nghiệm rút ra nhận xét.</a:t>
            </a:r>
            <a:endParaRPr lang="en-US" alt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313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729465"/>
            <a:ext cx="5690834" cy="5188449"/>
          </a:xfrm>
          <a:prstGeom prst="wedgeRoundRectCallout">
            <a:avLst>
              <a:gd name="adj1" fmla="val -71429"/>
              <a:gd name="adj2" fmla="val -719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a:ea typeface="+mn-ea"/>
              <a:cs typeface="+mn-cs"/>
            </a:endParaRPr>
          </a:p>
        </p:txBody>
      </p:sp>
      <p:sp>
        <p:nvSpPr>
          <p:cNvPr id="24" name="MH_Others_2"/>
          <p:cNvSpPr txBox="1"/>
          <p:nvPr>
            <p:custDataLst>
              <p:tags r:id="rId1"/>
            </p:custDataLst>
          </p:nvPr>
        </p:nvSpPr>
        <p:spPr>
          <a:xfrm>
            <a:off x="6566221" y="1031324"/>
            <a:ext cx="5131538" cy="4708981"/>
          </a:xfrm>
          <a:prstGeom prst="rect">
            <a:avLst/>
          </a:prstGeom>
          <a:noFill/>
        </p:spPr>
        <p:txBody>
          <a:bodyPr wrap="square" lIns="0" tIns="0" rIns="0" bIns="0">
            <a:spAutoFit/>
          </a:bodyPr>
          <a:lstStyle/>
          <a:p>
            <a:pPr lvl="0" algn="just" defTabSz="913256"/>
            <a:r>
              <a:rPr lang="vi-VN" altLang="en-US" sz="3400" dirty="0">
                <a:solidFill>
                  <a:prstClr val="black"/>
                </a:solidFill>
                <a:latin typeface="Calibri" panose="020F0502020204030204" pitchFamily="34" charset="0"/>
                <a:cs typeface="Calibri" panose="020F0502020204030204" pitchFamily="34" charset="0"/>
              </a:rPr>
              <a:t>Khi đã buộc chặt đồng hồ trong túi nilon rồi thả vào chậu nước ta vẫn nghe thấy tiếng chuông khi áp tai vào thành chậu là do </a:t>
            </a:r>
            <a:r>
              <a:rPr lang="vi-VN" altLang="en-US" sz="3400" b="1" dirty="0">
                <a:solidFill>
                  <a:prstClr val="black"/>
                </a:solidFill>
                <a:latin typeface="Calibri" panose="020F0502020204030204" pitchFamily="34" charset="0"/>
                <a:cs typeface="Calibri" panose="020F0502020204030204" pitchFamily="34" charset="0"/>
              </a:rPr>
              <a:t>tiếng chuông đồng hồ lan truyền qua túi nilon, qua nước, qua thành chậu và lan truyền tới tai ta.</a:t>
            </a:r>
            <a:endParaRPr kumimoji="0" lang="en-US" altLang="en-US" sz="3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2653E-B78B-9157-6D08-E65579BC1D17}"/>
              </a:ext>
            </a:extLst>
          </p:cNvPr>
          <p:cNvPicPr>
            <a:picLocks noChangeAspect="1"/>
          </p:cNvPicPr>
          <p:nvPr/>
        </p:nvPicPr>
        <p:blipFill>
          <a:blip r:embed="rId5"/>
          <a:stretch>
            <a:fillRect/>
          </a:stretch>
        </p:blipFill>
        <p:spPr>
          <a:xfrm>
            <a:off x="950733" y="809090"/>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58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rot="21163164">
            <a:off x="2702104" y="414190"/>
            <a:ext cx="5271082" cy="3664650"/>
            <a:chOff x="4559996" y="1856918"/>
            <a:chExt cx="4014156" cy="3370288"/>
          </a:xfrm>
        </p:grpSpPr>
        <p:sp>
          <p:nvSpPr>
            <p:cNvPr id="28" name="MH_Other_1">
              <a:extLst>
                <a:ext uri="{FF2B5EF4-FFF2-40B4-BE49-F238E27FC236}">
                  <a16:creationId xmlns:a16="http://schemas.microsoft.com/office/drawing/2014/main" id="{0C3AF64B-050B-4BAD-A83B-2F09B1197A14}"/>
                </a:ext>
              </a:extLst>
            </p:cNvPr>
            <p:cNvSpPr/>
            <p:nvPr>
              <p:custDataLst>
                <p:tags r:id="rId2"/>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29" name="MH_Other_2">
              <a:extLst>
                <a:ext uri="{FF2B5EF4-FFF2-40B4-BE49-F238E27FC236}">
                  <a16:creationId xmlns:a16="http://schemas.microsoft.com/office/drawing/2014/main" id="{29CDAAB1-3808-4771-B9CF-A492D32AE486}"/>
                </a:ext>
              </a:extLst>
            </p:cNvPr>
            <p:cNvSpPr/>
            <p:nvPr>
              <p:custDataLst>
                <p:tags r:id="rId3"/>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30" name="MH_SubTitle_2">
              <a:extLst>
                <a:ext uri="{FF2B5EF4-FFF2-40B4-BE49-F238E27FC236}">
                  <a16:creationId xmlns:a16="http://schemas.microsoft.com/office/drawing/2014/main" id="{8268C39C-4D39-4E90-83F5-1CDC9B7621D3}"/>
                </a:ext>
              </a:extLst>
            </p:cNvPr>
            <p:cNvSpPr/>
            <p:nvPr>
              <p:custDataLst>
                <p:tags r:id="rId4"/>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Thí</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nghiệm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trên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thấy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âm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thanh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thể</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lan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truyền</a:t>
              </a:r>
              <a:r>
                <a:rPr lang="en-US" sz="3200" b="1" dirty="0">
                  <a:solidFill>
                    <a:srgbClr val="002060"/>
                  </a:solidFill>
                  <a:effectLst/>
                  <a:latin typeface="Cambria" panose="02040503050406030204" pitchFamily="18" charset="0"/>
                  <a:ea typeface="Cambria" panose="02040503050406030204" pitchFamily="18" charset="0"/>
                </a:rPr>
                <a:t> qua </a:t>
              </a:r>
              <a:r>
                <a:rPr lang="en-US" sz="3200" b="1" dirty="0" err="1">
                  <a:solidFill>
                    <a:srgbClr val="002060"/>
                  </a:solidFill>
                  <a:effectLst/>
                  <a:latin typeface="Cambria" panose="02040503050406030204" pitchFamily="18" charset="0"/>
                  <a:ea typeface="Cambria" panose="02040503050406030204" pitchFamily="18" charset="0"/>
                </a:rPr>
                <a:t>môi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trường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chất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nào</a:t>
              </a:r>
              <a:r>
                <a:rPr lang="en-US" sz="3200" b="1" dirty="0">
                  <a:solidFill>
                    <a:srgbClr val="002060"/>
                  </a:solidFill>
                  <a:effectLst/>
                  <a:latin typeface="Cambria" panose="02040503050406030204" pitchFamily="18" charset="0"/>
                  <a:ea typeface="Cambria" panose="02040503050406030204" pitchFamily="18" charset="0"/>
                </a:rPr>
                <a:t>?</a:t>
              </a:r>
            </a:p>
          </p:txBody>
        </p:sp>
      </p:gr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834" y="1407529"/>
            <a:ext cx="4148218" cy="5942107"/>
          </a:xfrm>
          <a:prstGeom prst="rect">
            <a:avLst/>
          </a:prstGeom>
        </p:spPr>
      </p:pic>
      <p:sp>
        <p:nvSpPr>
          <p:cNvPr id="2" name="Rounded Rectangular Callout 9">
            <a:extLst>
              <a:ext uri="{FF2B5EF4-FFF2-40B4-BE49-F238E27FC236}">
                <a16:creationId xmlns:a16="http://schemas.microsoft.com/office/drawing/2014/main" id="{03999825-EA80-2505-5DF7-F87043609087}"/>
              </a:ext>
            </a:extLst>
          </p:cNvPr>
          <p:cNvSpPr/>
          <p:nvPr/>
        </p:nvSpPr>
        <p:spPr>
          <a:xfrm>
            <a:off x="1160976" y="4689376"/>
            <a:ext cx="6380255" cy="1339691"/>
          </a:xfrm>
          <a:prstGeom prst="wedgeRoundRectCallout">
            <a:avLst>
              <a:gd name="adj1" fmla="val 29101"/>
              <a:gd name="adj2" fmla="val 48718"/>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199" b="1">
                <a:solidFill>
                  <a:srgbClr val="FF0000"/>
                </a:solidFill>
                <a:latin typeface="Arial" panose="020B0604020202020204" pitchFamily="34" charset="0"/>
                <a:cs typeface="Arial" panose="020B0604020202020204" pitchFamily="34" charset="0"/>
              </a:rPr>
              <a:t>Âm thanh có thể lan truyền qua chất lỏng, chất rắn.</a:t>
            </a:r>
            <a:endParaRPr lang="vi-VN" sz="3199"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12591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726058" y="415466"/>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Các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em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hãy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lấy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những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ví</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dụ</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trong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thực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tế</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chứng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tỏ</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sự</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lan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truyền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của</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âm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thanh</a:t>
            </a:r>
            <a:r>
              <a:rPr lang="en-US" sz="3732" b="1" dirty="0">
                <a:solidFill>
                  <a:srgbClr val="4472C4">
                    <a:lumMod val="50000"/>
                  </a:srgbClr>
                </a:solidFill>
                <a:latin typeface="Arial" panose="020B0604020202020204" pitchFamily="34" charset="0"/>
                <a:cs typeface="Arial" panose="020B0604020202020204" pitchFamily="34" charset="0"/>
              </a:rPr>
              <a:t> qua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rắn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và</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lỏng</a:t>
            </a:r>
            <a:r>
              <a:rPr lang="en-US" sz="3732" b="1" dirty="0">
                <a:solidFill>
                  <a:srgbClr val="4472C4">
                    <a:lumMod val="50000"/>
                  </a:srgbClr>
                </a:solidFill>
                <a:latin typeface="Arial" panose="020B0604020202020204" pitchFamily="34" charset="0"/>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632516"/>
            <a:ext cx="11982819" cy="769965"/>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lan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truyền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trong</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rắn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lỏng</a:t>
            </a:r>
            <a:endParaRPr lang="vi-VN" sz="3732" b="1" dirty="0">
              <a:solidFill>
                <a:srgbClr val="C00000"/>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Gõ </a:t>
            </a:r>
            <a:r>
              <a:rPr lang="en-US" altLang="en-US" sz="3732" b="1" dirty="0" err="1">
                <a:solidFill>
                  <a:prstClr val="black"/>
                </a:solidFill>
                <a:latin typeface="Arial" panose="020B0604020202020204" pitchFamily="34" charset="0"/>
                <a:cs typeface="Arial" panose="020B0604020202020204" pitchFamily="34" charset="0"/>
              </a:rPr>
              <a:t>thước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hộp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bút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trên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mặt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áp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một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bịt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kia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lại</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sẽ</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được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âm</a:t>
            </a:r>
            <a:r>
              <a:rPr lang="en-US" altLang="en-US" sz="3732" b="1">
                <a:solidFill>
                  <a:prstClr val="black"/>
                </a:solidFill>
                <a:latin typeface="Arial" panose="020B0604020202020204" pitchFamily="34" charset="0"/>
                <a:cs typeface="Arial" panose="020B0604020202020204" pitchFamily="34" charset="0"/>
              </a:rPr>
              <a:t> thanh.</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Áp </a:t>
            </a:r>
            <a:r>
              <a:rPr lang="en-US" altLang="en-US" sz="3732" b="1" dirty="0">
                <a:solidFill>
                  <a:prstClr val="black"/>
                </a:solidFill>
                <a:latin typeface="Arial" panose="020B0604020202020204" pitchFamily="34" charset="0"/>
                <a:cs typeface="Arial" panose="020B0604020202020204" pitchFamily="34" charset="0"/>
              </a:rPr>
              <a:t>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đất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ngựa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từ</a:t>
            </a:r>
            <a:r>
              <a:rPr lang="en-US" altLang="en-US" sz="3732" b="1">
                <a:solidFill>
                  <a:prstClr val="black"/>
                </a:solidFill>
                <a:latin typeface="Arial" panose="020B0604020202020204" pitchFamily="34" charset="0"/>
                <a:cs typeface="Arial" panose="020B0604020202020204" pitchFamily="34" charset="0"/>
              </a:rPr>
              <a:t> xa.</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chân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người</a:t>
            </a:r>
            <a:r>
              <a:rPr lang="en-US" altLang="en-US" sz="3732" b="1">
                <a:solidFill>
                  <a:prstClr val="black"/>
                </a:solidFill>
                <a:latin typeface="Arial" panose="020B0604020202020204" pitchFamily="34" charset="0"/>
                <a:cs typeface="Arial" panose="020B0604020202020204" pitchFamily="34" charset="0"/>
              </a:rPr>
              <a:t> bước.</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heo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voi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thể</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nói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chuyện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nhau</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dưới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nước</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320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to="" calcmode="lin" valueType="num">
                                      <p:cBhvr>
                                        <p:cTn id="27" dur="1" fill="hold"/>
                                        <p:tgtEl>
                                          <p:spTgt spid="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p:cNvSpPr/>
          <p:nvPr/>
        </p:nvSpPr>
        <p:spPr>
          <a:xfrm>
            <a:off x="3032468" y="1223163"/>
            <a:ext cx="8156089" cy="52047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4000" b="1" dirty="0">
                <a:solidFill>
                  <a:srgbClr val="E71F19"/>
                </a:solidFill>
                <a:cs typeface="Arial" panose="020B0604020202020204" pitchFamily="34" charset="0"/>
              </a:rPr>
              <a:t>Âm thanh không chỉ truyền được qua không khí, mà truyền qua chất rắn, chất lỏng. Ngày xưa, ông cha ta còn áp tai xuống đất để nghe tiếng vó ngựa của giặc, đoán xem chúng đi tới đâu, nhờ vậy ta có thể đánh tan lũ giặc.</a:t>
            </a:r>
            <a:endParaRPr lang="en-US" altLang="en-US" sz="4000" b="1" dirty="0">
              <a:solidFill>
                <a:srgbClr val="E71F19"/>
              </a:solidFill>
              <a:latin typeface="Arial" panose="020B0604020202020204" pitchFamily="34" charset="0"/>
              <a:cs typeface="Arial" panose="020B0604020202020204" pitchFamily="34" charset="0"/>
            </a:endParaRPr>
          </a:p>
        </p:txBody>
      </p:sp>
      <p:pic>
        <p:nvPicPr>
          <p:cNvPr id="37"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5" y="2390786"/>
            <a:ext cx="3722354" cy="4839061"/>
          </a:xfrm>
          <a:prstGeom prst="rect">
            <a:avLst/>
          </a:prstGeom>
        </p:spPr>
      </p:pic>
      <p:sp>
        <p:nvSpPr>
          <p:cNvPr id="5" name="Rectangle 4"/>
          <p:cNvSpPr/>
          <p:nvPr/>
        </p:nvSpPr>
        <p:spPr>
          <a:xfrm>
            <a:off x="5422539" y="180781"/>
            <a:ext cx="2884123" cy="912879"/>
          </a:xfrm>
          <a:prstGeom prst="rect">
            <a:avLst/>
          </a:prstGeom>
        </p:spPr>
        <p:txBody>
          <a:bodyPr wrap="none">
            <a:spAutoFit/>
          </a:bodyPr>
          <a:lstStyle/>
          <a:p>
            <a:pPr algn="ctr" defTabSz="913256"/>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Kết</a:t>
            </a:r>
            <a:r>
              <a:rPr lang="en-US" sz="5332" b="1" dirty="0">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 </a:t>
            </a:r>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luận</a:t>
            </a:r>
            <a:endParaRPr lang="en-US" sz="5332" b="1" dirty="0">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585" y="468862"/>
            <a:ext cx="11357065" cy="3883305"/>
          </a:xfrm>
          <a:prstGeom prst="rect">
            <a:avLst/>
          </a:prstGeom>
        </p:spPr>
      </p:pic>
      <p:sp>
        <p:nvSpPr>
          <p:cNvPr id="21" name="矩形 20"/>
          <p:cNvSpPr/>
          <p:nvPr/>
        </p:nvSpPr>
        <p:spPr>
          <a:xfrm>
            <a:off x="1956680" y="1724085"/>
            <a:ext cx="9710875" cy="2215991"/>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4800" b="1" dirty="0" err="1">
                <a:solidFill>
                  <a:srgbClr val="E71F19"/>
                </a:solidFill>
                <a:latin typeface="Cambria" panose="02040503050406030204" pitchFamily="18" charset="0"/>
                <a:ea typeface="Cambria" panose="02040503050406030204" pitchFamily="18" charset="0"/>
              </a:rPr>
              <a:t>Hoạt</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động</a:t>
            </a:r>
            <a:r>
              <a:rPr lang="en-US" altLang="zh-CN" sz="4800" b="1" dirty="0">
                <a:solidFill>
                  <a:srgbClr val="E71F19"/>
                </a:solidFill>
                <a:latin typeface="Cambria" panose="02040503050406030204" pitchFamily="18" charset="0"/>
                <a:ea typeface="Cambria" panose="02040503050406030204" pitchFamily="18" charset="0"/>
              </a:rPr>
              <a:t> 3: So </a:t>
            </a:r>
            <a:r>
              <a:rPr lang="en-US" altLang="zh-CN" sz="4800" b="1" dirty="0" err="1">
                <a:solidFill>
                  <a:srgbClr val="E71F19"/>
                </a:solidFill>
                <a:latin typeface="Cambria" panose="02040503050406030204" pitchFamily="18" charset="0"/>
                <a:ea typeface="Cambria" panose="02040503050406030204" pitchFamily="18" charset="0"/>
              </a:rPr>
              <a:t>sánh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a:t>
            </a:r>
            <a:r>
              <a:rPr lang="en-US" altLang="zh-CN" sz="4800" b="1" dirty="0">
                <a:solidFill>
                  <a:srgbClr val="E71F19"/>
                </a:solidFill>
                <a:latin typeface="Cambria" panose="02040503050406030204" pitchFamily="18" charset="0"/>
                <a:ea typeface="Cambria" panose="02040503050406030204" pitchFamily="18" charset="0"/>
              </a:rPr>
              <a:t> to </a:t>
            </a:r>
            <a:r>
              <a:rPr lang="en-US" altLang="zh-CN" sz="4800" b="1" dirty="0" err="1">
                <a:solidFill>
                  <a:srgbClr val="E71F19"/>
                </a:solidFill>
                <a:latin typeface="Cambria" panose="02040503050406030204" pitchFamily="18" charset="0"/>
                <a:ea typeface="Cambria" panose="02040503050406030204" pitchFamily="18" charset="0"/>
              </a:rPr>
              <a:t>của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khi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lại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gần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hoặc</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ra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xa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nguồn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endParaRPr lang="zh-CN" altLang="en-US" sz="4800" b="1" dirty="0">
              <a:solidFill>
                <a:srgbClr val="E71F19"/>
              </a:solidFill>
              <a:latin typeface="Cambria" panose="02040503050406030204" pitchFamily="18" charset="0"/>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3396" y="975049"/>
            <a:ext cx="2403757" cy="256114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2225639" y="163862"/>
            <a:ext cx="8473104" cy="1897443"/>
          </a:xfrm>
          <a:prstGeom prst="rect">
            <a:avLst/>
          </a:prstGeom>
          <a:noFill/>
          <a:ln w="19050">
            <a:noFill/>
            <a:prstDash val="dash"/>
          </a:ln>
        </p:spPr>
        <p:txBody>
          <a:bodyPr wrap="square" rtlCol="0">
            <a:spAutoFit/>
            <a:scene3d>
              <a:camera prst="perspectiveRight"/>
              <a:lightRig rig="threePt" dir="t"/>
            </a:scene3d>
          </a:bodyPr>
          <a:lstStyle/>
          <a:p>
            <a:pPr algn="ctr" defTabSz="913256"/>
            <a:r>
              <a:rPr lang="en-US" altLang="zh-CN"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KHỞI ĐỘNG</a:t>
            </a:r>
            <a:endParaRPr lang="zh-CN" altLang="en-US" sz="1173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106675"/>
            <a:ext cx="2382915" cy="2389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2983" y="2401368"/>
            <a:ext cx="7122502" cy="4626329"/>
          </a:xfrm>
          <a:prstGeom prst="rect">
            <a:avLst/>
          </a:prstGeom>
        </p:spPr>
      </p:pic>
      <p:sp>
        <p:nvSpPr>
          <p:cNvPr id="23" name="Rounded Rectangular Callout 22"/>
          <p:cNvSpPr/>
          <p:nvPr/>
        </p:nvSpPr>
        <p:spPr>
          <a:xfrm>
            <a:off x="5795689" y="2667737"/>
            <a:ext cx="6225075" cy="2306789"/>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795688" y="2886129"/>
            <a:ext cx="6276448" cy="1846659"/>
          </a:xfrm>
          <a:prstGeom prst="rect">
            <a:avLst/>
          </a:prstGeom>
          <a:noFill/>
        </p:spPr>
        <p:txBody>
          <a:bodyPr wrap="square" lIns="0" tIns="0" rIns="0" bIns="0">
            <a:spAutoFit/>
          </a:bodyPr>
          <a:lstStyle/>
          <a:p>
            <a:pPr algn="ctr" defTabSz="913256"/>
            <a:r>
              <a:rPr lang="en-US" altLang="en-US" sz="4000" b="1" dirty="0" err="1">
                <a:solidFill>
                  <a:srgbClr val="FF0000"/>
                </a:solidFill>
                <a:latin typeface="Arial" panose="020B0604020202020204" pitchFamily="34" charset="0"/>
                <a:cs typeface="Arial" panose="020B0604020202020204" pitchFamily="34" charset="0"/>
              </a:rPr>
              <a:t>Các</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bạn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ngồi</a:t>
            </a:r>
            <a:r>
              <a:rPr lang="en-US" altLang="en-US" sz="4000" b="1" dirty="0">
                <a:solidFill>
                  <a:srgbClr val="FF0000"/>
                </a:solidFill>
                <a:latin typeface="Arial" panose="020B0604020202020204" pitchFamily="34" charset="0"/>
                <a:cs typeface="Arial" panose="020B0604020202020204" pitchFamily="34" charset="0"/>
              </a:rPr>
              <a:t> ở </a:t>
            </a:r>
            <a:r>
              <a:rPr lang="en-US" altLang="en-US" sz="4000" b="1" dirty="0" err="1">
                <a:solidFill>
                  <a:srgbClr val="FF0000"/>
                </a:solidFill>
                <a:latin typeface="Arial" panose="020B0604020202020204" pitchFamily="34" charset="0"/>
                <a:cs typeface="Arial" panose="020B0604020202020204" pitchFamily="34" charset="0"/>
              </a:rPr>
              <a:t>bàn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nào</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nghe</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thấy</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tiếng</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tích</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tắc</a:t>
            </a:r>
            <a:r>
              <a:rPr lang="en-US" altLang="en-US" sz="4000" b="1" dirty="0">
                <a:solidFill>
                  <a:srgbClr val="FF0000"/>
                </a:solidFill>
                <a:latin typeface="Arial" panose="020B0604020202020204" pitchFamily="34" charset="0"/>
                <a:cs typeface="Arial" panose="020B0604020202020204" pitchFamily="34" charset="0"/>
              </a:rPr>
              <a:t> to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nhỏ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0" name="Rounded Rectangular Callout 9"/>
          <p:cNvSpPr/>
          <p:nvPr/>
        </p:nvSpPr>
        <p:spPr>
          <a:xfrm>
            <a:off x="1026260" y="364038"/>
            <a:ext cx="10118932" cy="139284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Đặt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một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chiếc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đồng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hồ</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đang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hoạt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động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trên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bàn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giáo</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viên</a:t>
            </a:r>
            <a:r>
              <a:rPr lang="en-US" sz="3732" b="1" dirty="0">
                <a:solidFill>
                  <a:srgbClr val="4472C4">
                    <a:lumMod val="50000"/>
                  </a:srgbClr>
                </a:solidFill>
                <a:latin typeface="Arial" panose="020B0604020202020204" pitchFamily="34" charset="0"/>
                <a:cs typeface="Arial" panose="020B0604020202020204" pitchFamily="34" charset="0"/>
              </a:rPr>
              <a:t>.</a:t>
            </a:r>
            <a:endParaRPr lang="vi-VN" sz="3732" b="1" dirty="0">
              <a:solidFill>
                <a:srgbClr val="4472C4">
                  <a:lumMod val="50000"/>
                </a:srgb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1ACFB5-80E8-F9B9-FDDE-4A58D46E6666}"/>
              </a:ext>
            </a:extLst>
          </p:cNvPr>
          <p:cNvPicPr>
            <a:picLocks noChangeAspect="1"/>
          </p:cNvPicPr>
          <p:nvPr/>
        </p:nvPicPr>
        <p:blipFill>
          <a:blip r:embed="rId7"/>
          <a:stretch>
            <a:fillRect/>
          </a:stretch>
        </p:blipFill>
        <p:spPr>
          <a:xfrm>
            <a:off x="189429" y="2586679"/>
            <a:ext cx="4991100" cy="2486025"/>
          </a:xfrm>
          <a:prstGeom prst="rect">
            <a:avLst/>
          </a:prstGeom>
        </p:spPr>
      </p:pic>
      <p:pic>
        <p:nvPicPr>
          <p:cNvPr id="5" name="tieng-dong-ho-tich-tac-trong-dem-mp3">
            <a:hlinkClick r:id="" action="ppaction://media"/>
            <a:extLst>
              <a:ext uri="{FF2B5EF4-FFF2-40B4-BE49-F238E27FC236}">
                <a16:creationId xmlns:a16="http://schemas.microsoft.com/office/drawing/2014/main" id="{52E3D90F-48FF-D3DE-FB92-07050A0C11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7271" y="2202948"/>
            <a:ext cx="771704" cy="771704"/>
          </a:xfrm>
          <a:prstGeom prst="rect">
            <a:avLst/>
          </a:prstGeom>
        </p:spPr>
      </p:pic>
      <p:sp>
        <p:nvSpPr>
          <p:cNvPr id="6" name="Rectangle 5">
            <a:extLst>
              <a:ext uri="{FF2B5EF4-FFF2-40B4-BE49-F238E27FC236}">
                <a16:creationId xmlns:a16="http://schemas.microsoft.com/office/drawing/2014/main" id="{23C8F770-2418-FB83-DB19-1C6A58EEDB04}"/>
              </a:ext>
            </a:extLst>
          </p:cNvPr>
          <p:cNvSpPr/>
          <p:nvPr/>
        </p:nvSpPr>
        <p:spPr>
          <a:xfrm>
            <a:off x="1273996" y="5565203"/>
            <a:ext cx="10633752" cy="120032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913256"/>
            <a:r>
              <a:rPr lang="vi-VN" altLang="en-US" sz="3600" b="1" dirty="0">
                <a:solidFill>
                  <a:srgbClr val="FF0000"/>
                </a:solidFill>
                <a:latin typeface="Calibri" panose="020F0502020204030204" pitchFamily="34" charset="0"/>
                <a:cs typeface="Calibri" panose="020F0502020204030204" pitchFamily="34" charset="0"/>
              </a:rPr>
              <a:t>Các bạn ngồi bàn đầu nghe tiếng tích tắc to nhất, ở bàn cuối cùng nghe thấy nhỏ nhất.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875"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3" grpId="0" animBg="1"/>
      <p:bldP spid="24"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Qua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nghiệm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thấy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truyền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mạnh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hay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yếu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sao</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3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sp>
        <p:nvSpPr>
          <p:cNvPr id="39" name="Rounded Rectangular Callout 38"/>
          <p:cNvSpPr/>
          <p:nvPr/>
        </p:nvSpPr>
        <p:spPr>
          <a:xfrm>
            <a:off x="2842451" y="757232"/>
            <a:ext cx="8883354" cy="33216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altLang="en-US" sz="5332" b="1" u="sng" dirty="0" err="1">
                <a:solidFill>
                  <a:srgbClr val="002060"/>
                </a:solidFill>
                <a:latin typeface="Cambria" panose="02040503050406030204" pitchFamily="18" charset="0"/>
                <a:ea typeface="Cambria" panose="02040503050406030204" pitchFamily="18" charset="0"/>
              </a:rPr>
              <a:t>Kết</a:t>
            </a:r>
            <a:r>
              <a:rPr lang="en-US" altLang="en-US" sz="5332" b="1" u="sng" dirty="0">
                <a:solidFill>
                  <a:srgbClr val="002060"/>
                </a:solidFill>
                <a:latin typeface="Cambria" panose="02040503050406030204" pitchFamily="18" charset="0"/>
                <a:ea typeface="Cambria" panose="02040503050406030204" pitchFamily="18" charset="0"/>
              </a:rPr>
              <a:t> </a:t>
            </a:r>
            <a:r>
              <a:rPr lang="en-US" altLang="en-US" sz="5332" b="1" u="sng" dirty="0" err="1">
                <a:solidFill>
                  <a:srgbClr val="002060"/>
                </a:solidFill>
                <a:latin typeface="Cambria" panose="02040503050406030204" pitchFamily="18" charset="0"/>
                <a:ea typeface="Cambria" panose="02040503050406030204" pitchFamily="18" charset="0"/>
              </a:rPr>
              <a:t>luận</a:t>
            </a:r>
            <a:endParaRPr lang="en-US" altLang="en-US" sz="5332" b="1" u="sng" dirty="0">
              <a:solidFill>
                <a:srgbClr val="002060"/>
              </a:solidFill>
              <a:latin typeface="Cambria" panose="02040503050406030204" pitchFamily="18" charset="0"/>
              <a:ea typeface="Cambria" panose="02040503050406030204" pitchFamily="18" charset="0"/>
            </a:endParaRPr>
          </a:p>
          <a:p>
            <a:pPr algn="ctr" defTabSz="913256"/>
            <a:r>
              <a:rPr lang="vi-VN" altLang="en-US" sz="5332" dirty="0">
                <a:solidFill>
                  <a:srgbClr val="FF0000"/>
                </a:solidFill>
                <a:latin typeface="Cambria" panose="02040503050406030204" pitchFamily="18" charset="0"/>
                <a:ea typeface="Cambria" panose="02040503050406030204" pitchFamily="18" charset="0"/>
              </a:rPr>
              <a:t>Khi ở gần nguồn âm sẽ nghe thấy âm thanh to hơn khi ở xa nguồn âm. </a:t>
            </a:r>
            <a:endParaRPr lang="en-US" altLang="en-US" sz="5332"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4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0" y="2272493"/>
            <a:ext cx="3722354" cy="4839061"/>
          </a:xfrm>
          <a:prstGeom prst="rect">
            <a:avLst/>
          </a:prstGeom>
        </p:spPr>
      </p:pic>
    </p:spTree>
    <p:extLst>
      <p:ext uri="{BB962C8B-B14F-4D97-AF65-F5344CB8AC3E}">
        <p14:creationId xmlns:p14="http://schemas.microsoft.com/office/powerpoint/2010/main" val="275525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65079" y="364038"/>
            <a:ext cx="10580113" cy="193737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 </a:t>
            </a: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Nhà bạn Minh ở gần ga tàu hoả, nhà bạn Hoa ở xa ga hơn. Bạn nào nghe thấy tiếng còi tàu to hơn?</a:t>
            </a:r>
          </a:p>
        </p:txBody>
      </p:sp>
      <p:pic>
        <p:nvPicPr>
          <p:cNvPr id="4098" name="Picture 2" descr="Thông tin các ga Bình Thuận và du lịch Phan Thiết bằng tàu hỏa">
            <a:extLst>
              <a:ext uri="{FF2B5EF4-FFF2-40B4-BE49-F238E27FC236}">
                <a16:creationId xmlns:a16="http://schemas.microsoft.com/office/drawing/2014/main" id="{B82D6FFA-08AF-11AC-C01B-A43348A1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169" y="2530868"/>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00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hông tin các ga Bình Thuận và du lịch Phan Thiết bằng tàu hỏa">
            <a:extLst>
              <a:ext uri="{FF2B5EF4-FFF2-40B4-BE49-F238E27FC236}">
                <a16:creationId xmlns:a16="http://schemas.microsoft.com/office/drawing/2014/main" id="{84BEAB38-07F6-855F-9020-EE7C44DE1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615" y="2345932"/>
            <a:ext cx="5405920" cy="3089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ular Callout 22">
            <a:extLst>
              <a:ext uri="{FF2B5EF4-FFF2-40B4-BE49-F238E27FC236}">
                <a16:creationId xmlns:a16="http://schemas.microsoft.com/office/drawing/2014/main" id="{8408AA78-184C-0406-5DDF-FFA10708873C}"/>
              </a:ext>
            </a:extLst>
          </p:cNvPr>
          <p:cNvSpPr/>
          <p:nvPr/>
        </p:nvSpPr>
        <p:spPr>
          <a:xfrm>
            <a:off x="5915553" y="1547855"/>
            <a:ext cx="6225075" cy="1565216"/>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9" name="MH_Others_2">
            <a:extLst>
              <a:ext uri="{FF2B5EF4-FFF2-40B4-BE49-F238E27FC236}">
                <a16:creationId xmlns:a16="http://schemas.microsoft.com/office/drawing/2014/main" id="{A9332515-5BBB-1556-F3BB-680B8F8ED45A}"/>
              </a:ext>
            </a:extLst>
          </p:cNvPr>
          <p:cNvSpPr txBox="1"/>
          <p:nvPr>
            <p:custDataLst>
              <p:tags r:id="rId1"/>
            </p:custDataLst>
          </p:nvPr>
        </p:nvSpPr>
        <p:spPr>
          <a:xfrm>
            <a:off x="5915552" y="1766246"/>
            <a:ext cx="6276448" cy="1231106"/>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Bạn Minh nghe được tiếng tàu to hơn bạn Hoa</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1" name="Rounded Rectangular Callout 22">
            <a:extLst>
              <a:ext uri="{FF2B5EF4-FFF2-40B4-BE49-F238E27FC236}">
                <a16:creationId xmlns:a16="http://schemas.microsoft.com/office/drawing/2014/main" id="{F47375D8-E0E9-C606-C2CA-57D2111E969B}"/>
              </a:ext>
            </a:extLst>
          </p:cNvPr>
          <p:cNvSpPr/>
          <p:nvPr/>
        </p:nvSpPr>
        <p:spPr>
          <a:xfrm>
            <a:off x="5915553" y="3582138"/>
            <a:ext cx="6225075" cy="2808387"/>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12" name="MH_Others_2">
            <a:extLst>
              <a:ext uri="{FF2B5EF4-FFF2-40B4-BE49-F238E27FC236}">
                <a16:creationId xmlns:a16="http://schemas.microsoft.com/office/drawing/2014/main" id="{B9542424-F891-8AA1-B968-7AE0B7A9E12E}"/>
              </a:ext>
            </a:extLst>
          </p:cNvPr>
          <p:cNvSpPr txBox="1"/>
          <p:nvPr>
            <p:custDataLst>
              <p:tags r:id="rId2"/>
            </p:custDataLst>
          </p:nvPr>
        </p:nvSpPr>
        <p:spPr>
          <a:xfrm>
            <a:off x="5915552" y="3800530"/>
            <a:ext cx="6276448" cy="2462213"/>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Khi di chuyển nguồn âm ra xa âm thanh sẽ nhỏ hơn, nguồn âm ở gần âm thanh sẽ to hơn.</a:t>
            </a:r>
            <a:endParaRPr lang="vi-VN" alt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72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Nêu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dụ</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độ</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to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đổi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lại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gần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hoặc</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nguồn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205484"/>
            <a:ext cx="11982819" cy="1196998"/>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độ</a:t>
            </a:r>
            <a:r>
              <a:rPr lang="en-US" sz="3732" b="1" dirty="0">
                <a:solidFill>
                  <a:srgbClr val="C00000"/>
                </a:solidFill>
                <a:latin typeface="Arial" panose="020B0604020202020204" pitchFamily="34" charset="0"/>
                <a:cs typeface="Arial" panose="020B0604020202020204" pitchFamily="34" charset="0"/>
              </a:rPr>
              <a:t> to </a:t>
            </a:r>
            <a:r>
              <a:rPr lang="en-US" sz="3732" b="1" dirty="0" err="1">
                <a:solidFill>
                  <a:srgbClr val="C00000"/>
                </a:solidFill>
                <a:latin typeface="Arial" panose="020B0604020202020204" pitchFamily="34" charset="0"/>
                <a:cs typeface="Arial" panose="020B0604020202020204" pitchFamily="34" charset="0"/>
              </a:rPr>
              <a:t>của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thay</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đổi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khi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lại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gần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hoặc</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xa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nguồn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endParaRPr kumimoji="0" lang="vi-VN" sz="3732"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Khi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đứng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khi</a:t>
            </a:r>
            <a:r>
              <a:rPr lang="en-US" altLang="en-US" sz="3732" b="1" dirty="0">
                <a:solidFill>
                  <a:prstClr val="black"/>
                </a:solidFill>
                <a:latin typeface="Arial" panose="020B0604020202020204" pitchFamily="34" charset="0"/>
                <a:cs typeface="Arial" panose="020B0604020202020204" pitchFamily="34" charset="0"/>
              </a:rPr>
              <a:t>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Ở </a:t>
            </a:r>
            <a:r>
              <a:rPr lang="en-US" altLang="en-US" sz="3732" b="1" dirty="0" err="1">
                <a:solidFill>
                  <a:prstClr val="black"/>
                </a:solidFill>
                <a:latin typeface="Arial" panose="020B0604020202020204" pitchFamily="34" charset="0"/>
                <a:cs typeface="Arial" panose="020B0604020202020204" pitchFamily="34" charset="0"/>
              </a:rPr>
              <a:t>trong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rõ</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khỏi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bé</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quá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không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nữa</a:t>
            </a:r>
            <a:r>
              <a:rPr lang="en-US" altLang="en-US" sz="3732" b="1" dirty="0">
                <a:solidFill>
                  <a:prstClr val="black"/>
                </a:solidFill>
                <a:latin typeface="Arial" panose="020B0604020202020204" pitchFamily="34" charset="0"/>
                <a:cs typeface="Arial" panose="020B0604020202020204" pitchFamily="34" charset="0"/>
              </a:rPr>
              <a:t>. </a:t>
            </a:r>
          </a:p>
          <a:p>
            <a:pPr marL="228526" lvl="0"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Ngồi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3010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86642351-E479-EEAF-BFEB-CD9533771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72" y="0"/>
            <a:ext cx="976540" cy="976540"/>
          </a:xfrm>
          <a:prstGeom prst="rect">
            <a:avLst/>
          </a:prstGeom>
        </p:spPr>
      </p:pic>
      <p:grpSp>
        <p:nvGrpSpPr>
          <p:cNvPr id="15" name="组合 2">
            <a:extLst>
              <a:ext uri="{FF2B5EF4-FFF2-40B4-BE49-F238E27FC236}">
                <a16:creationId xmlns:a16="http://schemas.microsoft.com/office/drawing/2014/main" id="{25BCF22A-6CC7-4AFF-8A7A-C6A8449A3B37}"/>
              </a:ext>
            </a:extLst>
          </p:cNvPr>
          <p:cNvGrpSpPr/>
          <p:nvPr/>
        </p:nvGrpSpPr>
        <p:grpSpPr>
          <a:xfrm>
            <a:off x="198784" y="1296672"/>
            <a:ext cx="11620515" cy="155141"/>
            <a:chOff x="87423" y="674435"/>
            <a:chExt cx="8718076" cy="116392"/>
          </a:xfrm>
        </p:grpSpPr>
        <p:pic>
          <p:nvPicPr>
            <p:cNvPr id="16" name="Picture 2">
              <a:extLst>
                <a:ext uri="{FF2B5EF4-FFF2-40B4-BE49-F238E27FC236}">
                  <a16:creationId xmlns:a16="http://schemas.microsoft.com/office/drawing/2014/main" id="{04AF7498-5E2B-C6C0-F4C6-33BCC32AD6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B551FCBF-D746-DCA2-4711-4C405AA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46E76B9C-6617-8611-F318-8A884E1A3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CF8084DD-CFE4-1ACA-DCAD-EB68C97F8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a:extLst>
              <a:ext uri="{FF2B5EF4-FFF2-40B4-BE49-F238E27FC236}">
                <a16:creationId xmlns:a16="http://schemas.microsoft.com/office/drawing/2014/main" id="{02BA0651-0D39-34CB-772C-803D7B7422B4}"/>
              </a:ext>
            </a:extLst>
          </p:cNvPr>
          <p:cNvGrpSpPr/>
          <p:nvPr/>
        </p:nvGrpSpPr>
        <p:grpSpPr>
          <a:xfrm>
            <a:off x="1525369" y="1609186"/>
            <a:ext cx="10096364" cy="4835554"/>
            <a:chOff x="952107" y="1571920"/>
            <a:chExt cx="4421171" cy="1857080"/>
          </a:xfrm>
        </p:grpSpPr>
        <p:sp>
          <p:nvSpPr>
            <p:cNvPr id="21" name="Rectangle: Rounded Corners 3">
              <a:extLst>
                <a:ext uri="{FF2B5EF4-FFF2-40B4-BE49-F238E27FC236}">
                  <a16:creationId xmlns:a16="http://schemas.microsoft.com/office/drawing/2014/main" id="{0D54E740-3B03-54D9-4E11-BB03A33B4384}"/>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sp>
          <p:nvSpPr>
            <p:cNvPr id="22" name="Rectangle: Rounded Corners 7">
              <a:extLst>
                <a:ext uri="{FF2B5EF4-FFF2-40B4-BE49-F238E27FC236}">
                  <a16:creationId xmlns:a16="http://schemas.microsoft.com/office/drawing/2014/main" id="{69F6A848-48E5-F954-D00C-64690AC36F74}"/>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grpSp>
      <p:sp>
        <p:nvSpPr>
          <p:cNvPr id="23" name="Rectangle 32">
            <a:extLst>
              <a:ext uri="{FF2B5EF4-FFF2-40B4-BE49-F238E27FC236}">
                <a16:creationId xmlns:a16="http://schemas.microsoft.com/office/drawing/2014/main" id="{89551AD9-6CE3-F788-B4D9-94CA7C5A76FA}"/>
              </a:ext>
            </a:extLst>
          </p:cNvPr>
          <p:cNvSpPr>
            <a:spLocks noChangeArrowheads="1"/>
          </p:cNvSpPr>
          <p:nvPr/>
        </p:nvSpPr>
        <p:spPr bwMode="auto">
          <a:xfrm>
            <a:off x="2348446" y="2258072"/>
            <a:ext cx="8450211" cy="340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defTabSz="913256" eaLnBrk="1" hangingPunct="1"/>
            <a:r>
              <a:rPr lang="vi-VN" altLang="en-US" sz="4400" b="1" dirty="0">
                <a:solidFill>
                  <a:prstClr val="black"/>
                </a:solidFill>
                <a:latin typeface="Arial" panose="020B0604020202020204" pitchFamily="34" charset="0"/>
              </a:rPr>
              <a:t>Khi ở gần nguồn âm sẽ nghe thấy âm thanh to hơn khi ở xa nguồn âm. Khi truyền ra xa thì âm thanh yếu đi vì rung động truyền ra xa bị yếu đi.</a:t>
            </a:r>
          </a:p>
        </p:txBody>
      </p:sp>
      <p:pic>
        <p:nvPicPr>
          <p:cNvPr id="25" name="Picture 24">
            <a:extLst>
              <a:ext uri="{FF2B5EF4-FFF2-40B4-BE49-F238E27FC236}">
                <a16:creationId xmlns:a16="http://schemas.microsoft.com/office/drawing/2014/main" id="{FD6FCB69-97D9-E218-22F5-A8FF4465C910}"/>
              </a:ext>
            </a:extLst>
          </p:cNvPr>
          <p:cNvPicPr>
            <a:picLocks noChangeAspect="1"/>
          </p:cNvPicPr>
          <p:nvPr/>
        </p:nvPicPr>
        <p:blipFill>
          <a:blip r:embed="rId5"/>
          <a:stretch>
            <a:fillRect/>
          </a:stretch>
        </p:blipFill>
        <p:spPr>
          <a:xfrm>
            <a:off x="3600941" y="0"/>
            <a:ext cx="5072312" cy="1713124"/>
          </a:xfrm>
          <a:prstGeom prst="rect">
            <a:avLst/>
          </a:prstGeom>
        </p:spPr>
      </p:pic>
    </p:spTree>
    <p:extLst>
      <p:ext uri="{BB962C8B-B14F-4D97-AF65-F5344CB8AC3E}">
        <p14:creationId xmlns:p14="http://schemas.microsoft.com/office/powerpoint/2010/main" val="1430214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1336" y="98657"/>
            <a:ext cx="2403757" cy="256114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3"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98414" y="-303648"/>
            <a:ext cx="609412" cy="609412"/>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2393399" y="573695"/>
            <a:ext cx="8473104" cy="2799869"/>
          </a:xfrm>
          <a:prstGeom prst="rect">
            <a:avLst/>
          </a:prstGeom>
          <a:noFill/>
          <a:ln w="19050">
            <a:noFill/>
            <a:prstDash val="dash"/>
          </a:ln>
        </p:spPr>
        <p:txBody>
          <a:bodyPr wrap="square" rtlCol="0">
            <a:spAutoFit/>
            <a:scene3d>
              <a:camera prst="perspectiveRight"/>
              <a:lightRig rig="threePt" dir="t"/>
            </a:scene3d>
          </a:bodyPr>
          <a:lstStyle/>
          <a:p>
            <a:pPr algn="ctr" defTabSz="913256"/>
            <a:r>
              <a:rPr lang="en-US" altLang="zh-CN" sz="8797"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ÂM THANH </a:t>
            </a:r>
          </a:p>
          <a:p>
            <a:pPr algn="ctr" defTabSz="913256"/>
            <a:r>
              <a:rPr lang="en-US" altLang="zh-CN" sz="8797"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GÌ ĐÂY?</a:t>
            </a:r>
            <a:endParaRPr lang="zh-CN" altLang="en-US" sz="8797"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99269" y="-150406"/>
            <a:ext cx="2382915" cy="2389101"/>
          </a:xfrm>
          <a:prstGeom prst="rect">
            <a:avLst/>
          </a:prstGeom>
        </p:spPr>
      </p:pic>
      <p:pic>
        <p:nvPicPr>
          <p:cNvPr id="1026" name="Picture 2" descr="Hình ảnh Vector Png Công Ty Tuyển Dụng Tay Cầm Sừng áp Phích Tuyển Dụng,  Kèn, Công, Ty miễn phí tải tập tin PNG PSDComment và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07304" y="1181083"/>
            <a:ext cx="6459060" cy="6217109"/>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0588" y="4146190"/>
            <a:ext cx="7819531" cy="2460545"/>
          </a:xfrm>
          <a:prstGeom prst="rect">
            <a:avLst/>
          </a:prstGeom>
        </p:spPr>
      </p:pic>
      <p:pic>
        <p:nvPicPr>
          <p:cNvPr id="10" name="图片 2"/>
          <p:cNvPicPr>
            <a:picLocks noChangeAspect="1"/>
          </p:cNvPicPr>
          <p:nvPr/>
        </p:nvPicPr>
        <p:blipFill rotWithShape="1">
          <a:blip r:embed="rId14" cstate="print">
            <a:extLst>
              <a:ext uri="{28A0092B-C50C-407E-A947-70E740481C1C}">
                <a14:useLocalDpi xmlns:a14="http://schemas.microsoft.com/office/drawing/2010/main" val="0"/>
              </a:ext>
            </a:extLst>
          </a:blip>
          <a:srcRect t="56225"/>
          <a:stretch/>
        </p:blipFill>
        <p:spPr>
          <a:xfrm>
            <a:off x="-121952" y="5137007"/>
            <a:ext cx="12394652" cy="1971368"/>
          </a:xfrm>
          <a:prstGeom prst="rect">
            <a:avLst/>
          </a:prstGeom>
        </p:spPr>
      </p:pic>
    </p:spTree>
    <p:extLst>
      <p:ext uri="{BB962C8B-B14F-4D97-AF65-F5344CB8AC3E}">
        <p14:creationId xmlns:p14="http://schemas.microsoft.com/office/powerpoint/2010/main" val="1153906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250" fill="hold"/>
                                        <p:tgtEl>
                                          <p:spTgt spid="9"/>
                                        </p:tgtEl>
                                        <p:attrNameLst>
                                          <p:attrName>ppt_x</p:attrName>
                                        </p:attrNameLst>
                                      </p:cBhvr>
                                      <p:tavLst>
                                        <p:tav tm="0">
                                          <p:val>
                                            <p:strVal val="1+#ppt_w/2"/>
                                          </p:val>
                                        </p:tav>
                                        <p:tav tm="100000">
                                          <p:val>
                                            <p:strVal val="#ppt_x"/>
                                          </p:val>
                                        </p:tav>
                                      </p:tavLst>
                                    </p:anim>
                                    <p:anim calcmode="lin" valueType="num">
                                      <p:cBhvr additive="base">
                                        <p:cTn id="8" dur="22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750" fill="hold"/>
                                        <p:tgtEl>
                                          <p:spTgt spid="8"/>
                                        </p:tgtEl>
                                        <p:attrNameLst>
                                          <p:attrName>ppt_x</p:attrName>
                                        </p:attrNameLst>
                                      </p:cBhvr>
                                      <p:tavLst>
                                        <p:tav tm="0">
                                          <p:val>
                                            <p:strVal val="1+#ppt_w/2"/>
                                          </p:val>
                                        </p:tav>
                                        <p:tav tm="100000">
                                          <p:val>
                                            <p:strVal val="#ppt_x"/>
                                          </p:val>
                                        </p:tav>
                                      </p:tavLst>
                                    </p:anim>
                                    <p:anim calcmode="lin" valueType="num">
                                      <p:cBhvr additive="base">
                                        <p:cTn id="12" dur="17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16" presetClass="entr" presetSubtype="21"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par>
                                <p:cTn id="17" presetID="12" presetClass="entr" presetSubtype="2"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3000"/>
                                        <p:tgtEl>
                                          <p:spTgt spid="12"/>
                                        </p:tgtEl>
                                        <p:attrNameLst>
                                          <p:attrName>ppt_x</p:attrName>
                                        </p:attrNameLst>
                                      </p:cBhvr>
                                      <p:tavLst>
                                        <p:tav tm="0">
                                          <p:val>
                                            <p:strVal val="#ppt_x+#ppt_w*1.125000"/>
                                          </p:val>
                                        </p:tav>
                                        <p:tav tm="100000">
                                          <p:val>
                                            <p:strVal val="#ppt_x"/>
                                          </p:val>
                                        </p:tav>
                                      </p:tavLst>
                                    </p:anim>
                                    <p:animEffect transition="in" filter="wipe(left)">
                                      <p:cBhvr>
                                        <p:cTn id="20" dur="3000"/>
                                        <p:tgtEl>
                                          <p:spTgt spid="12"/>
                                        </p:tgtEl>
                                      </p:cBhvr>
                                    </p:animEffect>
                                  </p:childTnLst>
                                </p:cTn>
                              </p:par>
                              <p:par>
                                <p:cTn id="21" presetID="22" presetClass="entr" presetSubtype="2"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par>
                          <p:cTn id="24" fill="hold">
                            <p:stCondLst>
                              <p:cond delay="575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13"/>
                </p:tgtEl>
              </p:cMediaNode>
            </p:audio>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รูปฮอร์น PNG, ภาพฮอร์นPSD, ดาวน์โหลดฟรี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4366" y="2622862"/>
            <a:ext cx="4750258" cy="4750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3482810" y="1725556"/>
            <a:ext cx="6435866" cy="2339794"/>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42" name="MH_Others_2"/>
          <p:cNvSpPr txBox="1"/>
          <p:nvPr>
            <p:custDataLst>
              <p:tags r:id="rId1"/>
            </p:custDataLst>
          </p:nvPr>
        </p:nvSpPr>
        <p:spPr>
          <a:xfrm>
            <a:off x="2342116" y="2203328"/>
            <a:ext cx="8717251" cy="984565"/>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gà</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gáy</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2052" name="Picture 4" descr="Hình ảnh Vòi Nước Lớn được Tweet, Gà Mái, Gà Con, Thịt Gà miễn phí tải tập  tin PNG PSDComment và Vecto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594" b="90000" l="0" r="93750">
                        <a14:foregroundMark x1="78750" y1="25313" x2="75625" y2="25781"/>
                        <a14:foregroundMark x1="75938" y1="33281" x2="74063" y2="32656"/>
                        <a14:foregroundMark x1="75625" y1="42344" x2="70469" y2="42969"/>
                      </a14:backgroundRemoval>
                    </a14:imgEffect>
                  </a14:imgLayer>
                </a14:imgProps>
              </a:ext>
              <a:ext uri="{28A0092B-C50C-407E-A947-70E740481C1C}">
                <a14:useLocalDpi xmlns:a14="http://schemas.microsoft.com/office/drawing/2010/main" val="0"/>
              </a:ext>
            </a:extLst>
          </a:blip>
          <a:srcRect/>
          <a:stretch>
            <a:fillRect/>
          </a:stretch>
        </p:blipFill>
        <p:spPr bwMode="auto">
          <a:xfrm rot="200363" flipH="1">
            <a:off x="7249448" y="2810516"/>
            <a:ext cx="4872072" cy="4460206"/>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Tieng-Ga-gay-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841014" y="7648647"/>
            <a:ext cx="812549" cy="8125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par>
                                <p:cTn id="11" presetID="3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par>
                                <p:cTn id="17" presetID="3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fltVal val="0"/>
                                          </p:val>
                                        </p:tav>
                                        <p:tav tm="100000">
                                          <p:val>
                                            <p:strVal val="#ppt_w"/>
                                          </p:val>
                                        </p:tav>
                                      </p:tavLst>
                                    </p:anim>
                                    <p:anim calcmode="lin" valueType="num">
                                      <p:cBhvr>
                                        <p:cTn id="20" dur="1000" fill="hold"/>
                                        <p:tgtEl>
                                          <p:spTgt spid="37"/>
                                        </p:tgtEl>
                                        <p:attrNameLst>
                                          <p:attrName>ppt_h</p:attrName>
                                        </p:attrNameLst>
                                      </p:cBhvr>
                                      <p:tavLst>
                                        <p:tav tm="0">
                                          <p:val>
                                            <p:fltVal val="0"/>
                                          </p:val>
                                        </p:tav>
                                        <p:tav tm="100000">
                                          <p:val>
                                            <p:strVal val="#ppt_h"/>
                                          </p:val>
                                        </p:tav>
                                      </p:tavLst>
                                    </p:anim>
                                    <p:anim calcmode="lin" valueType="num">
                                      <p:cBhvr>
                                        <p:cTn id="21" dur="1000" fill="hold"/>
                                        <p:tgtEl>
                                          <p:spTgt spid="37"/>
                                        </p:tgtEl>
                                        <p:attrNameLst>
                                          <p:attrName>style.rotation</p:attrName>
                                        </p:attrNameLst>
                                      </p:cBhvr>
                                      <p:tavLst>
                                        <p:tav tm="0">
                                          <p:val>
                                            <p:fltVal val="90"/>
                                          </p:val>
                                        </p:tav>
                                        <p:tav tm="100000">
                                          <p:val>
                                            <p:fltVal val="0"/>
                                          </p:val>
                                        </p:tav>
                                      </p:tavLst>
                                    </p:anim>
                                    <p:animEffect transition="in" filter="fade">
                                      <p:cBhvr>
                                        <p:cTn id="22" dur="1000"/>
                                        <p:tgtEl>
                                          <p:spTgt spid="37"/>
                                        </p:tgtEl>
                                      </p:cBhvr>
                                    </p:animEffect>
                                  </p:childTnLst>
                                </p:cTn>
                              </p:par>
                              <p:par>
                                <p:cTn id="23" presetID="14" presetClass="entr" presetSubtype="1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randombar(horizontal)">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 calcmode="lin" valueType="num">
                                      <p:cBhvr additive="base">
                                        <p:cTn id="30" dur="500" fill="hold"/>
                                        <p:tgtEl>
                                          <p:spTgt spid="2052"/>
                                        </p:tgtEl>
                                        <p:attrNameLst>
                                          <p:attrName>ppt_x</p:attrName>
                                        </p:attrNameLst>
                                      </p:cBhvr>
                                      <p:tavLst>
                                        <p:tav tm="0">
                                          <p:val>
                                            <p:strVal val="1+#ppt_w/2"/>
                                          </p:val>
                                        </p:tav>
                                        <p:tav tm="100000">
                                          <p:val>
                                            <p:strVal val="#ppt_x"/>
                                          </p:val>
                                        </p:tav>
                                      </p:tavLst>
                                    </p:anim>
                                    <p:anim calcmode="lin" valueType="num">
                                      <p:cBhvr additive="base">
                                        <p:cTn id="31" dur="500" fill="hold"/>
                                        <p:tgtEl>
                                          <p:spTgt spid="20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Yeah.wav"/>
                                        </p:tgtEl>
                                      </p:cMediaNode>
                                    </p:audio>
                                  </p:subTnLst>
                                </p:cTn>
                              </p:par>
                            </p:childTnLst>
                          </p:cTn>
                        </p:par>
                        <p:par>
                          <p:cTn id="32" fill="hold">
                            <p:stCondLst>
                              <p:cond delay="500"/>
                            </p:stCondLst>
                            <p:childTnLst>
                              <p:par>
                                <p:cTn id="33" presetID="47"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42"/>
                                        </p:tgtEl>
                                        <p:attrNameLst>
                                          <p:attrName>style.visibility</p:attrName>
                                        </p:attrNameLst>
                                      </p:cBhvr>
                                      <p:to>
                                        <p:strVal val="visible"/>
                                      </p:to>
                                    </p:set>
                                    <p:anim calcmode="lin" valueType="num">
                                      <p:cBhvr>
                                        <p:cTn id="40" dur="25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41" dur="250" fill="hold"/>
                                        <p:tgtEl>
                                          <p:spTgt spid="42"/>
                                        </p:tgtEl>
                                        <p:attrNameLst>
                                          <p:attrName>ppt_y</p:attrName>
                                        </p:attrNameLst>
                                      </p:cBhvr>
                                      <p:tavLst>
                                        <p:tav tm="0">
                                          <p:val>
                                            <p:strVal val="#ppt_y"/>
                                          </p:val>
                                        </p:tav>
                                        <p:tav tm="100000">
                                          <p:val>
                                            <p:strVal val="#ppt_y"/>
                                          </p:val>
                                        </p:tav>
                                      </p:tavLst>
                                    </p:anim>
                                    <p:anim calcmode="lin" valueType="num">
                                      <p:cBhvr>
                                        <p:cTn id="42" dur="25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43" dur="25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25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seq concurrent="1" nextAc="seek">
              <p:cTn id="46" restart="whenNotActive" fill="hold" evtFilter="cancelBubble" nodeType="interactiveSeq">
                <p:stCondLst>
                  <p:cond evt="onClick" delay="0">
                    <p:tgtEl>
                      <p:spTgt spid="205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2068"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3335073" y="728303"/>
            <a:ext cx="6435866" cy="2339794"/>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13" name="MH_Others_2"/>
          <p:cNvSpPr txBox="1"/>
          <p:nvPr>
            <p:custDataLst>
              <p:tags r:id="rId1"/>
            </p:custDataLst>
          </p:nvPr>
        </p:nvSpPr>
        <p:spPr>
          <a:xfrm>
            <a:off x="2194379" y="847483"/>
            <a:ext cx="8717251" cy="1969129"/>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endPar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a:p>
            <a:pPr algn="ctr" defTabSz="913256">
              <a:defRPr/>
            </a:pP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chim</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hót</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14" name="Picture 2" descr="รูปฮอร์น PNG, ภาพฮอร์นPSD, ดาวน์โหลดฟรี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a:off x="7591451" y="2563623"/>
            <a:ext cx="4920664" cy="47502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te Cartoon Png Image Transparent - Bird Clipart Png,Transparent Cartoons  - free transparent png images - pngaaa.com"/>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42" b="99495" l="0" r="96778">
                        <a14:foregroundMark x1="56444" y1="24411" x2="55222" y2="24747"/>
                        <a14:foregroundMark x1="49222" y1="24747" x2="46333" y2="25758"/>
                      </a14:backgroundRemoval>
                    </a14:imgEffect>
                  </a14:imgLayer>
                </a14:imgProps>
              </a:ext>
              <a:ext uri="{28A0092B-C50C-407E-A947-70E740481C1C}">
                <a14:useLocalDpi xmlns:a14="http://schemas.microsoft.com/office/drawing/2010/main" val="0"/>
              </a:ext>
            </a:extLst>
          </a:blip>
          <a:srcRect/>
          <a:stretch>
            <a:fillRect/>
          </a:stretch>
        </p:blipFill>
        <p:spPr bwMode="auto">
          <a:xfrm rot="21148595" flipH="1">
            <a:off x="-1139203" y="2828325"/>
            <a:ext cx="6498517" cy="4751042"/>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chim-hot-vao-buoi-sang-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105840" y="7578071"/>
            <a:ext cx="812549" cy="812549"/>
          </a:xfrm>
          <a:prstGeom prst="rect">
            <a:avLst/>
          </a:prstGeom>
        </p:spPr>
      </p:pic>
    </p:spTree>
    <p:extLst>
      <p:ext uri="{BB962C8B-B14F-4D97-AF65-F5344CB8AC3E}">
        <p14:creationId xmlns:p14="http://schemas.microsoft.com/office/powerpoint/2010/main" val="374912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Yeah.wav"/>
                                        </p:tgtEl>
                                      </p:cMediaNode>
                                    </p:audio>
                                  </p:sub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 calcmode="lin" valueType="num">
                                      <p:cBhvr>
                                        <p:cTn id="18"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13"/>
                                        </p:tgtEl>
                                        <p:attrNameLst>
                                          <p:attrName>ppt_y</p:attrName>
                                        </p:attrNameLst>
                                      </p:cBhvr>
                                      <p:tavLst>
                                        <p:tav tm="0">
                                          <p:val>
                                            <p:strVal val="#ppt_y"/>
                                          </p:val>
                                        </p:tav>
                                        <p:tav tm="100000">
                                          <p:val>
                                            <p:strVal val="#ppt_y"/>
                                          </p:val>
                                        </p:tav>
                                      </p:tavLst>
                                    </p:anim>
                                    <p:anim calcmode="lin" valueType="num">
                                      <p:cBhvr>
                                        <p:cTn id="20"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13"/>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0081" fill="hold"/>
                                        <p:tgtEl>
                                          <p:spTgt spid="2"/>
                                        </p:tgtEl>
                                      </p:cBhvr>
                                    </p:cmd>
                                  </p:childTnLst>
                                </p:cTn>
                              </p:par>
                            </p:childTnLst>
                          </p:cTn>
                        </p:par>
                      </p:childTnLst>
                    </p:cTn>
                  </p:par>
                </p:childTnLst>
              </p:cTn>
              <p:nextCondLst>
                <p:cond evt="onClick" delay="0">
                  <p:tgtEl>
                    <p:spTgt spid="14"/>
                  </p:tgtEl>
                </p:cond>
              </p:nextCondLst>
            </p:seq>
          </p:childTnLst>
        </p:cTn>
      </p:par>
    </p:tnLst>
    <p:bldLst>
      <p:bldP spid="41"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รูปฮอร์น PNG, ภาพฮอร์นPSD, ดาวน์โหลดฟรี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4366" y="2622862"/>
            <a:ext cx="4750258" cy="4750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3219992" y="1526200"/>
            <a:ext cx="6435866" cy="1424028"/>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42" name="MH_Others_2"/>
          <p:cNvSpPr txBox="1"/>
          <p:nvPr>
            <p:custDataLst>
              <p:tags r:id="rId1"/>
            </p:custDataLst>
          </p:nvPr>
        </p:nvSpPr>
        <p:spPr>
          <a:xfrm>
            <a:off x="2140762" y="1745924"/>
            <a:ext cx="8717251" cy="984565"/>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trống</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4098" name="Picture 2" descr="Khóa học Trống, Khóa học trống acoustic, trống điện cho trẻ em, người lớ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82001" y="3075926"/>
            <a:ext cx="3947712" cy="3725653"/>
          </a:xfrm>
          <a:prstGeom prst="rect">
            <a:avLst/>
          </a:prstGeom>
          <a:noFill/>
          <a:extLst>
            <a:ext uri="{909E8E84-426E-40DD-AFC4-6F175D3DCCD1}">
              <a14:hiddenFill xmlns:a14="http://schemas.microsoft.com/office/drawing/2010/main">
                <a:solidFill>
                  <a:srgbClr val="FFFFFF"/>
                </a:solidFill>
              </a14:hiddenFill>
            </a:ext>
          </a:extLst>
        </p:spPr>
      </p:pic>
      <p:pic>
        <p:nvPicPr>
          <p:cNvPr id="2" name="Hieu-ung-am-thanh-drum-roll-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9655857" y="7373121"/>
            <a:ext cx="812549" cy="812549"/>
          </a:xfrm>
          <a:prstGeom prst="rect">
            <a:avLst/>
          </a:prstGeom>
        </p:spPr>
      </p:pic>
    </p:spTree>
    <p:extLst>
      <p:ext uri="{BB962C8B-B14F-4D97-AF65-F5344CB8AC3E}">
        <p14:creationId xmlns:p14="http://schemas.microsoft.com/office/powerpoint/2010/main" val="412329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Yeah.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1000"/>
                                        <p:tgtEl>
                                          <p:spTgt spid="4098"/>
                                        </p:tgtEl>
                                      </p:cBhvr>
                                    </p:animEffect>
                                    <p:anim calcmode="lin" valueType="num">
                                      <p:cBhvr>
                                        <p:cTn id="24" dur="1000" fill="hold"/>
                                        <p:tgtEl>
                                          <p:spTgt spid="4098"/>
                                        </p:tgtEl>
                                        <p:attrNameLst>
                                          <p:attrName>ppt_x</p:attrName>
                                        </p:attrNameLst>
                                      </p:cBhvr>
                                      <p:tavLst>
                                        <p:tav tm="0">
                                          <p:val>
                                            <p:strVal val="#ppt_x"/>
                                          </p:val>
                                        </p:tav>
                                        <p:tav tm="100000">
                                          <p:val>
                                            <p:strVal val="#ppt_x"/>
                                          </p:val>
                                        </p:tav>
                                      </p:tavLst>
                                    </p:anim>
                                    <p:anim calcmode="lin" valueType="num">
                                      <p:cBhvr>
                                        <p:cTn id="2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seq concurrent="1" nextAc="seek">
              <p:cTn id="27" restart="whenNotActive" fill="hold" evtFilter="cancelBubble" nodeType="interactiveSeq">
                <p:stCondLst>
                  <p:cond evt="onClick" delay="0">
                    <p:tgtEl>
                      <p:spTgt spid="205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52"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78" y="2335635"/>
            <a:ext cx="7122502" cy="4626329"/>
          </a:xfrm>
          <a:prstGeom prst="rect">
            <a:avLst/>
          </a:prstGeom>
        </p:spPr>
      </p:pic>
      <p:pic>
        <p:nvPicPr>
          <p:cNvPr id="2050" name="Picture 2" descr="รูปฮอร์น PNG, ภาพฮอร์นPSD, ดาวน์โหลดฟรี | Pngtre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4366" y="2622862"/>
            <a:ext cx="4750258" cy="4750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2901773" y="832011"/>
            <a:ext cx="6435866" cy="2339794"/>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42" name="MH_Others_2"/>
          <p:cNvSpPr txBox="1"/>
          <p:nvPr>
            <p:custDataLst>
              <p:tags r:id="rId1"/>
            </p:custDataLst>
          </p:nvPr>
        </p:nvSpPr>
        <p:spPr>
          <a:xfrm>
            <a:off x="1761079" y="1309784"/>
            <a:ext cx="8717251" cy="984565"/>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cười</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3078" name="Picture 6" descr="Kinderen Kinderen Lachen Samen Vector Stockvectorkunst en meer beelden van  Kind - iStock"/>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9279">
                        <a14:foregroundMark x1="33413" y1="28606" x2="21875" y2="41587"/>
                        <a14:foregroundMark x1="62740" y1="13702" x2="64663" y2="13942"/>
                        <a14:foregroundMark x1="67308" y1="16827" x2="68510" y2="16827"/>
                        <a14:foregroundMark x1="53846" y1="28606" x2="55529" y2="28606"/>
                        <a14:foregroundMark x1="56490" y1="27644" x2="58894" y2="27163"/>
                        <a14:foregroundMark x1="50240" y1="43269" x2="52644" y2="43029"/>
                        <a14:foregroundMark x1="85337" y1="56731" x2="80769" y2="59375"/>
                      </a14:backgroundRemoval>
                    </a14:imgEffect>
                  </a14:imgLayer>
                </a14:imgProps>
              </a:ext>
              <a:ext uri="{28A0092B-C50C-407E-A947-70E740481C1C}">
                <a14:useLocalDpi xmlns:a14="http://schemas.microsoft.com/office/drawing/2010/main" val="0"/>
              </a:ext>
            </a:extLst>
          </a:blip>
          <a:srcRect/>
          <a:stretch>
            <a:fillRect/>
          </a:stretch>
        </p:blipFill>
        <p:spPr bwMode="auto">
          <a:xfrm>
            <a:off x="5135378" y="2094062"/>
            <a:ext cx="5689380" cy="5689381"/>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cuoi-khan-gia-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50384" y="7013157"/>
            <a:ext cx="1257271" cy="1257271"/>
          </a:xfrm>
          <a:prstGeom prst="rect">
            <a:avLst/>
          </a:prstGeom>
        </p:spPr>
      </p:pic>
    </p:spTree>
    <p:extLst>
      <p:ext uri="{BB962C8B-B14F-4D97-AF65-F5344CB8AC3E}">
        <p14:creationId xmlns:p14="http://schemas.microsoft.com/office/powerpoint/2010/main" val="86678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Yeah.wav"/>
                                        </p:tgtEl>
                                      </p:cMediaNode>
                                    </p:audio>
                                  </p:sub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fade">
                                      <p:cBhvr>
                                        <p:cTn id="26" dur="1000"/>
                                        <p:tgtEl>
                                          <p:spTgt spid="3078"/>
                                        </p:tgtEl>
                                      </p:cBhvr>
                                    </p:animEffect>
                                    <p:anim calcmode="lin" valueType="num">
                                      <p:cBhvr>
                                        <p:cTn id="27" dur="1000" fill="hold"/>
                                        <p:tgtEl>
                                          <p:spTgt spid="3078"/>
                                        </p:tgtEl>
                                        <p:attrNameLst>
                                          <p:attrName>ppt_x</p:attrName>
                                        </p:attrNameLst>
                                      </p:cBhvr>
                                      <p:tavLst>
                                        <p:tav tm="0">
                                          <p:val>
                                            <p:strVal val="#ppt_x"/>
                                          </p:val>
                                        </p:tav>
                                        <p:tav tm="100000">
                                          <p:val>
                                            <p:strVal val="#ppt_x"/>
                                          </p:val>
                                        </p:tav>
                                      </p:tavLst>
                                    </p:anim>
                                    <p:anim calcmode="lin" valueType="num">
                                      <p:cBhvr>
                                        <p:cTn id="28"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2050"/>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093"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2079" y="1251471"/>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522" y="141459"/>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2834" y="-60625"/>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37"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1404" y="1056806"/>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207092" y="2716759"/>
            <a:ext cx="1418032" cy="1104077"/>
          </a:xfrm>
          <a:prstGeom prst="rect">
            <a:avLst/>
          </a:prstGeom>
        </p:spPr>
      </p:pic>
      <p:pic>
        <p:nvPicPr>
          <p:cNvPr id="2" name="Picture 1">
            <a:extLst>
              <a:ext uri="{FF2B5EF4-FFF2-40B4-BE49-F238E27FC236}">
                <a16:creationId xmlns:a16="http://schemas.microsoft.com/office/drawing/2014/main" id="{6C13E5B8-D9E3-8591-BAC9-60568A724768}"/>
              </a:ext>
            </a:extLst>
          </p:cNvPr>
          <p:cNvPicPr>
            <a:picLocks noChangeAspect="1"/>
          </p:cNvPicPr>
          <p:nvPr/>
        </p:nvPicPr>
        <p:blipFill>
          <a:blip r:embed="rId13"/>
          <a:stretch>
            <a:fillRect/>
          </a:stretch>
        </p:blipFill>
        <p:spPr>
          <a:xfrm>
            <a:off x="-118555" y="-208251"/>
            <a:ext cx="3737172" cy="1438781"/>
          </a:xfrm>
          <a:prstGeom prst="rect">
            <a:avLst/>
          </a:prstGeom>
        </p:spPr>
      </p:pic>
      <p:pic>
        <p:nvPicPr>
          <p:cNvPr id="6" name="Picture 5">
            <a:extLst>
              <a:ext uri="{FF2B5EF4-FFF2-40B4-BE49-F238E27FC236}">
                <a16:creationId xmlns:a16="http://schemas.microsoft.com/office/drawing/2014/main" id="{69B4CB5E-7FB0-ABCB-7974-CF27AFF97410}"/>
              </a:ext>
            </a:extLst>
          </p:cNvPr>
          <p:cNvPicPr>
            <a:picLocks noChangeAspect="1"/>
          </p:cNvPicPr>
          <p:nvPr/>
        </p:nvPicPr>
        <p:blipFill>
          <a:blip r:embed="rId14"/>
          <a:stretch>
            <a:fillRect/>
          </a:stretch>
        </p:blipFill>
        <p:spPr>
          <a:xfrm>
            <a:off x="1568648" y="1667522"/>
            <a:ext cx="8931414" cy="1755800"/>
          </a:xfrm>
          <a:prstGeom prst="rect">
            <a:avLst/>
          </a:prstGeom>
        </p:spPr>
      </p:pic>
      <p:sp>
        <p:nvSpPr>
          <p:cNvPr id="7" name="TextBox 6">
            <a:extLst>
              <a:ext uri="{FF2B5EF4-FFF2-40B4-BE49-F238E27FC236}">
                <a16:creationId xmlns:a16="http://schemas.microsoft.com/office/drawing/2014/main" id="{ACA3165B-AAFB-3636-6D91-627714DD79D2}"/>
              </a:ext>
            </a:extLst>
          </p:cNvPr>
          <p:cNvSpPr txBox="1"/>
          <p:nvPr/>
        </p:nvSpPr>
        <p:spPr>
          <a:xfrm>
            <a:off x="4869951" y="3513762"/>
            <a:ext cx="2630184"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0120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3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000" fill="hold"/>
                                        <p:tgtEl>
                                          <p:spTgt spid="48"/>
                                        </p:tgtEl>
                                        <p:attrNameLst>
                                          <p:attrName>ppt_w</p:attrName>
                                        </p:attrNameLst>
                                      </p:cBhvr>
                                      <p:tavLst>
                                        <p:tav tm="0">
                                          <p:val>
                                            <p:fltVal val="0"/>
                                          </p:val>
                                        </p:tav>
                                        <p:tav tm="100000">
                                          <p:val>
                                            <p:strVal val="#ppt_w"/>
                                          </p:val>
                                        </p:tav>
                                      </p:tavLst>
                                    </p:anim>
                                    <p:anim calcmode="lin" valueType="num">
                                      <p:cBhvr>
                                        <p:cTn id="11" dur="1000" fill="hold"/>
                                        <p:tgtEl>
                                          <p:spTgt spid="48"/>
                                        </p:tgtEl>
                                        <p:attrNameLst>
                                          <p:attrName>ppt_h</p:attrName>
                                        </p:attrNameLst>
                                      </p:cBhvr>
                                      <p:tavLst>
                                        <p:tav tm="0">
                                          <p:val>
                                            <p:fltVal val="0"/>
                                          </p:val>
                                        </p:tav>
                                        <p:tav tm="100000">
                                          <p:val>
                                            <p:strVal val="#ppt_h"/>
                                          </p:val>
                                        </p:tav>
                                      </p:tavLst>
                                    </p:anim>
                                    <p:anim calcmode="lin" valueType="num">
                                      <p:cBhvr>
                                        <p:cTn id="12" dur="1000" fill="hold"/>
                                        <p:tgtEl>
                                          <p:spTgt spid="48"/>
                                        </p:tgtEl>
                                        <p:attrNameLst>
                                          <p:attrName>style.rotation</p:attrName>
                                        </p:attrNameLst>
                                      </p:cBhvr>
                                      <p:tavLst>
                                        <p:tav tm="0">
                                          <p:val>
                                            <p:fltVal val="90"/>
                                          </p:val>
                                        </p:tav>
                                        <p:tav tm="100000">
                                          <p:val>
                                            <p:fltVal val="0"/>
                                          </p:val>
                                        </p:tav>
                                      </p:tavLst>
                                    </p:anim>
                                    <p:animEffect transition="in" filter="fade">
                                      <p:cBhvr>
                                        <p:cTn id="13" dur="1000"/>
                                        <p:tgtEl>
                                          <p:spTgt spid="48"/>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style.rotation</p:attrName>
                                        </p:attrNameLst>
                                      </p:cBhvr>
                                      <p:tavLst>
                                        <p:tav tm="0">
                                          <p:val>
                                            <p:fltVal val="90"/>
                                          </p:val>
                                        </p:tav>
                                        <p:tav tm="100000">
                                          <p:val>
                                            <p:fltVal val="0"/>
                                          </p:val>
                                        </p:tav>
                                      </p:tavLst>
                                    </p:anim>
                                    <p:animEffect transition="in" filter="fade">
                                      <p:cBhvr>
                                        <p:cTn id="27" dur="1000"/>
                                        <p:tgtEl>
                                          <p:spTgt spid="45"/>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style.rotation</p:attrName>
                                        </p:attrNameLst>
                                      </p:cBhvr>
                                      <p:tavLst>
                                        <p:tav tm="0">
                                          <p:val>
                                            <p:fltVal val="90"/>
                                          </p:val>
                                        </p:tav>
                                        <p:tav tm="100000">
                                          <p:val>
                                            <p:fltVal val="0"/>
                                          </p:val>
                                        </p:tav>
                                      </p:tavLst>
                                    </p:anim>
                                    <p:animEffect transition="in" filter="fade">
                                      <p:cBhvr>
                                        <p:cTn id="34" dur="1000"/>
                                        <p:tgtEl>
                                          <p:spTgt spid="44"/>
                                        </p:tgtEl>
                                      </p:cBhvr>
                                    </p:animEffect>
                                  </p:childTnLst>
                                </p:cTn>
                              </p:par>
                              <p:par>
                                <p:cTn id="35" presetID="12" presetClass="entr" presetSubtype="2"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0"/>
                                        <p:tgtEl>
                                          <p:spTgt spid="37"/>
                                        </p:tgtEl>
                                        <p:attrNameLst>
                                          <p:attrName>ppt_x</p:attrName>
                                        </p:attrNameLst>
                                      </p:cBhvr>
                                      <p:tavLst>
                                        <p:tav tm="0">
                                          <p:val>
                                            <p:strVal val="#ppt_x+#ppt_w*1.125000"/>
                                          </p:val>
                                        </p:tav>
                                        <p:tav tm="100000">
                                          <p:val>
                                            <p:strVal val="#ppt_x"/>
                                          </p:val>
                                        </p:tav>
                                      </p:tavLst>
                                    </p:anim>
                                    <p:animEffect transition="in" filter="wipe(left)">
                                      <p:cBhvr>
                                        <p:cTn id="38" dur="3000"/>
                                        <p:tgtEl>
                                          <p:spTgt spid="37"/>
                                        </p:tgtEl>
                                      </p:cBhvr>
                                    </p:animEffect>
                                  </p:childTnLst>
                                </p:cTn>
                              </p:par>
                            </p:childTnLst>
                          </p:cTn>
                        </p:par>
                        <p:par>
                          <p:cTn id="39" fill="hold">
                            <p:stCondLst>
                              <p:cond delay="6000"/>
                            </p:stCondLst>
                            <p:childTnLst>
                              <p:par>
                                <p:cTn id="40" presetID="31"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fltVal val="0"/>
                                          </p:val>
                                        </p:tav>
                                        <p:tav tm="100000">
                                          <p:val>
                                            <p:strVal val="#ppt_w"/>
                                          </p:val>
                                        </p:tav>
                                      </p:tavLst>
                                    </p:anim>
                                    <p:anim calcmode="lin" valueType="num">
                                      <p:cBhvr>
                                        <p:cTn id="43" dur="1000" fill="hold"/>
                                        <p:tgtEl>
                                          <p:spTgt spid="42"/>
                                        </p:tgtEl>
                                        <p:attrNameLst>
                                          <p:attrName>ppt_h</p:attrName>
                                        </p:attrNameLst>
                                      </p:cBhvr>
                                      <p:tavLst>
                                        <p:tav tm="0">
                                          <p:val>
                                            <p:fltVal val="0"/>
                                          </p:val>
                                        </p:tav>
                                        <p:tav tm="100000">
                                          <p:val>
                                            <p:strVal val="#ppt_h"/>
                                          </p:val>
                                        </p:tav>
                                      </p:tavLst>
                                    </p:anim>
                                    <p:anim calcmode="lin" valueType="num">
                                      <p:cBhvr>
                                        <p:cTn id="44" dur="1000" fill="hold"/>
                                        <p:tgtEl>
                                          <p:spTgt spid="42"/>
                                        </p:tgtEl>
                                        <p:attrNameLst>
                                          <p:attrName>style.rotation</p:attrName>
                                        </p:attrNameLst>
                                      </p:cBhvr>
                                      <p:tavLst>
                                        <p:tav tm="0">
                                          <p:val>
                                            <p:fltVal val="90"/>
                                          </p:val>
                                        </p:tav>
                                        <p:tav tm="100000">
                                          <p:val>
                                            <p:fltVal val="0"/>
                                          </p:val>
                                        </p:tav>
                                      </p:tavLst>
                                    </p:anim>
                                    <p:animEffect transition="in" filter="fade">
                                      <p:cBhvr>
                                        <p:cTn id="45" dur="1000"/>
                                        <p:tgtEl>
                                          <p:spTgt spid="42"/>
                                        </p:tgtEl>
                                      </p:cBhvr>
                                    </p:animEffect>
                                  </p:childTnLst>
                                </p:cTn>
                              </p:par>
                            </p:childTnLst>
                          </p:cTn>
                        </p:par>
                        <p:par>
                          <p:cTn id="46" fill="hold">
                            <p:stCondLst>
                              <p:cond delay="7000"/>
                            </p:stCondLst>
                            <p:childTnLst>
                              <p:par>
                                <p:cTn id="47" presetID="31"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fltVal val="0"/>
                                          </p:val>
                                        </p:tav>
                                        <p:tav tm="100000">
                                          <p:val>
                                            <p:strVal val="#ppt_w"/>
                                          </p:val>
                                        </p:tav>
                                      </p:tavLst>
                                    </p:anim>
                                    <p:anim calcmode="lin" valueType="num">
                                      <p:cBhvr>
                                        <p:cTn id="50" dur="1000" fill="hold"/>
                                        <p:tgtEl>
                                          <p:spTgt spid="43"/>
                                        </p:tgtEl>
                                        <p:attrNameLst>
                                          <p:attrName>ppt_h</p:attrName>
                                        </p:attrNameLst>
                                      </p:cBhvr>
                                      <p:tavLst>
                                        <p:tav tm="0">
                                          <p:val>
                                            <p:fltVal val="0"/>
                                          </p:val>
                                        </p:tav>
                                        <p:tav tm="100000">
                                          <p:val>
                                            <p:strVal val="#ppt_h"/>
                                          </p:val>
                                        </p:tav>
                                      </p:tavLst>
                                    </p:anim>
                                    <p:anim calcmode="lin" valueType="num">
                                      <p:cBhvr>
                                        <p:cTn id="51" dur="1000" fill="hold"/>
                                        <p:tgtEl>
                                          <p:spTgt spid="43"/>
                                        </p:tgtEl>
                                        <p:attrNameLst>
                                          <p:attrName>style.rotation</p:attrName>
                                        </p:attrNameLst>
                                      </p:cBhvr>
                                      <p:tavLst>
                                        <p:tav tm="0">
                                          <p:val>
                                            <p:fltVal val="90"/>
                                          </p:val>
                                        </p:tav>
                                        <p:tav tm="100000">
                                          <p:val>
                                            <p:fltVal val="0"/>
                                          </p:val>
                                        </p:tav>
                                      </p:tavLst>
                                    </p:anim>
                                    <p:animEffect transition="in" filter="fade">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56845" r="78333"/>
          <a:stretch/>
        </p:blipFill>
        <p:spPr>
          <a:xfrm>
            <a:off x="4790368" y="1923918"/>
            <a:ext cx="5036764" cy="5016417"/>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302" y="2171899"/>
            <a:ext cx="7122502" cy="462632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2776" y="1181082"/>
            <a:ext cx="2403757" cy="2561146"/>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991" y="2089756"/>
            <a:ext cx="1930062" cy="2056435"/>
          </a:xfrm>
          <a:prstGeom prst="rect">
            <a:avLst/>
          </a:prstGeom>
        </p:spPr>
      </p:pic>
      <p:pic>
        <p:nvPicPr>
          <p:cNvPr id="18" name="图片 2"/>
          <p:cNvPicPr>
            <a:picLocks noChangeAspect="1"/>
          </p:cNvPicPr>
          <p:nvPr/>
        </p:nvPicPr>
        <p:blipFill rotWithShape="1">
          <a:blip r:embed="rId8" cstate="print">
            <a:extLst>
              <a:ext uri="{28A0092B-C50C-407E-A947-70E740481C1C}">
                <a14:useLocalDpi xmlns:a14="http://schemas.microsoft.com/office/drawing/2010/main" val="0"/>
              </a:ext>
            </a:extLst>
          </a:blip>
          <a:srcRect t="56225"/>
          <a:stretch/>
        </p:blipFill>
        <p:spPr>
          <a:xfrm>
            <a:off x="-121952" y="4395886"/>
            <a:ext cx="12394652" cy="2712489"/>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37" y="-133478"/>
            <a:ext cx="2382915" cy="2389101"/>
          </a:xfrm>
          <a:prstGeom prst="rect">
            <a:avLst/>
          </a:prstGeom>
        </p:spPr>
      </p:pic>
      <p:pic>
        <p:nvPicPr>
          <p:cNvPr id="2" name="Picture 1">
            <a:extLst>
              <a:ext uri="{FF2B5EF4-FFF2-40B4-BE49-F238E27FC236}">
                <a16:creationId xmlns:a16="http://schemas.microsoft.com/office/drawing/2014/main" id="{6415458B-399B-D9FA-92E4-E2F229016F28}"/>
              </a:ext>
            </a:extLst>
          </p:cNvPr>
          <p:cNvPicPr>
            <a:picLocks noChangeAspect="1"/>
          </p:cNvPicPr>
          <p:nvPr/>
        </p:nvPicPr>
        <p:blipFill>
          <a:blip r:embed="rId10"/>
          <a:stretch>
            <a:fillRect/>
          </a:stretch>
        </p:blipFill>
        <p:spPr>
          <a:xfrm>
            <a:off x="1795819" y="-221632"/>
            <a:ext cx="9504488" cy="4383404"/>
          </a:xfrm>
          <a:prstGeom prst="rect">
            <a:avLst/>
          </a:prstGeom>
        </p:spPr>
      </p:pic>
    </p:spTree>
    <p:extLst>
      <p:ext uri="{BB962C8B-B14F-4D97-AF65-F5344CB8AC3E}">
        <p14:creationId xmlns:p14="http://schemas.microsoft.com/office/powerpoint/2010/main" val="374598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122</TotalTime>
  <Words>815</Words>
  <Application>Microsoft Office PowerPoint</Application>
  <PresentationFormat>Màn hình rộng</PresentationFormat>
  <Paragraphs>75</Paragraphs>
  <Slides>27</Slides>
  <Notes>22</Notes>
  <HiddenSlides>0</HiddenSlides>
  <MMClips>6</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27</vt:i4>
      </vt:variant>
    </vt:vector>
  </HeadingPairs>
  <TitlesOfParts>
    <vt:vector size="35" baseType="lpstr">
      <vt:lpstr>Arial</vt:lpstr>
      <vt:lpstr>Calibri</vt:lpstr>
      <vt:lpstr>Cambria</vt:lpstr>
      <vt:lpstr>Tahoma</vt:lpstr>
      <vt:lpstr>UVN Binh Duong</vt:lpstr>
      <vt:lpstr>Wingdings</vt:lpstr>
      <vt:lpstr>方正稚艺简体</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11</cp:lastModifiedBy>
  <cp:revision>38</cp:revision>
  <dcterms:created xsi:type="dcterms:W3CDTF">2023-08-22T01:03:33Z</dcterms:created>
  <dcterms:modified xsi:type="dcterms:W3CDTF">2025-01-08T07:42:42Z</dcterms:modified>
  <cp:category>9Slide.vn</cp:category>
</cp:coreProperties>
</file>