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4411" r:id="rId3"/>
    <p:sldId id="280" r:id="rId4"/>
    <p:sldId id="265" r:id="rId5"/>
    <p:sldId id="266" r:id="rId6"/>
    <p:sldId id="282" r:id="rId7"/>
    <p:sldId id="283" r:id="rId8"/>
    <p:sldId id="284" r:id="rId9"/>
    <p:sldId id="285" r:id="rId10"/>
    <p:sldId id="286" r:id="rId11"/>
    <p:sldId id="287" r:id="rId12"/>
    <p:sldId id="288" r:id="rId13"/>
    <p:sldId id="289" r:id="rId14"/>
    <p:sldId id="290" r:id="rId15"/>
    <p:sldId id="291" r:id="rId16"/>
    <p:sldId id="275" r:id="rId17"/>
    <p:sldId id="292" r:id="rId18"/>
    <p:sldId id="293" r:id="rId19"/>
    <p:sldId id="294"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4</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8</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circle with leaves and blue text&#10;&#10;Description automatically generated">
            <a:extLst>
              <a:ext uri="{FF2B5EF4-FFF2-40B4-BE49-F238E27FC236}">
                <a16:creationId xmlns:a16="http://schemas.microsoft.com/office/drawing/2014/main" id="{F2CB731E-18E0-0487-406C-B1FA28E1562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CFE984EF-A511-BE2F-F46B-154B343208B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23697" y="112627"/>
            <a:ext cx="1456042" cy="1456042"/>
          </a:xfrm>
          <a:prstGeom prst="rect">
            <a:avLst/>
          </a:prstGeom>
        </p:spPr>
      </p:pic>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9669" y="2735910"/>
            <a:ext cx="4463669" cy="4463669"/>
          </a:xfrm>
          <a:prstGeom prst="rect">
            <a:avLst/>
          </a:prstGeom>
        </p:spPr>
      </p:pic>
      <p:pic>
        <p:nvPicPr>
          <p:cNvPr id="11" name="Picture 10">
            <a:extLst>
              <a:ext uri="{FF2B5EF4-FFF2-40B4-BE49-F238E27FC236}">
                <a16:creationId xmlns:a16="http://schemas.microsoft.com/office/drawing/2014/main" id="{8CCBDD53-B36F-5F87-5056-21A35C347C6B}"/>
              </a:ext>
            </a:extLst>
          </p:cNvPr>
          <p:cNvPicPr>
            <a:picLocks noChangeAspect="1"/>
          </p:cNvPicPr>
          <p:nvPr/>
        </p:nvPicPr>
        <p:blipFill>
          <a:blip r:embed="rId11"/>
          <a:stretch>
            <a:fillRect/>
          </a:stretch>
        </p:blipFill>
        <p:spPr>
          <a:xfrm>
            <a:off x="603036" y="1821801"/>
            <a:ext cx="10803048" cy="3237257"/>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07886"/>
          </a:xfrm>
          <a:prstGeom prst="rect">
            <a:avLst/>
          </a:prstGeom>
          <a:noFill/>
        </p:spPr>
        <p:txBody>
          <a:bodyPr wrap="square">
            <a:spAutoFit/>
          </a:bodyPr>
          <a:lstStyle/>
          <a:p>
            <a:pPr lvl="0" algn="ctr"/>
            <a:r>
              <a:rPr lang="en-US" sz="4000" b="1" dirty="0">
                <a:solidFill>
                  <a:srgbClr val="092D6C">
                    <a:lumMod val="50000"/>
                  </a:srgbClr>
                </a:solidFill>
                <a:latin typeface="Cambria" panose="02040503050406030204" pitchFamily="18" charset="0"/>
                <a:ea typeface="Cambria" panose="02040503050406030204" pitchFamily="18" charset="0"/>
                <a:cs typeface="Calibri" panose="020F0502020204030204" pitchFamily="34" charset="0"/>
              </a:rPr>
              <a:t>2. </a:t>
            </a:r>
            <a:r>
              <a:rPr lang="vi-VN" sz="4000" b="1" dirty="0">
                <a:solidFill>
                  <a:srgbClr val="092D6C">
                    <a:lumMod val="50000"/>
                  </a:srgbClr>
                </a:solidFill>
                <a:latin typeface="Cambria" panose="02040503050406030204" pitchFamily="18" charset="0"/>
                <a:ea typeface="Cambria" panose="02040503050406030204" pitchFamily="18" charset="0"/>
                <a:cs typeface="Calibri" panose="020F0502020204030204" pitchFamily="34" charset="0"/>
              </a:rPr>
              <a:t>Xác định kiểu kết bài của mỗi đoạn dưới đây:</a:t>
            </a:r>
            <a:endParaRPr kumimoji="0" lang="en-US"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này vì cái kết thật có hậu.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latin typeface="Cambria" panose="02040503050406030204" pitchFamily="18" charset="0"/>
                <a:ea typeface="Cambria" panose="02040503050406030204" pitchFamily="18" charset="0"/>
              </a:rPr>
              <a:t>Câu chuyện Cô bé Lọ Lem </a:t>
            </a:r>
            <a:r>
              <a:rPr lang="vi-VN" sz="3200" dirty="0">
                <a:solidFill>
                  <a:prstClr val="black"/>
                </a:solidFill>
                <a:latin typeface="Cambria" panose="02040503050406030204" pitchFamily="18" charset="0"/>
                <a:ea typeface="Cambria" panose="02040503050406030204" pitchFamily="18" charset="0"/>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Em rất thích câu chuyện </a:t>
            </a:r>
            <a:r>
              <a:rPr lang="vi-VN" sz="3200" i="1" dirty="0">
                <a:solidFill>
                  <a:prstClr val="black"/>
                </a:solidFill>
                <a:latin typeface="Cambria" panose="02040503050406030204" pitchFamily="18" charset="0"/>
                <a:ea typeface="Cambria" panose="02040503050406030204" pitchFamily="18" charset="0"/>
              </a:rPr>
              <a:t>Cô bé Lọ Lem</a:t>
            </a:r>
            <a:r>
              <a:rPr lang="vi-VN" sz="3200" dirty="0">
                <a:solidFill>
                  <a:prstClr val="black"/>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Nê</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u cảm xúc của người viết về câu chuyện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rất thích câu chuyện này vì cái kết thật có hậu. </a:t>
            </a:r>
            <a:r>
              <a:rPr lang="vi-VN" sz="2800" i="1" dirty="0">
                <a:solidFill>
                  <a:prstClr val="black"/>
                </a:solidFill>
                <a:latin typeface="Cambria" panose="02040503050406030204" pitchFamily="18" charset="0"/>
                <a:ea typeface="Cambria" panose="02040503050406030204" pitchFamily="18" charset="0"/>
              </a:rPr>
              <a:t>Cô bé Lọ Lem</a:t>
            </a:r>
            <a:r>
              <a:rPr lang="vi-VN" sz="2800" dirty="0">
                <a:solidFill>
                  <a:prstClr val="black"/>
                </a:solidFill>
                <a:latin typeface="Cambria" panose="02040503050406030204" pitchFamily="18" charset="0"/>
                <a:ea typeface="Cambria" panose="02040503050406030204" pitchFamily="18" charset="0"/>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N</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altLang="zh-C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537958" y="198732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2914650" y="414886"/>
            <a:ext cx="5509260"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Viết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mở</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gián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tiếp</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Calibri" panose="020F0502020204030204" pitchFamily="34" charset="0"/>
              </a:rPr>
              <a:t>Nêu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bối</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cảnh</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nghe</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đọc</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câu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chuyện</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cs typeface="Calibri" panose="020F0502020204030204" pitchFamily="34" charset="0"/>
              </a:rPr>
              <a:t>Nêu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cảm</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nghĩ</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về</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câu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chuyện</a:t>
            </a:r>
            <a:endParaRPr lang="vi-VN" sz="3200" b="1" dirty="0">
              <a:latin typeface="Cambria" panose="02040503050406030204" pitchFamily="18"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cs typeface="Calibri" panose="020F0502020204030204" pitchFamily="34" charset="0"/>
              </a:rPr>
              <a:t>Nêu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một</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kỉ</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niệm</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gắn</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bó</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với</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câu</a:t>
            </a:r>
            <a:r>
              <a:rPr lang="en-US" sz="2800" b="1" dirty="0">
                <a:latin typeface="Cambria" panose="02040503050406030204" pitchFamily="18" charset="0"/>
                <a:ea typeface="Cambria" panose="02040503050406030204" pitchFamily="18" charset="0"/>
                <a:cs typeface="Calibri" panose="020F0502020204030204" pitchFamily="34" charset="0"/>
              </a:rPr>
              <a:t> </a:t>
            </a:r>
            <a:r>
              <a:rPr lang="en-US" sz="2800" b="1" dirty="0" err="1">
                <a:latin typeface="Cambria" panose="02040503050406030204" pitchFamily="18" charset="0"/>
                <a:ea typeface="Cambria" panose="02040503050406030204" pitchFamily="18" charset="0"/>
                <a:cs typeface="Calibri" panose="020F0502020204030204" pitchFamily="34" charset="0"/>
              </a:rPr>
              <a:t>chuyện</a:t>
            </a:r>
            <a:endParaRPr lang="vi-VN" sz="2800" b="1" dirty="0">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mbria" panose="02040503050406030204" pitchFamily="18" charset="0"/>
                <a:ea typeface="Cambria" panose="02040503050406030204" pitchFamily="18" charset="0"/>
                <a:cs typeface="Calibri" panose="020F0502020204030204" pitchFamily="34" charset="0"/>
              </a:rPr>
              <a:t> </a:t>
            </a:r>
            <a:r>
              <a:rPr lang="en-US" sz="2600" b="1" u="sng" dirty="0" err="1">
                <a:latin typeface="Cambria" panose="02040503050406030204" pitchFamily="18" charset="0"/>
                <a:ea typeface="Cambria" panose="02040503050406030204" pitchFamily="18" charset="0"/>
                <a:cs typeface="Calibri" panose="020F0502020204030204" pitchFamily="34" charset="0"/>
              </a:rPr>
              <a:t>Ví</a:t>
            </a:r>
            <a:r>
              <a:rPr lang="en-US" sz="2600" b="1" u="sng" dirty="0">
                <a:latin typeface="Cambria" panose="02040503050406030204" pitchFamily="18" charset="0"/>
                <a:ea typeface="Cambria" panose="02040503050406030204" pitchFamily="18" charset="0"/>
                <a:cs typeface="Calibri" panose="020F0502020204030204" pitchFamily="34" charset="0"/>
              </a:rPr>
              <a:t> </a:t>
            </a:r>
            <a:r>
              <a:rPr lang="en-US" sz="2600" b="1" u="sng" dirty="0" err="1">
                <a:latin typeface="Cambria" panose="02040503050406030204" pitchFamily="18" charset="0"/>
                <a:ea typeface="Cambria" panose="02040503050406030204" pitchFamily="18" charset="0"/>
                <a:cs typeface="Calibri" panose="020F0502020204030204" pitchFamily="34" charset="0"/>
              </a:rPr>
              <a:t>dụ</a:t>
            </a:r>
            <a:r>
              <a:rPr lang="en-US" sz="2600" b="1" u="sng" dirty="0">
                <a:latin typeface="Cambria" panose="02040503050406030204" pitchFamily="18" charset="0"/>
                <a:ea typeface="Cambria" panose="02040503050406030204" pitchFamily="18" charset="0"/>
                <a:cs typeface="Calibri" panose="020F0502020204030204" pitchFamily="34" charset="0"/>
              </a:rPr>
              <a:t>: </a:t>
            </a:r>
            <a:r>
              <a:rPr lang="vi-VN" sz="2600" b="1" dirty="0">
                <a:latin typeface="Cambria" panose="02040503050406030204" pitchFamily="18"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5451612"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719846"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N</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1027805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10278552"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967455" cy="584775"/>
          </a:xfrm>
          <a:prstGeom prst="rect">
            <a:avLst/>
          </a:prstGeom>
          <a:noFill/>
        </p:spPr>
        <p:txBody>
          <a:bodyPr wrap="none" rtlCol="0">
            <a:spAutoFit/>
          </a:bodyPr>
          <a:lstStyle/>
          <a:p>
            <a:pPr lvl="0">
              <a:defRPr/>
            </a:pPr>
            <a:r>
              <a:rPr lang="en-US" sz="3200" b="1" dirty="0" err="1">
                <a:latin typeface="Cambria" panose="02040503050406030204" pitchFamily="18" charset="0"/>
                <a:ea typeface="Cambria" panose="02040503050406030204" pitchFamily="18" charset="0"/>
                <a:cs typeface="Calibri" panose="020F0502020204030204" pitchFamily="34" charset="0"/>
              </a:rPr>
              <a:t>Một</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số</a:t>
            </a:r>
            <a:r>
              <a:rPr lang="en-US" sz="3200" b="1" dirty="0">
                <a:latin typeface="Cambria" panose="02040503050406030204" pitchFamily="18" charset="0"/>
                <a:ea typeface="Cambria" panose="02040503050406030204" pitchFamily="18" charset="0"/>
                <a:cs typeface="Calibri" panose="020F0502020204030204" pitchFamily="34" charset="0"/>
              </a:rPr>
              <a:t> l</a:t>
            </a:r>
            <a:r>
              <a:rPr lang="vi-VN" sz="3200" b="1" dirty="0">
                <a:latin typeface="Cambria" panose="02040503050406030204" pitchFamily="18" charset="0"/>
                <a:ea typeface="Cambria" panose="02040503050406030204" pitchFamily="18"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T</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iếp tục kể câu chuyện;</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êu nhận xét qu</a:t>
            </a: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40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cụ thể về một chi tiết trong câu chuyện khi</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ế</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 kết bài qu</a:t>
            </a: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á</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 dài;</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V</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iết lan man, chưa đúng trọng tâm của kết bài</a:t>
            </a:r>
            <a:endPar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id="{A9C71F2D-22D1-CDB5-A2E7-35D9B94C46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602" y="1211579"/>
            <a:ext cx="4335209" cy="3490211"/>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u="sng"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u="sng"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u="sng" dirty="0">
                <a:solidFill>
                  <a:srgbClr val="FFFF00"/>
                </a:solidFill>
                <a:latin typeface="Cambria" panose="02040503050406030204" pitchFamily="18" charset="0"/>
                <a:ea typeface="Cambria" panose="02040503050406030204" pitchFamily="18" charset="0"/>
                <a:cs typeface="Calibri" panose="020F0502020204030204" pitchFamily="34" charset="0"/>
              </a:rPr>
              <a:t>:</a:t>
            </a:r>
          </a:p>
          <a:p>
            <a:pPr algn="ctr"/>
            <a:r>
              <a:rPr lang="vi-VN" sz="4800" b="1" dirty="0">
                <a:solidFill>
                  <a:srgbClr val="FFFF00"/>
                </a:solidFill>
                <a:latin typeface="Cambria" panose="02040503050406030204" pitchFamily="18" charset="0"/>
                <a:ea typeface="Cambria" panose="02040503050406030204" pitchFamily="18"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927C7-D1C9-634D-185B-47B6B9097A16}"/>
            </a:ext>
          </a:extLst>
        </p:cNvPr>
        <p:cNvGrpSpPr/>
        <p:nvPr/>
      </p:nvGrpSpPr>
      <p:grpSpPr>
        <a:xfrm>
          <a:off x="0" y="0"/>
          <a:ext cx="0" cy="0"/>
          <a:chOff x="0" y="0"/>
          <a:chExt cx="0" cy="0"/>
        </a:xfrm>
      </p:grpSpPr>
      <p:pic>
        <p:nvPicPr>
          <p:cNvPr id="3" name="Picture 15">
            <a:extLst>
              <a:ext uri="{FF2B5EF4-FFF2-40B4-BE49-F238E27FC236}">
                <a16:creationId xmlns:a16="http://schemas.microsoft.com/office/drawing/2014/main" id="{D0DDE999-A54D-92DE-6350-6A585238D4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686245D7-2AAB-6A35-0FE3-0C2DDBEE62FD}"/>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82C795AD-BFC5-5DBD-868E-858F3A7167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descr="A green and red text&#10;&#10;AI-generated content may be incorrect.">
            <a:extLst>
              <a:ext uri="{FF2B5EF4-FFF2-40B4-BE49-F238E27FC236}">
                <a16:creationId xmlns:a16="http://schemas.microsoft.com/office/drawing/2014/main" id="{C756AE32-906C-4B96-34F7-CF31D6F43B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010" y="1636410"/>
            <a:ext cx="3330181" cy="2591354"/>
          </a:xfrm>
          <a:prstGeom prst="rect">
            <a:avLst/>
          </a:prstGeom>
        </p:spPr>
      </p:pic>
    </p:spTree>
    <p:extLst>
      <p:ext uri="{BB962C8B-B14F-4D97-AF65-F5344CB8AC3E}">
        <p14:creationId xmlns:p14="http://schemas.microsoft.com/office/powerpoint/2010/main" val="1992199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6" name="Picture 5" descr="A blue and orange text&#10;&#10;AI-generated content may be incorrect.">
            <a:extLst>
              <a:ext uri="{FF2B5EF4-FFF2-40B4-BE49-F238E27FC236}">
                <a16:creationId xmlns:a16="http://schemas.microsoft.com/office/drawing/2014/main" id="{0AE7FE91-579A-9BE4-AC5C-C164AFD86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Mở</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bài</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trực</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tiếp</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thiệu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ngay</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vào</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Mở</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bài</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gián</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b="1" u="sng"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tiếp</a:t>
              </a:r>
              <a:r>
                <a:rPr lang="en-US" sz="3200" b="1" u="sng"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Giới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thiệu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kết</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hợp</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nêu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bối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cảnh</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được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nghe</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đọc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hoặc</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nêu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cảm</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nghĩ</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kỉ</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niệm</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gắn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với</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câu</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 </a:t>
              </a:r>
              <a:r>
                <a:rPr lang="en-US" sz="3200" kern="1200" dirty="0" err="1">
                  <a:ln w="0"/>
                  <a:solidFill>
                    <a:schemeClr val="tx1"/>
                  </a:solidFill>
                  <a:latin typeface="Cambria" panose="02040503050406030204" pitchFamily="18" charset="0"/>
                  <a:ea typeface="Cambria" panose="02040503050406030204" pitchFamily="18" charset="0"/>
                  <a:cs typeface="Calibri" panose="020F0502020204030204" pitchFamily="34" charset="0"/>
                </a:rPr>
                <a:t>chuyện</a:t>
              </a:r>
              <a:r>
                <a:rPr lang="en-US" sz="3200" kern="1200" dirty="0">
                  <a:ln w="0"/>
                  <a:solidFill>
                    <a:schemeClr val="tx1"/>
                  </a:solidFill>
                  <a:latin typeface="Cambria" panose="02040503050406030204" pitchFamily="18" charset="0"/>
                  <a:ea typeface="Cambria" panose="02040503050406030204" pitchFamily="18"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1. </a:t>
            </a:r>
            <a:r>
              <a:rPr kumimoji="0" lang="en-US" sz="4000" b="1" i="0" u="none" strike="noStrike" kern="1200" cap="none" spc="0" normalizeH="0" baseline="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Xếp</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đây</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vào</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nhóm</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000" b="1" i="0" u="none" strike="noStrike" kern="1200" cap="none" spc="0" normalizeH="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hợp</a:t>
            </a:r>
            <a:r>
              <a:rPr kumimoji="0" lang="en-US" sz="40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b="0"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latin typeface="Cambria" panose="02040503050406030204" pitchFamily="18" charset="0"/>
                <a:ea typeface="Cambria" panose="02040503050406030204" pitchFamily="18" charset="0"/>
              </a:rPr>
              <a:t>Cô bé Lọ Lem </a:t>
            </a:r>
            <a:r>
              <a:rPr lang="vi-VN" sz="3200" dirty="0">
                <a:solidFill>
                  <a:schemeClr val="tx1"/>
                </a:solidFill>
                <a:latin typeface="Cambria" panose="02040503050406030204" pitchFamily="18" charset="0"/>
                <a:ea typeface="Cambria" panose="02040503050406030204" pitchFamily="18" charset="0"/>
              </a:rPr>
              <a:t>là câu chuyện cổ tích nổi tiếng mà trẻ em trên khắp thế giới đều đã từng được nghe kể.</a:t>
            </a:r>
            <a:endParaRPr lang="en-US" sz="3200" dirty="0">
              <a:solidFill>
                <a:schemeClr val="tx1"/>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mbria" panose="02040503050406030204" pitchFamily="18" charset="0"/>
                <a:ea typeface="Cambria" panose="02040503050406030204" pitchFamily="18" charset="0"/>
              </a:rPr>
              <a:t>Em được mẹ tặng cuốn sách có nhan đề </a:t>
            </a:r>
            <a:r>
              <a:rPr lang="vi-VN" sz="3200" i="1" dirty="0">
                <a:solidFill>
                  <a:schemeClr val="tx1"/>
                </a:solidFill>
                <a:latin typeface="Cambria" panose="02040503050406030204" pitchFamily="18" charset="0"/>
                <a:ea typeface="Cambria" panose="02040503050406030204" pitchFamily="18" charset="0"/>
              </a:rPr>
              <a:t>108 truyện cổ tích hay nhất thế giới</a:t>
            </a:r>
            <a:r>
              <a:rPr lang="vi-VN" sz="3200" dirty="0">
                <a:solidFill>
                  <a:schemeClr val="tx1"/>
                </a:solidFill>
                <a:latin typeface="Cambria" panose="02040503050406030204" pitchFamily="18" charset="0"/>
                <a:ea typeface="Cambria" panose="02040503050406030204" pitchFamily="18" charset="0"/>
              </a:rPr>
              <a:t>. Đọc cuốn sách, em thấy thú vị nhất là câu chuyện </a:t>
            </a:r>
            <a:r>
              <a:rPr lang="vi-VN" sz="3200" i="1" dirty="0">
                <a:solidFill>
                  <a:schemeClr val="tx1"/>
                </a:solidFill>
                <a:latin typeface="Cambria" panose="02040503050406030204" pitchFamily="18" charset="0"/>
                <a:ea typeface="Cambria" panose="02040503050406030204" pitchFamily="18" charset="0"/>
              </a:rPr>
              <a:t>Cô bé Lọ Lem</a:t>
            </a:r>
            <a:r>
              <a:rPr lang="vi-VN" sz="3200" dirty="0">
                <a:solidFill>
                  <a:schemeClr val="tx1"/>
                </a:solidFill>
                <a:latin typeface="Cambria" panose="02040503050406030204" pitchFamily="18" charset="0"/>
                <a:ea typeface="Cambria" panose="02040503050406030204" pitchFamily="18" charset="0"/>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mbria" panose="02040503050406030204" pitchFamily="18" charset="0"/>
                <a:ea typeface="Cambria" panose="02040503050406030204" pitchFamily="18" charset="0"/>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latin typeface="Cambria" panose="02040503050406030204" pitchFamily="18" charset="0"/>
                <a:ea typeface="Cambria" panose="02040503050406030204" pitchFamily="18" charset="0"/>
              </a:rPr>
              <a:t>Cô bé Lọ Lem </a:t>
            </a:r>
            <a:r>
              <a:rPr lang="vi-VN" sz="3200" dirty="0">
                <a:solidFill>
                  <a:schemeClr val="tx1"/>
                </a:solidFill>
                <a:latin typeface="Cambria" panose="02040503050406030204" pitchFamily="18" charset="0"/>
                <a:ea typeface="Cambria" panose="02040503050406030204" pitchFamily="18" charset="0"/>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Mở</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bài</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trực</a:t>
              </a:r>
              <a:r>
                <a:rPr lang="en-US" altLang="zh-CN" sz="28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28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tiếp</a:t>
              </a:r>
              <a:endParaRPr lang="en-US" altLang="zh-CN" dirty="0">
                <a:solidFill>
                  <a:srgbClr val="F1594D"/>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ngay</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Em được mẹ tặng cuốn sách có nhan đề </a:t>
            </a:r>
            <a:r>
              <a:rPr lang="vi-VN" sz="2800" i="1" dirty="0">
                <a:solidFill>
                  <a:prstClr val="black"/>
                </a:solidFill>
                <a:latin typeface="Cambria" panose="02040503050406030204" pitchFamily="18" charset="0"/>
                <a:ea typeface="Cambria" panose="02040503050406030204" pitchFamily="18" charset="0"/>
              </a:rPr>
              <a:t>108 truyện cổ tích hay nhất thế giới</a:t>
            </a:r>
            <a:r>
              <a:rPr lang="vi-VN" sz="2800" dirty="0">
                <a:solidFill>
                  <a:prstClr val="black"/>
                </a:solidFill>
                <a:latin typeface="Cambria" panose="02040503050406030204" pitchFamily="18" charset="0"/>
                <a:ea typeface="Cambria" panose="02040503050406030204" pitchFamily="18" charset="0"/>
              </a:rPr>
              <a:t>. Đọc cuốn sách, em thấy thú vị nhất là câu chuyện </a:t>
            </a:r>
            <a:r>
              <a:rPr lang="vi-VN" sz="2800" i="1" dirty="0">
                <a:solidFill>
                  <a:prstClr val="black"/>
                </a:solidFill>
                <a:latin typeface="Cambria" panose="02040503050406030204" pitchFamily="18" charset="0"/>
                <a:ea typeface="Cambria" panose="02040503050406030204" pitchFamily="18" charset="0"/>
              </a:rPr>
              <a:t>Cô bé Lọ Lem</a:t>
            </a:r>
            <a:r>
              <a:rPr lang="vi-VN" sz="2800" dirty="0">
                <a:solidFill>
                  <a:prstClr val="black"/>
                </a:solidFill>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Mở</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bài</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gián</a:t>
              </a:r>
              <a:r>
                <a:rPr lang="en-US" altLang="zh-CN" sz="3200" b="1" dirty="0">
                  <a:solidFill>
                    <a:srgbClr val="F1594D"/>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F1594D"/>
                  </a:solidFill>
                  <a:latin typeface="Cambria" panose="02040503050406030204" pitchFamily="18" charset="0"/>
                  <a:ea typeface="Cambria" panose="02040503050406030204" pitchFamily="18" charset="0"/>
                  <a:cs typeface="Calibri" panose="020F0502020204030204" pitchFamily="34" charset="0"/>
                </a:rPr>
                <a:t>tiếp</a:t>
              </a:r>
              <a:endParaRPr lang="en-US" altLang="zh-CN" sz="2000" dirty="0">
                <a:solidFill>
                  <a:srgbClr val="F1594D"/>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mbria" panose="02040503050406030204" pitchFamily="18"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Dẫn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dắt</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1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cuốn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sách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yêu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thích</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cần</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062990" y="228601"/>
            <a:ext cx="10206990"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latin typeface="Cambria" panose="02040503050406030204" pitchFamily="18" charset="0"/>
                <a:ea typeface="Cambria" panose="02040503050406030204" pitchFamily="18" charset="0"/>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latin typeface="Cambria" panose="02040503050406030204" pitchFamily="18" charset="0"/>
                <a:ea typeface="Cambria" panose="02040503050406030204" pitchFamily="18" charset="0"/>
              </a:rPr>
              <a:t>Cô bé Lọ Lem </a:t>
            </a:r>
            <a:r>
              <a:rPr lang="vi-VN" sz="3200" dirty="0">
                <a:solidFill>
                  <a:prstClr val="black"/>
                </a:solidFill>
                <a:latin typeface="Cambria" panose="02040503050406030204" pitchFamily="18" charset="0"/>
                <a:ea typeface="Cambria" panose="02040503050406030204" pitchFamily="18" charset="0"/>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Dẫn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dắt</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từ</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bà</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đến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thiệu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câu</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chuyện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cần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FF0000"/>
                </a:solidFill>
                <a:latin typeface="Cambria" panose="02040503050406030204" pitchFamily="18" charset="0"/>
                <a:ea typeface="Cambria" panose="02040503050406030204" pitchFamily="18" charset="0"/>
                <a:cs typeface="Calibri" panose="020F0502020204030204" pitchFamily="34" charset="0"/>
              </a:rPr>
              <a:t>kể</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04926" y="279837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3" name="Straight Connector 5">
            <a:extLst>
              <a:ext uri="{FF2B5EF4-FFF2-40B4-BE49-F238E27FC236}">
                <a16:creationId xmlns:a16="http://schemas.microsoft.com/office/drawing/2014/main" id="{0532220B-ED4C-8C71-E929-CA218EFE1431}"/>
              </a:ext>
            </a:extLst>
          </p:cNvPr>
          <p:cNvSpPr/>
          <p:nvPr/>
        </p:nvSpPr>
        <p:spPr>
          <a:xfrm>
            <a:off x="1804926" y="166796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130B3F2-8C6F-0F47-7C9B-538EA75DA6EA}"/>
              </a:ext>
            </a:extLst>
          </p:cNvPr>
          <p:cNvSpPr txBox="1"/>
          <p:nvPr/>
        </p:nvSpPr>
        <p:spPr>
          <a:xfrm>
            <a:off x="5886792" y="88397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tưởng</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luận</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được</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gợi</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ra</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sz="3200" dirty="0">
                <a:ln w="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ln w="0"/>
                <a:solidFill>
                  <a:prstClr val="black"/>
                </a:solidFill>
                <a:latin typeface="Cambria" panose="02040503050406030204" pitchFamily="18" charset="0"/>
                <a:ea typeface="Cambria" panose="02040503050406030204" pitchFamily="18"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47035" y="348515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37706" y="210361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1036</Words>
  <Application>Microsoft Office PowerPoint</Application>
  <PresentationFormat>Màn hình rộng</PresentationFormat>
  <Paragraphs>60</Paragraphs>
  <Slides>20</Slides>
  <Notes>4</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20</vt:i4>
      </vt:variant>
    </vt:vector>
  </HeadingPairs>
  <TitlesOfParts>
    <vt:vector size="26" baseType="lpstr">
      <vt:lpstr>#9Slide02 Noi dung dai</vt:lpstr>
      <vt:lpstr>Arial</vt:lpstr>
      <vt:lpstr>Calibri</vt:lpstr>
      <vt:lpstr>Cambria</vt:lpstr>
      <vt:lpstr>Wingdings</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61</cp:revision>
  <dcterms:created xsi:type="dcterms:W3CDTF">2023-07-31T12:49:51Z</dcterms:created>
  <dcterms:modified xsi:type="dcterms:W3CDTF">2025-10-21T16:23:07Z</dcterms:modified>
</cp:coreProperties>
</file>