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7" r:id="rId2"/>
    <p:sldId id="258" r:id="rId3"/>
    <p:sldId id="259" r:id="rId4"/>
    <p:sldId id="260" r:id="rId5"/>
    <p:sldId id="261" r:id="rId6"/>
    <p:sldId id="262" r:id="rId7"/>
    <p:sldId id="265" r:id="rId8"/>
    <p:sldId id="269" r:id="rId9"/>
    <p:sldId id="264" r:id="rId10"/>
    <p:sldId id="2638" r:id="rId11"/>
    <p:sldId id="2639" r:id="rId12"/>
    <p:sldId id="271" r:id="rId13"/>
    <p:sldId id="274" r:id="rId14"/>
    <p:sldId id="2640" r:id="rId15"/>
    <p:sldId id="2635" r:id="rId16"/>
    <p:sldId id="2641" r:id="rId17"/>
    <p:sldId id="2642" r:id="rId18"/>
    <p:sldId id="2643" r:id="rId19"/>
    <p:sldId id="2644" r:id="rId20"/>
    <p:sldId id="28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EB6A8F-E8D6-4CB0-9E9D-FF19DB6D86D8}" type="datetimeFigureOut">
              <a:rPr lang="en-US" smtClean="0"/>
              <a:t>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10994-34A4-4E9E-A97F-E51FBE40F8E9}" type="slidenum">
              <a:rPr lang="en-US" smtClean="0"/>
              <a:t>‹#›</a:t>
            </a:fld>
            <a:endParaRPr lang="en-US"/>
          </a:p>
        </p:txBody>
      </p:sp>
    </p:spTree>
    <p:extLst>
      <p:ext uri="{BB962C8B-B14F-4D97-AF65-F5344CB8AC3E}">
        <p14:creationId xmlns:p14="http://schemas.microsoft.com/office/powerpoint/2010/main" val="68521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gi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6.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A98C9-5377-0467-71B6-AFDCE3710A7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8015B3-625F-61B2-40C8-18A8D64645D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F8C43C-0194-0939-5222-7E3183C25831}"/>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2/1/2024</a:t>
            </a:fld>
            <a:endParaRPr lang="en-US"/>
          </a:p>
        </p:txBody>
      </p:sp>
      <p:sp>
        <p:nvSpPr>
          <p:cNvPr id="5" name="Footer Placeholder 4">
            <a:extLst>
              <a:ext uri="{FF2B5EF4-FFF2-40B4-BE49-F238E27FC236}">
                <a16:creationId xmlns:a16="http://schemas.microsoft.com/office/drawing/2014/main" id="{EA06A151-9162-3F5B-470F-7E4F89131F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DF9222-8A37-4AC6-0830-01F9084A4F64}"/>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3436161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B9095-90F5-1189-4321-862BBEA122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993447-0EDA-E18F-EA60-8CB177B6B55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D60B6-1D9C-8EF5-E258-0D8F766105E3}"/>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2/1/2024</a:t>
            </a:fld>
            <a:endParaRPr lang="en-US"/>
          </a:p>
        </p:txBody>
      </p:sp>
      <p:sp>
        <p:nvSpPr>
          <p:cNvPr id="5" name="Footer Placeholder 4">
            <a:extLst>
              <a:ext uri="{FF2B5EF4-FFF2-40B4-BE49-F238E27FC236}">
                <a16:creationId xmlns:a16="http://schemas.microsoft.com/office/drawing/2014/main" id="{D0C7B1A8-27BB-37C6-0396-3555FDFD4F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750846A-2888-FA9E-5D5F-AAABC3DC42A0}"/>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225901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E9F897-1351-6B74-7A73-6B7BD184172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E306B8-7252-F13C-8885-733B4EC2BFE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45A1BA-7CA4-3C44-B0C7-6C3F67D5D8BD}"/>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2/1/2024</a:t>
            </a:fld>
            <a:endParaRPr lang="en-US"/>
          </a:p>
        </p:txBody>
      </p:sp>
      <p:sp>
        <p:nvSpPr>
          <p:cNvPr id="5" name="Footer Placeholder 4">
            <a:extLst>
              <a:ext uri="{FF2B5EF4-FFF2-40B4-BE49-F238E27FC236}">
                <a16:creationId xmlns:a16="http://schemas.microsoft.com/office/drawing/2014/main" id="{F8B1BD51-5AA4-CB2F-2002-EFAD3A7251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C3F08F-97B6-D641-3E02-659B2E315232}"/>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178652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038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3272311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spTree>
    <p:extLst>
      <p:ext uri="{BB962C8B-B14F-4D97-AF65-F5344CB8AC3E}">
        <p14:creationId xmlns:p14="http://schemas.microsoft.com/office/powerpoint/2010/main" val="2382030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554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862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945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821257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345352" y="4364534"/>
            <a:ext cx="13105058" cy="2737816"/>
            <a:chOff x="-669816" y="4426519"/>
            <a:chExt cx="13105058" cy="2737816"/>
          </a:xfrm>
        </p:grpSpPr>
        <p:sp>
          <p:nvSpPr>
            <p:cNvPr id="20" name="Title 1">
              <a:extLst>
                <a:ext uri="{FF2B5EF4-FFF2-40B4-BE49-F238E27FC236}">
                  <a16:creationId xmlns:a16="http://schemas.microsoft.com/office/drawing/2014/main"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816" y="4491430"/>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134562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499FB-60F1-1D82-8DC9-2F3BF18BD14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EF6E597-B838-0445-C363-2DB5FFB06A5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3004E2-2E4B-B7A4-2C44-76E6B67C1EA3}"/>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2/1/2024</a:t>
            </a:fld>
            <a:endParaRPr lang="en-US"/>
          </a:p>
        </p:txBody>
      </p:sp>
      <p:sp>
        <p:nvSpPr>
          <p:cNvPr id="5" name="Footer Placeholder 4">
            <a:extLst>
              <a:ext uri="{FF2B5EF4-FFF2-40B4-BE49-F238E27FC236}">
                <a16:creationId xmlns:a16="http://schemas.microsoft.com/office/drawing/2014/main" id="{74B0244D-722A-F772-A8E3-5158A776C4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C4D6A6-9BE3-D734-45B1-EC3127A10CEE}"/>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28505959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1762778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7755C-3809-50EE-5F8C-269721CE3DA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19F818-B8FC-CB6C-14ED-14EB0A56DD5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65765E-C5C6-7951-91B6-EAAF1BD4EC59}"/>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2/1/2024</a:t>
            </a:fld>
            <a:endParaRPr lang="en-US"/>
          </a:p>
        </p:txBody>
      </p:sp>
      <p:sp>
        <p:nvSpPr>
          <p:cNvPr id="5" name="Footer Placeholder 4">
            <a:extLst>
              <a:ext uri="{FF2B5EF4-FFF2-40B4-BE49-F238E27FC236}">
                <a16:creationId xmlns:a16="http://schemas.microsoft.com/office/drawing/2014/main" id="{C97B5AF2-C339-0453-A365-6A92BA21E5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912415-71EE-A5BB-A8CF-4ACEA95D323A}"/>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328225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7B165-5C94-E766-DB67-675FB93720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5ED1A1-83F4-EFF9-ADE8-45836ADC8FC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EA6E28-8A9C-FAE6-D38E-8233FD5D7B4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2E8E4D-B112-49F6-E797-94B87168D050}"/>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2/1/2024</a:t>
            </a:fld>
            <a:endParaRPr lang="en-US"/>
          </a:p>
        </p:txBody>
      </p:sp>
      <p:sp>
        <p:nvSpPr>
          <p:cNvPr id="6" name="Footer Placeholder 5">
            <a:extLst>
              <a:ext uri="{FF2B5EF4-FFF2-40B4-BE49-F238E27FC236}">
                <a16:creationId xmlns:a16="http://schemas.microsoft.com/office/drawing/2014/main" id="{50BED87B-4811-C5DE-91BC-B18AB6620A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849D8F1-15FF-DD78-5CBB-4D335B2325C9}"/>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1005859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DE182-D29D-74DA-4C8C-CCF903E395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E0507B4-69A4-5221-D3B3-7B1703D817D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9FBFB4-1864-9C43-D1CF-F16F7AB4678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CC1EF5-0416-1946-AF7D-98F8FEEDF0C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D2C8EE-1EC7-6AE0-F405-1160384742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0CB79D-2972-210F-BCFB-B2967B19AEAB}"/>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2/1/2024</a:t>
            </a:fld>
            <a:endParaRPr lang="en-US"/>
          </a:p>
        </p:txBody>
      </p:sp>
      <p:sp>
        <p:nvSpPr>
          <p:cNvPr id="8" name="Footer Placeholder 7">
            <a:extLst>
              <a:ext uri="{FF2B5EF4-FFF2-40B4-BE49-F238E27FC236}">
                <a16:creationId xmlns:a16="http://schemas.microsoft.com/office/drawing/2014/main" id="{4E623106-F41E-0035-417F-A18E7552B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CB1AB0E-D50F-73B2-4BA0-803DE55E8DF8}"/>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3872375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27E28-E613-644A-D820-531226BB15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FB0950A-F5E1-2D59-849B-1033BF804726}"/>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2/1/2024</a:t>
            </a:fld>
            <a:endParaRPr lang="en-US"/>
          </a:p>
        </p:txBody>
      </p:sp>
      <p:sp>
        <p:nvSpPr>
          <p:cNvPr id="4" name="Footer Placeholder 3">
            <a:extLst>
              <a:ext uri="{FF2B5EF4-FFF2-40B4-BE49-F238E27FC236}">
                <a16:creationId xmlns:a16="http://schemas.microsoft.com/office/drawing/2014/main" id="{28172698-9C5B-9254-3A2B-025E3B866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F85B7C9-5295-2698-67B7-CEE8D0656BDF}"/>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2352962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82224D-A9F3-EB0A-AEFB-C389C2792C0C}"/>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2/1/2024</a:t>
            </a:fld>
            <a:endParaRPr lang="en-US"/>
          </a:p>
        </p:txBody>
      </p:sp>
      <p:sp>
        <p:nvSpPr>
          <p:cNvPr id="3" name="Footer Placeholder 2">
            <a:extLst>
              <a:ext uri="{FF2B5EF4-FFF2-40B4-BE49-F238E27FC236}">
                <a16:creationId xmlns:a16="http://schemas.microsoft.com/office/drawing/2014/main" id="{23619684-1D6C-5535-58C4-363BBE4672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1945863-D7E1-A63C-2610-03E2C7253CDB}"/>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513699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EAE22-23C2-6DE5-113C-44F1B538A3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CC6B1E-CBAD-BBAB-A8C6-92C8D8621C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78C49F-4D97-7517-55F4-8CECE8D18D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69010A-E60D-85DA-026E-D84FF9351B80}"/>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2/1/2024</a:t>
            </a:fld>
            <a:endParaRPr lang="en-US"/>
          </a:p>
        </p:txBody>
      </p:sp>
      <p:sp>
        <p:nvSpPr>
          <p:cNvPr id="6" name="Footer Placeholder 5">
            <a:extLst>
              <a:ext uri="{FF2B5EF4-FFF2-40B4-BE49-F238E27FC236}">
                <a16:creationId xmlns:a16="http://schemas.microsoft.com/office/drawing/2014/main" id="{5694BCD5-6ECA-4095-925C-4B95526D00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FD0F77-2D2D-0356-E8FD-D9FC2006BEC4}"/>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2506811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65BD3-9C23-C27B-3920-2FBE962DF1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90FAF5-8E20-2A99-ED1C-B2C4F862599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1EB6AF-6F32-2B1D-834D-D8F61EE8BEA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786AD7-E50A-2123-4F34-46CCB2AAB6E5}"/>
              </a:ext>
            </a:extLst>
          </p:cNvPr>
          <p:cNvSpPr>
            <a:spLocks noGrp="1"/>
          </p:cNvSpPr>
          <p:nvPr>
            <p:ph type="dt" sz="half" idx="10"/>
          </p:nvPr>
        </p:nvSpPr>
        <p:spPr>
          <a:xfrm>
            <a:off x="838200" y="6356350"/>
            <a:ext cx="2743200" cy="365125"/>
          </a:xfrm>
          <a:prstGeom prst="rect">
            <a:avLst/>
          </a:prstGeom>
        </p:spPr>
        <p:txBody>
          <a:bodyPr/>
          <a:lstStyle/>
          <a:p>
            <a:fld id="{6CE2E558-D6C2-4D8C-9582-A874B020DFCE}" type="datetimeFigureOut">
              <a:rPr lang="en-US" smtClean="0"/>
              <a:t>2/1/2024</a:t>
            </a:fld>
            <a:endParaRPr lang="en-US"/>
          </a:p>
        </p:txBody>
      </p:sp>
      <p:sp>
        <p:nvSpPr>
          <p:cNvPr id="6" name="Footer Placeholder 5">
            <a:extLst>
              <a:ext uri="{FF2B5EF4-FFF2-40B4-BE49-F238E27FC236}">
                <a16:creationId xmlns:a16="http://schemas.microsoft.com/office/drawing/2014/main" id="{9FC3F2DD-D36E-BB64-80BB-2DF3A1954E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6E846E-F72A-0253-E537-2DF2F2C5BB51}"/>
              </a:ext>
            </a:extLst>
          </p:cNvPr>
          <p:cNvSpPr>
            <a:spLocks noGrp="1"/>
          </p:cNvSpPr>
          <p:nvPr>
            <p:ph type="sldNum" sz="quarter" idx="12"/>
          </p:nvPr>
        </p:nvSpPr>
        <p:spPr>
          <a:xfrm>
            <a:off x="8610600" y="6356350"/>
            <a:ext cx="2743200" cy="365125"/>
          </a:xfrm>
          <a:prstGeom prst="rect">
            <a:avLst/>
          </a:prstGeom>
        </p:spPr>
        <p:txBody>
          <a:bodyPr/>
          <a:lstStyle/>
          <a:p>
            <a:fld id="{FFA4B01E-635A-4987-8EF9-AF927B8A58B3}" type="slidenum">
              <a:rPr lang="en-US" smtClean="0"/>
              <a:t>‹#›</a:t>
            </a:fld>
            <a:endParaRPr lang="en-US"/>
          </a:p>
        </p:txBody>
      </p:sp>
    </p:spTree>
    <p:extLst>
      <p:ext uri="{BB962C8B-B14F-4D97-AF65-F5344CB8AC3E}">
        <p14:creationId xmlns:p14="http://schemas.microsoft.com/office/powerpoint/2010/main" val="2374415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7F860AE5-54CF-3B02-6BB5-3AD55491F565}"/>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428946" y="359593"/>
            <a:ext cx="1176976" cy="1176976"/>
          </a:xfrm>
          <a:prstGeom prst="rect">
            <a:avLst/>
          </a:prstGeom>
        </p:spPr>
      </p:pic>
    </p:spTree>
    <p:extLst>
      <p:ext uri="{BB962C8B-B14F-4D97-AF65-F5344CB8AC3E}">
        <p14:creationId xmlns:p14="http://schemas.microsoft.com/office/powerpoint/2010/main" val="4053629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ue sky with clouds&#10;&#10;Description automatically generated">
            <a:extLst>
              <a:ext uri="{FF2B5EF4-FFF2-40B4-BE49-F238E27FC236}">
                <a16:creationId xmlns:a16="http://schemas.microsoft.com/office/drawing/2014/main" id="{8EC9F171-8F30-BACA-F63B-4AE2B1F45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descr="A group of children walking on a planet&#10;&#10;Description automatically generated">
            <a:extLst>
              <a:ext uri="{FF2B5EF4-FFF2-40B4-BE49-F238E27FC236}">
                <a16:creationId xmlns:a16="http://schemas.microsoft.com/office/drawing/2014/main" id="{8C7F9F7F-710F-FD27-B33A-0BCABF2FB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TextBox 18">
            <a:extLst>
              <a:ext uri="{FF2B5EF4-FFF2-40B4-BE49-F238E27FC236}">
                <a16:creationId xmlns:a16="http://schemas.microsoft.com/office/drawing/2014/main" id="{CEBD5BC2-D629-366D-1B6D-35329C0BD490}"/>
              </a:ext>
            </a:extLst>
          </p:cNvPr>
          <p:cNvSpPr txBox="1"/>
          <p:nvPr/>
        </p:nvSpPr>
        <p:spPr>
          <a:xfrm>
            <a:off x="2148840" y="0"/>
            <a:ext cx="8077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Thứ ..... ngày ..... tháng ..... năm .....</a:t>
            </a:r>
            <a:endPar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EFA9AD7-D224-6129-5CF5-C276765C5517}"/>
              </a:ext>
            </a:extLst>
          </p:cNvPr>
          <p:cNvPicPr>
            <a:picLocks noChangeAspect="1"/>
          </p:cNvPicPr>
          <p:nvPr/>
        </p:nvPicPr>
        <p:blipFill>
          <a:blip r:embed="rId4"/>
          <a:stretch>
            <a:fillRect/>
          </a:stretch>
        </p:blipFill>
        <p:spPr>
          <a:xfrm>
            <a:off x="3936959" y="684371"/>
            <a:ext cx="3633531" cy="1286367"/>
          </a:xfrm>
          <a:prstGeom prst="rect">
            <a:avLst/>
          </a:prstGeom>
        </p:spPr>
      </p:pic>
      <p:pic>
        <p:nvPicPr>
          <p:cNvPr id="4" name="Picture 3">
            <a:extLst>
              <a:ext uri="{FF2B5EF4-FFF2-40B4-BE49-F238E27FC236}">
                <a16:creationId xmlns:a16="http://schemas.microsoft.com/office/drawing/2014/main" id="{8817B9BC-C13C-3B80-B0A5-F7827C221FE5}"/>
              </a:ext>
            </a:extLst>
          </p:cNvPr>
          <p:cNvPicPr>
            <a:picLocks noChangeAspect="1"/>
          </p:cNvPicPr>
          <p:nvPr/>
        </p:nvPicPr>
        <p:blipFill>
          <a:blip r:embed="rId5"/>
          <a:stretch>
            <a:fillRect/>
          </a:stretch>
        </p:blipFill>
        <p:spPr>
          <a:xfrm>
            <a:off x="1184486" y="2445544"/>
            <a:ext cx="9784928" cy="2176461"/>
          </a:xfrm>
          <a:prstGeom prst="rect">
            <a:avLst/>
          </a:prstGeom>
        </p:spPr>
      </p:pic>
    </p:spTree>
    <p:extLst>
      <p:ext uri="{BB962C8B-B14F-4D97-AF65-F5344CB8AC3E}">
        <p14:creationId xmlns:p14="http://schemas.microsoft.com/office/powerpoint/2010/main" val="17459561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ABC9FE8-8206-12BF-98EE-A1C0A8627829}"/>
              </a:ext>
            </a:extLst>
          </p:cNvPr>
          <p:cNvSpPr/>
          <p:nvPr/>
        </p:nvSpPr>
        <p:spPr>
          <a:xfrm>
            <a:off x="4114800" y="628650"/>
            <a:ext cx="3838575" cy="96202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800" b="1">
                <a:solidFill>
                  <a:prstClr val="white"/>
                </a:solidFill>
              </a:rPr>
              <a:t>Vai trò của thực vật trong chuỗi thức ăn: </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820C487B-E477-69F4-39D3-18A13D27B660}"/>
              </a:ext>
            </a:extLst>
          </p:cNvPr>
          <p:cNvGrpSpPr/>
          <p:nvPr/>
        </p:nvGrpSpPr>
        <p:grpSpPr>
          <a:xfrm>
            <a:off x="2800349" y="1590675"/>
            <a:ext cx="6581775" cy="542925"/>
            <a:chOff x="3609975" y="1914525"/>
            <a:chExt cx="4953000" cy="885825"/>
          </a:xfrm>
        </p:grpSpPr>
        <p:cxnSp>
          <p:nvCxnSpPr>
            <p:cNvPr id="7" name="Straight Connector 6">
              <a:extLst>
                <a:ext uri="{FF2B5EF4-FFF2-40B4-BE49-F238E27FC236}">
                  <a16:creationId xmlns:a16="http://schemas.microsoft.com/office/drawing/2014/main" id="{CE9C8D6F-D30A-C339-1E4D-E85FE7F6B80F}"/>
                </a:ext>
              </a:extLst>
            </p:cNvPr>
            <p:cNvCxnSpPr/>
            <p:nvPr/>
          </p:nvCxnSpPr>
          <p:spPr>
            <a:xfrm>
              <a:off x="6067425" y="1914525"/>
              <a:ext cx="0" cy="4381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E9EF3B5-A40C-F835-DB51-3E76B920F51E}"/>
                </a:ext>
              </a:extLst>
            </p:cNvPr>
            <p:cNvCxnSpPr>
              <a:cxnSpLocks/>
            </p:cNvCxnSpPr>
            <p:nvPr/>
          </p:nvCxnSpPr>
          <p:spPr>
            <a:xfrm>
              <a:off x="3609975" y="2381250"/>
              <a:ext cx="4953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57EEFE0-0797-B1FF-CB78-8E831954BBC6}"/>
                </a:ext>
              </a:extLst>
            </p:cNvPr>
            <p:cNvCxnSpPr>
              <a:cxnSpLocks/>
            </p:cNvCxnSpPr>
            <p:nvPr/>
          </p:nvCxnSpPr>
          <p:spPr>
            <a:xfrm>
              <a:off x="3609975" y="2352675"/>
              <a:ext cx="0" cy="4381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380485B-BDC9-233C-BCC6-25AF37FA147A}"/>
                </a:ext>
              </a:extLst>
            </p:cNvPr>
            <p:cNvCxnSpPr>
              <a:cxnSpLocks/>
            </p:cNvCxnSpPr>
            <p:nvPr/>
          </p:nvCxnSpPr>
          <p:spPr>
            <a:xfrm>
              <a:off x="8543925" y="2362200"/>
              <a:ext cx="0" cy="4381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11" name="Rectangle: Rounded Corners 10">
            <a:extLst>
              <a:ext uri="{FF2B5EF4-FFF2-40B4-BE49-F238E27FC236}">
                <a16:creationId xmlns:a16="http://schemas.microsoft.com/office/drawing/2014/main" id="{8C246806-D708-66CF-5657-5D23FCDAD137}"/>
              </a:ext>
            </a:extLst>
          </p:cNvPr>
          <p:cNvSpPr/>
          <p:nvPr/>
        </p:nvSpPr>
        <p:spPr>
          <a:xfrm>
            <a:off x="1009650" y="2124074"/>
            <a:ext cx="4533900" cy="3552825"/>
          </a:xfrm>
          <a:prstGeom prst="roundRect">
            <a:avLst/>
          </a:prstGeom>
          <a:ln w="381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vi-VN" sz="2800" b="1" dirty="0">
                <a:solidFill>
                  <a:prstClr val="black"/>
                </a:solidFill>
                <a:latin typeface="Calibri" panose="020F0502020204030204"/>
              </a:rPr>
              <a:t>Thực vật có khả năng tự tổng hợp chất dinh dưỡng từ nước và khí các-bô-níc dưới tác dụng của ánh sáng để sống và phát triển. Chúng là nguồn thức ăn của con người và nhiều loài động vật khác.</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sp>
        <p:nvSpPr>
          <p:cNvPr id="12" name="Rectangle: Rounded Corners 11">
            <a:extLst>
              <a:ext uri="{FF2B5EF4-FFF2-40B4-BE49-F238E27FC236}">
                <a16:creationId xmlns:a16="http://schemas.microsoft.com/office/drawing/2014/main" id="{F765BCD9-1405-7427-1117-72E5197791A1}"/>
              </a:ext>
            </a:extLst>
          </p:cNvPr>
          <p:cNvSpPr/>
          <p:nvPr/>
        </p:nvSpPr>
        <p:spPr>
          <a:xfrm>
            <a:off x="6505575" y="2143125"/>
            <a:ext cx="5029200" cy="3848100"/>
          </a:xfrm>
          <a:prstGeom prst="roundRect">
            <a:avLst/>
          </a:prstGeom>
          <a:ln w="381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vi-VN" sz="2400" b="1">
                <a:solidFill>
                  <a:prstClr val="black"/>
                </a:solidFill>
                <a:latin typeface="Calibri" panose="020F0502020204030204" pitchFamily="34" charset="0"/>
                <a:cs typeface="Calibri" panose="020F0502020204030204" pitchFamily="34" charset="0"/>
              </a:rPr>
              <a:t>Trong tự nhiên, số lượng sinh vật của một mắt xích thức ăn trong chuỗi thức ăn luôn duy trì tương đối ổn định tạo nên trạng thái cân bằng của chuỗi thức ăn. Để duy trì trạng thái cân bằng các chuỗi thức ăn trong tự nhiên, chúng ta cần tích cực trồng và chăm sóc cây xanh, bảo vệ các động vật hoang dã và môi trường sống.</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10799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ouple of cartoon characters&#10;&#10;Description automatically generated">
            <a:extLst>
              <a:ext uri="{FF2B5EF4-FFF2-40B4-BE49-F238E27FC236}">
                <a16:creationId xmlns:a16="http://schemas.microsoft.com/office/drawing/2014/main" id="{4234C645-9D33-0585-6578-9803DBCF9BD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6914" y="4355943"/>
            <a:ext cx="6727806" cy="2623653"/>
          </a:xfrm>
          <a:prstGeom prst="rect">
            <a:avLst/>
          </a:prstGeom>
        </p:spPr>
      </p:pic>
      <p:grpSp>
        <p:nvGrpSpPr>
          <p:cNvPr id="3" name="Group 2">
            <a:extLst>
              <a:ext uri="{FF2B5EF4-FFF2-40B4-BE49-F238E27FC236}">
                <a16:creationId xmlns:a16="http://schemas.microsoft.com/office/drawing/2014/main" id="{8C83B25B-570B-70D5-F47F-58745E4514E8}"/>
              </a:ext>
            </a:extLst>
          </p:cNvPr>
          <p:cNvGrpSpPr/>
          <p:nvPr/>
        </p:nvGrpSpPr>
        <p:grpSpPr>
          <a:xfrm>
            <a:off x="1714500" y="1524001"/>
            <a:ext cx="9702733" cy="1746586"/>
            <a:chOff x="4739285" y="2358848"/>
            <a:chExt cx="6215585" cy="996024"/>
          </a:xfrm>
        </p:grpSpPr>
        <p:sp>
          <p:nvSpPr>
            <p:cNvPr id="4" name="Rectangle: Rounded Corners 10">
              <a:extLst>
                <a:ext uri="{FF2B5EF4-FFF2-40B4-BE49-F238E27FC236}">
                  <a16:creationId xmlns:a16="http://schemas.microsoft.com/office/drawing/2014/main" id="{494E6700-0E6D-AB5D-A6C1-9FD1D3061F0B}"/>
                </a:ext>
              </a:extLst>
            </p:cNvPr>
            <p:cNvSpPr/>
            <p:nvPr/>
          </p:nvSpPr>
          <p:spPr>
            <a:xfrm rot="5400000">
              <a:off x="7349066" y="-250933"/>
              <a:ext cx="996024" cy="6215585"/>
            </a:xfrm>
            <a:prstGeom prst="roundRect">
              <a:avLst/>
            </a:prstGeom>
            <a:solidFill>
              <a:srgbClr val="FFF2CC"/>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1">
              <a:extLst>
                <a:ext uri="{FF2B5EF4-FFF2-40B4-BE49-F238E27FC236}">
                  <a16:creationId xmlns:a16="http://schemas.microsoft.com/office/drawing/2014/main" id="{66954D72-77AD-4A9E-656A-A83F391D24A7}"/>
                </a:ext>
              </a:extLst>
            </p:cNvPr>
            <p:cNvSpPr>
              <a:spLocks noChangeArrowheads="1"/>
            </p:cNvSpPr>
            <p:nvPr/>
          </p:nvSpPr>
          <p:spPr bwMode="auto">
            <a:xfrm>
              <a:off x="4789591" y="2409298"/>
              <a:ext cx="6130745" cy="895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Hoạt động 2: Chuỗi thức ăn và vai trò của thực vật trong chuỗi thức ăn</a:t>
              </a:r>
              <a:endParaRPr kumimoji="0" lang="en-US" sz="4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123052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FD9C3DC2-DFAD-34D9-2DAC-9B15EB78E2B4}"/>
              </a:ext>
            </a:extLst>
          </p:cNvPr>
          <p:cNvGrpSpPr/>
          <p:nvPr/>
        </p:nvGrpSpPr>
        <p:grpSpPr>
          <a:xfrm>
            <a:off x="988445" y="445073"/>
            <a:ext cx="10470130" cy="770708"/>
            <a:chOff x="988445" y="445073"/>
            <a:chExt cx="10470130" cy="770708"/>
          </a:xfrm>
        </p:grpSpPr>
        <p:sp>
          <p:nvSpPr>
            <p:cNvPr id="3" name="Oval 2">
              <a:extLst>
                <a:ext uri="{FF2B5EF4-FFF2-40B4-BE49-F238E27FC236}">
                  <a16:creationId xmlns:a16="http://schemas.microsoft.com/office/drawing/2014/main" id="{1B641B26-E5A3-7DA3-4963-C67603931064}"/>
                </a:ext>
              </a:extLst>
            </p:cNvPr>
            <p:cNvSpPr/>
            <p:nvPr/>
          </p:nvSpPr>
          <p:spPr>
            <a:xfrm>
              <a:off x="988445" y="445073"/>
              <a:ext cx="770708" cy="770708"/>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2</a:t>
              </a:r>
              <a:endPar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sp>
          <p:nvSpPr>
            <p:cNvPr id="11" name="TextBox 10">
              <a:extLst>
                <a:ext uri="{FF2B5EF4-FFF2-40B4-BE49-F238E27FC236}">
                  <a16:creationId xmlns:a16="http://schemas.microsoft.com/office/drawing/2014/main" id="{1CD48B9C-9939-9FDB-71B2-4CFAD60BEA16}"/>
                </a:ext>
              </a:extLst>
            </p:cNvPr>
            <p:cNvSpPr txBox="1"/>
            <p:nvPr/>
          </p:nvSpPr>
          <p:spPr>
            <a:xfrm>
              <a:off x="1740103" y="511748"/>
              <a:ext cx="9718472"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Hãy kể các chuỗi thức ăn có từ ba sinh vật trở lên.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B90A00BB-DF28-0CFB-6A89-08E2840E2791}"/>
              </a:ext>
            </a:extLst>
          </p:cNvPr>
          <p:cNvSpPr txBox="1"/>
          <p:nvPr/>
        </p:nvSpPr>
        <p:spPr>
          <a:xfrm>
            <a:off x="1876425" y="1390650"/>
            <a:ext cx="10429875" cy="4992457"/>
          </a:xfrm>
          <a:prstGeom prst="rect">
            <a:avLst/>
          </a:prstGeom>
          <a:noFill/>
        </p:spPr>
        <p:txBody>
          <a:bodyPr wrap="square" rtlCol="0">
            <a:spAutoFit/>
          </a:bodyPr>
          <a:lstStyle/>
          <a:p>
            <a:pPr algn="just">
              <a:lnSpc>
                <a:spcPct val="150000"/>
              </a:lnSpc>
            </a:pPr>
            <a:r>
              <a:rPr lang="vi-VN" sz="3600" b="0" i="0" dirty="0">
                <a:solidFill>
                  <a:srgbClr val="FF0000"/>
                </a:solidFill>
                <a:effectLst/>
                <a:latin typeface="Calibri" panose="020F0502020204030204" pitchFamily="34" charset="0"/>
                <a:cs typeface="Calibri" panose="020F0502020204030204" pitchFamily="34" charset="0"/>
              </a:rPr>
              <a:t>Cây → Hươu → Sư tử.</a:t>
            </a:r>
          </a:p>
          <a:p>
            <a:pPr algn="just">
              <a:lnSpc>
                <a:spcPct val="150000"/>
              </a:lnSpc>
            </a:pPr>
            <a:r>
              <a:rPr lang="vi-VN" sz="3600" b="0" i="0" dirty="0">
                <a:solidFill>
                  <a:srgbClr val="FF0000"/>
                </a:solidFill>
                <a:effectLst/>
                <a:latin typeface="Calibri" panose="020F0502020204030204" pitchFamily="34" charset="0"/>
                <a:cs typeface="Calibri" panose="020F0502020204030204" pitchFamily="34" charset="0"/>
              </a:rPr>
              <a:t>Lúa → Châu chấu → Ếch → Rắn → Đại bàng.</a:t>
            </a:r>
          </a:p>
          <a:p>
            <a:pPr algn="just">
              <a:lnSpc>
                <a:spcPct val="150000"/>
              </a:lnSpc>
            </a:pPr>
            <a:r>
              <a:rPr lang="vi-VN" sz="3600" b="0" i="0" dirty="0">
                <a:solidFill>
                  <a:srgbClr val="FF0000"/>
                </a:solidFill>
                <a:effectLst/>
                <a:latin typeface="Calibri" panose="020F0502020204030204" pitchFamily="34" charset="0"/>
                <a:cs typeface="Calibri" panose="020F0502020204030204" pitchFamily="34" charset="0"/>
              </a:rPr>
              <a:t>Rong → Cá nhỏ → Chim.</a:t>
            </a:r>
          </a:p>
          <a:p>
            <a:pPr algn="just">
              <a:lnSpc>
                <a:spcPct val="150000"/>
              </a:lnSpc>
            </a:pPr>
            <a:r>
              <a:rPr lang="vi-VN" sz="3600" b="0" i="0" dirty="0">
                <a:solidFill>
                  <a:srgbClr val="FF0000"/>
                </a:solidFill>
                <a:effectLst/>
                <a:latin typeface="Calibri" panose="020F0502020204030204" pitchFamily="34" charset="0"/>
                <a:cs typeface="Calibri" panose="020F0502020204030204" pitchFamily="34" charset="0"/>
              </a:rPr>
              <a:t>Lúa → Chuột → Mèo.</a:t>
            </a:r>
          </a:p>
          <a:p>
            <a:pPr algn="just">
              <a:lnSpc>
                <a:spcPct val="150000"/>
              </a:lnSpc>
            </a:pPr>
            <a:r>
              <a:rPr lang="vi-VN" sz="3600" b="0" i="0" dirty="0">
                <a:solidFill>
                  <a:srgbClr val="FF0000"/>
                </a:solidFill>
                <a:effectLst/>
                <a:latin typeface="Calibri" panose="020F0502020204030204" pitchFamily="34" charset="0"/>
                <a:cs typeface="Calibri" panose="020F0502020204030204" pitchFamily="34" charset="0"/>
              </a:rPr>
              <a:t>Lá cây → Rệp → Ấu trùng bọ rùa → Chim.</a:t>
            </a:r>
          </a:p>
          <a:p>
            <a:pPr algn="just">
              <a:lnSpc>
                <a:spcPct val="150000"/>
              </a:lnSpc>
            </a:pPr>
            <a:r>
              <a:rPr lang="vi-VN" sz="3600" b="0" i="0" dirty="0">
                <a:solidFill>
                  <a:srgbClr val="FF0000"/>
                </a:solidFill>
                <a:effectLst/>
                <a:latin typeface="Calibri" panose="020F0502020204030204" pitchFamily="34" charset="0"/>
                <a:cs typeface="Calibri" panose="020F0502020204030204" pitchFamily="34" charset="0"/>
              </a:rPr>
              <a:t>Bèo tấm → Ốc → Cá.</a:t>
            </a:r>
          </a:p>
        </p:txBody>
      </p:sp>
    </p:spTree>
    <p:extLst>
      <p:ext uri="{BB962C8B-B14F-4D97-AF65-F5344CB8AC3E}">
        <p14:creationId xmlns:p14="http://schemas.microsoft.com/office/powerpoint/2010/main" val="717438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descr="A cartoon of a child&#10;&#10;Description automatically generated">
            <a:extLst>
              <a:ext uri="{FF2B5EF4-FFF2-40B4-BE49-F238E27FC236}">
                <a16:creationId xmlns:a16="http://schemas.microsoft.com/office/drawing/2014/main" id="{AB6AB3CF-CBFF-5281-69F1-1669885B3B5D}"/>
              </a:ext>
            </a:extLst>
          </p:cNvPr>
          <p:cNvPicPr>
            <a:picLocks noChangeAspect="1"/>
          </p:cNvPicPr>
          <p:nvPr/>
        </p:nvPicPr>
        <p:blipFill rotWithShape="1">
          <a:blip r:embed="rId3">
            <a:extLst>
              <a:ext uri="{28A0092B-C50C-407E-A947-70E740481C1C}">
                <a14:useLocalDpi xmlns:a14="http://schemas.microsoft.com/office/drawing/2010/main" val="0"/>
              </a:ext>
            </a:extLst>
          </a:blip>
          <a:srcRect l="17872" r="27911"/>
          <a:stretch/>
        </p:blipFill>
        <p:spPr>
          <a:xfrm flipH="1">
            <a:off x="257144" y="1580242"/>
            <a:ext cx="2904308" cy="5356827"/>
          </a:xfrm>
          <a:prstGeom prst="rect">
            <a:avLst/>
          </a:prstGeom>
        </p:spPr>
      </p:pic>
      <p:pic>
        <p:nvPicPr>
          <p:cNvPr id="12" name="Picture 11" descr="A cartoon of a child pointing&#10;&#10;Description automatically generated">
            <a:extLst>
              <a:ext uri="{FF2B5EF4-FFF2-40B4-BE49-F238E27FC236}">
                <a16:creationId xmlns:a16="http://schemas.microsoft.com/office/drawing/2014/main" id="{5D2E6024-E848-C2DE-DF3F-6042A4E97A7D}"/>
              </a:ext>
            </a:extLst>
          </p:cNvPr>
          <p:cNvPicPr>
            <a:picLocks noChangeAspect="1"/>
          </p:cNvPicPr>
          <p:nvPr/>
        </p:nvPicPr>
        <p:blipFill rotWithShape="1">
          <a:blip r:embed="rId4">
            <a:extLst>
              <a:ext uri="{28A0092B-C50C-407E-A947-70E740481C1C}">
                <a14:useLocalDpi xmlns:a14="http://schemas.microsoft.com/office/drawing/2010/main" val="0"/>
              </a:ext>
            </a:extLst>
          </a:blip>
          <a:srcRect l="27431" r="23979"/>
          <a:stretch/>
        </p:blipFill>
        <p:spPr>
          <a:xfrm>
            <a:off x="9375906" y="1811956"/>
            <a:ext cx="2528711" cy="5204183"/>
          </a:xfrm>
          <a:prstGeom prst="rect">
            <a:avLst/>
          </a:prstGeom>
        </p:spPr>
      </p:pic>
      <p:sp>
        <p:nvSpPr>
          <p:cNvPr id="13" name="Rectangle: Rounded Corners 12">
            <a:extLst>
              <a:ext uri="{FF2B5EF4-FFF2-40B4-BE49-F238E27FC236}">
                <a16:creationId xmlns:a16="http://schemas.microsoft.com/office/drawing/2014/main" id="{022EE118-5F47-74D6-94CA-E08EE9AD3E7D}"/>
              </a:ext>
            </a:extLst>
          </p:cNvPr>
          <p:cNvSpPr/>
          <p:nvPr/>
        </p:nvSpPr>
        <p:spPr>
          <a:xfrm>
            <a:off x="2540483" y="564385"/>
            <a:ext cx="7317892" cy="1340616"/>
          </a:xfrm>
          <a:custGeom>
            <a:avLst/>
            <a:gdLst>
              <a:gd name="connsiteX0" fmla="*/ 0 w 6759223"/>
              <a:gd name="connsiteY0" fmla="*/ 789898 h 4739291"/>
              <a:gd name="connsiteX1" fmla="*/ 789898 w 6759223"/>
              <a:gd name="connsiteY1" fmla="*/ 0 h 4739291"/>
              <a:gd name="connsiteX2" fmla="*/ 5969325 w 6759223"/>
              <a:gd name="connsiteY2" fmla="*/ 0 h 4739291"/>
              <a:gd name="connsiteX3" fmla="*/ 6759223 w 6759223"/>
              <a:gd name="connsiteY3" fmla="*/ 789898 h 4739291"/>
              <a:gd name="connsiteX4" fmla="*/ 6759223 w 6759223"/>
              <a:gd name="connsiteY4" fmla="*/ 3949393 h 4739291"/>
              <a:gd name="connsiteX5" fmla="*/ 5969325 w 6759223"/>
              <a:gd name="connsiteY5" fmla="*/ 4739291 h 4739291"/>
              <a:gd name="connsiteX6" fmla="*/ 789898 w 6759223"/>
              <a:gd name="connsiteY6" fmla="*/ 4739291 h 4739291"/>
              <a:gd name="connsiteX7" fmla="*/ 0 w 6759223"/>
              <a:gd name="connsiteY7" fmla="*/ 3949393 h 4739291"/>
              <a:gd name="connsiteX8" fmla="*/ 0 w 6759223"/>
              <a:gd name="connsiteY8" fmla="*/ 789898 h 47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223" h="4739291" fill="none" extrusionOk="0">
                <a:moveTo>
                  <a:pt x="0" y="789898"/>
                </a:moveTo>
                <a:cubicBezTo>
                  <a:pt x="1597" y="324473"/>
                  <a:pt x="354513" y="-25877"/>
                  <a:pt x="789898" y="0"/>
                </a:cubicBezTo>
                <a:cubicBezTo>
                  <a:pt x="3379033" y="143570"/>
                  <a:pt x="4392146" y="87359"/>
                  <a:pt x="5969325" y="0"/>
                </a:cubicBezTo>
                <a:cubicBezTo>
                  <a:pt x="6392919" y="26015"/>
                  <a:pt x="6786514" y="401478"/>
                  <a:pt x="6759223" y="789898"/>
                </a:cubicBezTo>
                <a:cubicBezTo>
                  <a:pt x="6686017" y="1644846"/>
                  <a:pt x="6818040" y="3334591"/>
                  <a:pt x="6759223" y="3949393"/>
                </a:cubicBezTo>
                <a:cubicBezTo>
                  <a:pt x="6757540" y="4396906"/>
                  <a:pt x="6437067" y="4743176"/>
                  <a:pt x="5969325" y="4739291"/>
                </a:cubicBezTo>
                <a:cubicBezTo>
                  <a:pt x="3633879" y="4572374"/>
                  <a:pt x="3163487" y="4752254"/>
                  <a:pt x="789898" y="4739291"/>
                </a:cubicBezTo>
                <a:cubicBezTo>
                  <a:pt x="281862" y="4689717"/>
                  <a:pt x="-43206" y="4356614"/>
                  <a:pt x="0" y="3949393"/>
                </a:cubicBezTo>
                <a:cubicBezTo>
                  <a:pt x="153666" y="2461019"/>
                  <a:pt x="-113080" y="1681099"/>
                  <a:pt x="0" y="789898"/>
                </a:cubicBezTo>
                <a:close/>
              </a:path>
              <a:path w="6759223" h="4739291" stroke="0" extrusionOk="0">
                <a:moveTo>
                  <a:pt x="0" y="789898"/>
                </a:moveTo>
                <a:cubicBezTo>
                  <a:pt x="15693" y="295131"/>
                  <a:pt x="393450" y="1743"/>
                  <a:pt x="789898" y="0"/>
                </a:cubicBezTo>
                <a:cubicBezTo>
                  <a:pt x="1650548" y="54831"/>
                  <a:pt x="4519092" y="90132"/>
                  <a:pt x="5969325" y="0"/>
                </a:cubicBezTo>
                <a:cubicBezTo>
                  <a:pt x="6340390" y="958"/>
                  <a:pt x="6702359" y="295544"/>
                  <a:pt x="6759223" y="789898"/>
                </a:cubicBezTo>
                <a:cubicBezTo>
                  <a:pt x="6881685" y="1986073"/>
                  <a:pt x="6814385" y="3503646"/>
                  <a:pt x="6759223" y="3949393"/>
                </a:cubicBezTo>
                <a:cubicBezTo>
                  <a:pt x="6818587" y="4372777"/>
                  <a:pt x="6421264" y="4700332"/>
                  <a:pt x="5969325" y="4739291"/>
                </a:cubicBezTo>
                <a:cubicBezTo>
                  <a:pt x="5188355" y="4633574"/>
                  <a:pt x="3359263" y="4657023"/>
                  <a:pt x="789898" y="4739291"/>
                </a:cubicBezTo>
                <a:cubicBezTo>
                  <a:pt x="311202" y="4723495"/>
                  <a:pt x="-28337" y="4341507"/>
                  <a:pt x="0" y="3949393"/>
                </a:cubicBezTo>
                <a:cubicBezTo>
                  <a:pt x="-3359" y="2753448"/>
                  <a:pt x="-64795" y="2152477"/>
                  <a:pt x="0" y="789898"/>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custGeom>
                    <a:avLst/>
                    <a:gdLst>
                      <a:gd name="connsiteX0" fmla="*/ 0 w 7317892"/>
                      <a:gd name="connsiteY0" fmla="*/ 223440 h 1340616"/>
                      <a:gd name="connsiteX1" fmla="*/ 855185 w 7317892"/>
                      <a:gd name="connsiteY1" fmla="*/ 0 h 1340616"/>
                      <a:gd name="connsiteX2" fmla="*/ 6462706 w 7317892"/>
                      <a:gd name="connsiteY2" fmla="*/ 0 h 1340616"/>
                      <a:gd name="connsiteX3" fmla="*/ 7317892 w 7317892"/>
                      <a:gd name="connsiteY3" fmla="*/ 223440 h 1340616"/>
                      <a:gd name="connsiteX4" fmla="*/ 7317892 w 7317892"/>
                      <a:gd name="connsiteY4" fmla="*/ 1117175 h 1340616"/>
                      <a:gd name="connsiteX5" fmla="*/ 6462706 w 7317892"/>
                      <a:gd name="connsiteY5" fmla="*/ 1340616 h 1340616"/>
                      <a:gd name="connsiteX6" fmla="*/ 855185 w 7317892"/>
                      <a:gd name="connsiteY6" fmla="*/ 1340616 h 1340616"/>
                      <a:gd name="connsiteX7" fmla="*/ 0 w 7317892"/>
                      <a:gd name="connsiteY7" fmla="*/ 1117175 h 1340616"/>
                      <a:gd name="connsiteX8" fmla="*/ 0 w 7317892"/>
                      <a:gd name="connsiteY8" fmla="*/ 223440 h 1340616"/>
                      <a:gd name="connsiteX0" fmla="*/ 0 w 7317892"/>
                      <a:gd name="connsiteY0" fmla="*/ 223440 h 1340616"/>
                      <a:gd name="connsiteX1" fmla="*/ 855185 w 7317892"/>
                      <a:gd name="connsiteY1" fmla="*/ 0 h 1340616"/>
                      <a:gd name="connsiteX2" fmla="*/ 6462706 w 7317892"/>
                      <a:gd name="connsiteY2" fmla="*/ 0 h 1340616"/>
                      <a:gd name="connsiteX3" fmla="*/ 7317892 w 7317892"/>
                      <a:gd name="connsiteY3" fmla="*/ 223440 h 1340616"/>
                      <a:gd name="connsiteX4" fmla="*/ 7317892 w 7317892"/>
                      <a:gd name="connsiteY4" fmla="*/ 1117175 h 1340616"/>
                      <a:gd name="connsiteX5" fmla="*/ 6462706 w 7317892"/>
                      <a:gd name="connsiteY5" fmla="*/ 1340616 h 1340616"/>
                      <a:gd name="connsiteX6" fmla="*/ 855185 w 7317892"/>
                      <a:gd name="connsiteY6" fmla="*/ 1340616 h 1340616"/>
                      <a:gd name="connsiteX7" fmla="*/ 0 w 7317892"/>
                      <a:gd name="connsiteY7" fmla="*/ 1117175 h 1340616"/>
                      <a:gd name="connsiteX8" fmla="*/ 0 w 7317892"/>
                      <a:gd name="connsiteY8" fmla="*/ 223440 h 134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7892" h="1340616" fill="none" extrusionOk="0">
                        <a:moveTo>
                          <a:pt x="0" y="223440"/>
                        </a:moveTo>
                        <a:cubicBezTo>
                          <a:pt x="4016" y="50002"/>
                          <a:pt x="386133" y="-76798"/>
                          <a:pt x="855185" y="0"/>
                        </a:cubicBezTo>
                        <a:cubicBezTo>
                          <a:pt x="3616226" y="-14593"/>
                          <a:pt x="4881450" y="-51875"/>
                          <a:pt x="6462706" y="0"/>
                        </a:cubicBezTo>
                        <a:cubicBezTo>
                          <a:pt x="6915491" y="19323"/>
                          <a:pt x="7350874" y="119589"/>
                          <a:pt x="7317892" y="223440"/>
                        </a:cubicBezTo>
                        <a:cubicBezTo>
                          <a:pt x="7241163" y="463638"/>
                          <a:pt x="7383070" y="957585"/>
                          <a:pt x="7317892" y="1117175"/>
                        </a:cubicBezTo>
                        <a:cubicBezTo>
                          <a:pt x="7312315" y="1268885"/>
                          <a:pt x="7003058" y="1345902"/>
                          <a:pt x="6462706" y="1340616"/>
                        </a:cubicBezTo>
                        <a:cubicBezTo>
                          <a:pt x="3930826" y="1353084"/>
                          <a:pt x="3487148" y="1323820"/>
                          <a:pt x="855185" y="1340616"/>
                        </a:cubicBezTo>
                        <a:cubicBezTo>
                          <a:pt x="288783" y="1315284"/>
                          <a:pt x="-50528" y="1229847"/>
                          <a:pt x="0" y="1117175"/>
                        </a:cubicBezTo>
                        <a:cubicBezTo>
                          <a:pt x="157546" y="724439"/>
                          <a:pt x="-120781" y="525627"/>
                          <a:pt x="0" y="223440"/>
                        </a:cubicBezTo>
                        <a:close/>
                      </a:path>
                      <a:path w="7317892" h="1340616" stroke="0" extrusionOk="0">
                        <a:moveTo>
                          <a:pt x="0" y="223440"/>
                        </a:moveTo>
                        <a:cubicBezTo>
                          <a:pt x="-26340" y="93936"/>
                          <a:pt x="416897" y="-265"/>
                          <a:pt x="855185" y="0"/>
                        </a:cubicBezTo>
                        <a:cubicBezTo>
                          <a:pt x="1629607" y="186848"/>
                          <a:pt x="4911260" y="174721"/>
                          <a:pt x="6462706" y="0"/>
                        </a:cubicBezTo>
                        <a:cubicBezTo>
                          <a:pt x="6879419" y="-7011"/>
                          <a:pt x="7256456" y="94074"/>
                          <a:pt x="7317892" y="223440"/>
                        </a:cubicBezTo>
                        <a:cubicBezTo>
                          <a:pt x="7471755" y="571078"/>
                          <a:pt x="7371997" y="966347"/>
                          <a:pt x="7317892" y="1117175"/>
                        </a:cubicBezTo>
                        <a:cubicBezTo>
                          <a:pt x="7377920" y="1276307"/>
                          <a:pt x="6956192" y="1307886"/>
                          <a:pt x="6462706" y="1340616"/>
                        </a:cubicBezTo>
                        <a:cubicBezTo>
                          <a:pt x="5554791" y="1239113"/>
                          <a:pt x="3844233" y="1191260"/>
                          <a:pt x="855185" y="1340616"/>
                        </a:cubicBezTo>
                        <a:cubicBezTo>
                          <a:pt x="339764" y="1348719"/>
                          <a:pt x="-34095" y="1237156"/>
                          <a:pt x="0" y="1117175"/>
                        </a:cubicBezTo>
                        <a:cubicBezTo>
                          <a:pt x="-195" y="782912"/>
                          <a:pt x="-55748" y="584192"/>
                          <a:pt x="0" y="223440"/>
                        </a:cubicBezTo>
                        <a:close/>
                      </a:path>
                      <a:path w="7317892" h="1340616" fill="none" stroke="0" extrusionOk="0">
                        <a:moveTo>
                          <a:pt x="0" y="223440"/>
                        </a:moveTo>
                        <a:cubicBezTo>
                          <a:pt x="4790" y="80364"/>
                          <a:pt x="389360" y="-7077"/>
                          <a:pt x="855185" y="0"/>
                        </a:cubicBezTo>
                        <a:cubicBezTo>
                          <a:pt x="3729203" y="28368"/>
                          <a:pt x="4767110" y="-160211"/>
                          <a:pt x="6462706" y="0"/>
                        </a:cubicBezTo>
                        <a:cubicBezTo>
                          <a:pt x="6915923" y="7437"/>
                          <a:pt x="7338668" y="104605"/>
                          <a:pt x="7317892" y="223440"/>
                        </a:cubicBezTo>
                        <a:cubicBezTo>
                          <a:pt x="7260184" y="469898"/>
                          <a:pt x="7390711" y="962701"/>
                          <a:pt x="7317892" y="1117175"/>
                        </a:cubicBezTo>
                        <a:cubicBezTo>
                          <a:pt x="7374508" y="1231099"/>
                          <a:pt x="6978445" y="1318529"/>
                          <a:pt x="6462706" y="1340616"/>
                        </a:cubicBezTo>
                        <a:cubicBezTo>
                          <a:pt x="3862453" y="1304522"/>
                          <a:pt x="3504139" y="1364575"/>
                          <a:pt x="855185" y="1340616"/>
                        </a:cubicBezTo>
                        <a:cubicBezTo>
                          <a:pt x="294111" y="1322481"/>
                          <a:pt x="-56480" y="1217255"/>
                          <a:pt x="0" y="1117175"/>
                        </a:cubicBezTo>
                        <a:cubicBezTo>
                          <a:pt x="154375" y="729478"/>
                          <a:pt x="-91434" y="441323"/>
                          <a:pt x="0" y="223440"/>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Nếu trong tự nhiên không có thực vật thì điều gì sẽ xảy ra? Vì sao?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Hình chữ nhật: Góc Tròn 9">
            <a:extLst>
              <a:ext uri="{FF2B5EF4-FFF2-40B4-BE49-F238E27FC236}">
                <a16:creationId xmlns:a16="http://schemas.microsoft.com/office/drawing/2014/main" id="{3FC2667F-BC7C-DBA9-D62E-BE8D746E2323}"/>
              </a:ext>
            </a:extLst>
          </p:cNvPr>
          <p:cNvSpPr/>
          <p:nvPr/>
        </p:nvSpPr>
        <p:spPr>
          <a:xfrm>
            <a:off x="2619375" y="2314575"/>
            <a:ext cx="6943725" cy="3943350"/>
          </a:xfrm>
          <a:custGeom>
            <a:avLst/>
            <a:gdLst>
              <a:gd name="connsiteX0" fmla="*/ 0 w 11597401"/>
              <a:gd name="connsiteY0" fmla="*/ 330415 h 1982450"/>
              <a:gd name="connsiteX1" fmla="*/ 330415 w 11597401"/>
              <a:gd name="connsiteY1" fmla="*/ 0 h 1982450"/>
              <a:gd name="connsiteX2" fmla="*/ 11266986 w 11597401"/>
              <a:gd name="connsiteY2" fmla="*/ 0 h 1982450"/>
              <a:gd name="connsiteX3" fmla="*/ 11597401 w 11597401"/>
              <a:gd name="connsiteY3" fmla="*/ 330415 h 1982450"/>
              <a:gd name="connsiteX4" fmla="*/ 11597401 w 11597401"/>
              <a:gd name="connsiteY4" fmla="*/ 1652035 h 1982450"/>
              <a:gd name="connsiteX5" fmla="*/ 11266986 w 11597401"/>
              <a:gd name="connsiteY5" fmla="*/ 1982450 h 1982450"/>
              <a:gd name="connsiteX6" fmla="*/ 330415 w 11597401"/>
              <a:gd name="connsiteY6" fmla="*/ 1982450 h 1982450"/>
              <a:gd name="connsiteX7" fmla="*/ 0 w 11597401"/>
              <a:gd name="connsiteY7" fmla="*/ 1652035 h 1982450"/>
              <a:gd name="connsiteX8" fmla="*/ 0 w 11597401"/>
              <a:gd name="connsiteY8" fmla="*/ 330415 h 198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7401" h="1982450" fill="none" extrusionOk="0">
                <a:moveTo>
                  <a:pt x="0" y="330415"/>
                </a:moveTo>
                <a:cubicBezTo>
                  <a:pt x="-25211" y="149500"/>
                  <a:pt x="147130" y="4553"/>
                  <a:pt x="330415" y="0"/>
                </a:cubicBezTo>
                <a:cubicBezTo>
                  <a:pt x="1906965" y="77600"/>
                  <a:pt x="8795932" y="-27269"/>
                  <a:pt x="11266986" y="0"/>
                </a:cubicBezTo>
                <a:cubicBezTo>
                  <a:pt x="11469109" y="-25909"/>
                  <a:pt x="11621555" y="155043"/>
                  <a:pt x="11597401" y="330415"/>
                </a:cubicBezTo>
                <a:cubicBezTo>
                  <a:pt x="11670691" y="670272"/>
                  <a:pt x="11592143" y="1417063"/>
                  <a:pt x="11597401" y="1652035"/>
                </a:cubicBezTo>
                <a:cubicBezTo>
                  <a:pt x="11587597" y="1830683"/>
                  <a:pt x="11425993" y="1992803"/>
                  <a:pt x="11266986" y="1982450"/>
                </a:cubicBezTo>
                <a:cubicBezTo>
                  <a:pt x="7713422" y="2031627"/>
                  <a:pt x="2034448" y="1859748"/>
                  <a:pt x="330415" y="1982450"/>
                </a:cubicBezTo>
                <a:cubicBezTo>
                  <a:pt x="146235" y="1995483"/>
                  <a:pt x="-4217" y="1838149"/>
                  <a:pt x="0" y="1652035"/>
                </a:cubicBezTo>
                <a:cubicBezTo>
                  <a:pt x="11874" y="1268690"/>
                  <a:pt x="108652" y="715581"/>
                  <a:pt x="0" y="330415"/>
                </a:cubicBezTo>
                <a:close/>
              </a:path>
              <a:path w="11597401" h="1982450" stroke="0" extrusionOk="0">
                <a:moveTo>
                  <a:pt x="0" y="330415"/>
                </a:moveTo>
                <a:cubicBezTo>
                  <a:pt x="27832" y="144751"/>
                  <a:pt x="174206" y="-1753"/>
                  <a:pt x="330415" y="0"/>
                </a:cubicBezTo>
                <a:cubicBezTo>
                  <a:pt x="2409845" y="-129276"/>
                  <a:pt x="6687298" y="-77778"/>
                  <a:pt x="11266986" y="0"/>
                </a:cubicBezTo>
                <a:cubicBezTo>
                  <a:pt x="11439715" y="-31095"/>
                  <a:pt x="11595184" y="160713"/>
                  <a:pt x="11597401" y="330415"/>
                </a:cubicBezTo>
                <a:cubicBezTo>
                  <a:pt x="11587037" y="848570"/>
                  <a:pt x="11591544" y="1073550"/>
                  <a:pt x="11597401" y="1652035"/>
                </a:cubicBezTo>
                <a:cubicBezTo>
                  <a:pt x="11612068" y="1865450"/>
                  <a:pt x="11422117" y="1991746"/>
                  <a:pt x="11266986" y="1982450"/>
                </a:cubicBezTo>
                <a:cubicBezTo>
                  <a:pt x="8080478" y="2026670"/>
                  <a:pt x="5559775" y="1953068"/>
                  <a:pt x="330415" y="1982450"/>
                </a:cubicBezTo>
                <a:cubicBezTo>
                  <a:pt x="142679" y="1962266"/>
                  <a:pt x="-32129" y="1827092"/>
                  <a:pt x="0" y="1652035"/>
                </a:cubicBezTo>
                <a:cubicBezTo>
                  <a:pt x="17782" y="1504850"/>
                  <a:pt x="45125" y="536469"/>
                  <a:pt x="0" y="330415"/>
                </a:cubicBezTo>
                <a:close/>
              </a:path>
            </a:pathLst>
          </a:custGeom>
          <a:solidFill>
            <a:schemeClr val="lt1"/>
          </a:solidFill>
          <a:ln w="76200">
            <a:solidFill>
              <a:srgbClr val="00B0F0"/>
            </a:solidFill>
            <a:prstDash val="dash"/>
            <a:extLst>
              <a:ext uri="{C807C97D-BFC1-408E-A445-0C87EB9F89A2}">
                <ask:lineSketchStyleProps xmlns:ask="http://schemas.microsoft.com/office/drawing/2018/sketchyshapes" sd="2925326911">
                  <a:custGeom>
                    <a:avLst/>
                    <a:gdLst>
                      <a:gd name="connsiteX0" fmla="*/ 0 w 6943725"/>
                      <a:gd name="connsiteY0" fmla="*/ 657238 h 3943350"/>
                      <a:gd name="connsiteX1" fmla="*/ 197829 w 6943725"/>
                      <a:gd name="connsiteY1" fmla="*/ 0 h 3943350"/>
                      <a:gd name="connsiteX2" fmla="*/ 6745895 w 6943725"/>
                      <a:gd name="connsiteY2" fmla="*/ 0 h 3943350"/>
                      <a:gd name="connsiteX3" fmla="*/ 6943725 w 6943725"/>
                      <a:gd name="connsiteY3" fmla="*/ 657238 h 3943350"/>
                      <a:gd name="connsiteX4" fmla="*/ 6943725 w 6943725"/>
                      <a:gd name="connsiteY4" fmla="*/ 3286111 h 3943350"/>
                      <a:gd name="connsiteX5" fmla="*/ 6745895 w 6943725"/>
                      <a:gd name="connsiteY5" fmla="*/ 3943350 h 3943350"/>
                      <a:gd name="connsiteX6" fmla="*/ 197829 w 6943725"/>
                      <a:gd name="connsiteY6" fmla="*/ 3943350 h 3943350"/>
                      <a:gd name="connsiteX7" fmla="*/ 0 w 6943725"/>
                      <a:gd name="connsiteY7" fmla="*/ 3286111 h 3943350"/>
                      <a:gd name="connsiteX8" fmla="*/ 0 w 6943725"/>
                      <a:gd name="connsiteY8" fmla="*/ 657238 h 3943350"/>
                      <a:gd name="connsiteX0" fmla="*/ 0 w 6943725"/>
                      <a:gd name="connsiteY0" fmla="*/ 657238 h 3943350"/>
                      <a:gd name="connsiteX1" fmla="*/ 197829 w 6943725"/>
                      <a:gd name="connsiteY1" fmla="*/ 0 h 3943350"/>
                      <a:gd name="connsiteX2" fmla="*/ 6745895 w 6943725"/>
                      <a:gd name="connsiteY2" fmla="*/ 0 h 3943350"/>
                      <a:gd name="connsiteX3" fmla="*/ 6943725 w 6943725"/>
                      <a:gd name="connsiteY3" fmla="*/ 657238 h 3943350"/>
                      <a:gd name="connsiteX4" fmla="*/ 6943725 w 6943725"/>
                      <a:gd name="connsiteY4" fmla="*/ 3286111 h 3943350"/>
                      <a:gd name="connsiteX5" fmla="*/ 6745895 w 6943725"/>
                      <a:gd name="connsiteY5" fmla="*/ 3943350 h 3943350"/>
                      <a:gd name="connsiteX6" fmla="*/ 197829 w 6943725"/>
                      <a:gd name="connsiteY6" fmla="*/ 3943350 h 3943350"/>
                      <a:gd name="connsiteX7" fmla="*/ 0 w 6943725"/>
                      <a:gd name="connsiteY7" fmla="*/ 3286111 h 3943350"/>
                      <a:gd name="connsiteX8" fmla="*/ 0 w 6943725"/>
                      <a:gd name="connsiteY8" fmla="*/ 657238 h 394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3725" h="3943350" fill="none" extrusionOk="0">
                        <a:moveTo>
                          <a:pt x="0" y="657238"/>
                        </a:moveTo>
                        <a:cubicBezTo>
                          <a:pt x="-28038" y="298179"/>
                          <a:pt x="85349" y="24628"/>
                          <a:pt x="197829" y="0"/>
                        </a:cubicBezTo>
                        <a:cubicBezTo>
                          <a:pt x="1064675" y="430741"/>
                          <a:pt x="5277897" y="-92098"/>
                          <a:pt x="6745895" y="0"/>
                        </a:cubicBezTo>
                        <a:cubicBezTo>
                          <a:pt x="6883214" y="-73042"/>
                          <a:pt x="7006721" y="322688"/>
                          <a:pt x="6943725" y="657238"/>
                        </a:cubicBezTo>
                        <a:cubicBezTo>
                          <a:pt x="6963646" y="1369303"/>
                          <a:pt x="6981240" y="2840952"/>
                          <a:pt x="6943725" y="3286111"/>
                        </a:cubicBezTo>
                        <a:cubicBezTo>
                          <a:pt x="6919958" y="3634464"/>
                          <a:pt x="6830205" y="3968747"/>
                          <a:pt x="6745895" y="3943350"/>
                        </a:cubicBezTo>
                        <a:cubicBezTo>
                          <a:pt x="4608709" y="4097448"/>
                          <a:pt x="1176442" y="3689794"/>
                          <a:pt x="197829" y="3943350"/>
                        </a:cubicBezTo>
                        <a:cubicBezTo>
                          <a:pt x="82715" y="4006445"/>
                          <a:pt x="-27466" y="3677790"/>
                          <a:pt x="0" y="3286111"/>
                        </a:cubicBezTo>
                        <a:cubicBezTo>
                          <a:pt x="20782" y="2609575"/>
                          <a:pt x="-4462" y="1353894"/>
                          <a:pt x="0" y="657238"/>
                        </a:cubicBezTo>
                        <a:close/>
                      </a:path>
                      <a:path w="6943725" h="3943350" stroke="0" extrusionOk="0">
                        <a:moveTo>
                          <a:pt x="0" y="657238"/>
                        </a:moveTo>
                        <a:cubicBezTo>
                          <a:pt x="17683" y="291234"/>
                          <a:pt x="111199" y="-705"/>
                          <a:pt x="197829" y="0"/>
                        </a:cubicBezTo>
                        <a:cubicBezTo>
                          <a:pt x="1361867" y="-335842"/>
                          <a:pt x="3700329" y="-17286"/>
                          <a:pt x="6745895" y="0"/>
                        </a:cubicBezTo>
                        <a:cubicBezTo>
                          <a:pt x="6862415" y="-34004"/>
                          <a:pt x="6906304" y="322698"/>
                          <a:pt x="6943725" y="657238"/>
                        </a:cubicBezTo>
                        <a:cubicBezTo>
                          <a:pt x="6920052" y="1626476"/>
                          <a:pt x="6929454" y="2162098"/>
                          <a:pt x="6943725" y="3286111"/>
                        </a:cubicBezTo>
                        <a:cubicBezTo>
                          <a:pt x="6955752" y="3718587"/>
                          <a:pt x="6843028" y="3946786"/>
                          <a:pt x="6745895" y="3943350"/>
                        </a:cubicBezTo>
                        <a:cubicBezTo>
                          <a:pt x="4768670" y="4076053"/>
                          <a:pt x="3083348" y="3798438"/>
                          <a:pt x="197829" y="3943350"/>
                        </a:cubicBezTo>
                        <a:cubicBezTo>
                          <a:pt x="77634" y="3906259"/>
                          <a:pt x="-46883" y="3630369"/>
                          <a:pt x="0" y="3286111"/>
                        </a:cubicBezTo>
                        <a:cubicBezTo>
                          <a:pt x="15389" y="2940248"/>
                          <a:pt x="-29018" y="1070570"/>
                          <a:pt x="0" y="657238"/>
                        </a:cubicBezTo>
                        <a:close/>
                      </a:path>
                      <a:path w="6943725" h="3943350" fill="none" stroke="0" extrusionOk="0">
                        <a:moveTo>
                          <a:pt x="0" y="657238"/>
                        </a:moveTo>
                        <a:cubicBezTo>
                          <a:pt x="-6708" y="296415"/>
                          <a:pt x="100547" y="8225"/>
                          <a:pt x="197829" y="0"/>
                        </a:cubicBezTo>
                        <a:cubicBezTo>
                          <a:pt x="1260379" y="-15962"/>
                          <a:pt x="5338865" y="-45953"/>
                          <a:pt x="6745895" y="0"/>
                        </a:cubicBezTo>
                        <a:cubicBezTo>
                          <a:pt x="6862831" y="-64548"/>
                          <a:pt x="6947573" y="369596"/>
                          <a:pt x="6943725" y="657238"/>
                        </a:cubicBezTo>
                        <a:cubicBezTo>
                          <a:pt x="6992286" y="1257699"/>
                          <a:pt x="6939718" y="2808584"/>
                          <a:pt x="6943725" y="3286111"/>
                        </a:cubicBezTo>
                        <a:cubicBezTo>
                          <a:pt x="6942579" y="3651427"/>
                          <a:pt x="6830546" y="3967529"/>
                          <a:pt x="6745895" y="3943350"/>
                        </a:cubicBezTo>
                        <a:cubicBezTo>
                          <a:pt x="4683784" y="3948211"/>
                          <a:pt x="1107217" y="3563562"/>
                          <a:pt x="197829" y="3943350"/>
                        </a:cubicBezTo>
                        <a:cubicBezTo>
                          <a:pt x="79218" y="3937240"/>
                          <a:pt x="-53247" y="3644593"/>
                          <a:pt x="0" y="3286111"/>
                        </a:cubicBezTo>
                        <a:cubicBezTo>
                          <a:pt x="-28730" y="2488425"/>
                          <a:pt x="45632" y="1423699"/>
                          <a:pt x="0" y="65723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Nếu không có thực vật, trên trái đất sẽ không có động vật và con người. Vì thực vật có khả năng tự tổng hợp chất dinh dưỡng từ nước và khí các-bô-níc dưới tác dụng của ánh sáng để sống và phát triển. Còn động vật, con người đều không thể tự tổng  hợp chất dinh dưỡng mà phải ăn các thức ăn từ thực vật và động vật khác.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9584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ouple of cartoon characters&#10;&#10;Description automatically generated">
            <a:extLst>
              <a:ext uri="{FF2B5EF4-FFF2-40B4-BE49-F238E27FC236}">
                <a16:creationId xmlns:a16="http://schemas.microsoft.com/office/drawing/2014/main" id="{4234C645-9D33-0585-6578-9803DBCF9BD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6914" y="4355943"/>
            <a:ext cx="6727806" cy="2623653"/>
          </a:xfrm>
          <a:prstGeom prst="rect">
            <a:avLst/>
          </a:prstGeom>
        </p:spPr>
      </p:pic>
      <p:grpSp>
        <p:nvGrpSpPr>
          <p:cNvPr id="3" name="Group 2">
            <a:extLst>
              <a:ext uri="{FF2B5EF4-FFF2-40B4-BE49-F238E27FC236}">
                <a16:creationId xmlns:a16="http://schemas.microsoft.com/office/drawing/2014/main" id="{8C83B25B-570B-70D5-F47F-58745E4514E8}"/>
              </a:ext>
            </a:extLst>
          </p:cNvPr>
          <p:cNvGrpSpPr/>
          <p:nvPr/>
        </p:nvGrpSpPr>
        <p:grpSpPr>
          <a:xfrm>
            <a:off x="1714500" y="1524001"/>
            <a:ext cx="9702733" cy="1276349"/>
            <a:chOff x="4739285" y="2358848"/>
            <a:chExt cx="6215585" cy="996024"/>
          </a:xfrm>
        </p:grpSpPr>
        <p:sp>
          <p:nvSpPr>
            <p:cNvPr id="4" name="Rectangle: Rounded Corners 10">
              <a:extLst>
                <a:ext uri="{FF2B5EF4-FFF2-40B4-BE49-F238E27FC236}">
                  <a16:creationId xmlns:a16="http://schemas.microsoft.com/office/drawing/2014/main" id="{494E6700-0E6D-AB5D-A6C1-9FD1D3061F0B}"/>
                </a:ext>
              </a:extLst>
            </p:cNvPr>
            <p:cNvSpPr/>
            <p:nvPr/>
          </p:nvSpPr>
          <p:spPr>
            <a:xfrm rot="5400000">
              <a:off x="7349066" y="-250933"/>
              <a:ext cx="996024" cy="6215585"/>
            </a:xfrm>
            <a:prstGeom prst="roundRect">
              <a:avLst/>
            </a:prstGeom>
            <a:solidFill>
              <a:srgbClr val="FFF2CC"/>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1">
              <a:extLst>
                <a:ext uri="{FF2B5EF4-FFF2-40B4-BE49-F238E27FC236}">
                  <a16:creationId xmlns:a16="http://schemas.microsoft.com/office/drawing/2014/main" id="{66954D72-77AD-4A9E-656A-A83F391D24A7}"/>
                </a:ext>
              </a:extLst>
            </p:cNvPr>
            <p:cNvSpPr>
              <a:spLocks noChangeArrowheads="1"/>
            </p:cNvSpPr>
            <p:nvPr/>
          </p:nvSpPr>
          <p:spPr bwMode="auto">
            <a:xfrm>
              <a:off x="4789591" y="2619917"/>
              <a:ext cx="6130745" cy="473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Hoạt động 3: Khung cảnh góc vườn</a:t>
              </a:r>
              <a:endParaRPr kumimoji="0" lang="en-US" sz="4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789458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FD9C3DC2-DFAD-34D9-2DAC-9B15EB78E2B4}"/>
              </a:ext>
            </a:extLst>
          </p:cNvPr>
          <p:cNvGrpSpPr/>
          <p:nvPr/>
        </p:nvGrpSpPr>
        <p:grpSpPr>
          <a:xfrm>
            <a:off x="740795" y="406973"/>
            <a:ext cx="10632055" cy="1569660"/>
            <a:chOff x="969395" y="511748"/>
            <a:chExt cx="10632055" cy="1569660"/>
          </a:xfrm>
        </p:grpSpPr>
        <p:sp>
          <p:nvSpPr>
            <p:cNvPr id="3" name="Oval 2">
              <a:extLst>
                <a:ext uri="{FF2B5EF4-FFF2-40B4-BE49-F238E27FC236}">
                  <a16:creationId xmlns:a16="http://schemas.microsoft.com/office/drawing/2014/main" id="{1B641B26-E5A3-7DA3-4963-C67603931064}"/>
                </a:ext>
              </a:extLst>
            </p:cNvPr>
            <p:cNvSpPr/>
            <p:nvPr/>
          </p:nvSpPr>
          <p:spPr>
            <a:xfrm>
              <a:off x="969395" y="511748"/>
              <a:ext cx="770708" cy="770708"/>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4</a:t>
              </a:r>
            </a:p>
          </p:txBody>
        </p:sp>
        <p:sp>
          <p:nvSpPr>
            <p:cNvPr id="11" name="TextBox 10">
              <a:extLst>
                <a:ext uri="{FF2B5EF4-FFF2-40B4-BE49-F238E27FC236}">
                  <a16:creationId xmlns:a16="http://schemas.microsoft.com/office/drawing/2014/main" id="{1CD48B9C-9939-9FDB-71B2-4CFAD60BEA16}"/>
                </a:ext>
              </a:extLst>
            </p:cNvPr>
            <p:cNvSpPr txBox="1"/>
            <p:nvPr/>
          </p:nvSpPr>
          <p:spPr>
            <a:xfrm>
              <a:off x="1740102" y="511748"/>
              <a:ext cx="9861348"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Quan sát khung cảnh một góc vườn (Hình 2) và cho biết cần nuôi thêm sinh vật nào để hạn chế muỗi sinh sản, phát triển.</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BCE17897-02FE-ADBD-E2C0-F4590ACEA03E}"/>
              </a:ext>
            </a:extLst>
          </p:cNvPr>
          <p:cNvPicPr>
            <a:picLocks noChangeAspect="1"/>
          </p:cNvPicPr>
          <p:nvPr/>
        </p:nvPicPr>
        <p:blipFill>
          <a:blip r:embed="rId3"/>
          <a:stretch>
            <a:fillRect/>
          </a:stretch>
        </p:blipFill>
        <p:spPr>
          <a:xfrm>
            <a:off x="3838575" y="1724025"/>
            <a:ext cx="5162550" cy="4629150"/>
          </a:xfrm>
          <a:prstGeom prst="rect">
            <a:avLst/>
          </a:prstGeom>
        </p:spPr>
      </p:pic>
    </p:spTree>
    <p:extLst>
      <p:ext uri="{BB962C8B-B14F-4D97-AF65-F5344CB8AC3E}">
        <p14:creationId xmlns:p14="http://schemas.microsoft.com/office/powerpoint/2010/main" val="433649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descr="A cartoon of a child&#10;&#10;Description automatically generated">
            <a:extLst>
              <a:ext uri="{FF2B5EF4-FFF2-40B4-BE49-F238E27FC236}">
                <a16:creationId xmlns:a16="http://schemas.microsoft.com/office/drawing/2014/main" id="{AB6AB3CF-CBFF-5281-69F1-1669885B3B5D}"/>
              </a:ext>
            </a:extLst>
          </p:cNvPr>
          <p:cNvPicPr>
            <a:picLocks noChangeAspect="1"/>
          </p:cNvPicPr>
          <p:nvPr/>
        </p:nvPicPr>
        <p:blipFill rotWithShape="1">
          <a:blip r:embed="rId3">
            <a:extLst>
              <a:ext uri="{28A0092B-C50C-407E-A947-70E740481C1C}">
                <a14:useLocalDpi xmlns:a14="http://schemas.microsoft.com/office/drawing/2010/main" val="0"/>
              </a:ext>
            </a:extLst>
          </a:blip>
          <a:srcRect l="17872" r="27911"/>
          <a:stretch/>
        </p:blipFill>
        <p:spPr>
          <a:xfrm flipH="1">
            <a:off x="257144" y="1580242"/>
            <a:ext cx="2904308" cy="5356827"/>
          </a:xfrm>
          <a:prstGeom prst="rect">
            <a:avLst/>
          </a:prstGeom>
        </p:spPr>
      </p:pic>
      <p:pic>
        <p:nvPicPr>
          <p:cNvPr id="12" name="Picture 11" descr="A cartoon of a child pointing&#10;&#10;Description automatically generated">
            <a:extLst>
              <a:ext uri="{FF2B5EF4-FFF2-40B4-BE49-F238E27FC236}">
                <a16:creationId xmlns:a16="http://schemas.microsoft.com/office/drawing/2014/main" id="{5D2E6024-E848-C2DE-DF3F-6042A4E97A7D}"/>
              </a:ext>
            </a:extLst>
          </p:cNvPr>
          <p:cNvPicPr>
            <a:picLocks noChangeAspect="1"/>
          </p:cNvPicPr>
          <p:nvPr/>
        </p:nvPicPr>
        <p:blipFill rotWithShape="1">
          <a:blip r:embed="rId4">
            <a:extLst>
              <a:ext uri="{28A0092B-C50C-407E-A947-70E740481C1C}">
                <a14:useLocalDpi xmlns:a14="http://schemas.microsoft.com/office/drawing/2010/main" val="0"/>
              </a:ext>
            </a:extLst>
          </a:blip>
          <a:srcRect l="27431" r="23979"/>
          <a:stretch/>
        </p:blipFill>
        <p:spPr>
          <a:xfrm>
            <a:off x="9375906" y="1811956"/>
            <a:ext cx="2528711" cy="5204183"/>
          </a:xfrm>
          <a:prstGeom prst="rect">
            <a:avLst/>
          </a:prstGeom>
        </p:spPr>
      </p:pic>
      <p:sp>
        <p:nvSpPr>
          <p:cNvPr id="13" name="Rectangle: Rounded Corners 12">
            <a:extLst>
              <a:ext uri="{FF2B5EF4-FFF2-40B4-BE49-F238E27FC236}">
                <a16:creationId xmlns:a16="http://schemas.microsoft.com/office/drawing/2014/main" id="{022EE118-5F47-74D6-94CA-E08EE9AD3E7D}"/>
              </a:ext>
            </a:extLst>
          </p:cNvPr>
          <p:cNvSpPr/>
          <p:nvPr/>
        </p:nvSpPr>
        <p:spPr>
          <a:xfrm>
            <a:off x="2540483" y="685799"/>
            <a:ext cx="7317892" cy="3838575"/>
          </a:xfrm>
          <a:custGeom>
            <a:avLst/>
            <a:gdLst>
              <a:gd name="connsiteX0" fmla="*/ 0 w 6759223"/>
              <a:gd name="connsiteY0" fmla="*/ 789898 h 4739291"/>
              <a:gd name="connsiteX1" fmla="*/ 789898 w 6759223"/>
              <a:gd name="connsiteY1" fmla="*/ 0 h 4739291"/>
              <a:gd name="connsiteX2" fmla="*/ 5969325 w 6759223"/>
              <a:gd name="connsiteY2" fmla="*/ 0 h 4739291"/>
              <a:gd name="connsiteX3" fmla="*/ 6759223 w 6759223"/>
              <a:gd name="connsiteY3" fmla="*/ 789898 h 4739291"/>
              <a:gd name="connsiteX4" fmla="*/ 6759223 w 6759223"/>
              <a:gd name="connsiteY4" fmla="*/ 3949393 h 4739291"/>
              <a:gd name="connsiteX5" fmla="*/ 5969325 w 6759223"/>
              <a:gd name="connsiteY5" fmla="*/ 4739291 h 4739291"/>
              <a:gd name="connsiteX6" fmla="*/ 789898 w 6759223"/>
              <a:gd name="connsiteY6" fmla="*/ 4739291 h 4739291"/>
              <a:gd name="connsiteX7" fmla="*/ 0 w 6759223"/>
              <a:gd name="connsiteY7" fmla="*/ 3949393 h 4739291"/>
              <a:gd name="connsiteX8" fmla="*/ 0 w 6759223"/>
              <a:gd name="connsiteY8" fmla="*/ 789898 h 47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223" h="4739291" fill="none" extrusionOk="0">
                <a:moveTo>
                  <a:pt x="0" y="789898"/>
                </a:moveTo>
                <a:cubicBezTo>
                  <a:pt x="1597" y="324473"/>
                  <a:pt x="354513" y="-25877"/>
                  <a:pt x="789898" y="0"/>
                </a:cubicBezTo>
                <a:cubicBezTo>
                  <a:pt x="3379033" y="143570"/>
                  <a:pt x="4392146" y="87359"/>
                  <a:pt x="5969325" y="0"/>
                </a:cubicBezTo>
                <a:cubicBezTo>
                  <a:pt x="6392919" y="26015"/>
                  <a:pt x="6786514" y="401478"/>
                  <a:pt x="6759223" y="789898"/>
                </a:cubicBezTo>
                <a:cubicBezTo>
                  <a:pt x="6686017" y="1644846"/>
                  <a:pt x="6818040" y="3334591"/>
                  <a:pt x="6759223" y="3949393"/>
                </a:cubicBezTo>
                <a:cubicBezTo>
                  <a:pt x="6757540" y="4396906"/>
                  <a:pt x="6437067" y="4743176"/>
                  <a:pt x="5969325" y="4739291"/>
                </a:cubicBezTo>
                <a:cubicBezTo>
                  <a:pt x="3633879" y="4572374"/>
                  <a:pt x="3163487" y="4752254"/>
                  <a:pt x="789898" y="4739291"/>
                </a:cubicBezTo>
                <a:cubicBezTo>
                  <a:pt x="281862" y="4689717"/>
                  <a:pt x="-43206" y="4356614"/>
                  <a:pt x="0" y="3949393"/>
                </a:cubicBezTo>
                <a:cubicBezTo>
                  <a:pt x="153666" y="2461019"/>
                  <a:pt x="-113080" y="1681099"/>
                  <a:pt x="0" y="789898"/>
                </a:cubicBezTo>
                <a:close/>
              </a:path>
              <a:path w="6759223" h="4739291" stroke="0" extrusionOk="0">
                <a:moveTo>
                  <a:pt x="0" y="789898"/>
                </a:moveTo>
                <a:cubicBezTo>
                  <a:pt x="15693" y="295131"/>
                  <a:pt x="393450" y="1743"/>
                  <a:pt x="789898" y="0"/>
                </a:cubicBezTo>
                <a:cubicBezTo>
                  <a:pt x="1650548" y="54831"/>
                  <a:pt x="4519092" y="90132"/>
                  <a:pt x="5969325" y="0"/>
                </a:cubicBezTo>
                <a:cubicBezTo>
                  <a:pt x="6340390" y="958"/>
                  <a:pt x="6702359" y="295544"/>
                  <a:pt x="6759223" y="789898"/>
                </a:cubicBezTo>
                <a:cubicBezTo>
                  <a:pt x="6881685" y="1986073"/>
                  <a:pt x="6814385" y="3503646"/>
                  <a:pt x="6759223" y="3949393"/>
                </a:cubicBezTo>
                <a:cubicBezTo>
                  <a:pt x="6818587" y="4372777"/>
                  <a:pt x="6421264" y="4700332"/>
                  <a:pt x="5969325" y="4739291"/>
                </a:cubicBezTo>
                <a:cubicBezTo>
                  <a:pt x="5188355" y="4633574"/>
                  <a:pt x="3359263" y="4657023"/>
                  <a:pt x="789898" y="4739291"/>
                </a:cubicBezTo>
                <a:cubicBezTo>
                  <a:pt x="311202" y="4723495"/>
                  <a:pt x="-28337" y="4341507"/>
                  <a:pt x="0" y="3949393"/>
                </a:cubicBezTo>
                <a:cubicBezTo>
                  <a:pt x="-3359" y="2753448"/>
                  <a:pt x="-64795" y="2152477"/>
                  <a:pt x="0" y="789898"/>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custGeom>
                    <a:avLst/>
                    <a:gdLst>
                      <a:gd name="connsiteX0" fmla="*/ 0 w 7317892"/>
                      <a:gd name="connsiteY0" fmla="*/ 639775 h 3838575"/>
                      <a:gd name="connsiteX1" fmla="*/ 855185 w 7317892"/>
                      <a:gd name="connsiteY1" fmla="*/ 0 h 3838575"/>
                      <a:gd name="connsiteX2" fmla="*/ 6462706 w 7317892"/>
                      <a:gd name="connsiteY2" fmla="*/ 0 h 3838575"/>
                      <a:gd name="connsiteX3" fmla="*/ 7317892 w 7317892"/>
                      <a:gd name="connsiteY3" fmla="*/ 639775 h 3838575"/>
                      <a:gd name="connsiteX4" fmla="*/ 7317892 w 7317892"/>
                      <a:gd name="connsiteY4" fmla="*/ 3198799 h 3838575"/>
                      <a:gd name="connsiteX5" fmla="*/ 6462706 w 7317892"/>
                      <a:gd name="connsiteY5" fmla="*/ 3838575 h 3838575"/>
                      <a:gd name="connsiteX6" fmla="*/ 855185 w 7317892"/>
                      <a:gd name="connsiteY6" fmla="*/ 3838575 h 3838575"/>
                      <a:gd name="connsiteX7" fmla="*/ 0 w 7317892"/>
                      <a:gd name="connsiteY7" fmla="*/ 3198799 h 3838575"/>
                      <a:gd name="connsiteX8" fmla="*/ 0 w 7317892"/>
                      <a:gd name="connsiteY8" fmla="*/ 639775 h 3838575"/>
                      <a:gd name="connsiteX0" fmla="*/ 0 w 7317892"/>
                      <a:gd name="connsiteY0" fmla="*/ 639775 h 3838575"/>
                      <a:gd name="connsiteX1" fmla="*/ 855185 w 7317892"/>
                      <a:gd name="connsiteY1" fmla="*/ 0 h 3838575"/>
                      <a:gd name="connsiteX2" fmla="*/ 6462706 w 7317892"/>
                      <a:gd name="connsiteY2" fmla="*/ 0 h 3838575"/>
                      <a:gd name="connsiteX3" fmla="*/ 7317892 w 7317892"/>
                      <a:gd name="connsiteY3" fmla="*/ 639775 h 3838575"/>
                      <a:gd name="connsiteX4" fmla="*/ 7317892 w 7317892"/>
                      <a:gd name="connsiteY4" fmla="*/ 3198799 h 3838575"/>
                      <a:gd name="connsiteX5" fmla="*/ 6462706 w 7317892"/>
                      <a:gd name="connsiteY5" fmla="*/ 3838575 h 3838575"/>
                      <a:gd name="connsiteX6" fmla="*/ 855185 w 7317892"/>
                      <a:gd name="connsiteY6" fmla="*/ 3838575 h 3838575"/>
                      <a:gd name="connsiteX7" fmla="*/ 0 w 7317892"/>
                      <a:gd name="connsiteY7" fmla="*/ 3198799 h 3838575"/>
                      <a:gd name="connsiteX8" fmla="*/ 0 w 7317892"/>
                      <a:gd name="connsiteY8" fmla="*/ 639775 h 383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7892" h="3838575" fill="none" extrusionOk="0">
                        <a:moveTo>
                          <a:pt x="0" y="639775"/>
                        </a:moveTo>
                        <a:cubicBezTo>
                          <a:pt x="5127" y="200733"/>
                          <a:pt x="385413" y="-68880"/>
                          <a:pt x="855185" y="0"/>
                        </a:cubicBezTo>
                        <a:cubicBezTo>
                          <a:pt x="3597077" y="35964"/>
                          <a:pt x="4920483" y="-29502"/>
                          <a:pt x="6462706" y="0"/>
                        </a:cubicBezTo>
                        <a:cubicBezTo>
                          <a:pt x="6915102" y="33835"/>
                          <a:pt x="7350066" y="329782"/>
                          <a:pt x="7317892" y="639775"/>
                        </a:cubicBezTo>
                        <a:cubicBezTo>
                          <a:pt x="7254131" y="1322161"/>
                          <a:pt x="7389891" y="2780280"/>
                          <a:pt x="7317892" y="3198799"/>
                        </a:cubicBezTo>
                        <a:cubicBezTo>
                          <a:pt x="7315079" y="3567888"/>
                          <a:pt x="7012534" y="3847078"/>
                          <a:pt x="6462706" y="3838575"/>
                        </a:cubicBezTo>
                        <a:cubicBezTo>
                          <a:pt x="3928335" y="3806750"/>
                          <a:pt x="3480063" y="3830943"/>
                          <a:pt x="855185" y="3838575"/>
                        </a:cubicBezTo>
                        <a:cubicBezTo>
                          <a:pt x="301413" y="3795836"/>
                          <a:pt x="-78311" y="3507441"/>
                          <a:pt x="0" y="3198799"/>
                        </a:cubicBezTo>
                        <a:cubicBezTo>
                          <a:pt x="133541" y="2098556"/>
                          <a:pt x="-118338" y="1486013"/>
                          <a:pt x="0" y="639775"/>
                        </a:cubicBezTo>
                        <a:close/>
                      </a:path>
                      <a:path w="7317892" h="3838575" stroke="0" extrusionOk="0">
                        <a:moveTo>
                          <a:pt x="0" y="639775"/>
                        </a:moveTo>
                        <a:cubicBezTo>
                          <a:pt x="-42260" y="253332"/>
                          <a:pt x="404443" y="-388"/>
                          <a:pt x="855185" y="0"/>
                        </a:cubicBezTo>
                        <a:cubicBezTo>
                          <a:pt x="1688304" y="151838"/>
                          <a:pt x="4902320" y="150704"/>
                          <a:pt x="6462706" y="0"/>
                        </a:cubicBezTo>
                        <a:cubicBezTo>
                          <a:pt x="6917746" y="-25137"/>
                          <a:pt x="7257082" y="300997"/>
                          <a:pt x="7317892" y="639775"/>
                        </a:cubicBezTo>
                        <a:cubicBezTo>
                          <a:pt x="7493939" y="1627553"/>
                          <a:pt x="7374616" y="2824565"/>
                          <a:pt x="7317892" y="3198799"/>
                        </a:cubicBezTo>
                        <a:cubicBezTo>
                          <a:pt x="7375088" y="3607367"/>
                          <a:pt x="6969923" y="3714220"/>
                          <a:pt x="6462706" y="3838575"/>
                        </a:cubicBezTo>
                        <a:cubicBezTo>
                          <a:pt x="5581826" y="3712372"/>
                          <a:pt x="3793391" y="3676778"/>
                          <a:pt x="855185" y="3838575"/>
                        </a:cubicBezTo>
                        <a:cubicBezTo>
                          <a:pt x="347021" y="3870472"/>
                          <a:pt x="-44264" y="3552442"/>
                          <a:pt x="0" y="3198799"/>
                        </a:cubicBezTo>
                        <a:cubicBezTo>
                          <a:pt x="58528" y="2303062"/>
                          <a:pt x="-63003" y="1731141"/>
                          <a:pt x="0" y="639775"/>
                        </a:cubicBezTo>
                        <a:close/>
                      </a:path>
                      <a:path w="7317892" h="3838575" fill="none" stroke="0" extrusionOk="0">
                        <a:moveTo>
                          <a:pt x="0" y="639775"/>
                        </a:moveTo>
                        <a:cubicBezTo>
                          <a:pt x="23401" y="181984"/>
                          <a:pt x="471501" y="-17121"/>
                          <a:pt x="855185" y="0"/>
                        </a:cubicBezTo>
                        <a:cubicBezTo>
                          <a:pt x="3692911" y="110309"/>
                          <a:pt x="4762097" y="-36527"/>
                          <a:pt x="6462706" y="0"/>
                        </a:cubicBezTo>
                        <a:cubicBezTo>
                          <a:pt x="6894336" y="21466"/>
                          <a:pt x="7335235" y="312706"/>
                          <a:pt x="7317892" y="639775"/>
                        </a:cubicBezTo>
                        <a:cubicBezTo>
                          <a:pt x="7295315" y="1344379"/>
                          <a:pt x="7393348" y="2725886"/>
                          <a:pt x="7317892" y="3198799"/>
                        </a:cubicBezTo>
                        <a:cubicBezTo>
                          <a:pt x="7347121" y="3554531"/>
                          <a:pt x="6974967" y="3827174"/>
                          <a:pt x="6462706" y="3838575"/>
                        </a:cubicBezTo>
                        <a:cubicBezTo>
                          <a:pt x="3883125" y="3711300"/>
                          <a:pt x="3436438" y="3852016"/>
                          <a:pt x="855185" y="3838575"/>
                        </a:cubicBezTo>
                        <a:cubicBezTo>
                          <a:pt x="277187" y="3788013"/>
                          <a:pt x="-51333" y="3521531"/>
                          <a:pt x="0" y="3198799"/>
                        </a:cubicBezTo>
                        <a:cubicBezTo>
                          <a:pt x="154393" y="2026568"/>
                          <a:pt x="-65725" y="1299008"/>
                          <a:pt x="0" y="63977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T</a:t>
            </a: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rong hình có các sinh vật là muỗi, ong, bướm, hoa sen, ... Môi trường sống ở nơi ẩm ướt. Có thể nuôi thêm ếch, nhái, cá, .. để hạn chế số lượng của muỗi.</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0775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ouple of cartoon characters&#10;&#10;Description automatically generated">
            <a:extLst>
              <a:ext uri="{FF2B5EF4-FFF2-40B4-BE49-F238E27FC236}">
                <a16:creationId xmlns:a16="http://schemas.microsoft.com/office/drawing/2014/main" id="{4234C645-9D33-0585-6578-9803DBCF9BD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6914" y="4355943"/>
            <a:ext cx="6727806" cy="2623653"/>
          </a:xfrm>
          <a:prstGeom prst="rect">
            <a:avLst/>
          </a:prstGeom>
        </p:spPr>
      </p:pic>
      <p:grpSp>
        <p:nvGrpSpPr>
          <p:cNvPr id="3" name="Group 2">
            <a:extLst>
              <a:ext uri="{FF2B5EF4-FFF2-40B4-BE49-F238E27FC236}">
                <a16:creationId xmlns:a16="http://schemas.microsoft.com/office/drawing/2014/main" id="{8C83B25B-570B-70D5-F47F-58745E4514E8}"/>
              </a:ext>
            </a:extLst>
          </p:cNvPr>
          <p:cNvGrpSpPr/>
          <p:nvPr/>
        </p:nvGrpSpPr>
        <p:grpSpPr>
          <a:xfrm>
            <a:off x="1714500" y="1524001"/>
            <a:ext cx="9702733" cy="1746586"/>
            <a:chOff x="4739285" y="2358848"/>
            <a:chExt cx="6215585" cy="996024"/>
          </a:xfrm>
        </p:grpSpPr>
        <p:sp>
          <p:nvSpPr>
            <p:cNvPr id="4" name="Rectangle: Rounded Corners 10">
              <a:extLst>
                <a:ext uri="{FF2B5EF4-FFF2-40B4-BE49-F238E27FC236}">
                  <a16:creationId xmlns:a16="http://schemas.microsoft.com/office/drawing/2014/main" id="{494E6700-0E6D-AB5D-A6C1-9FD1D3061F0B}"/>
                </a:ext>
              </a:extLst>
            </p:cNvPr>
            <p:cNvSpPr/>
            <p:nvPr/>
          </p:nvSpPr>
          <p:spPr>
            <a:xfrm rot="5400000">
              <a:off x="7349066" y="-250933"/>
              <a:ext cx="996024" cy="6215585"/>
            </a:xfrm>
            <a:prstGeom prst="roundRect">
              <a:avLst/>
            </a:prstGeom>
            <a:solidFill>
              <a:srgbClr val="FFF2CC"/>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1">
              <a:extLst>
                <a:ext uri="{FF2B5EF4-FFF2-40B4-BE49-F238E27FC236}">
                  <a16:creationId xmlns:a16="http://schemas.microsoft.com/office/drawing/2014/main" id="{66954D72-77AD-4A9E-656A-A83F391D24A7}"/>
                </a:ext>
              </a:extLst>
            </p:cNvPr>
            <p:cNvSpPr>
              <a:spLocks noChangeArrowheads="1"/>
            </p:cNvSpPr>
            <p:nvPr/>
          </p:nvSpPr>
          <p:spPr bwMode="auto">
            <a:xfrm>
              <a:off x="4789591" y="2567263"/>
              <a:ext cx="6130745" cy="57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Hoạt động 5: Đưa ra ý kiến</a:t>
              </a:r>
              <a:endParaRPr kumimoji="0" lang="en-US" sz="6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815732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FD9C3DC2-DFAD-34D9-2DAC-9B15EB78E2B4}"/>
              </a:ext>
            </a:extLst>
          </p:cNvPr>
          <p:cNvGrpSpPr/>
          <p:nvPr/>
        </p:nvGrpSpPr>
        <p:grpSpPr>
          <a:xfrm>
            <a:off x="740795" y="406973"/>
            <a:ext cx="10632055" cy="1569660"/>
            <a:chOff x="969395" y="511748"/>
            <a:chExt cx="10632055" cy="1569660"/>
          </a:xfrm>
        </p:grpSpPr>
        <p:sp>
          <p:nvSpPr>
            <p:cNvPr id="3" name="Oval 2">
              <a:extLst>
                <a:ext uri="{FF2B5EF4-FFF2-40B4-BE49-F238E27FC236}">
                  <a16:creationId xmlns:a16="http://schemas.microsoft.com/office/drawing/2014/main" id="{1B641B26-E5A3-7DA3-4963-C67603931064}"/>
                </a:ext>
              </a:extLst>
            </p:cNvPr>
            <p:cNvSpPr/>
            <p:nvPr/>
          </p:nvSpPr>
          <p:spPr>
            <a:xfrm>
              <a:off x="969395" y="511748"/>
              <a:ext cx="770708" cy="770708"/>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5</a:t>
              </a:r>
            </a:p>
          </p:txBody>
        </p:sp>
        <p:sp>
          <p:nvSpPr>
            <p:cNvPr id="11" name="TextBox 10">
              <a:extLst>
                <a:ext uri="{FF2B5EF4-FFF2-40B4-BE49-F238E27FC236}">
                  <a16:creationId xmlns:a16="http://schemas.microsoft.com/office/drawing/2014/main" id="{1CD48B9C-9939-9FDB-71B2-4CFAD60BEA16}"/>
                </a:ext>
              </a:extLst>
            </p:cNvPr>
            <p:cNvSpPr txBox="1"/>
            <p:nvPr/>
          </p:nvSpPr>
          <p:spPr>
            <a:xfrm>
              <a:off x="1740102" y="511748"/>
              <a:ext cx="9861348"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Hãy đưa ra ý kiến “nên” hoặc “không nên” cho những việc làm sau đây để giữ cân bằng chuỗi thức ăn. Giải thích vì sao.</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7" name="Picture 6">
            <a:extLst>
              <a:ext uri="{FF2B5EF4-FFF2-40B4-BE49-F238E27FC236}">
                <a16:creationId xmlns:a16="http://schemas.microsoft.com/office/drawing/2014/main" id="{1CAA1A78-3B48-38AF-1B49-B9D35CDD9DB0}"/>
              </a:ext>
            </a:extLst>
          </p:cNvPr>
          <p:cNvPicPr>
            <a:picLocks noChangeAspect="1"/>
          </p:cNvPicPr>
          <p:nvPr/>
        </p:nvPicPr>
        <p:blipFill>
          <a:blip r:embed="rId3"/>
          <a:stretch>
            <a:fillRect/>
          </a:stretch>
        </p:blipFill>
        <p:spPr>
          <a:xfrm>
            <a:off x="2176462" y="2414587"/>
            <a:ext cx="7764020" cy="3262313"/>
          </a:xfrm>
          <a:prstGeom prst="rect">
            <a:avLst/>
          </a:prstGeom>
        </p:spPr>
      </p:pic>
    </p:spTree>
    <p:extLst>
      <p:ext uri="{BB962C8B-B14F-4D97-AF65-F5344CB8AC3E}">
        <p14:creationId xmlns:p14="http://schemas.microsoft.com/office/powerpoint/2010/main" val="122567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D0EF34D4-9775-CD17-A45B-109F1F8D4FBC}"/>
              </a:ext>
            </a:extLst>
          </p:cNvPr>
          <p:cNvGraphicFramePr>
            <a:graphicFrameLocks noGrp="1"/>
          </p:cNvGraphicFramePr>
          <p:nvPr>
            <p:extLst>
              <p:ext uri="{D42A27DB-BD31-4B8C-83A1-F6EECF244321}">
                <p14:modId xmlns:p14="http://schemas.microsoft.com/office/powerpoint/2010/main" val="2898923225"/>
              </p:ext>
            </p:extLst>
          </p:nvPr>
        </p:nvGraphicFramePr>
        <p:xfrm>
          <a:off x="1057275" y="523875"/>
          <a:ext cx="10010777" cy="5872948"/>
        </p:xfrm>
        <a:graphic>
          <a:graphicData uri="http://schemas.openxmlformats.org/drawingml/2006/table">
            <a:tbl>
              <a:tblPr>
                <a:tableStyleId>{775DCB02-9BB8-47FD-8907-85C794F793BA}</a:tableStyleId>
              </a:tblPr>
              <a:tblGrid>
                <a:gridCol w="971550">
                  <a:extLst>
                    <a:ext uri="{9D8B030D-6E8A-4147-A177-3AD203B41FA5}">
                      <a16:colId xmlns:a16="http://schemas.microsoft.com/office/drawing/2014/main" val="4148766189"/>
                    </a:ext>
                  </a:extLst>
                </a:gridCol>
                <a:gridCol w="1964608">
                  <a:extLst>
                    <a:ext uri="{9D8B030D-6E8A-4147-A177-3AD203B41FA5}">
                      <a16:colId xmlns:a16="http://schemas.microsoft.com/office/drawing/2014/main" val="379667917"/>
                    </a:ext>
                  </a:extLst>
                </a:gridCol>
                <a:gridCol w="1468079">
                  <a:extLst>
                    <a:ext uri="{9D8B030D-6E8A-4147-A177-3AD203B41FA5}">
                      <a16:colId xmlns:a16="http://schemas.microsoft.com/office/drawing/2014/main" val="3117297719"/>
                    </a:ext>
                  </a:extLst>
                </a:gridCol>
                <a:gridCol w="1186938">
                  <a:extLst>
                    <a:ext uri="{9D8B030D-6E8A-4147-A177-3AD203B41FA5}">
                      <a16:colId xmlns:a16="http://schemas.microsoft.com/office/drawing/2014/main" val="1892779772"/>
                    </a:ext>
                  </a:extLst>
                </a:gridCol>
                <a:gridCol w="4419602">
                  <a:extLst>
                    <a:ext uri="{9D8B030D-6E8A-4147-A177-3AD203B41FA5}">
                      <a16:colId xmlns:a16="http://schemas.microsoft.com/office/drawing/2014/main" val="738854526"/>
                    </a:ext>
                  </a:extLst>
                </a:gridCol>
              </a:tblGrid>
              <a:tr h="548081">
                <a:tc>
                  <a:txBody>
                    <a:bodyPr/>
                    <a:lstStyle/>
                    <a:p>
                      <a:pPr algn="ctr"/>
                      <a:r>
                        <a:rPr lang="en-US" sz="2400" b="1" dirty="0">
                          <a:effectLst/>
                          <a:latin typeface="Cambria" panose="02040503050406030204" pitchFamily="18" charset="0"/>
                          <a:ea typeface="Cambria" panose="02040503050406030204" pitchFamily="18" charset="0"/>
                        </a:rPr>
                        <a:t> </a:t>
                      </a:r>
                    </a:p>
                  </a:txBody>
                  <a:tcPr marL="0" marR="0" marT="0" marB="0"/>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Việc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làm</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b="1">
                          <a:solidFill>
                            <a:srgbClr val="000000"/>
                          </a:solidFill>
                          <a:effectLst/>
                          <a:latin typeface="Cambria" panose="02040503050406030204" pitchFamily="18" charset="0"/>
                          <a:ea typeface="Cambria" panose="02040503050406030204" pitchFamily="18" charset="0"/>
                        </a:rPr>
                        <a:t>Nên</a:t>
                      </a:r>
                    </a:p>
                  </a:txBody>
                  <a:tcPr marL="0" marR="0" marT="0" marB="0"/>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Không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nên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Nguyên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nhân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tc>
                <a:extLst>
                  <a:ext uri="{0D108BD9-81ED-4DB2-BD59-A6C34878D82A}">
                    <a16:rowId xmlns:a16="http://schemas.microsoft.com/office/drawing/2014/main" val="1427636942"/>
                  </a:ext>
                </a:extLst>
              </a:tr>
              <a:tr h="649057">
                <a:tc>
                  <a:txBody>
                    <a:bodyPr/>
                    <a:lstStyle/>
                    <a:p>
                      <a:pPr algn="ctr"/>
                      <a:r>
                        <a:rPr lang="en-US" sz="2000" dirty="0">
                          <a:solidFill>
                            <a:srgbClr val="000000"/>
                          </a:solidFill>
                          <a:effectLst/>
                          <a:latin typeface="Cambria" panose="02040503050406030204" pitchFamily="18" charset="0"/>
                          <a:ea typeface="Cambria" panose="02040503050406030204" pitchFamily="18" charset="0"/>
                        </a:rPr>
                        <a:t>a)</a:t>
                      </a:r>
                    </a:p>
                  </a:txBody>
                  <a:tcPr marL="0" marR="0" marT="0" marB="0">
                    <a:solidFill>
                      <a:schemeClr val="bg1"/>
                    </a:solid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Trồng, chăm sóc cây xanh</a:t>
                      </a:r>
                    </a:p>
                  </a:txBody>
                  <a:tcPr marL="0" marR="0" marT="0" marB="0">
                    <a:solidFill>
                      <a:schemeClr val="bg1"/>
                    </a:solid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a:t>
                      </a:r>
                    </a:p>
                  </a:txBody>
                  <a:tcPr marL="0" marR="0" marT="0" marB="0">
                    <a:solidFill>
                      <a:schemeClr val="bg1"/>
                    </a:solid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 </a:t>
                      </a:r>
                    </a:p>
                  </a:txBody>
                  <a:tcPr marL="0" marR="0" marT="0" marB="0">
                    <a:solidFill>
                      <a:schemeClr val="bg1"/>
                    </a:solid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Thực vật là nguồn thức ăn của động vật</a:t>
                      </a:r>
                    </a:p>
                  </a:txBody>
                  <a:tcPr marL="0" marR="0" marT="0" marB="0">
                    <a:solidFill>
                      <a:schemeClr val="bg1"/>
                    </a:solidFill>
                  </a:tcPr>
                </a:tc>
                <a:extLst>
                  <a:ext uri="{0D108BD9-81ED-4DB2-BD59-A6C34878D82A}">
                    <a16:rowId xmlns:a16="http://schemas.microsoft.com/office/drawing/2014/main" val="438579636"/>
                  </a:ext>
                </a:extLst>
              </a:tr>
              <a:tr h="1135849">
                <a:tc>
                  <a:txBody>
                    <a:bodyPr/>
                    <a:lstStyle/>
                    <a:p>
                      <a:pPr algn="ctr"/>
                      <a:r>
                        <a:rPr lang="en-US" sz="2000">
                          <a:solidFill>
                            <a:srgbClr val="000000"/>
                          </a:solidFill>
                          <a:effectLst/>
                          <a:latin typeface="Cambria" panose="02040503050406030204" pitchFamily="18" charset="0"/>
                          <a:ea typeface="Cambria" panose="02040503050406030204" pitchFamily="18" charset="0"/>
                        </a:rPr>
                        <a:t>b)</a:t>
                      </a:r>
                    </a:p>
                  </a:txBody>
                  <a:tcPr marL="0" marR="0" marT="0" marB="0">
                    <a:solidFill>
                      <a:schemeClr val="bg1"/>
                    </a:solidFill>
                  </a:tcPr>
                </a:tc>
                <a:tc>
                  <a:txBody>
                    <a:bodyPr/>
                    <a:lstStyle/>
                    <a:p>
                      <a:pPr algn="ctr"/>
                      <a:r>
                        <a:rPr lang="en-US" sz="2000" dirty="0" err="1">
                          <a:solidFill>
                            <a:srgbClr val="000000"/>
                          </a:solidFill>
                          <a:effectLst/>
                          <a:latin typeface="Cambria" panose="02040503050406030204" pitchFamily="18" charset="0"/>
                          <a:ea typeface="Cambria" panose="02040503050406030204" pitchFamily="18" charset="0"/>
                        </a:rPr>
                        <a:t>Không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vứt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rác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chất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thải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xuống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hồ</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sông</a:t>
                      </a:r>
                      <a:r>
                        <a:rPr lang="en-US" sz="2000" dirty="0">
                          <a:solidFill>
                            <a:srgbClr val="000000"/>
                          </a:solidFill>
                          <a:effectLst/>
                          <a:latin typeface="Cambria" panose="02040503050406030204" pitchFamily="18" charset="0"/>
                          <a:ea typeface="Cambria" panose="02040503050406030204" pitchFamily="18" charset="0"/>
                        </a:rPr>
                        <a:t>,...</a:t>
                      </a:r>
                    </a:p>
                  </a:txBody>
                  <a:tcPr marL="0" marR="0" marT="0" marB="0">
                    <a:solidFill>
                      <a:schemeClr val="bg1"/>
                    </a:solidFill>
                  </a:tcPr>
                </a:tc>
                <a:tc>
                  <a:txBody>
                    <a:bodyPr/>
                    <a:lstStyle/>
                    <a:p>
                      <a:pPr algn="ctr"/>
                      <a:r>
                        <a:rPr lang="en-US" sz="2000" dirty="0">
                          <a:solidFill>
                            <a:srgbClr val="000000"/>
                          </a:solidFill>
                          <a:effectLst/>
                          <a:latin typeface="Cambria" panose="02040503050406030204" pitchFamily="18" charset="0"/>
                          <a:ea typeface="Cambria" panose="02040503050406030204" pitchFamily="18" charset="0"/>
                        </a:rPr>
                        <a:t>×</a:t>
                      </a:r>
                    </a:p>
                  </a:txBody>
                  <a:tcPr marL="0" marR="0" marT="0" marB="0">
                    <a:solidFill>
                      <a:schemeClr val="bg1"/>
                    </a:solidFill>
                  </a:tcPr>
                </a:tc>
                <a:tc>
                  <a:txBody>
                    <a:bodyPr/>
                    <a:lstStyle/>
                    <a:p>
                      <a:pPr algn="ctr"/>
                      <a:r>
                        <a:rPr lang="en-US" sz="2000" dirty="0">
                          <a:solidFill>
                            <a:srgbClr val="000000"/>
                          </a:solidFill>
                          <a:effectLst/>
                          <a:latin typeface="Cambria" panose="02040503050406030204" pitchFamily="18" charset="0"/>
                          <a:ea typeface="Cambria" panose="02040503050406030204" pitchFamily="18" charset="0"/>
                        </a:rPr>
                        <a:t> </a:t>
                      </a:r>
                    </a:p>
                  </a:txBody>
                  <a:tcPr marL="0" marR="0" marT="0" marB="0">
                    <a:solidFill>
                      <a:schemeClr val="bg1"/>
                    </a:solidFill>
                  </a:tcPr>
                </a:tc>
                <a:tc>
                  <a:txBody>
                    <a:bodyPr/>
                    <a:lstStyle/>
                    <a:p>
                      <a:pPr algn="ctr"/>
                      <a:r>
                        <a:rPr lang="vi-VN" sz="2000">
                          <a:solidFill>
                            <a:srgbClr val="000000"/>
                          </a:solidFill>
                          <a:effectLst/>
                          <a:latin typeface="Cambria" panose="02040503050406030204" pitchFamily="18" charset="0"/>
                          <a:ea typeface="Cambria" panose="02040503050406030204" pitchFamily="18" charset="0"/>
                        </a:rPr>
                        <a:t>Bảo vệ môi trường sống của sinh vật</a:t>
                      </a:r>
                    </a:p>
                  </a:txBody>
                  <a:tcPr marL="0" marR="0" marT="0" marB="0">
                    <a:solidFill>
                      <a:schemeClr val="bg1"/>
                    </a:solidFill>
                  </a:tcPr>
                </a:tc>
                <a:extLst>
                  <a:ext uri="{0D108BD9-81ED-4DB2-BD59-A6C34878D82A}">
                    <a16:rowId xmlns:a16="http://schemas.microsoft.com/office/drawing/2014/main" val="1552847736"/>
                  </a:ext>
                </a:extLst>
              </a:tr>
              <a:tr h="1298114">
                <a:tc>
                  <a:txBody>
                    <a:bodyPr/>
                    <a:lstStyle/>
                    <a:p>
                      <a:pPr algn="ctr"/>
                      <a:r>
                        <a:rPr lang="en-US" sz="2000">
                          <a:solidFill>
                            <a:srgbClr val="000000"/>
                          </a:solidFill>
                          <a:effectLst/>
                          <a:latin typeface="Cambria" panose="02040503050406030204" pitchFamily="18" charset="0"/>
                          <a:ea typeface="Cambria" panose="02040503050406030204" pitchFamily="18" charset="0"/>
                        </a:rPr>
                        <a:t>c)</a:t>
                      </a:r>
                    </a:p>
                  </a:txBody>
                  <a:tcPr marL="0" marR="0" marT="0" marB="0">
                    <a:solidFill>
                      <a:schemeClr val="bg1"/>
                    </a:solid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Sử dụng phân bón hoá học cho cây trồng</a:t>
                      </a:r>
                    </a:p>
                  </a:txBody>
                  <a:tcPr marL="0" marR="0" marT="0" marB="0">
                    <a:solidFill>
                      <a:schemeClr val="bg1"/>
                    </a:solid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 </a:t>
                      </a:r>
                    </a:p>
                  </a:txBody>
                  <a:tcPr marL="0" marR="0" marT="0" marB="0">
                    <a:solidFill>
                      <a:schemeClr val="bg1"/>
                    </a:solidFill>
                  </a:tcPr>
                </a:tc>
                <a:tc>
                  <a:txBody>
                    <a:bodyPr/>
                    <a:lstStyle/>
                    <a:p>
                      <a:pPr algn="ctr"/>
                      <a:r>
                        <a:rPr lang="en-US" sz="2000" dirty="0">
                          <a:solidFill>
                            <a:srgbClr val="000000"/>
                          </a:solidFill>
                          <a:effectLst/>
                          <a:latin typeface="Cambria" panose="02040503050406030204" pitchFamily="18" charset="0"/>
                          <a:ea typeface="Cambria" panose="02040503050406030204" pitchFamily="18" charset="0"/>
                        </a:rPr>
                        <a:t>×</a:t>
                      </a:r>
                    </a:p>
                  </a:txBody>
                  <a:tcPr marL="0" marR="0" marT="0" marB="0">
                    <a:solidFill>
                      <a:schemeClr val="bg1"/>
                    </a:solidFill>
                  </a:tcPr>
                </a:tc>
                <a:tc>
                  <a:txBody>
                    <a:bodyPr/>
                    <a:lstStyle/>
                    <a:p>
                      <a:pPr algn="ctr"/>
                      <a:r>
                        <a:rPr lang="vi-VN" sz="2000" dirty="0">
                          <a:solidFill>
                            <a:srgbClr val="000000"/>
                          </a:solidFill>
                          <a:effectLst/>
                          <a:latin typeface="Cambria" panose="02040503050406030204" pitchFamily="18" charset="0"/>
                          <a:ea typeface="Cambria" panose="02040503050406030204" pitchFamily="18" charset="0"/>
                        </a:rPr>
                        <a:t>Phá hủy môi trường sống của sinh vật</a:t>
                      </a:r>
                    </a:p>
                  </a:txBody>
                  <a:tcPr marL="0" marR="0" marT="0" marB="0">
                    <a:solidFill>
                      <a:schemeClr val="bg1"/>
                    </a:solidFill>
                  </a:tcPr>
                </a:tc>
                <a:extLst>
                  <a:ext uri="{0D108BD9-81ED-4DB2-BD59-A6C34878D82A}">
                    <a16:rowId xmlns:a16="http://schemas.microsoft.com/office/drawing/2014/main" val="1121076805"/>
                  </a:ext>
                </a:extLst>
              </a:tr>
              <a:tr h="1409351">
                <a:tc>
                  <a:txBody>
                    <a:bodyPr/>
                    <a:lstStyle/>
                    <a:p>
                      <a:pPr algn="ctr"/>
                      <a:r>
                        <a:rPr lang="en-US" sz="2000">
                          <a:solidFill>
                            <a:srgbClr val="000000"/>
                          </a:solidFill>
                          <a:effectLst/>
                          <a:latin typeface="Cambria" panose="02040503050406030204" pitchFamily="18" charset="0"/>
                          <a:ea typeface="Cambria" panose="02040503050406030204" pitchFamily="18" charset="0"/>
                        </a:rPr>
                        <a:t>d)</a:t>
                      </a:r>
                    </a:p>
                  </a:txBody>
                  <a:tcPr marL="0" marR="0" marT="0" marB="0">
                    <a:solidFill>
                      <a:schemeClr val="bg1"/>
                    </a:solidFill>
                  </a:tcPr>
                </a:tc>
                <a:tc>
                  <a:txBody>
                    <a:bodyPr/>
                    <a:lstStyle/>
                    <a:p>
                      <a:pPr algn="ctr"/>
                      <a:r>
                        <a:rPr lang="vi-VN" sz="2000">
                          <a:solidFill>
                            <a:srgbClr val="000000"/>
                          </a:solidFill>
                          <a:effectLst/>
                          <a:latin typeface="Cambria" panose="02040503050406030204" pitchFamily="18" charset="0"/>
                          <a:ea typeface="Cambria" panose="02040503050406030204" pitchFamily="18" charset="0"/>
                        </a:rPr>
                        <a:t>Sử dụng phân bón được ủ từ gốc rau, củ thừa</a:t>
                      </a:r>
                    </a:p>
                  </a:txBody>
                  <a:tcPr marL="0" marR="0" marT="0" marB="0">
                    <a:solidFill>
                      <a:schemeClr val="bg1"/>
                    </a:solid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a:t>
                      </a:r>
                    </a:p>
                  </a:txBody>
                  <a:tcPr marL="0" marR="0" marT="0" marB="0">
                    <a:solidFill>
                      <a:schemeClr val="bg1"/>
                    </a:solid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 </a:t>
                      </a:r>
                    </a:p>
                  </a:txBody>
                  <a:tcPr marL="0" marR="0" marT="0" marB="0">
                    <a:solidFill>
                      <a:schemeClr val="bg1"/>
                    </a:solidFill>
                  </a:tcPr>
                </a:tc>
                <a:tc>
                  <a:txBody>
                    <a:bodyPr/>
                    <a:lstStyle/>
                    <a:p>
                      <a:pPr algn="ctr"/>
                      <a:r>
                        <a:rPr lang="en-US" sz="2000" dirty="0">
                          <a:solidFill>
                            <a:srgbClr val="000000"/>
                          </a:solidFill>
                          <a:effectLst/>
                          <a:latin typeface="Cambria" panose="02040503050406030204" pitchFamily="18" charset="0"/>
                          <a:ea typeface="Cambria" panose="02040503050406030204" pitchFamily="18" charset="0"/>
                        </a:rPr>
                        <a:t>An </a:t>
                      </a:r>
                      <a:r>
                        <a:rPr lang="en-US" sz="2000" dirty="0" err="1">
                          <a:solidFill>
                            <a:srgbClr val="000000"/>
                          </a:solidFill>
                          <a:effectLst/>
                          <a:latin typeface="Cambria" panose="02040503050406030204" pitchFamily="18" charset="0"/>
                          <a:ea typeface="Cambria" panose="02040503050406030204" pitchFamily="18" charset="0"/>
                        </a:rPr>
                        <a:t>toàn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với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thực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vật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sinh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vật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khác</a:t>
                      </a:r>
                      <a:endParaRPr lang="en-US" sz="20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bg1"/>
                    </a:solidFill>
                  </a:tcPr>
                </a:tc>
                <a:extLst>
                  <a:ext uri="{0D108BD9-81ED-4DB2-BD59-A6C34878D82A}">
                    <a16:rowId xmlns:a16="http://schemas.microsoft.com/office/drawing/2014/main" val="2456134007"/>
                  </a:ext>
                </a:extLst>
              </a:tr>
              <a:tr h="649057">
                <a:tc>
                  <a:txBody>
                    <a:bodyPr/>
                    <a:lstStyle/>
                    <a:p>
                      <a:pPr algn="ctr"/>
                      <a:r>
                        <a:rPr lang="en-US" sz="2000">
                          <a:solidFill>
                            <a:srgbClr val="000000"/>
                          </a:solidFill>
                          <a:effectLst/>
                          <a:latin typeface="Cambria" panose="02040503050406030204" pitchFamily="18" charset="0"/>
                          <a:ea typeface="Cambria" panose="02040503050406030204" pitchFamily="18" charset="0"/>
                        </a:rPr>
                        <a:t>e)</a:t>
                      </a:r>
                    </a:p>
                  </a:txBody>
                  <a:tcPr marL="0" marR="0" marT="0" marB="0">
                    <a:solidFill>
                      <a:schemeClr val="bg1"/>
                    </a:solid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Săn bắt chim, thú rừng</a:t>
                      </a:r>
                    </a:p>
                  </a:txBody>
                  <a:tcPr marL="0" marR="0" marT="0" marB="0">
                    <a:solidFill>
                      <a:schemeClr val="bg1"/>
                    </a:solid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 </a:t>
                      </a:r>
                    </a:p>
                  </a:txBody>
                  <a:tcPr marL="0" marR="0" marT="0" marB="0">
                    <a:solidFill>
                      <a:schemeClr val="bg1"/>
                    </a:solid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a:t>
                      </a:r>
                    </a:p>
                  </a:txBody>
                  <a:tcPr marL="0" marR="0" marT="0" marB="0">
                    <a:solidFill>
                      <a:schemeClr val="bg1"/>
                    </a:solidFill>
                  </a:tcPr>
                </a:tc>
                <a:tc>
                  <a:txBody>
                    <a:bodyPr/>
                    <a:lstStyle/>
                    <a:p>
                      <a:pPr algn="ctr"/>
                      <a:r>
                        <a:rPr lang="en-US" sz="2000" dirty="0" err="1">
                          <a:solidFill>
                            <a:srgbClr val="000000"/>
                          </a:solidFill>
                          <a:effectLst/>
                          <a:latin typeface="Cambria" panose="02040503050406030204" pitchFamily="18" charset="0"/>
                          <a:ea typeface="Cambria" panose="02040503050406030204" pitchFamily="18" charset="0"/>
                        </a:rPr>
                        <a:t>Làm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mất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bằng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chuỗi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thức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ăn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tự</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nhiên</a:t>
                      </a:r>
                      <a:endParaRPr lang="en-US" sz="20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bg1"/>
                    </a:solidFill>
                  </a:tcPr>
                </a:tc>
                <a:extLst>
                  <a:ext uri="{0D108BD9-81ED-4DB2-BD59-A6C34878D82A}">
                    <a16:rowId xmlns:a16="http://schemas.microsoft.com/office/drawing/2014/main" val="4226765688"/>
                  </a:ext>
                </a:extLst>
              </a:tr>
            </a:tbl>
          </a:graphicData>
        </a:graphic>
      </p:graphicFrame>
    </p:spTree>
    <p:extLst>
      <p:ext uri="{BB962C8B-B14F-4D97-AF65-F5344CB8AC3E}">
        <p14:creationId xmlns:p14="http://schemas.microsoft.com/office/powerpoint/2010/main" val="416737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60B7618F-BC55-E384-D179-666935440F1E}"/>
              </a:ext>
            </a:extLst>
          </p:cNvPr>
          <p:cNvGrpSpPr/>
          <p:nvPr/>
        </p:nvGrpSpPr>
        <p:grpSpPr>
          <a:xfrm>
            <a:off x="287873" y="1903013"/>
            <a:ext cx="11616253" cy="4649711"/>
            <a:chOff x="244588" y="1319322"/>
            <a:chExt cx="11616253" cy="4649711"/>
          </a:xfrm>
        </p:grpSpPr>
        <p:sp>
          <p:nvSpPr>
            <p:cNvPr id="7" name="Hình chữ nhật: Góc Tròn 6">
              <a:extLst>
                <a:ext uri="{FF2B5EF4-FFF2-40B4-BE49-F238E27FC236}">
                  <a16:creationId xmlns:a16="http://schemas.microsoft.com/office/drawing/2014/main" id="{5AD0EF87-2A55-6AFA-DE51-9A85215C624D}"/>
                </a:ext>
              </a:extLst>
            </p:cNvPr>
            <p:cNvSpPr/>
            <p:nvPr/>
          </p:nvSpPr>
          <p:spPr>
            <a:xfrm>
              <a:off x="244588" y="1319322"/>
              <a:ext cx="11616253" cy="4649711"/>
            </a:xfrm>
            <a:custGeom>
              <a:avLst/>
              <a:gdLst>
                <a:gd name="connsiteX0" fmla="*/ 0 w 11616253"/>
                <a:gd name="connsiteY0" fmla="*/ 774967 h 4649711"/>
                <a:gd name="connsiteX1" fmla="*/ 774967 w 11616253"/>
                <a:gd name="connsiteY1" fmla="*/ 0 h 4649711"/>
                <a:gd name="connsiteX2" fmla="*/ 10841286 w 11616253"/>
                <a:gd name="connsiteY2" fmla="*/ 0 h 4649711"/>
                <a:gd name="connsiteX3" fmla="*/ 11616253 w 11616253"/>
                <a:gd name="connsiteY3" fmla="*/ 774967 h 4649711"/>
                <a:gd name="connsiteX4" fmla="*/ 11616253 w 11616253"/>
                <a:gd name="connsiteY4" fmla="*/ 3874744 h 4649711"/>
                <a:gd name="connsiteX5" fmla="*/ 10841286 w 11616253"/>
                <a:gd name="connsiteY5" fmla="*/ 4649711 h 4649711"/>
                <a:gd name="connsiteX6" fmla="*/ 774967 w 11616253"/>
                <a:gd name="connsiteY6" fmla="*/ 4649711 h 4649711"/>
                <a:gd name="connsiteX7" fmla="*/ 0 w 11616253"/>
                <a:gd name="connsiteY7" fmla="*/ 3874744 h 4649711"/>
                <a:gd name="connsiteX8" fmla="*/ 0 w 11616253"/>
                <a:gd name="connsiteY8" fmla="*/ 774967 h 46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6253" h="4649711" fill="none" extrusionOk="0">
                  <a:moveTo>
                    <a:pt x="0" y="774967"/>
                  </a:moveTo>
                  <a:cubicBezTo>
                    <a:pt x="-69845" y="351308"/>
                    <a:pt x="336096" y="61719"/>
                    <a:pt x="774967" y="0"/>
                  </a:cubicBezTo>
                  <a:cubicBezTo>
                    <a:pt x="3418320" y="77600"/>
                    <a:pt x="9117185" y="-27269"/>
                    <a:pt x="10841286" y="0"/>
                  </a:cubicBezTo>
                  <a:cubicBezTo>
                    <a:pt x="11315102" y="-60435"/>
                    <a:pt x="11690179" y="368728"/>
                    <a:pt x="11616253" y="774967"/>
                  </a:cubicBezTo>
                  <a:cubicBezTo>
                    <a:pt x="11725253" y="1718876"/>
                    <a:pt x="11538044" y="2609738"/>
                    <a:pt x="11616253" y="3874744"/>
                  </a:cubicBezTo>
                  <a:cubicBezTo>
                    <a:pt x="11564468" y="4282488"/>
                    <a:pt x="11207682" y="4676880"/>
                    <a:pt x="10841286" y="4649711"/>
                  </a:cubicBezTo>
                  <a:cubicBezTo>
                    <a:pt x="7810742" y="4698888"/>
                    <a:pt x="5644169" y="4527009"/>
                    <a:pt x="774967" y="4649711"/>
                  </a:cubicBezTo>
                  <a:cubicBezTo>
                    <a:pt x="338111" y="4717712"/>
                    <a:pt x="-60630" y="4354950"/>
                    <a:pt x="0" y="3874744"/>
                  </a:cubicBezTo>
                  <a:cubicBezTo>
                    <a:pt x="47022" y="3533913"/>
                    <a:pt x="104569" y="1476202"/>
                    <a:pt x="0" y="774967"/>
                  </a:cubicBezTo>
                  <a:close/>
                </a:path>
                <a:path w="11616253" h="4649711" stroke="0" extrusionOk="0">
                  <a:moveTo>
                    <a:pt x="0" y="774967"/>
                  </a:moveTo>
                  <a:cubicBezTo>
                    <a:pt x="48935" y="341371"/>
                    <a:pt x="411361" y="-4297"/>
                    <a:pt x="774967" y="0"/>
                  </a:cubicBezTo>
                  <a:cubicBezTo>
                    <a:pt x="4576248" y="-129276"/>
                    <a:pt x="7076218" y="-77778"/>
                    <a:pt x="10841286" y="0"/>
                  </a:cubicBezTo>
                  <a:cubicBezTo>
                    <a:pt x="11249854" y="-61955"/>
                    <a:pt x="11602428" y="426681"/>
                    <a:pt x="11616253" y="774967"/>
                  </a:cubicBezTo>
                  <a:cubicBezTo>
                    <a:pt x="11697852" y="1465887"/>
                    <a:pt x="11770553" y="2805742"/>
                    <a:pt x="11616253" y="3874744"/>
                  </a:cubicBezTo>
                  <a:cubicBezTo>
                    <a:pt x="11637249" y="4347024"/>
                    <a:pt x="11211941" y="4669201"/>
                    <a:pt x="10841286" y="4649711"/>
                  </a:cubicBezTo>
                  <a:cubicBezTo>
                    <a:pt x="5860379" y="4693931"/>
                    <a:pt x="1817521" y="4620329"/>
                    <a:pt x="774967" y="4649711"/>
                  </a:cubicBezTo>
                  <a:cubicBezTo>
                    <a:pt x="343967" y="4638193"/>
                    <a:pt x="-44620" y="4292434"/>
                    <a:pt x="0" y="3874744"/>
                  </a:cubicBezTo>
                  <a:cubicBezTo>
                    <a:pt x="-159954" y="2848521"/>
                    <a:pt x="22140" y="2180768"/>
                    <a:pt x="0" y="774967"/>
                  </a:cubicBezTo>
                  <a:close/>
                </a:path>
              </a:pathLst>
            </a:custGeom>
            <a:solidFill>
              <a:schemeClr val="bg1"/>
            </a:solidFill>
            <a:ln w="76200">
              <a:solidFill>
                <a:srgbClr val="22C1EF"/>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Placeholder 7">
              <a:extLst>
                <a:ext uri="{FF2B5EF4-FFF2-40B4-BE49-F238E27FC236}">
                  <a16:creationId xmlns:a16="http://schemas.microsoft.com/office/drawing/2014/main" id="{7F24D790-C311-31D4-8A51-D595C4CBA09C}"/>
                </a:ext>
              </a:extLst>
            </p:cNvPr>
            <p:cNvSpPr txBox="1">
              <a:spLocks/>
            </p:cNvSpPr>
            <p:nvPr/>
          </p:nvSpPr>
          <p:spPr>
            <a:xfrm>
              <a:off x="751195" y="1508876"/>
              <a:ext cx="10807908" cy="115473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vi-VN" altLang="zh-CN" sz="36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Củng cố được kiến thức về chuỗi thức ăn trong tự nhiên và vai trò của thực vật trong chuỗi thức ăn.</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vi-VN" altLang="zh-CN" sz="36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Vận dụng được kiến thức đã học đưa ra cách ứng xử trong tình huống về giữ cân bằng chuỗi thức ăn trong tự nhiên.</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vi-VN" altLang="zh-CN" sz="36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Giải thích được một số việc nên và không nên làm để giữ cân bằng chuỗi thức ăn trong tự nhiên.</a:t>
              </a:r>
            </a:p>
          </p:txBody>
        </p:sp>
      </p:grpSp>
      <p:pic>
        <p:nvPicPr>
          <p:cNvPr id="14" name="Picture 13">
            <a:extLst>
              <a:ext uri="{FF2B5EF4-FFF2-40B4-BE49-F238E27FC236}">
                <a16:creationId xmlns:a16="http://schemas.microsoft.com/office/drawing/2014/main" id="{E0EF15B4-5A0F-7E56-0BBD-696FE6A5ED99}"/>
              </a:ext>
            </a:extLst>
          </p:cNvPr>
          <p:cNvPicPr>
            <a:picLocks noChangeAspect="1"/>
          </p:cNvPicPr>
          <p:nvPr/>
        </p:nvPicPr>
        <p:blipFill>
          <a:blip r:embed="rId3"/>
          <a:stretch>
            <a:fillRect/>
          </a:stretch>
        </p:blipFill>
        <p:spPr>
          <a:xfrm>
            <a:off x="2014374" y="305275"/>
            <a:ext cx="8163252" cy="1292464"/>
          </a:xfrm>
          <a:prstGeom prst="rect">
            <a:avLst/>
          </a:prstGeom>
        </p:spPr>
      </p:pic>
    </p:spTree>
    <p:extLst>
      <p:ext uri="{BB962C8B-B14F-4D97-AF65-F5344CB8AC3E}">
        <p14:creationId xmlns:p14="http://schemas.microsoft.com/office/powerpoint/2010/main" val="2532408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144F06F6-2182-5987-3F43-AE03CDD034D4}"/>
              </a:ext>
            </a:extLst>
          </p:cNvPr>
          <p:cNvGrpSpPr/>
          <p:nvPr/>
        </p:nvGrpSpPr>
        <p:grpSpPr>
          <a:xfrm>
            <a:off x="-326289" y="1353044"/>
            <a:ext cx="6646497" cy="6890142"/>
            <a:chOff x="-1018981" y="590578"/>
            <a:chExt cx="6646497" cy="6890142"/>
          </a:xfrm>
        </p:grpSpPr>
        <p:pic>
          <p:nvPicPr>
            <p:cNvPr id="11" name="Picture 10">
              <a:extLst>
                <a:ext uri="{FF2B5EF4-FFF2-40B4-BE49-F238E27FC236}">
                  <a16:creationId xmlns:a16="http://schemas.microsoft.com/office/drawing/2014/main" id="{71193A7A-DA58-5863-5091-65B996737C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007" r="51712"/>
            <a:stretch/>
          </p:blipFill>
          <p:spPr>
            <a:xfrm>
              <a:off x="-1018981" y="590578"/>
              <a:ext cx="6646497" cy="6890142"/>
            </a:xfrm>
            <a:prstGeom prst="rect">
              <a:avLst/>
            </a:prstGeom>
          </p:spPr>
        </p:pic>
        <p:grpSp>
          <p:nvGrpSpPr>
            <p:cNvPr id="12" name="Group 11">
              <a:extLst>
                <a:ext uri="{FF2B5EF4-FFF2-40B4-BE49-F238E27FC236}">
                  <a16:creationId xmlns:a16="http://schemas.microsoft.com/office/drawing/2014/main" id="{2E28C476-F131-931D-97D9-16811767AA15}"/>
                </a:ext>
              </a:extLst>
            </p:cNvPr>
            <p:cNvGrpSpPr/>
            <p:nvPr/>
          </p:nvGrpSpPr>
          <p:grpSpPr>
            <a:xfrm>
              <a:off x="991192" y="4555727"/>
              <a:ext cx="3540850" cy="1109404"/>
              <a:chOff x="43728" y="-837090"/>
              <a:chExt cx="6335193" cy="1109404"/>
            </a:xfrm>
          </p:grpSpPr>
          <p:sp>
            <p:nvSpPr>
              <p:cNvPr id="13" name="Rectangle: Rounded Corners 5">
                <a:extLst>
                  <a:ext uri="{FF2B5EF4-FFF2-40B4-BE49-F238E27FC236}">
                    <a16:creationId xmlns:a16="http://schemas.microsoft.com/office/drawing/2014/main" id="{9F822F3D-2F5B-3F26-BBC3-23ACAEF5DD3B}"/>
                  </a:ext>
                </a:extLst>
              </p:cNvPr>
              <p:cNvSpPr/>
              <p:nvPr/>
            </p:nvSpPr>
            <p:spPr>
              <a:xfrm>
                <a:off x="43728" y="-780149"/>
                <a:ext cx="6275643" cy="1052463"/>
              </a:xfrm>
              <a:custGeom>
                <a:avLst/>
                <a:gdLst>
                  <a:gd name="connsiteX0" fmla="*/ 0 w 6275643"/>
                  <a:gd name="connsiteY0" fmla="*/ 526232 h 1052463"/>
                  <a:gd name="connsiteX1" fmla="*/ 526232 w 6275643"/>
                  <a:gd name="connsiteY1" fmla="*/ 0 h 1052463"/>
                  <a:gd name="connsiteX2" fmla="*/ 949890 w 6275643"/>
                  <a:gd name="connsiteY2" fmla="*/ 0 h 1052463"/>
                  <a:gd name="connsiteX3" fmla="*/ 1530243 w 6275643"/>
                  <a:gd name="connsiteY3" fmla="*/ 0 h 1052463"/>
                  <a:gd name="connsiteX4" fmla="*/ 2110597 w 6275643"/>
                  <a:gd name="connsiteY4" fmla="*/ 0 h 1052463"/>
                  <a:gd name="connsiteX5" fmla="*/ 2690950 w 6275643"/>
                  <a:gd name="connsiteY5" fmla="*/ 0 h 1052463"/>
                  <a:gd name="connsiteX6" fmla="*/ 3166840 w 6275643"/>
                  <a:gd name="connsiteY6" fmla="*/ 0 h 1052463"/>
                  <a:gd name="connsiteX7" fmla="*/ 3642729 w 6275643"/>
                  <a:gd name="connsiteY7" fmla="*/ 0 h 1052463"/>
                  <a:gd name="connsiteX8" fmla="*/ 4327546 w 6275643"/>
                  <a:gd name="connsiteY8" fmla="*/ 0 h 1052463"/>
                  <a:gd name="connsiteX9" fmla="*/ 4960131 w 6275643"/>
                  <a:gd name="connsiteY9" fmla="*/ 0 h 1052463"/>
                  <a:gd name="connsiteX10" fmla="*/ 5749412 w 6275643"/>
                  <a:gd name="connsiteY10" fmla="*/ 0 h 1052463"/>
                  <a:gd name="connsiteX11" fmla="*/ 6275644 w 6275643"/>
                  <a:gd name="connsiteY11" fmla="*/ 526232 h 1052463"/>
                  <a:gd name="connsiteX12" fmla="*/ 6275643 w 6275643"/>
                  <a:gd name="connsiteY12" fmla="*/ 526232 h 1052463"/>
                  <a:gd name="connsiteX13" fmla="*/ 5749411 w 6275643"/>
                  <a:gd name="connsiteY13" fmla="*/ 1052464 h 1052463"/>
                  <a:gd name="connsiteX14" fmla="*/ 5064594 w 6275643"/>
                  <a:gd name="connsiteY14" fmla="*/ 1052464 h 1052463"/>
                  <a:gd name="connsiteX15" fmla="*/ 4432009 w 6275643"/>
                  <a:gd name="connsiteY15" fmla="*/ 1052464 h 1052463"/>
                  <a:gd name="connsiteX16" fmla="*/ 3747192 w 6275643"/>
                  <a:gd name="connsiteY16" fmla="*/ 1052464 h 1052463"/>
                  <a:gd name="connsiteX17" fmla="*/ 3271303 w 6275643"/>
                  <a:gd name="connsiteY17" fmla="*/ 1052464 h 1052463"/>
                  <a:gd name="connsiteX18" fmla="*/ 2847645 w 6275643"/>
                  <a:gd name="connsiteY18" fmla="*/ 1052463 h 1052463"/>
                  <a:gd name="connsiteX19" fmla="*/ 2162828 w 6275643"/>
                  <a:gd name="connsiteY19" fmla="*/ 1052463 h 1052463"/>
                  <a:gd name="connsiteX20" fmla="*/ 1686938 w 6275643"/>
                  <a:gd name="connsiteY20" fmla="*/ 1052463 h 1052463"/>
                  <a:gd name="connsiteX21" fmla="*/ 526232 w 6275643"/>
                  <a:gd name="connsiteY21" fmla="*/ 1052463 h 1052463"/>
                  <a:gd name="connsiteX22" fmla="*/ 0 w 6275643"/>
                  <a:gd name="connsiteY22" fmla="*/ 526231 h 1052463"/>
                  <a:gd name="connsiteX23" fmla="*/ 0 w 6275643"/>
                  <a:gd name="connsiteY23" fmla="*/ 526232 h 105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75643" h="1052463" fill="none" extrusionOk="0">
                    <a:moveTo>
                      <a:pt x="0" y="526232"/>
                    </a:moveTo>
                    <a:cubicBezTo>
                      <a:pt x="3752" y="211391"/>
                      <a:pt x="235409" y="-11360"/>
                      <a:pt x="526232" y="0"/>
                    </a:cubicBezTo>
                    <a:cubicBezTo>
                      <a:pt x="614031" y="-21503"/>
                      <a:pt x="828433" y="23445"/>
                      <a:pt x="949890" y="0"/>
                    </a:cubicBezTo>
                    <a:cubicBezTo>
                      <a:pt x="1071347" y="-23445"/>
                      <a:pt x="1308256" y="64156"/>
                      <a:pt x="1530243" y="0"/>
                    </a:cubicBezTo>
                    <a:cubicBezTo>
                      <a:pt x="1752230" y="-64156"/>
                      <a:pt x="1899969" y="23837"/>
                      <a:pt x="2110597" y="0"/>
                    </a:cubicBezTo>
                    <a:cubicBezTo>
                      <a:pt x="2321225" y="-23837"/>
                      <a:pt x="2564079" y="20178"/>
                      <a:pt x="2690950" y="0"/>
                    </a:cubicBezTo>
                    <a:cubicBezTo>
                      <a:pt x="2817821" y="-20178"/>
                      <a:pt x="3024209" y="52497"/>
                      <a:pt x="3166840" y="0"/>
                    </a:cubicBezTo>
                    <a:cubicBezTo>
                      <a:pt x="3309471" y="-52497"/>
                      <a:pt x="3412138" y="55960"/>
                      <a:pt x="3642729" y="0"/>
                    </a:cubicBezTo>
                    <a:cubicBezTo>
                      <a:pt x="3873320" y="-55960"/>
                      <a:pt x="4138094" y="65594"/>
                      <a:pt x="4327546" y="0"/>
                    </a:cubicBezTo>
                    <a:cubicBezTo>
                      <a:pt x="4516998" y="-65594"/>
                      <a:pt x="4737408" y="63711"/>
                      <a:pt x="4960131" y="0"/>
                    </a:cubicBezTo>
                    <a:cubicBezTo>
                      <a:pt x="5182854" y="-63711"/>
                      <a:pt x="5479977" y="35305"/>
                      <a:pt x="5749412" y="0"/>
                    </a:cubicBezTo>
                    <a:cubicBezTo>
                      <a:pt x="5979738" y="442"/>
                      <a:pt x="6269560" y="216298"/>
                      <a:pt x="6275644" y="526232"/>
                    </a:cubicBezTo>
                    <a:lnTo>
                      <a:pt x="6275643" y="526232"/>
                    </a:lnTo>
                    <a:cubicBezTo>
                      <a:pt x="6261056" y="830179"/>
                      <a:pt x="6038053" y="1000111"/>
                      <a:pt x="5749411" y="1052464"/>
                    </a:cubicBezTo>
                    <a:cubicBezTo>
                      <a:pt x="5542531" y="1102280"/>
                      <a:pt x="5332021" y="1005599"/>
                      <a:pt x="5064594" y="1052464"/>
                    </a:cubicBezTo>
                    <a:cubicBezTo>
                      <a:pt x="4797167" y="1099329"/>
                      <a:pt x="4655047" y="984183"/>
                      <a:pt x="4432009" y="1052464"/>
                    </a:cubicBezTo>
                    <a:cubicBezTo>
                      <a:pt x="4208972" y="1120745"/>
                      <a:pt x="4020443" y="1049545"/>
                      <a:pt x="3747192" y="1052464"/>
                    </a:cubicBezTo>
                    <a:cubicBezTo>
                      <a:pt x="3473941" y="1055383"/>
                      <a:pt x="3428078" y="1040954"/>
                      <a:pt x="3271303" y="1052464"/>
                    </a:cubicBezTo>
                    <a:cubicBezTo>
                      <a:pt x="3114528" y="1063973"/>
                      <a:pt x="2978588" y="1014716"/>
                      <a:pt x="2847645" y="1052463"/>
                    </a:cubicBezTo>
                    <a:cubicBezTo>
                      <a:pt x="2716702" y="1090210"/>
                      <a:pt x="2410700" y="974369"/>
                      <a:pt x="2162828" y="1052463"/>
                    </a:cubicBezTo>
                    <a:cubicBezTo>
                      <a:pt x="1914956" y="1130557"/>
                      <a:pt x="1787209" y="998064"/>
                      <a:pt x="1686938" y="1052463"/>
                    </a:cubicBezTo>
                    <a:cubicBezTo>
                      <a:pt x="1586667" y="1106862"/>
                      <a:pt x="815362" y="1025608"/>
                      <a:pt x="526232" y="1052463"/>
                    </a:cubicBezTo>
                    <a:cubicBezTo>
                      <a:pt x="204830" y="1047771"/>
                      <a:pt x="38942" y="783403"/>
                      <a:pt x="0" y="526231"/>
                    </a:cubicBezTo>
                    <a:lnTo>
                      <a:pt x="0" y="526232"/>
                    </a:lnTo>
                    <a:close/>
                  </a:path>
                  <a:path w="6275643" h="1052463" stroke="0" extrusionOk="0">
                    <a:moveTo>
                      <a:pt x="0" y="526232"/>
                    </a:moveTo>
                    <a:cubicBezTo>
                      <a:pt x="33702" y="198110"/>
                      <a:pt x="179237" y="-21267"/>
                      <a:pt x="526232" y="0"/>
                    </a:cubicBezTo>
                    <a:cubicBezTo>
                      <a:pt x="634651" y="-55170"/>
                      <a:pt x="790745" y="24472"/>
                      <a:pt x="1002122" y="0"/>
                    </a:cubicBezTo>
                    <a:cubicBezTo>
                      <a:pt x="1213499" y="-24472"/>
                      <a:pt x="1447563" y="19918"/>
                      <a:pt x="1582475" y="0"/>
                    </a:cubicBezTo>
                    <a:cubicBezTo>
                      <a:pt x="1717387" y="-19918"/>
                      <a:pt x="2063374" y="64088"/>
                      <a:pt x="2215060" y="0"/>
                    </a:cubicBezTo>
                    <a:cubicBezTo>
                      <a:pt x="2366747" y="-64088"/>
                      <a:pt x="2517264" y="55108"/>
                      <a:pt x="2690950" y="0"/>
                    </a:cubicBezTo>
                    <a:cubicBezTo>
                      <a:pt x="2864636" y="-55108"/>
                      <a:pt x="2931039" y="44799"/>
                      <a:pt x="3166840" y="0"/>
                    </a:cubicBezTo>
                    <a:cubicBezTo>
                      <a:pt x="3402641" y="-44799"/>
                      <a:pt x="3506280" y="32650"/>
                      <a:pt x="3694961" y="0"/>
                    </a:cubicBezTo>
                    <a:cubicBezTo>
                      <a:pt x="3883642" y="-32650"/>
                      <a:pt x="3950775" y="974"/>
                      <a:pt x="4118619" y="0"/>
                    </a:cubicBezTo>
                    <a:cubicBezTo>
                      <a:pt x="4286463" y="-974"/>
                      <a:pt x="4595509" y="55976"/>
                      <a:pt x="4803436" y="0"/>
                    </a:cubicBezTo>
                    <a:cubicBezTo>
                      <a:pt x="5011363" y="-55976"/>
                      <a:pt x="5466082" y="16027"/>
                      <a:pt x="5749412" y="0"/>
                    </a:cubicBezTo>
                    <a:cubicBezTo>
                      <a:pt x="6044434" y="-28980"/>
                      <a:pt x="6324370" y="214228"/>
                      <a:pt x="6275644" y="526232"/>
                    </a:cubicBezTo>
                    <a:lnTo>
                      <a:pt x="6275643" y="526232"/>
                    </a:lnTo>
                    <a:cubicBezTo>
                      <a:pt x="6257592" y="842241"/>
                      <a:pt x="5983532" y="999320"/>
                      <a:pt x="5749411" y="1052464"/>
                    </a:cubicBezTo>
                    <a:cubicBezTo>
                      <a:pt x="5541168" y="1102035"/>
                      <a:pt x="5391831" y="1006388"/>
                      <a:pt x="5169058" y="1052464"/>
                    </a:cubicBezTo>
                    <a:cubicBezTo>
                      <a:pt x="4946285" y="1098540"/>
                      <a:pt x="4666283" y="1003945"/>
                      <a:pt x="4536473" y="1052464"/>
                    </a:cubicBezTo>
                    <a:cubicBezTo>
                      <a:pt x="4406664" y="1100983"/>
                      <a:pt x="4218350" y="1024539"/>
                      <a:pt x="4112815" y="1052464"/>
                    </a:cubicBezTo>
                    <a:cubicBezTo>
                      <a:pt x="4007280" y="1080389"/>
                      <a:pt x="3697082" y="988308"/>
                      <a:pt x="3480230" y="1052464"/>
                    </a:cubicBezTo>
                    <a:cubicBezTo>
                      <a:pt x="3263378" y="1116619"/>
                      <a:pt x="3058322" y="996227"/>
                      <a:pt x="2847645" y="1052463"/>
                    </a:cubicBezTo>
                    <a:cubicBezTo>
                      <a:pt x="2636968" y="1108699"/>
                      <a:pt x="2481892" y="1029448"/>
                      <a:pt x="2371755" y="1052463"/>
                    </a:cubicBezTo>
                    <a:cubicBezTo>
                      <a:pt x="2261618" y="1075478"/>
                      <a:pt x="2053692" y="1040483"/>
                      <a:pt x="1791402" y="1052463"/>
                    </a:cubicBezTo>
                    <a:cubicBezTo>
                      <a:pt x="1529112" y="1064443"/>
                      <a:pt x="1488018" y="1002061"/>
                      <a:pt x="1367744" y="1052463"/>
                    </a:cubicBezTo>
                    <a:cubicBezTo>
                      <a:pt x="1247470" y="1102865"/>
                      <a:pt x="707128" y="971863"/>
                      <a:pt x="526232" y="1052463"/>
                    </a:cubicBezTo>
                    <a:cubicBezTo>
                      <a:pt x="233079" y="1069157"/>
                      <a:pt x="-28812" y="837167"/>
                      <a:pt x="0" y="526231"/>
                    </a:cubicBezTo>
                    <a:lnTo>
                      <a:pt x="0" y="526232"/>
                    </a:ln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5" name="TextBox 47">
                <a:extLst>
                  <a:ext uri="{FF2B5EF4-FFF2-40B4-BE49-F238E27FC236}">
                    <a16:creationId xmlns:a16="http://schemas.microsoft.com/office/drawing/2014/main" id="{B45A48CF-EA27-807D-A4AD-093D2560E1CC}"/>
                  </a:ext>
                </a:extLst>
              </p:cNvPr>
              <p:cNvSpPr txBox="1"/>
              <p:nvPr/>
            </p:nvSpPr>
            <p:spPr>
              <a:xfrm>
                <a:off x="132959" y="-837090"/>
                <a:ext cx="6245962" cy="101450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500" b="1" i="0" u="none" strike="noStrike" kern="1200" cap="none" spc="0" normalizeH="0" baseline="0" noProof="0" dirty="0" err="1">
                    <a:ln>
                      <a:noFill/>
                    </a:ln>
                    <a:solidFill>
                      <a:srgbClr val="385723"/>
                    </a:solidFill>
                    <a:effectLst/>
                    <a:uLnTx/>
                    <a:uFillTx/>
                    <a:latin typeface="Cambria" panose="02040503050406030204" pitchFamily="18" charset="0"/>
                    <a:ea typeface="Cambria" panose="02040503050406030204" pitchFamily="18" charset="0"/>
                  </a:rPr>
                  <a:t>rất</a:t>
                </a:r>
                <a:r>
                  <a:rPr kumimoji="0" lang="en-US" sz="5500" b="1" i="0" u="none" strike="noStrike" kern="1200" cap="none" spc="0" normalizeH="0" baseline="0" noProof="0" dirty="0">
                    <a:ln>
                      <a:noFill/>
                    </a:ln>
                    <a:solidFill>
                      <a:srgbClr val="385723"/>
                    </a:solidFill>
                    <a:effectLst/>
                    <a:uLnTx/>
                    <a:uFillTx/>
                    <a:latin typeface="Cambria" panose="02040503050406030204" pitchFamily="18" charset="0"/>
                    <a:ea typeface="Cambria" panose="02040503050406030204" pitchFamily="18" charset="0"/>
                  </a:rPr>
                  <a:t> </a:t>
                </a:r>
                <a:r>
                  <a:rPr kumimoji="0" lang="en-US" sz="5500" b="1" i="0" u="none" strike="noStrike" kern="1200" cap="none" spc="0" normalizeH="0" baseline="0" noProof="0" dirty="0" err="1">
                    <a:ln>
                      <a:noFill/>
                    </a:ln>
                    <a:solidFill>
                      <a:srgbClr val="385723"/>
                    </a:solidFill>
                    <a:effectLst/>
                    <a:uLnTx/>
                    <a:uFillTx/>
                    <a:latin typeface="Cambria" panose="02040503050406030204" pitchFamily="18" charset="0"/>
                    <a:ea typeface="Cambria" panose="02040503050406030204" pitchFamily="18" charset="0"/>
                  </a:rPr>
                  <a:t>vui</a:t>
                </a:r>
                <a:endParaRPr kumimoji="0" lang="en-US" sz="55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grpSp>
        <p:nvGrpSpPr>
          <p:cNvPr id="16" name="Group 15">
            <a:extLst>
              <a:ext uri="{FF2B5EF4-FFF2-40B4-BE49-F238E27FC236}">
                <a16:creationId xmlns:a16="http://schemas.microsoft.com/office/drawing/2014/main" id="{E073B562-F746-B3DF-242E-48FAC6C099AA}"/>
              </a:ext>
            </a:extLst>
          </p:cNvPr>
          <p:cNvGrpSpPr/>
          <p:nvPr/>
        </p:nvGrpSpPr>
        <p:grpSpPr>
          <a:xfrm>
            <a:off x="6921891" y="659404"/>
            <a:ext cx="4807132" cy="5884519"/>
            <a:chOff x="6963358" y="-98895"/>
            <a:chExt cx="4807132" cy="5884519"/>
          </a:xfrm>
        </p:grpSpPr>
        <p:pic>
          <p:nvPicPr>
            <p:cNvPr id="17" name="Picture 16">
              <a:extLst>
                <a:ext uri="{FF2B5EF4-FFF2-40B4-BE49-F238E27FC236}">
                  <a16:creationId xmlns:a16="http://schemas.microsoft.com/office/drawing/2014/main" id="{6EA6D574-3F89-69A1-E013-AD59EB9CA0A7}"/>
                </a:ext>
              </a:extLst>
            </p:cNvPr>
            <p:cNvPicPr>
              <a:picLocks noChangeAspect="1"/>
            </p:cNvPicPr>
            <p:nvPr/>
          </p:nvPicPr>
          <p:blipFill rotWithShape="1">
            <a:blip r:embed="rId5">
              <a:extLst>
                <a:ext uri="{28A0092B-C50C-407E-A947-70E740481C1C}">
                  <a14:useLocalDpi xmlns:a14="http://schemas.microsoft.com/office/drawing/2010/main" val="0"/>
                </a:ext>
              </a:extLst>
            </a:blip>
            <a:srcRect l="55505" r="7468" b="19422"/>
            <a:stretch/>
          </p:blipFill>
          <p:spPr>
            <a:xfrm>
              <a:off x="6963358" y="-98895"/>
              <a:ext cx="4807132" cy="5884519"/>
            </a:xfrm>
            <a:prstGeom prst="rect">
              <a:avLst/>
            </a:prstGeom>
          </p:spPr>
        </p:pic>
        <p:grpSp>
          <p:nvGrpSpPr>
            <p:cNvPr id="18" name="Group 17">
              <a:extLst>
                <a:ext uri="{FF2B5EF4-FFF2-40B4-BE49-F238E27FC236}">
                  <a16:creationId xmlns:a16="http://schemas.microsoft.com/office/drawing/2014/main" id="{F7C164B6-7CE2-FA66-44A6-1A881852497D}"/>
                </a:ext>
              </a:extLst>
            </p:cNvPr>
            <p:cNvGrpSpPr/>
            <p:nvPr/>
          </p:nvGrpSpPr>
          <p:grpSpPr>
            <a:xfrm>
              <a:off x="7793195" y="4608110"/>
              <a:ext cx="3540850" cy="1109404"/>
              <a:chOff x="1447360" y="-784707"/>
              <a:chExt cx="6335194" cy="1109404"/>
            </a:xfrm>
          </p:grpSpPr>
          <p:sp>
            <p:nvSpPr>
              <p:cNvPr id="19" name="Rectangle: Rounded Corners 5">
                <a:extLst>
                  <a:ext uri="{FF2B5EF4-FFF2-40B4-BE49-F238E27FC236}">
                    <a16:creationId xmlns:a16="http://schemas.microsoft.com/office/drawing/2014/main" id="{A0820E25-6C27-56C6-D051-61442D3D05D6}"/>
                  </a:ext>
                </a:extLst>
              </p:cNvPr>
              <p:cNvSpPr/>
              <p:nvPr/>
            </p:nvSpPr>
            <p:spPr>
              <a:xfrm>
                <a:off x="1447360" y="-727766"/>
                <a:ext cx="6275643" cy="1052463"/>
              </a:xfrm>
              <a:custGeom>
                <a:avLst/>
                <a:gdLst>
                  <a:gd name="connsiteX0" fmla="*/ 0 w 6275643"/>
                  <a:gd name="connsiteY0" fmla="*/ 526232 h 1052463"/>
                  <a:gd name="connsiteX1" fmla="*/ 526232 w 6275643"/>
                  <a:gd name="connsiteY1" fmla="*/ 0 h 1052463"/>
                  <a:gd name="connsiteX2" fmla="*/ 949890 w 6275643"/>
                  <a:gd name="connsiteY2" fmla="*/ 0 h 1052463"/>
                  <a:gd name="connsiteX3" fmla="*/ 1530243 w 6275643"/>
                  <a:gd name="connsiteY3" fmla="*/ 0 h 1052463"/>
                  <a:gd name="connsiteX4" fmla="*/ 2110597 w 6275643"/>
                  <a:gd name="connsiteY4" fmla="*/ 0 h 1052463"/>
                  <a:gd name="connsiteX5" fmla="*/ 2690950 w 6275643"/>
                  <a:gd name="connsiteY5" fmla="*/ 0 h 1052463"/>
                  <a:gd name="connsiteX6" fmla="*/ 3166840 w 6275643"/>
                  <a:gd name="connsiteY6" fmla="*/ 0 h 1052463"/>
                  <a:gd name="connsiteX7" fmla="*/ 3642729 w 6275643"/>
                  <a:gd name="connsiteY7" fmla="*/ 0 h 1052463"/>
                  <a:gd name="connsiteX8" fmla="*/ 4327546 w 6275643"/>
                  <a:gd name="connsiteY8" fmla="*/ 0 h 1052463"/>
                  <a:gd name="connsiteX9" fmla="*/ 4960131 w 6275643"/>
                  <a:gd name="connsiteY9" fmla="*/ 0 h 1052463"/>
                  <a:gd name="connsiteX10" fmla="*/ 5749412 w 6275643"/>
                  <a:gd name="connsiteY10" fmla="*/ 0 h 1052463"/>
                  <a:gd name="connsiteX11" fmla="*/ 6275644 w 6275643"/>
                  <a:gd name="connsiteY11" fmla="*/ 526232 h 1052463"/>
                  <a:gd name="connsiteX12" fmla="*/ 6275643 w 6275643"/>
                  <a:gd name="connsiteY12" fmla="*/ 526232 h 1052463"/>
                  <a:gd name="connsiteX13" fmla="*/ 5749411 w 6275643"/>
                  <a:gd name="connsiteY13" fmla="*/ 1052464 h 1052463"/>
                  <a:gd name="connsiteX14" fmla="*/ 5064594 w 6275643"/>
                  <a:gd name="connsiteY14" fmla="*/ 1052464 h 1052463"/>
                  <a:gd name="connsiteX15" fmla="*/ 4432009 w 6275643"/>
                  <a:gd name="connsiteY15" fmla="*/ 1052464 h 1052463"/>
                  <a:gd name="connsiteX16" fmla="*/ 3747192 w 6275643"/>
                  <a:gd name="connsiteY16" fmla="*/ 1052464 h 1052463"/>
                  <a:gd name="connsiteX17" fmla="*/ 3271303 w 6275643"/>
                  <a:gd name="connsiteY17" fmla="*/ 1052464 h 1052463"/>
                  <a:gd name="connsiteX18" fmla="*/ 2847645 w 6275643"/>
                  <a:gd name="connsiteY18" fmla="*/ 1052463 h 1052463"/>
                  <a:gd name="connsiteX19" fmla="*/ 2162828 w 6275643"/>
                  <a:gd name="connsiteY19" fmla="*/ 1052463 h 1052463"/>
                  <a:gd name="connsiteX20" fmla="*/ 1686938 w 6275643"/>
                  <a:gd name="connsiteY20" fmla="*/ 1052463 h 1052463"/>
                  <a:gd name="connsiteX21" fmla="*/ 526232 w 6275643"/>
                  <a:gd name="connsiteY21" fmla="*/ 1052463 h 1052463"/>
                  <a:gd name="connsiteX22" fmla="*/ 0 w 6275643"/>
                  <a:gd name="connsiteY22" fmla="*/ 526231 h 1052463"/>
                  <a:gd name="connsiteX23" fmla="*/ 0 w 6275643"/>
                  <a:gd name="connsiteY23" fmla="*/ 526232 h 105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75643" h="1052463" fill="none" extrusionOk="0">
                    <a:moveTo>
                      <a:pt x="0" y="526232"/>
                    </a:moveTo>
                    <a:cubicBezTo>
                      <a:pt x="3752" y="211391"/>
                      <a:pt x="235409" y="-11360"/>
                      <a:pt x="526232" y="0"/>
                    </a:cubicBezTo>
                    <a:cubicBezTo>
                      <a:pt x="614031" y="-21503"/>
                      <a:pt x="828433" y="23445"/>
                      <a:pt x="949890" y="0"/>
                    </a:cubicBezTo>
                    <a:cubicBezTo>
                      <a:pt x="1071347" y="-23445"/>
                      <a:pt x="1308256" y="64156"/>
                      <a:pt x="1530243" y="0"/>
                    </a:cubicBezTo>
                    <a:cubicBezTo>
                      <a:pt x="1752230" y="-64156"/>
                      <a:pt x="1899969" y="23837"/>
                      <a:pt x="2110597" y="0"/>
                    </a:cubicBezTo>
                    <a:cubicBezTo>
                      <a:pt x="2321225" y="-23837"/>
                      <a:pt x="2564079" y="20178"/>
                      <a:pt x="2690950" y="0"/>
                    </a:cubicBezTo>
                    <a:cubicBezTo>
                      <a:pt x="2817821" y="-20178"/>
                      <a:pt x="3024209" y="52497"/>
                      <a:pt x="3166840" y="0"/>
                    </a:cubicBezTo>
                    <a:cubicBezTo>
                      <a:pt x="3309471" y="-52497"/>
                      <a:pt x="3412138" y="55960"/>
                      <a:pt x="3642729" y="0"/>
                    </a:cubicBezTo>
                    <a:cubicBezTo>
                      <a:pt x="3873320" y="-55960"/>
                      <a:pt x="4138094" y="65594"/>
                      <a:pt x="4327546" y="0"/>
                    </a:cubicBezTo>
                    <a:cubicBezTo>
                      <a:pt x="4516998" y="-65594"/>
                      <a:pt x="4737408" y="63711"/>
                      <a:pt x="4960131" y="0"/>
                    </a:cubicBezTo>
                    <a:cubicBezTo>
                      <a:pt x="5182854" y="-63711"/>
                      <a:pt x="5479977" y="35305"/>
                      <a:pt x="5749412" y="0"/>
                    </a:cubicBezTo>
                    <a:cubicBezTo>
                      <a:pt x="5979738" y="442"/>
                      <a:pt x="6269560" y="216298"/>
                      <a:pt x="6275644" y="526232"/>
                    </a:cubicBezTo>
                    <a:lnTo>
                      <a:pt x="6275643" y="526232"/>
                    </a:lnTo>
                    <a:cubicBezTo>
                      <a:pt x="6261056" y="830179"/>
                      <a:pt x="6038053" y="1000111"/>
                      <a:pt x="5749411" y="1052464"/>
                    </a:cubicBezTo>
                    <a:cubicBezTo>
                      <a:pt x="5542531" y="1102280"/>
                      <a:pt x="5332021" y="1005599"/>
                      <a:pt x="5064594" y="1052464"/>
                    </a:cubicBezTo>
                    <a:cubicBezTo>
                      <a:pt x="4797167" y="1099329"/>
                      <a:pt x="4655047" y="984183"/>
                      <a:pt x="4432009" y="1052464"/>
                    </a:cubicBezTo>
                    <a:cubicBezTo>
                      <a:pt x="4208972" y="1120745"/>
                      <a:pt x="4020443" y="1049545"/>
                      <a:pt x="3747192" y="1052464"/>
                    </a:cubicBezTo>
                    <a:cubicBezTo>
                      <a:pt x="3473941" y="1055383"/>
                      <a:pt x="3428078" y="1040954"/>
                      <a:pt x="3271303" y="1052464"/>
                    </a:cubicBezTo>
                    <a:cubicBezTo>
                      <a:pt x="3114528" y="1063973"/>
                      <a:pt x="2978588" y="1014716"/>
                      <a:pt x="2847645" y="1052463"/>
                    </a:cubicBezTo>
                    <a:cubicBezTo>
                      <a:pt x="2716702" y="1090210"/>
                      <a:pt x="2410700" y="974369"/>
                      <a:pt x="2162828" y="1052463"/>
                    </a:cubicBezTo>
                    <a:cubicBezTo>
                      <a:pt x="1914956" y="1130557"/>
                      <a:pt x="1787209" y="998064"/>
                      <a:pt x="1686938" y="1052463"/>
                    </a:cubicBezTo>
                    <a:cubicBezTo>
                      <a:pt x="1586667" y="1106862"/>
                      <a:pt x="815362" y="1025608"/>
                      <a:pt x="526232" y="1052463"/>
                    </a:cubicBezTo>
                    <a:cubicBezTo>
                      <a:pt x="204830" y="1047771"/>
                      <a:pt x="38942" y="783403"/>
                      <a:pt x="0" y="526231"/>
                    </a:cubicBezTo>
                    <a:lnTo>
                      <a:pt x="0" y="526232"/>
                    </a:lnTo>
                    <a:close/>
                  </a:path>
                  <a:path w="6275643" h="1052463" stroke="0" extrusionOk="0">
                    <a:moveTo>
                      <a:pt x="0" y="526232"/>
                    </a:moveTo>
                    <a:cubicBezTo>
                      <a:pt x="33702" y="198110"/>
                      <a:pt x="179237" y="-21267"/>
                      <a:pt x="526232" y="0"/>
                    </a:cubicBezTo>
                    <a:cubicBezTo>
                      <a:pt x="634651" y="-55170"/>
                      <a:pt x="790745" y="24472"/>
                      <a:pt x="1002122" y="0"/>
                    </a:cubicBezTo>
                    <a:cubicBezTo>
                      <a:pt x="1213499" y="-24472"/>
                      <a:pt x="1447563" y="19918"/>
                      <a:pt x="1582475" y="0"/>
                    </a:cubicBezTo>
                    <a:cubicBezTo>
                      <a:pt x="1717387" y="-19918"/>
                      <a:pt x="2063374" y="64088"/>
                      <a:pt x="2215060" y="0"/>
                    </a:cubicBezTo>
                    <a:cubicBezTo>
                      <a:pt x="2366747" y="-64088"/>
                      <a:pt x="2517264" y="55108"/>
                      <a:pt x="2690950" y="0"/>
                    </a:cubicBezTo>
                    <a:cubicBezTo>
                      <a:pt x="2864636" y="-55108"/>
                      <a:pt x="2931039" y="44799"/>
                      <a:pt x="3166840" y="0"/>
                    </a:cubicBezTo>
                    <a:cubicBezTo>
                      <a:pt x="3402641" y="-44799"/>
                      <a:pt x="3506280" y="32650"/>
                      <a:pt x="3694961" y="0"/>
                    </a:cubicBezTo>
                    <a:cubicBezTo>
                      <a:pt x="3883642" y="-32650"/>
                      <a:pt x="3950775" y="974"/>
                      <a:pt x="4118619" y="0"/>
                    </a:cubicBezTo>
                    <a:cubicBezTo>
                      <a:pt x="4286463" y="-974"/>
                      <a:pt x="4595509" y="55976"/>
                      <a:pt x="4803436" y="0"/>
                    </a:cubicBezTo>
                    <a:cubicBezTo>
                      <a:pt x="5011363" y="-55976"/>
                      <a:pt x="5466082" y="16027"/>
                      <a:pt x="5749412" y="0"/>
                    </a:cubicBezTo>
                    <a:cubicBezTo>
                      <a:pt x="6044434" y="-28980"/>
                      <a:pt x="6324370" y="214228"/>
                      <a:pt x="6275644" y="526232"/>
                    </a:cubicBezTo>
                    <a:lnTo>
                      <a:pt x="6275643" y="526232"/>
                    </a:lnTo>
                    <a:cubicBezTo>
                      <a:pt x="6257592" y="842241"/>
                      <a:pt x="5983532" y="999320"/>
                      <a:pt x="5749411" y="1052464"/>
                    </a:cubicBezTo>
                    <a:cubicBezTo>
                      <a:pt x="5541168" y="1102035"/>
                      <a:pt x="5391831" y="1006388"/>
                      <a:pt x="5169058" y="1052464"/>
                    </a:cubicBezTo>
                    <a:cubicBezTo>
                      <a:pt x="4946285" y="1098540"/>
                      <a:pt x="4666283" y="1003945"/>
                      <a:pt x="4536473" y="1052464"/>
                    </a:cubicBezTo>
                    <a:cubicBezTo>
                      <a:pt x="4406664" y="1100983"/>
                      <a:pt x="4218350" y="1024539"/>
                      <a:pt x="4112815" y="1052464"/>
                    </a:cubicBezTo>
                    <a:cubicBezTo>
                      <a:pt x="4007280" y="1080389"/>
                      <a:pt x="3697082" y="988308"/>
                      <a:pt x="3480230" y="1052464"/>
                    </a:cubicBezTo>
                    <a:cubicBezTo>
                      <a:pt x="3263378" y="1116619"/>
                      <a:pt x="3058322" y="996227"/>
                      <a:pt x="2847645" y="1052463"/>
                    </a:cubicBezTo>
                    <a:cubicBezTo>
                      <a:pt x="2636968" y="1108699"/>
                      <a:pt x="2481892" y="1029448"/>
                      <a:pt x="2371755" y="1052463"/>
                    </a:cubicBezTo>
                    <a:cubicBezTo>
                      <a:pt x="2261618" y="1075478"/>
                      <a:pt x="2053692" y="1040483"/>
                      <a:pt x="1791402" y="1052463"/>
                    </a:cubicBezTo>
                    <a:cubicBezTo>
                      <a:pt x="1529112" y="1064443"/>
                      <a:pt x="1488018" y="1002061"/>
                      <a:pt x="1367744" y="1052463"/>
                    </a:cubicBezTo>
                    <a:cubicBezTo>
                      <a:pt x="1247470" y="1102865"/>
                      <a:pt x="707128" y="971863"/>
                      <a:pt x="526232" y="1052463"/>
                    </a:cubicBezTo>
                    <a:cubicBezTo>
                      <a:pt x="233079" y="1069157"/>
                      <a:pt x="-28812" y="837167"/>
                      <a:pt x="0" y="526231"/>
                    </a:cubicBezTo>
                    <a:lnTo>
                      <a:pt x="0" y="526232"/>
                    </a:ln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0" name="TextBox 47">
                <a:extLst>
                  <a:ext uri="{FF2B5EF4-FFF2-40B4-BE49-F238E27FC236}">
                    <a16:creationId xmlns:a16="http://schemas.microsoft.com/office/drawing/2014/main" id="{37281DAA-F984-BEE6-5ED6-335A48A1EEA5}"/>
                  </a:ext>
                </a:extLst>
              </p:cNvPr>
              <p:cNvSpPr txBox="1"/>
              <p:nvPr/>
            </p:nvSpPr>
            <p:spPr>
              <a:xfrm>
                <a:off x="1536591" y="-784707"/>
                <a:ext cx="6245963" cy="101450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500" b="1" i="0" u="none" strike="noStrike" kern="1200" cap="none" spc="0" normalizeH="0" baseline="0" noProof="0" dirty="0" err="1">
                    <a:ln>
                      <a:noFill/>
                    </a:ln>
                    <a:solidFill>
                      <a:srgbClr val="385723"/>
                    </a:solidFill>
                    <a:effectLst/>
                    <a:uLnTx/>
                    <a:uFillTx/>
                    <a:latin typeface="Cambria" panose="02040503050406030204" pitchFamily="18" charset="0"/>
                    <a:ea typeface="Cambria" panose="02040503050406030204" pitchFamily="18" charset="0"/>
                  </a:rPr>
                  <a:t>vui</a:t>
                </a:r>
                <a:endParaRPr kumimoji="0" lang="en-US" sz="55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sp>
        <p:nvSpPr>
          <p:cNvPr id="3" name="TextBox 2">
            <a:extLst>
              <a:ext uri="{FF2B5EF4-FFF2-40B4-BE49-F238E27FC236}">
                <a16:creationId xmlns:a16="http://schemas.microsoft.com/office/drawing/2014/main" id="{7BAF66A8-AA83-5E13-49B1-90544E57EB0E}"/>
              </a:ext>
            </a:extLst>
          </p:cNvPr>
          <p:cNvSpPr txBox="1"/>
          <p:nvPr/>
        </p:nvSpPr>
        <p:spPr>
          <a:xfrm>
            <a:off x="1200482" y="535750"/>
            <a:ext cx="1052854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rPr>
              <a:t>CÁC BẠN ĐÁNH GIÁ TIẾT HỌC CỦA CHÚNG TA NHƯ THẾ NÀO?</a:t>
            </a:r>
          </a:p>
        </p:txBody>
      </p:sp>
    </p:spTree>
    <p:extLst>
      <p:ext uri="{BB962C8B-B14F-4D97-AF65-F5344CB8AC3E}">
        <p14:creationId xmlns:p14="http://schemas.microsoft.com/office/powerpoint/2010/main" val="154874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hildren around a planet&#10;&#10;Description automatically generated">
            <a:extLst>
              <a:ext uri="{FF2B5EF4-FFF2-40B4-BE49-F238E27FC236}">
                <a16:creationId xmlns:a16="http://schemas.microsoft.com/office/drawing/2014/main" id="{81114450-2FD5-2B8D-EB56-15934DEC2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5C8405B-A92C-16B4-B03C-ED2D78DFC43F}"/>
              </a:ext>
            </a:extLst>
          </p:cNvPr>
          <p:cNvPicPr>
            <a:picLocks noChangeAspect="1"/>
          </p:cNvPicPr>
          <p:nvPr/>
        </p:nvPicPr>
        <p:blipFill>
          <a:blip r:embed="rId3"/>
          <a:stretch>
            <a:fillRect/>
          </a:stretch>
        </p:blipFill>
        <p:spPr>
          <a:xfrm>
            <a:off x="1724769" y="-166993"/>
            <a:ext cx="9199661" cy="2658086"/>
          </a:xfrm>
          <a:prstGeom prst="rect">
            <a:avLst/>
          </a:prstGeom>
        </p:spPr>
      </p:pic>
    </p:spTree>
    <p:extLst>
      <p:ext uri="{BB962C8B-B14F-4D97-AF65-F5344CB8AC3E}">
        <p14:creationId xmlns:p14="http://schemas.microsoft.com/office/powerpoint/2010/main" val="63856947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9BC6996C-4E02-4D1B-AAA5-5533183614CA}"/>
              </a:ext>
            </a:extLst>
          </p:cNvPr>
          <p:cNvSpPr/>
          <p:nvPr/>
        </p:nvSpPr>
        <p:spPr>
          <a:xfrm>
            <a:off x="5196840" y="2565883"/>
            <a:ext cx="6404610" cy="1871730"/>
          </a:xfrm>
          <a:prstGeom prst="roundRect">
            <a:avLst>
              <a:gd name="adj" fmla="val 9282"/>
            </a:avLst>
          </a:prstGeom>
          <a:solidFill>
            <a:srgbClr val="FFFFCC"/>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Thảo luận nhóm 6 tìm kiếm những bài hát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bài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thơ</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chuyện</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có nội dung liên quan đến chủ đề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sinh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vật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295BA3A2-802C-4FD5-06F3-8BECE4742962}"/>
              </a:ext>
            </a:extLst>
          </p:cNvPr>
          <p:cNvSpPr/>
          <p:nvPr/>
        </p:nvSpPr>
        <p:spPr>
          <a:xfrm>
            <a:off x="5196840" y="4585529"/>
            <a:ext cx="6404610" cy="1486045"/>
          </a:xfrm>
          <a:prstGeom prst="roundRect">
            <a:avLst>
              <a:gd name="adj" fmla="val 9282"/>
            </a:avLst>
          </a:prstGeom>
          <a:solidFill>
            <a:srgbClr val="FFFFCC"/>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Nhóm có nhiều bài hát, bài thơ, câu chuyện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đúng với chủ đề sẽ giành được chiến thắng.</a:t>
            </a:r>
          </a:p>
        </p:txBody>
      </p:sp>
      <p:pic>
        <p:nvPicPr>
          <p:cNvPr id="18" name="Picture 17" descr="A group of kids playing instruments&#10;&#10;Description automatically generated">
            <a:extLst>
              <a:ext uri="{FF2B5EF4-FFF2-40B4-BE49-F238E27FC236}">
                <a16:creationId xmlns:a16="http://schemas.microsoft.com/office/drawing/2014/main" id="{9E0BE8E0-A221-8C7B-DB65-719860DF6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932" y="2909385"/>
            <a:ext cx="4036988" cy="4036988"/>
          </a:xfrm>
          <a:prstGeom prst="rect">
            <a:avLst/>
          </a:prstGeom>
        </p:spPr>
      </p:pic>
      <p:pic>
        <p:nvPicPr>
          <p:cNvPr id="22" name="Picture 21" descr="A yellow boom box with purple and blue circles and a blue handle&#10;&#10;Description automatically generated">
            <a:extLst>
              <a:ext uri="{FF2B5EF4-FFF2-40B4-BE49-F238E27FC236}">
                <a16:creationId xmlns:a16="http://schemas.microsoft.com/office/drawing/2014/main" id="{F390D693-A7C8-82A6-789B-CD6314F52E9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6327" y="1832717"/>
            <a:ext cx="1696522" cy="1696522"/>
          </a:xfrm>
          <a:prstGeom prst="rect">
            <a:avLst/>
          </a:prstGeom>
        </p:spPr>
      </p:pic>
      <p:grpSp>
        <p:nvGrpSpPr>
          <p:cNvPr id="26" name="Group 25">
            <a:extLst>
              <a:ext uri="{FF2B5EF4-FFF2-40B4-BE49-F238E27FC236}">
                <a16:creationId xmlns:a16="http://schemas.microsoft.com/office/drawing/2014/main" id="{CAFFD61C-142C-9CDC-463E-3B73C09ED24A}"/>
              </a:ext>
            </a:extLst>
          </p:cNvPr>
          <p:cNvGrpSpPr/>
          <p:nvPr/>
        </p:nvGrpSpPr>
        <p:grpSpPr>
          <a:xfrm>
            <a:off x="5907651" y="303984"/>
            <a:ext cx="5502415" cy="2376994"/>
            <a:chOff x="5907651" y="303984"/>
            <a:chExt cx="5502415" cy="2376994"/>
          </a:xfrm>
        </p:grpSpPr>
        <p:grpSp>
          <p:nvGrpSpPr>
            <p:cNvPr id="14" name="Group 13">
              <a:extLst>
                <a:ext uri="{FF2B5EF4-FFF2-40B4-BE49-F238E27FC236}">
                  <a16:creationId xmlns:a16="http://schemas.microsoft.com/office/drawing/2014/main" id="{ACC5BDA3-8163-7E88-A9D6-0ED47CBF0D9C}"/>
                </a:ext>
              </a:extLst>
            </p:cNvPr>
            <p:cNvGrpSpPr/>
            <p:nvPr/>
          </p:nvGrpSpPr>
          <p:grpSpPr>
            <a:xfrm>
              <a:off x="6096000" y="383791"/>
              <a:ext cx="4419600" cy="2209800"/>
              <a:chOff x="6380714" y="538914"/>
              <a:chExt cx="4419600" cy="2209800"/>
            </a:xfrm>
          </p:grpSpPr>
          <p:pic>
            <p:nvPicPr>
              <p:cNvPr id="12" name="Picture 11" descr="A white rectangular object with purple and pink stripes&#10;&#10;Description automatically generated">
                <a:extLst>
                  <a:ext uri="{FF2B5EF4-FFF2-40B4-BE49-F238E27FC236}">
                    <a16:creationId xmlns:a16="http://schemas.microsoft.com/office/drawing/2014/main" id="{40903B46-0A28-2E38-FD39-0C43861860F4}"/>
                  </a:ext>
                </a:extLst>
              </p:cNvPr>
              <p:cNvPicPr>
                <a:picLocks noChangeAspect="1"/>
              </p:cNvPicPr>
              <p:nvPr/>
            </p:nvPicPr>
            <p:blipFill rotWithShape="1">
              <a:blip r:embed="rId5">
                <a:extLst>
                  <a:ext uri="{28A0092B-C50C-407E-A947-70E740481C1C}">
                    <a14:useLocalDpi xmlns:a14="http://schemas.microsoft.com/office/drawing/2010/main" val="0"/>
                  </a:ext>
                </a:extLst>
              </a:blip>
              <a:srcRect b="50000"/>
              <a:stretch/>
            </p:blipFill>
            <p:spPr>
              <a:xfrm>
                <a:off x="6380714" y="538914"/>
                <a:ext cx="4419600" cy="2209800"/>
              </a:xfrm>
              <a:prstGeom prst="rect">
                <a:avLst/>
              </a:prstGeom>
            </p:spPr>
          </p:pic>
          <p:sp>
            <p:nvSpPr>
              <p:cNvPr id="13" name="TextBox 12">
                <a:extLst>
                  <a:ext uri="{FF2B5EF4-FFF2-40B4-BE49-F238E27FC236}">
                    <a16:creationId xmlns:a16="http://schemas.microsoft.com/office/drawing/2014/main" id="{BBD929AC-185A-8AE8-5D4A-E1F314D16B9E}"/>
                  </a:ext>
                </a:extLst>
              </p:cNvPr>
              <p:cNvSpPr txBox="1"/>
              <p:nvPr/>
            </p:nvSpPr>
            <p:spPr>
              <a:xfrm>
                <a:off x="6982694" y="1135982"/>
                <a:ext cx="321564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Luật chơi</a:t>
                </a:r>
                <a:endParaRPr kumimoji="0" lang="en-US" sz="60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endParaRPr>
              </a:p>
            </p:txBody>
          </p:sp>
        </p:grpSp>
        <p:pic>
          <p:nvPicPr>
            <p:cNvPr id="20" name="Picture 19" descr="A colorful headphones with notes&#10;&#10;Description automatically generated">
              <a:extLst>
                <a:ext uri="{FF2B5EF4-FFF2-40B4-BE49-F238E27FC236}">
                  <a16:creationId xmlns:a16="http://schemas.microsoft.com/office/drawing/2014/main" id="{2AF5C339-F465-D23E-443A-74B39AC934E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907651" y="303984"/>
              <a:ext cx="1386840" cy="1386840"/>
            </a:xfrm>
            <a:prstGeom prst="rect">
              <a:avLst/>
            </a:prstGeom>
          </p:spPr>
        </p:pic>
        <p:pic>
          <p:nvPicPr>
            <p:cNvPr id="24" name="Picture 23" descr="A record player with music notes&#10;&#10;Description automatically generated">
              <a:extLst>
                <a:ext uri="{FF2B5EF4-FFF2-40B4-BE49-F238E27FC236}">
                  <a16:creationId xmlns:a16="http://schemas.microsoft.com/office/drawing/2014/main" id="{F3349454-B6BD-854F-C86F-FC6FEC8C0EB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713544" y="984456"/>
              <a:ext cx="1696522" cy="1696522"/>
            </a:xfrm>
            <a:prstGeom prst="rect">
              <a:avLst/>
            </a:prstGeom>
          </p:spPr>
        </p:pic>
      </p:grpSp>
      <p:pic>
        <p:nvPicPr>
          <p:cNvPr id="21" name="Picture 20">
            <a:extLst>
              <a:ext uri="{FF2B5EF4-FFF2-40B4-BE49-F238E27FC236}">
                <a16:creationId xmlns:a16="http://schemas.microsoft.com/office/drawing/2014/main" id="{B5183601-04FD-6FA5-C600-E69AE0F3CF13}"/>
              </a:ext>
            </a:extLst>
          </p:cNvPr>
          <p:cNvPicPr>
            <a:picLocks noChangeAspect="1"/>
          </p:cNvPicPr>
          <p:nvPr/>
        </p:nvPicPr>
        <p:blipFill>
          <a:blip r:embed="rId8"/>
          <a:stretch>
            <a:fillRect/>
          </a:stretch>
        </p:blipFill>
        <p:spPr>
          <a:xfrm>
            <a:off x="-230067" y="52138"/>
            <a:ext cx="6431837" cy="3694496"/>
          </a:xfrm>
          <a:prstGeom prst="rect">
            <a:avLst/>
          </a:prstGeom>
        </p:spPr>
      </p:pic>
    </p:spTree>
    <p:extLst>
      <p:ext uri="{BB962C8B-B14F-4D97-AF65-F5344CB8AC3E}">
        <p14:creationId xmlns:p14="http://schemas.microsoft.com/office/powerpoint/2010/main" val="330797565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360"/>
                                              </p:val>
                                            </p:tav>
                                            <p:tav tm="100000">
                                              <p:val>
                                                <p:fltVal val="0"/>
                                              </p:val>
                                            </p:tav>
                                          </p:tavLst>
                                        </p:anim>
                                        <p:animEffect transition="in" filter="fade">
                                          <p:cBhvr>
                                            <p:cTn id="10" dur="500"/>
                                            <p:tgtEl>
                                              <p:spTgt spid="26"/>
                                            </p:tgtEl>
                                          </p:cBhvr>
                                        </p:animEffect>
                                      </p:childTnLst>
                                    </p:cTn>
                                  </p:par>
                                  <p:par>
                                    <p:cTn id="11" presetID="2" presetClass="entr" presetSubtype="4" fill="hold" grpId="0" nodeType="withEffect" p14:presetBounceEnd="71000">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14:bounceEnd="71000">
                                          <p:cBhvr additive="base">
                                            <p:cTn id="13" dur="1000" fill="hold"/>
                                            <p:tgtEl>
                                              <p:spTgt spid="15"/>
                                            </p:tgtEl>
                                            <p:attrNameLst>
                                              <p:attrName>ppt_x</p:attrName>
                                            </p:attrNameLst>
                                          </p:cBhvr>
                                          <p:tavLst>
                                            <p:tav tm="0">
                                              <p:val>
                                                <p:strVal val="#ppt_x"/>
                                              </p:val>
                                            </p:tav>
                                            <p:tav tm="100000">
                                              <p:val>
                                                <p:strVal val="#ppt_x"/>
                                              </p:val>
                                            </p:tav>
                                          </p:tavLst>
                                        </p:anim>
                                        <p:anim calcmode="lin" valueType="num" p14:bounceEnd="71000">
                                          <p:cBhvr additive="base">
                                            <p:cTn id="14" dur="10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14:presetBounceEnd="71000">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14:bounceEnd="71000">
                                          <p:cBhvr additive="base">
                                            <p:cTn id="17" dur="1000" fill="hold"/>
                                            <p:tgtEl>
                                              <p:spTgt spid="16"/>
                                            </p:tgtEl>
                                            <p:attrNameLst>
                                              <p:attrName>ppt_x</p:attrName>
                                            </p:attrNameLst>
                                          </p:cBhvr>
                                          <p:tavLst>
                                            <p:tav tm="0">
                                              <p:val>
                                                <p:strVal val="#ppt_x"/>
                                              </p:val>
                                            </p:tav>
                                            <p:tav tm="100000">
                                              <p:val>
                                                <p:strVal val="#ppt_x"/>
                                              </p:val>
                                            </p:tav>
                                          </p:tavLst>
                                        </p:anim>
                                        <p:anim calcmode="lin" valueType="num" p14:bounceEnd="71000">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360"/>
                                              </p:val>
                                            </p:tav>
                                            <p:tav tm="100000">
                                              <p:val>
                                                <p:fltVal val="0"/>
                                              </p:val>
                                            </p:tav>
                                          </p:tavLst>
                                        </p:anim>
                                        <p:animEffect transition="in" filter="fade">
                                          <p:cBhvr>
                                            <p:cTn id="10" dur="500"/>
                                            <p:tgtEl>
                                              <p:spTgt spid="26"/>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1000" fill="hold"/>
                                            <p:tgtEl>
                                              <p:spTgt spid="15"/>
                                            </p:tgtEl>
                                            <p:attrNameLst>
                                              <p:attrName>ppt_x</p:attrName>
                                            </p:attrNameLst>
                                          </p:cBhvr>
                                          <p:tavLst>
                                            <p:tav tm="0">
                                              <p:val>
                                                <p:strVal val="#ppt_x"/>
                                              </p:val>
                                            </p:tav>
                                            <p:tav tm="100000">
                                              <p:val>
                                                <p:strVal val="#ppt_x"/>
                                              </p:val>
                                            </p:tav>
                                          </p:tavLst>
                                        </p:anim>
                                        <p:anim calcmode="lin" valueType="num">
                                          <p:cBhvr additive="base">
                                            <p:cTn id="14" dur="10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hildren around a planet&#10;&#10;Description automatically generated">
            <a:extLst>
              <a:ext uri="{FF2B5EF4-FFF2-40B4-BE49-F238E27FC236}">
                <a16:creationId xmlns:a16="http://schemas.microsoft.com/office/drawing/2014/main" id="{81114450-2FD5-2B8D-EB56-15934DEC2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2341C6EF-87EA-E598-BDAC-682A93AD8DDB}"/>
              </a:ext>
            </a:extLst>
          </p:cNvPr>
          <p:cNvPicPr>
            <a:picLocks noChangeAspect="1"/>
          </p:cNvPicPr>
          <p:nvPr/>
        </p:nvPicPr>
        <p:blipFill>
          <a:blip r:embed="rId3"/>
          <a:stretch>
            <a:fillRect/>
          </a:stretch>
        </p:blipFill>
        <p:spPr>
          <a:xfrm>
            <a:off x="1496169" y="-471793"/>
            <a:ext cx="9199661" cy="2658086"/>
          </a:xfrm>
          <a:prstGeom prst="rect">
            <a:avLst/>
          </a:prstGeom>
        </p:spPr>
      </p:pic>
    </p:spTree>
    <p:extLst>
      <p:ext uri="{BB962C8B-B14F-4D97-AF65-F5344CB8AC3E}">
        <p14:creationId xmlns:p14="http://schemas.microsoft.com/office/powerpoint/2010/main" val="164156529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ouple of cartoon characters&#10;&#10;Description automatically generated">
            <a:extLst>
              <a:ext uri="{FF2B5EF4-FFF2-40B4-BE49-F238E27FC236}">
                <a16:creationId xmlns:a16="http://schemas.microsoft.com/office/drawing/2014/main" id="{4234C645-9D33-0585-6578-9803DBCF9BD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6914" y="4355943"/>
            <a:ext cx="6727806" cy="2623653"/>
          </a:xfrm>
          <a:prstGeom prst="rect">
            <a:avLst/>
          </a:prstGeom>
        </p:spPr>
      </p:pic>
      <p:grpSp>
        <p:nvGrpSpPr>
          <p:cNvPr id="3" name="Group 2">
            <a:extLst>
              <a:ext uri="{FF2B5EF4-FFF2-40B4-BE49-F238E27FC236}">
                <a16:creationId xmlns:a16="http://schemas.microsoft.com/office/drawing/2014/main" id="{8C83B25B-570B-70D5-F47F-58745E4514E8}"/>
              </a:ext>
            </a:extLst>
          </p:cNvPr>
          <p:cNvGrpSpPr/>
          <p:nvPr/>
        </p:nvGrpSpPr>
        <p:grpSpPr>
          <a:xfrm>
            <a:off x="1952625" y="1247776"/>
            <a:ext cx="8848725" cy="1746586"/>
            <a:chOff x="4739285" y="2358848"/>
            <a:chExt cx="6388510" cy="996024"/>
          </a:xfrm>
        </p:grpSpPr>
        <p:sp>
          <p:nvSpPr>
            <p:cNvPr id="4" name="Rectangle: Rounded Corners 10">
              <a:extLst>
                <a:ext uri="{FF2B5EF4-FFF2-40B4-BE49-F238E27FC236}">
                  <a16:creationId xmlns:a16="http://schemas.microsoft.com/office/drawing/2014/main" id="{494E6700-0E6D-AB5D-A6C1-9FD1D3061F0B}"/>
                </a:ext>
              </a:extLst>
            </p:cNvPr>
            <p:cNvSpPr/>
            <p:nvPr/>
          </p:nvSpPr>
          <p:spPr>
            <a:xfrm rot="5400000">
              <a:off x="7349066" y="-250933"/>
              <a:ext cx="996024" cy="6215585"/>
            </a:xfrm>
            <a:prstGeom prst="roundRect">
              <a:avLst/>
            </a:prstGeom>
            <a:solidFill>
              <a:srgbClr val="FFF2CC"/>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1">
              <a:extLst>
                <a:ext uri="{FF2B5EF4-FFF2-40B4-BE49-F238E27FC236}">
                  <a16:creationId xmlns:a16="http://schemas.microsoft.com/office/drawing/2014/main" id="{66954D72-77AD-4A9E-656A-A83F391D24A7}"/>
                </a:ext>
              </a:extLst>
            </p:cNvPr>
            <p:cNvSpPr>
              <a:spLocks noChangeArrowheads="1"/>
            </p:cNvSpPr>
            <p:nvPr/>
          </p:nvSpPr>
          <p:spPr bwMode="auto">
            <a:xfrm>
              <a:off x="4789591" y="2409297"/>
              <a:ext cx="6338204" cy="895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lgn="ctr">
                <a:spcBef>
                  <a:spcPts val="0"/>
                </a:spcBef>
                <a:spcAft>
                  <a:spcPts val="0"/>
                </a:spcAft>
              </a:pPr>
              <a:r>
                <a:rPr lang="nl-NL" sz="4800" b="1" i="1" dirty="0">
                  <a:effectLst/>
                  <a:ea typeface="Times New Roman" panose="02020603050405020304" pitchFamily="18" charset="0"/>
                  <a:cs typeface="Times New Roman" panose="02020603050405020304" pitchFamily="18" charset="0"/>
                </a:rPr>
                <a:t>Hoạt động 1: Chia sẻ một số nội dung chính của chủ đề</a:t>
              </a:r>
              <a:endParaRPr lang="en-US" sz="4800" dirty="0">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817054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A8AE9A6F-8263-48EE-0790-D02EDEF87F47}"/>
              </a:ext>
            </a:extLst>
          </p:cNvPr>
          <p:cNvSpPr/>
          <p:nvPr/>
        </p:nvSpPr>
        <p:spPr>
          <a:xfrm>
            <a:off x="4619625" y="304800"/>
            <a:ext cx="2809875" cy="14859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Sinh </a:t>
            </a:r>
            <a:r>
              <a:rPr lang="en-US" sz="2800" b="1" dirty="0" err="1"/>
              <a:t>vật</a:t>
            </a:r>
            <a:r>
              <a:rPr lang="en-US" sz="2800" b="1" dirty="0"/>
              <a:t> </a:t>
            </a:r>
            <a:r>
              <a:rPr lang="en-US" sz="2800" b="1" dirty="0" err="1"/>
              <a:t>và</a:t>
            </a:r>
            <a:r>
              <a:rPr lang="en-US" sz="2800" b="1" dirty="0"/>
              <a:t> </a:t>
            </a:r>
            <a:r>
              <a:rPr lang="en-US" sz="2800" b="1" dirty="0" err="1"/>
              <a:t>môi</a:t>
            </a:r>
            <a:r>
              <a:rPr lang="en-US" sz="2800" b="1" dirty="0"/>
              <a:t> </a:t>
            </a:r>
            <a:r>
              <a:rPr lang="en-US" sz="2800" b="1" dirty="0" err="1"/>
              <a:t>trường</a:t>
            </a:r>
            <a:endParaRPr lang="en-US" sz="2800" b="1" dirty="0"/>
          </a:p>
        </p:txBody>
      </p:sp>
      <p:grpSp>
        <p:nvGrpSpPr>
          <p:cNvPr id="26" name="Group 25">
            <a:extLst>
              <a:ext uri="{FF2B5EF4-FFF2-40B4-BE49-F238E27FC236}">
                <a16:creationId xmlns:a16="http://schemas.microsoft.com/office/drawing/2014/main" id="{76BDCD7D-E209-6866-DC6E-E54FF64DE758}"/>
              </a:ext>
            </a:extLst>
          </p:cNvPr>
          <p:cNvGrpSpPr/>
          <p:nvPr/>
        </p:nvGrpSpPr>
        <p:grpSpPr>
          <a:xfrm>
            <a:off x="3552825" y="1781175"/>
            <a:ext cx="4953000" cy="885825"/>
            <a:chOff x="3609975" y="1914525"/>
            <a:chExt cx="4953000" cy="885825"/>
          </a:xfrm>
        </p:grpSpPr>
        <p:cxnSp>
          <p:nvCxnSpPr>
            <p:cNvPr id="9" name="Straight Connector 8">
              <a:extLst>
                <a:ext uri="{FF2B5EF4-FFF2-40B4-BE49-F238E27FC236}">
                  <a16:creationId xmlns:a16="http://schemas.microsoft.com/office/drawing/2014/main" id="{FE7C85D2-82E3-7B83-D665-F0415AED4D4D}"/>
                </a:ext>
              </a:extLst>
            </p:cNvPr>
            <p:cNvCxnSpPr/>
            <p:nvPr/>
          </p:nvCxnSpPr>
          <p:spPr>
            <a:xfrm>
              <a:off x="6067425" y="1914525"/>
              <a:ext cx="0" cy="4381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9C63D4A-3930-86EB-3A5A-21E88A77B19A}"/>
                </a:ext>
              </a:extLst>
            </p:cNvPr>
            <p:cNvCxnSpPr>
              <a:cxnSpLocks/>
            </p:cNvCxnSpPr>
            <p:nvPr/>
          </p:nvCxnSpPr>
          <p:spPr>
            <a:xfrm>
              <a:off x="3609975" y="2381250"/>
              <a:ext cx="4953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416585F-FDE7-7770-85AF-5FFA5790A58E}"/>
                </a:ext>
              </a:extLst>
            </p:cNvPr>
            <p:cNvCxnSpPr>
              <a:cxnSpLocks/>
            </p:cNvCxnSpPr>
            <p:nvPr/>
          </p:nvCxnSpPr>
          <p:spPr>
            <a:xfrm>
              <a:off x="3609975" y="2352675"/>
              <a:ext cx="0" cy="4381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B72C984-4967-848E-3E13-A4624AD18E43}"/>
                </a:ext>
              </a:extLst>
            </p:cNvPr>
            <p:cNvCxnSpPr>
              <a:cxnSpLocks/>
            </p:cNvCxnSpPr>
            <p:nvPr/>
          </p:nvCxnSpPr>
          <p:spPr>
            <a:xfrm>
              <a:off x="8543925" y="2362200"/>
              <a:ext cx="0" cy="4381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27" name="Rectangle: Rounded Corners 26">
            <a:extLst>
              <a:ext uri="{FF2B5EF4-FFF2-40B4-BE49-F238E27FC236}">
                <a16:creationId xmlns:a16="http://schemas.microsoft.com/office/drawing/2014/main" id="{B4F3020E-54CA-739F-AE0F-18F278EF81B0}"/>
              </a:ext>
            </a:extLst>
          </p:cNvPr>
          <p:cNvSpPr/>
          <p:nvPr/>
        </p:nvSpPr>
        <p:spPr>
          <a:xfrm>
            <a:off x="2133600" y="2638425"/>
            <a:ext cx="2867025" cy="96202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Chuỗi</a:t>
            </a:r>
            <a:r>
              <a:rPr lang="en-US" sz="2800" b="1" dirty="0"/>
              <a:t> </a:t>
            </a:r>
            <a:r>
              <a:rPr lang="en-US" sz="2800" b="1" dirty="0" err="1"/>
              <a:t>thức</a:t>
            </a:r>
            <a:r>
              <a:rPr lang="en-US" sz="2800" b="1" dirty="0"/>
              <a:t> </a:t>
            </a:r>
            <a:r>
              <a:rPr lang="en-US" sz="2800" b="1" dirty="0" err="1"/>
              <a:t>ăn</a:t>
            </a:r>
            <a:r>
              <a:rPr lang="en-US" sz="2800" b="1" dirty="0"/>
              <a:t> </a:t>
            </a:r>
            <a:r>
              <a:rPr lang="en-US" sz="2800" b="1" dirty="0" err="1"/>
              <a:t>trong</a:t>
            </a:r>
            <a:r>
              <a:rPr lang="en-US" sz="2800" b="1" dirty="0"/>
              <a:t> </a:t>
            </a:r>
            <a:r>
              <a:rPr lang="en-US" sz="2800" b="1" dirty="0" err="1"/>
              <a:t>tự</a:t>
            </a:r>
            <a:r>
              <a:rPr lang="en-US" sz="2800" b="1" dirty="0"/>
              <a:t> </a:t>
            </a:r>
            <a:r>
              <a:rPr lang="en-US" sz="2800" b="1" dirty="0" err="1"/>
              <a:t>nhiên</a:t>
            </a:r>
            <a:endParaRPr lang="en-US" sz="2800" b="1" dirty="0"/>
          </a:p>
        </p:txBody>
      </p:sp>
      <p:sp>
        <p:nvSpPr>
          <p:cNvPr id="28" name="Rectangle: Rounded Corners 27">
            <a:extLst>
              <a:ext uri="{FF2B5EF4-FFF2-40B4-BE49-F238E27FC236}">
                <a16:creationId xmlns:a16="http://schemas.microsoft.com/office/drawing/2014/main" id="{69C1AAA4-48C7-7777-1664-2E4DF7C1D9D2}"/>
              </a:ext>
            </a:extLst>
          </p:cNvPr>
          <p:cNvSpPr/>
          <p:nvPr/>
        </p:nvSpPr>
        <p:spPr>
          <a:xfrm>
            <a:off x="6734175" y="2638425"/>
            <a:ext cx="3381375" cy="108585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Vai </a:t>
            </a:r>
            <a:r>
              <a:rPr lang="en-US" sz="2800" b="1" dirty="0" err="1"/>
              <a:t>trò</a:t>
            </a:r>
            <a:r>
              <a:rPr lang="en-US" sz="2800" b="1" dirty="0"/>
              <a:t> </a:t>
            </a:r>
            <a:r>
              <a:rPr lang="en-US" sz="2800" b="1" dirty="0" err="1"/>
              <a:t>của</a:t>
            </a:r>
            <a:r>
              <a:rPr lang="en-US" sz="2800" b="1" dirty="0"/>
              <a:t> </a:t>
            </a:r>
            <a:r>
              <a:rPr lang="en-US" sz="2800" b="1" dirty="0" err="1"/>
              <a:t>thực</a:t>
            </a:r>
            <a:r>
              <a:rPr lang="en-US" sz="2800" b="1" dirty="0"/>
              <a:t> </a:t>
            </a:r>
            <a:r>
              <a:rPr lang="en-US" sz="2800" b="1" dirty="0" err="1"/>
              <a:t>vật</a:t>
            </a:r>
            <a:r>
              <a:rPr lang="en-US" sz="2800" b="1" dirty="0"/>
              <a:t> </a:t>
            </a:r>
            <a:r>
              <a:rPr lang="en-US" sz="2800" b="1" dirty="0" err="1"/>
              <a:t>trong</a:t>
            </a:r>
            <a:r>
              <a:rPr lang="en-US" sz="2800" b="1" dirty="0"/>
              <a:t> </a:t>
            </a:r>
            <a:r>
              <a:rPr lang="en-US" sz="2800" b="1" dirty="0" err="1"/>
              <a:t>chuỗi</a:t>
            </a:r>
            <a:r>
              <a:rPr lang="en-US" sz="2800" b="1" dirty="0"/>
              <a:t> </a:t>
            </a:r>
            <a:r>
              <a:rPr lang="en-US" sz="2800" b="1" dirty="0" err="1"/>
              <a:t>thức</a:t>
            </a:r>
            <a:r>
              <a:rPr lang="en-US" sz="2800" b="1" dirty="0"/>
              <a:t> </a:t>
            </a:r>
            <a:r>
              <a:rPr lang="en-US" sz="2800" b="1" dirty="0" err="1"/>
              <a:t>ăn</a:t>
            </a:r>
            <a:endParaRPr lang="en-US" sz="2800" b="1" dirty="0"/>
          </a:p>
        </p:txBody>
      </p:sp>
      <p:grpSp>
        <p:nvGrpSpPr>
          <p:cNvPr id="29" name="Group 28">
            <a:extLst>
              <a:ext uri="{FF2B5EF4-FFF2-40B4-BE49-F238E27FC236}">
                <a16:creationId xmlns:a16="http://schemas.microsoft.com/office/drawing/2014/main" id="{CC1DF076-0877-C927-166C-84121BA53754}"/>
              </a:ext>
            </a:extLst>
          </p:cNvPr>
          <p:cNvGrpSpPr/>
          <p:nvPr/>
        </p:nvGrpSpPr>
        <p:grpSpPr>
          <a:xfrm>
            <a:off x="2162175" y="3600450"/>
            <a:ext cx="2914650" cy="542925"/>
            <a:chOff x="3609975" y="1914525"/>
            <a:chExt cx="4953000" cy="885825"/>
          </a:xfrm>
        </p:grpSpPr>
        <p:cxnSp>
          <p:nvCxnSpPr>
            <p:cNvPr id="30" name="Straight Connector 29">
              <a:extLst>
                <a:ext uri="{FF2B5EF4-FFF2-40B4-BE49-F238E27FC236}">
                  <a16:creationId xmlns:a16="http://schemas.microsoft.com/office/drawing/2014/main" id="{F0C81B39-DFC5-60F4-AB5D-E00B9142A1D3}"/>
                </a:ext>
              </a:extLst>
            </p:cNvPr>
            <p:cNvCxnSpPr/>
            <p:nvPr/>
          </p:nvCxnSpPr>
          <p:spPr>
            <a:xfrm>
              <a:off x="6067425" y="1914525"/>
              <a:ext cx="0" cy="4381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E51BB25-F99A-A298-469E-2D9EAE513EBC}"/>
                </a:ext>
              </a:extLst>
            </p:cNvPr>
            <p:cNvCxnSpPr>
              <a:cxnSpLocks/>
            </p:cNvCxnSpPr>
            <p:nvPr/>
          </p:nvCxnSpPr>
          <p:spPr>
            <a:xfrm>
              <a:off x="3609975" y="2381250"/>
              <a:ext cx="4953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06CC710-54BE-0EFE-D8C2-7AD08B3E6385}"/>
                </a:ext>
              </a:extLst>
            </p:cNvPr>
            <p:cNvCxnSpPr>
              <a:cxnSpLocks/>
            </p:cNvCxnSpPr>
            <p:nvPr/>
          </p:nvCxnSpPr>
          <p:spPr>
            <a:xfrm>
              <a:off x="3609975" y="2352675"/>
              <a:ext cx="0" cy="4381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470E6C8-24CF-DF31-32DC-2896F54BFEF9}"/>
                </a:ext>
              </a:extLst>
            </p:cNvPr>
            <p:cNvCxnSpPr>
              <a:cxnSpLocks/>
            </p:cNvCxnSpPr>
            <p:nvPr/>
          </p:nvCxnSpPr>
          <p:spPr>
            <a:xfrm>
              <a:off x="8543925" y="2362200"/>
              <a:ext cx="0" cy="4381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34" name="Rectangle: Rounded Corners 33">
            <a:extLst>
              <a:ext uri="{FF2B5EF4-FFF2-40B4-BE49-F238E27FC236}">
                <a16:creationId xmlns:a16="http://schemas.microsoft.com/office/drawing/2014/main" id="{F8F8992F-B228-7A22-02B9-8B9251DE2446}"/>
              </a:ext>
            </a:extLst>
          </p:cNvPr>
          <p:cNvSpPr/>
          <p:nvPr/>
        </p:nvSpPr>
        <p:spPr>
          <a:xfrm>
            <a:off x="828675" y="4133850"/>
            <a:ext cx="2333625" cy="2247900"/>
          </a:xfrm>
          <a:prstGeom prst="roundRect">
            <a:avLst/>
          </a:prstGeom>
          <a:ln w="381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t>Mối</a:t>
            </a:r>
            <a:r>
              <a:rPr lang="en-US" sz="3200" b="1" dirty="0"/>
              <a:t> </a:t>
            </a:r>
            <a:r>
              <a:rPr lang="en-US" sz="3200" b="1" dirty="0" err="1"/>
              <a:t>liên</a:t>
            </a:r>
            <a:r>
              <a:rPr lang="en-US" sz="3200" b="1" dirty="0"/>
              <a:t> </a:t>
            </a:r>
            <a:r>
              <a:rPr lang="en-US" sz="3200" b="1" dirty="0" err="1"/>
              <a:t>hệ</a:t>
            </a:r>
            <a:r>
              <a:rPr lang="en-US" sz="3200" b="1" dirty="0"/>
              <a:t> </a:t>
            </a:r>
            <a:r>
              <a:rPr lang="en-US" sz="3200" b="1" dirty="0" err="1"/>
              <a:t>về</a:t>
            </a:r>
            <a:r>
              <a:rPr lang="en-US" sz="3200" b="1" dirty="0"/>
              <a:t> </a:t>
            </a:r>
            <a:r>
              <a:rPr lang="en-US" sz="3200" b="1" dirty="0" err="1"/>
              <a:t>thức</a:t>
            </a:r>
            <a:r>
              <a:rPr lang="en-US" sz="3200" b="1" dirty="0"/>
              <a:t> </a:t>
            </a:r>
            <a:r>
              <a:rPr lang="en-US" sz="3200" b="1" dirty="0" err="1"/>
              <a:t>ăn</a:t>
            </a:r>
            <a:r>
              <a:rPr lang="en-US" sz="3200" b="1" dirty="0"/>
              <a:t> </a:t>
            </a:r>
            <a:r>
              <a:rPr lang="en-US" sz="3200" b="1" dirty="0" err="1"/>
              <a:t>giữa</a:t>
            </a:r>
            <a:r>
              <a:rPr lang="en-US" sz="3200" b="1" dirty="0"/>
              <a:t> </a:t>
            </a:r>
            <a:r>
              <a:rPr lang="en-US" sz="3200" b="1" dirty="0" err="1"/>
              <a:t>các</a:t>
            </a:r>
            <a:r>
              <a:rPr lang="en-US" sz="3200" b="1" dirty="0"/>
              <a:t> </a:t>
            </a:r>
            <a:r>
              <a:rPr lang="en-US" sz="3200" b="1" dirty="0" err="1"/>
              <a:t>sinh</a:t>
            </a:r>
            <a:r>
              <a:rPr lang="en-US" sz="3200" b="1" dirty="0"/>
              <a:t> </a:t>
            </a:r>
            <a:r>
              <a:rPr lang="en-US" sz="3200" b="1" dirty="0" err="1"/>
              <a:t>vật</a:t>
            </a:r>
            <a:endParaRPr lang="en-US" sz="3200" b="1" dirty="0"/>
          </a:p>
        </p:txBody>
      </p:sp>
      <p:sp>
        <p:nvSpPr>
          <p:cNvPr id="35" name="Rectangle: Rounded Corners 34">
            <a:extLst>
              <a:ext uri="{FF2B5EF4-FFF2-40B4-BE49-F238E27FC236}">
                <a16:creationId xmlns:a16="http://schemas.microsoft.com/office/drawing/2014/main" id="{75D11A56-3F5D-F993-C79B-C67B78B3D374}"/>
              </a:ext>
            </a:extLst>
          </p:cNvPr>
          <p:cNvSpPr/>
          <p:nvPr/>
        </p:nvSpPr>
        <p:spPr>
          <a:xfrm>
            <a:off x="3867151" y="4143375"/>
            <a:ext cx="1866900" cy="2247900"/>
          </a:xfrm>
          <a:prstGeom prst="roundRect">
            <a:avLst/>
          </a:prstGeom>
          <a:ln w="381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t>Một</a:t>
            </a:r>
            <a:r>
              <a:rPr lang="en-US" sz="3200" b="1" dirty="0"/>
              <a:t> </a:t>
            </a:r>
            <a:r>
              <a:rPr lang="en-US" sz="3200" b="1" dirty="0" err="1"/>
              <a:t>số</a:t>
            </a:r>
            <a:r>
              <a:rPr lang="en-US" sz="3200" b="1" dirty="0"/>
              <a:t> </a:t>
            </a:r>
            <a:r>
              <a:rPr lang="en-US" sz="3200" b="1" dirty="0" err="1"/>
              <a:t>chuỗi</a:t>
            </a:r>
            <a:r>
              <a:rPr lang="en-US" sz="3200" b="1" dirty="0"/>
              <a:t> </a:t>
            </a:r>
            <a:r>
              <a:rPr lang="en-US" sz="3200" b="1" dirty="0" err="1"/>
              <a:t>thức</a:t>
            </a:r>
            <a:r>
              <a:rPr lang="en-US" sz="3200" b="1" dirty="0"/>
              <a:t> </a:t>
            </a:r>
            <a:r>
              <a:rPr lang="en-US" sz="3200" b="1" dirty="0" err="1"/>
              <a:t>ăn</a:t>
            </a:r>
            <a:endParaRPr lang="en-US" sz="3200" b="1" dirty="0"/>
          </a:p>
        </p:txBody>
      </p:sp>
      <p:grpSp>
        <p:nvGrpSpPr>
          <p:cNvPr id="36" name="Group 35">
            <a:extLst>
              <a:ext uri="{FF2B5EF4-FFF2-40B4-BE49-F238E27FC236}">
                <a16:creationId xmlns:a16="http://schemas.microsoft.com/office/drawing/2014/main" id="{91C66854-64CC-AEC1-2063-0ACEBCD2768B}"/>
              </a:ext>
            </a:extLst>
          </p:cNvPr>
          <p:cNvGrpSpPr/>
          <p:nvPr/>
        </p:nvGrpSpPr>
        <p:grpSpPr>
          <a:xfrm>
            <a:off x="7239000" y="3733800"/>
            <a:ext cx="2914650" cy="542925"/>
            <a:chOff x="3609975" y="1914525"/>
            <a:chExt cx="4953000" cy="885825"/>
          </a:xfrm>
        </p:grpSpPr>
        <p:cxnSp>
          <p:nvCxnSpPr>
            <p:cNvPr id="37" name="Straight Connector 36">
              <a:extLst>
                <a:ext uri="{FF2B5EF4-FFF2-40B4-BE49-F238E27FC236}">
                  <a16:creationId xmlns:a16="http://schemas.microsoft.com/office/drawing/2014/main" id="{087ABC9F-BC18-A7F5-20B7-FD1D82101C63}"/>
                </a:ext>
              </a:extLst>
            </p:cNvPr>
            <p:cNvCxnSpPr/>
            <p:nvPr/>
          </p:nvCxnSpPr>
          <p:spPr>
            <a:xfrm>
              <a:off x="6067425" y="1914525"/>
              <a:ext cx="0" cy="4381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65BDE85-C053-BD17-4543-490A2BA12953}"/>
                </a:ext>
              </a:extLst>
            </p:cNvPr>
            <p:cNvCxnSpPr>
              <a:cxnSpLocks/>
            </p:cNvCxnSpPr>
            <p:nvPr/>
          </p:nvCxnSpPr>
          <p:spPr>
            <a:xfrm>
              <a:off x="3609975" y="2381250"/>
              <a:ext cx="4953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A745691-1D2D-A2A9-2C88-730239A50B49}"/>
                </a:ext>
              </a:extLst>
            </p:cNvPr>
            <p:cNvCxnSpPr>
              <a:cxnSpLocks/>
            </p:cNvCxnSpPr>
            <p:nvPr/>
          </p:nvCxnSpPr>
          <p:spPr>
            <a:xfrm>
              <a:off x="3609975" y="2352675"/>
              <a:ext cx="0" cy="4381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DC2D596-D6B9-CF3A-57EC-170B7C42DD04}"/>
                </a:ext>
              </a:extLst>
            </p:cNvPr>
            <p:cNvCxnSpPr>
              <a:cxnSpLocks/>
            </p:cNvCxnSpPr>
            <p:nvPr/>
          </p:nvCxnSpPr>
          <p:spPr>
            <a:xfrm>
              <a:off x="8543925" y="2362200"/>
              <a:ext cx="0" cy="4381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42" name="Rectangle: Rounded Corners 41">
            <a:extLst>
              <a:ext uri="{FF2B5EF4-FFF2-40B4-BE49-F238E27FC236}">
                <a16:creationId xmlns:a16="http://schemas.microsoft.com/office/drawing/2014/main" id="{C8C90928-BAE8-021D-BFAF-2E595BBD5CE0}"/>
              </a:ext>
            </a:extLst>
          </p:cNvPr>
          <p:cNvSpPr/>
          <p:nvPr/>
        </p:nvSpPr>
        <p:spPr>
          <a:xfrm>
            <a:off x="6019800" y="4267200"/>
            <a:ext cx="2314575" cy="2247900"/>
          </a:xfrm>
          <a:prstGeom prst="roundRect">
            <a:avLst/>
          </a:prstGeom>
          <a:ln w="381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t>Cung </a:t>
            </a:r>
            <a:r>
              <a:rPr lang="en-US" sz="2800" b="1" dirty="0" err="1"/>
              <a:t>cấp</a:t>
            </a:r>
            <a:r>
              <a:rPr lang="en-US" sz="2800" b="1" dirty="0"/>
              <a:t> </a:t>
            </a:r>
            <a:r>
              <a:rPr lang="en-US" sz="2800" b="1" dirty="0" err="1"/>
              <a:t>thức</a:t>
            </a:r>
            <a:r>
              <a:rPr lang="en-US" sz="2800" b="1" dirty="0"/>
              <a:t> </a:t>
            </a:r>
            <a:r>
              <a:rPr lang="en-US" sz="2800" b="1" dirty="0" err="1"/>
              <a:t>ăn</a:t>
            </a:r>
            <a:r>
              <a:rPr lang="en-US" sz="2800" b="1" dirty="0"/>
              <a:t> </a:t>
            </a:r>
            <a:r>
              <a:rPr lang="en-US" sz="2800" b="1" dirty="0" err="1"/>
              <a:t>cho</a:t>
            </a:r>
            <a:r>
              <a:rPr lang="en-US" sz="2800" b="1" dirty="0"/>
              <a:t> con </a:t>
            </a:r>
            <a:r>
              <a:rPr lang="en-US" sz="2800" b="1" dirty="0" err="1"/>
              <a:t>người</a:t>
            </a:r>
            <a:r>
              <a:rPr lang="en-US" sz="2800" b="1" dirty="0"/>
              <a:t> </a:t>
            </a:r>
            <a:r>
              <a:rPr lang="en-US" sz="2800" b="1" dirty="0" err="1"/>
              <a:t>và</a:t>
            </a:r>
            <a:r>
              <a:rPr lang="en-US" sz="2800" b="1" dirty="0"/>
              <a:t> </a:t>
            </a:r>
            <a:r>
              <a:rPr lang="en-US" sz="2800" b="1" dirty="0" err="1"/>
              <a:t>động</a:t>
            </a:r>
            <a:r>
              <a:rPr lang="en-US" sz="2800" b="1" dirty="0"/>
              <a:t> </a:t>
            </a:r>
            <a:r>
              <a:rPr lang="en-US" sz="2800" b="1" dirty="0" err="1"/>
              <a:t>vật</a:t>
            </a:r>
            <a:endParaRPr lang="en-US" sz="2800" b="1" dirty="0"/>
          </a:p>
        </p:txBody>
      </p:sp>
      <p:sp>
        <p:nvSpPr>
          <p:cNvPr id="43" name="Rectangle: Rounded Corners 42">
            <a:extLst>
              <a:ext uri="{FF2B5EF4-FFF2-40B4-BE49-F238E27FC236}">
                <a16:creationId xmlns:a16="http://schemas.microsoft.com/office/drawing/2014/main" id="{89EB134E-60E8-1805-1032-F59D9A3486E2}"/>
              </a:ext>
            </a:extLst>
          </p:cNvPr>
          <p:cNvSpPr/>
          <p:nvPr/>
        </p:nvSpPr>
        <p:spPr>
          <a:xfrm>
            <a:off x="8943975" y="4276725"/>
            <a:ext cx="2314575" cy="2247900"/>
          </a:xfrm>
          <a:prstGeom prst="roundRect">
            <a:avLst/>
          </a:prstGeom>
          <a:ln w="381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t>Cân</a:t>
            </a:r>
            <a:r>
              <a:rPr lang="en-US" sz="2800" b="1" dirty="0"/>
              <a:t> </a:t>
            </a:r>
            <a:r>
              <a:rPr lang="en-US" sz="2800" b="1" dirty="0" err="1"/>
              <a:t>bằng</a:t>
            </a:r>
            <a:r>
              <a:rPr lang="en-US" sz="2800" b="1" dirty="0"/>
              <a:t> </a:t>
            </a:r>
            <a:r>
              <a:rPr lang="en-US" sz="2800" b="1" dirty="0" err="1"/>
              <a:t>chuỗi</a:t>
            </a:r>
            <a:r>
              <a:rPr lang="en-US" sz="2800" b="1" dirty="0"/>
              <a:t> </a:t>
            </a:r>
            <a:r>
              <a:rPr lang="en-US" sz="2800" b="1" dirty="0" err="1"/>
              <a:t>thức</a:t>
            </a:r>
            <a:r>
              <a:rPr lang="en-US" sz="2800" b="1" dirty="0"/>
              <a:t> </a:t>
            </a:r>
            <a:r>
              <a:rPr lang="en-US" sz="2800" b="1" dirty="0" err="1"/>
              <a:t>ăn</a:t>
            </a:r>
            <a:r>
              <a:rPr lang="en-US" sz="2800" b="1" dirty="0"/>
              <a:t> </a:t>
            </a:r>
            <a:r>
              <a:rPr lang="en-US" sz="2800" b="1" dirty="0" err="1"/>
              <a:t>trong</a:t>
            </a:r>
            <a:r>
              <a:rPr lang="en-US" sz="2800" b="1" dirty="0"/>
              <a:t> </a:t>
            </a:r>
            <a:r>
              <a:rPr lang="en-US" sz="2800" b="1" dirty="0" err="1"/>
              <a:t>tự</a:t>
            </a:r>
            <a:r>
              <a:rPr lang="en-US" sz="2800" b="1" dirty="0"/>
              <a:t> </a:t>
            </a:r>
            <a:r>
              <a:rPr lang="en-US" sz="2800" b="1" dirty="0" err="1"/>
              <a:t>nhiên</a:t>
            </a:r>
            <a:endParaRPr lang="en-US" sz="2800" b="1" dirty="0"/>
          </a:p>
        </p:txBody>
      </p:sp>
    </p:spTree>
    <p:extLst>
      <p:ext uri="{BB962C8B-B14F-4D97-AF65-F5344CB8AC3E}">
        <p14:creationId xmlns:p14="http://schemas.microsoft.com/office/powerpoint/2010/main" val="2570407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down)">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down)">
                                      <p:cBhvr>
                                        <p:cTn id="5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7" grpId="0" animBg="1"/>
      <p:bldP spid="28" grpId="0" animBg="1"/>
      <p:bldP spid="34" grpId="0" animBg="1"/>
      <p:bldP spid="35" grpId="0" animBg="1"/>
      <p:bldP spid="42"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ea typeface="+mn-ea"/>
              <a:cs typeface="+mn-cs"/>
            </a:endParaRPr>
          </a:p>
        </p:txBody>
      </p:sp>
      <p:sp>
        <p:nvSpPr>
          <p:cNvPr id="63" name="TextBox 62">
            <a:extLst>
              <a:ext uri="{FF2B5EF4-FFF2-40B4-BE49-F238E27FC236}">
                <a16:creationId xmlns:a16="http://schemas.microsoft.com/office/drawing/2014/main" id="{6F357E6B-273A-F52F-A2FD-16914FD5D419}"/>
              </a:ext>
            </a:extLst>
          </p:cNvPr>
          <p:cNvSpPr txBox="1"/>
          <p:nvPr/>
        </p:nvSpPr>
        <p:spPr>
          <a:xfrm>
            <a:off x="1714500" y="1106746"/>
            <a:ext cx="836282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w="28575">
                  <a:solidFill>
                    <a:srgbClr val="002060"/>
                  </a:solidFill>
                </a:ln>
                <a:solidFill>
                  <a:srgbClr val="CCFF66"/>
                </a:solidFill>
                <a:effectLst/>
                <a:uLnTx/>
                <a:uFillTx/>
                <a:ea typeface="+mn-ea"/>
                <a:cs typeface="+mn-cs"/>
              </a:rPr>
              <a:t>CÙNG NHAU CHIA SẺ</a:t>
            </a:r>
            <a:endParaRPr kumimoji="0" lang="en-US" sz="6000" b="1" i="0" u="none" strike="noStrike" kern="1200" cap="none" spc="0" normalizeH="0" baseline="0" noProof="0" dirty="0">
              <a:ln w="28575">
                <a:solidFill>
                  <a:srgbClr val="002060"/>
                </a:solidFill>
              </a:ln>
              <a:solidFill>
                <a:srgbClr val="CCFF66"/>
              </a:solidFill>
              <a:effectLst/>
              <a:uLnTx/>
              <a:uFillTx/>
              <a:ea typeface="+mn-ea"/>
              <a:cs typeface="+mn-cs"/>
            </a:endParaRPr>
          </a:p>
        </p:txBody>
      </p:sp>
      <p:sp>
        <p:nvSpPr>
          <p:cNvPr id="64" name="TextBox 63">
            <a:extLst>
              <a:ext uri="{FF2B5EF4-FFF2-40B4-BE49-F238E27FC236}">
                <a16:creationId xmlns:a16="http://schemas.microsoft.com/office/drawing/2014/main" id="{F8CA3951-54E5-8037-CC05-134A2E792170}"/>
              </a:ext>
            </a:extLst>
          </p:cNvPr>
          <p:cNvSpPr txBox="1"/>
          <p:nvPr/>
        </p:nvSpPr>
        <p:spPr>
          <a:xfrm>
            <a:off x="2983484" y="2332019"/>
            <a:ext cx="65958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ea typeface="+mn-ea"/>
                <a:cs typeface="+mn-cs"/>
              </a:rPr>
              <a:t>LẮNG NGHE – QUAN SÁT – NHẬN XÉT</a:t>
            </a:r>
          </a:p>
        </p:txBody>
      </p:sp>
      <p:pic>
        <p:nvPicPr>
          <p:cNvPr id="66" name="Picture 65" descr="A group of children in a classroom&#10;&#10;Description automatically generated">
            <a:extLst>
              <a:ext uri="{FF2B5EF4-FFF2-40B4-BE49-F238E27FC236}">
                <a16:creationId xmlns:a16="http://schemas.microsoft.com/office/drawing/2014/main" id="{57C85EFD-8573-5B21-6384-9AE9D06BBEBE}"/>
              </a:ext>
            </a:extLst>
          </p:cNvPr>
          <p:cNvPicPr>
            <a:picLocks noChangeAspect="1"/>
          </p:cNvPicPr>
          <p:nvPr/>
        </p:nvPicPr>
        <p:blipFill rotWithShape="1">
          <a:blip r:embed="rId3">
            <a:extLst>
              <a:ext uri="{28A0092B-C50C-407E-A947-70E740481C1C}">
                <a14:useLocalDpi xmlns:a14="http://schemas.microsoft.com/office/drawing/2010/main" val="0"/>
              </a:ext>
            </a:extLst>
          </a:blip>
          <a:srcRect t="14815" b="15926"/>
          <a:stretch/>
        </p:blipFill>
        <p:spPr>
          <a:xfrm>
            <a:off x="2983484" y="2756467"/>
            <a:ext cx="5861568" cy="4059678"/>
          </a:xfrm>
          <a:prstGeom prst="rect">
            <a:avLst/>
          </a:prstGeom>
        </p:spPr>
      </p:pic>
    </p:spTree>
    <p:extLst>
      <p:ext uri="{BB962C8B-B14F-4D97-AF65-F5344CB8AC3E}">
        <p14:creationId xmlns:p14="http://schemas.microsoft.com/office/powerpoint/2010/main" val="4073274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4"/>
                                        </p:tgtEl>
                                        <p:attrNameLst>
                                          <p:attrName>style.visibility</p:attrName>
                                        </p:attrNameLst>
                                      </p:cBhvr>
                                      <p:to>
                                        <p:strVal val="visible"/>
                                      </p:to>
                                    </p:set>
                                    <p:anim calcmode="lin" valueType="num">
                                      <p:cBhvr>
                                        <p:cTn id="12" dur="500" fill="hold"/>
                                        <p:tgtEl>
                                          <p:spTgt spid="64"/>
                                        </p:tgtEl>
                                        <p:attrNameLst>
                                          <p:attrName>ppt_w</p:attrName>
                                        </p:attrNameLst>
                                      </p:cBhvr>
                                      <p:tavLst>
                                        <p:tav tm="0">
                                          <p:val>
                                            <p:fltVal val="0"/>
                                          </p:val>
                                        </p:tav>
                                        <p:tav tm="100000">
                                          <p:val>
                                            <p:strVal val="#ppt_w"/>
                                          </p:val>
                                        </p:tav>
                                      </p:tavLst>
                                    </p:anim>
                                    <p:anim calcmode="lin" valueType="num">
                                      <p:cBhvr>
                                        <p:cTn id="13" dur="500" fill="hold"/>
                                        <p:tgtEl>
                                          <p:spTgt spid="64"/>
                                        </p:tgtEl>
                                        <p:attrNameLst>
                                          <p:attrName>ppt_h</p:attrName>
                                        </p:attrNameLst>
                                      </p:cBhvr>
                                      <p:tavLst>
                                        <p:tav tm="0">
                                          <p:val>
                                            <p:fltVal val="0"/>
                                          </p:val>
                                        </p:tav>
                                        <p:tav tm="100000">
                                          <p:val>
                                            <p:strVal val="#ppt_h"/>
                                          </p:val>
                                        </p:tav>
                                      </p:tavLst>
                                    </p:anim>
                                    <p:animEffect transition="in" filter="fade">
                                      <p:cBhvr>
                                        <p:cTn id="1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tercolor of a landscape&#10;&#10;Description automatically generated">
            <a:extLst>
              <a:ext uri="{FF2B5EF4-FFF2-40B4-BE49-F238E27FC236}">
                <a16:creationId xmlns:a16="http://schemas.microsoft.com/office/drawing/2014/main" id="{68B184BD-5B46-19ED-EEDB-807AEB8F3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6">
            <a:extLst>
              <a:ext uri="{FF2B5EF4-FFF2-40B4-BE49-F238E27FC236}">
                <a16:creationId xmlns:a16="http://schemas.microsoft.com/office/drawing/2014/main" id="{09EEEF2B-D28C-819C-2AE9-1AD2B7CA8743}"/>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rgbClr val="00B0F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ABC9FE8-8206-12BF-98EE-A1C0A8627829}"/>
              </a:ext>
            </a:extLst>
          </p:cNvPr>
          <p:cNvSpPr/>
          <p:nvPr/>
        </p:nvSpPr>
        <p:spPr>
          <a:xfrm>
            <a:off x="4543425" y="628650"/>
            <a:ext cx="2867025" cy="96202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Chuỗi</a:t>
            </a:r>
            <a:r>
              <a:rPr lang="en-US" sz="2800" b="1" dirty="0"/>
              <a:t> </a:t>
            </a:r>
            <a:r>
              <a:rPr lang="en-US" sz="2800" b="1" dirty="0" err="1"/>
              <a:t>thức</a:t>
            </a:r>
            <a:r>
              <a:rPr lang="en-US" sz="2800" b="1" dirty="0"/>
              <a:t> </a:t>
            </a:r>
            <a:r>
              <a:rPr lang="en-US" sz="2800" b="1" dirty="0" err="1"/>
              <a:t>ăn</a:t>
            </a:r>
            <a:r>
              <a:rPr lang="en-US" sz="2800" b="1" dirty="0"/>
              <a:t> </a:t>
            </a:r>
            <a:r>
              <a:rPr lang="en-US" sz="2800" b="1" dirty="0" err="1"/>
              <a:t>trong</a:t>
            </a:r>
            <a:r>
              <a:rPr lang="en-US" sz="2800" b="1" dirty="0"/>
              <a:t> </a:t>
            </a:r>
            <a:r>
              <a:rPr lang="en-US" sz="2800" b="1" dirty="0" err="1"/>
              <a:t>tự</a:t>
            </a:r>
            <a:r>
              <a:rPr lang="en-US" sz="2800" b="1" dirty="0"/>
              <a:t> </a:t>
            </a:r>
            <a:r>
              <a:rPr lang="en-US" sz="2800" b="1" dirty="0" err="1"/>
              <a:t>nhiên</a:t>
            </a:r>
            <a:endParaRPr lang="en-US" sz="2800" b="1" dirty="0"/>
          </a:p>
        </p:txBody>
      </p:sp>
      <p:grpSp>
        <p:nvGrpSpPr>
          <p:cNvPr id="6" name="Group 5">
            <a:extLst>
              <a:ext uri="{FF2B5EF4-FFF2-40B4-BE49-F238E27FC236}">
                <a16:creationId xmlns:a16="http://schemas.microsoft.com/office/drawing/2014/main" id="{820C487B-E477-69F4-39D3-18A13D27B660}"/>
              </a:ext>
            </a:extLst>
          </p:cNvPr>
          <p:cNvGrpSpPr/>
          <p:nvPr/>
        </p:nvGrpSpPr>
        <p:grpSpPr>
          <a:xfrm>
            <a:off x="2800349" y="1590675"/>
            <a:ext cx="6581775" cy="542925"/>
            <a:chOff x="3609975" y="1914525"/>
            <a:chExt cx="4953000" cy="885825"/>
          </a:xfrm>
        </p:grpSpPr>
        <p:cxnSp>
          <p:nvCxnSpPr>
            <p:cNvPr id="7" name="Straight Connector 6">
              <a:extLst>
                <a:ext uri="{FF2B5EF4-FFF2-40B4-BE49-F238E27FC236}">
                  <a16:creationId xmlns:a16="http://schemas.microsoft.com/office/drawing/2014/main" id="{CE9C8D6F-D30A-C339-1E4D-E85FE7F6B80F}"/>
                </a:ext>
              </a:extLst>
            </p:cNvPr>
            <p:cNvCxnSpPr/>
            <p:nvPr/>
          </p:nvCxnSpPr>
          <p:spPr>
            <a:xfrm>
              <a:off x="6067425" y="1914525"/>
              <a:ext cx="0" cy="4381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E9EF3B5-A40C-F835-DB51-3E76B920F51E}"/>
                </a:ext>
              </a:extLst>
            </p:cNvPr>
            <p:cNvCxnSpPr>
              <a:cxnSpLocks/>
            </p:cNvCxnSpPr>
            <p:nvPr/>
          </p:nvCxnSpPr>
          <p:spPr>
            <a:xfrm>
              <a:off x="3609975" y="2381250"/>
              <a:ext cx="4953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57EEFE0-0797-B1FF-CB78-8E831954BBC6}"/>
                </a:ext>
              </a:extLst>
            </p:cNvPr>
            <p:cNvCxnSpPr>
              <a:cxnSpLocks/>
            </p:cNvCxnSpPr>
            <p:nvPr/>
          </p:nvCxnSpPr>
          <p:spPr>
            <a:xfrm>
              <a:off x="3609975" y="2352675"/>
              <a:ext cx="0" cy="4381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380485B-BDC9-233C-BCC6-25AF37FA147A}"/>
                </a:ext>
              </a:extLst>
            </p:cNvPr>
            <p:cNvCxnSpPr>
              <a:cxnSpLocks/>
            </p:cNvCxnSpPr>
            <p:nvPr/>
          </p:nvCxnSpPr>
          <p:spPr>
            <a:xfrm>
              <a:off x="8543925" y="2362200"/>
              <a:ext cx="0" cy="4381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11" name="Rectangle: Rounded Corners 10">
            <a:extLst>
              <a:ext uri="{FF2B5EF4-FFF2-40B4-BE49-F238E27FC236}">
                <a16:creationId xmlns:a16="http://schemas.microsoft.com/office/drawing/2014/main" id="{8C246806-D708-66CF-5657-5D23FCDAD137}"/>
              </a:ext>
            </a:extLst>
          </p:cNvPr>
          <p:cNvSpPr/>
          <p:nvPr/>
        </p:nvSpPr>
        <p:spPr>
          <a:xfrm>
            <a:off x="1047750" y="2124074"/>
            <a:ext cx="4267201" cy="3552825"/>
          </a:xfrm>
          <a:prstGeom prst="roundRect">
            <a:avLst/>
          </a:prstGeom>
          <a:ln w="381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t> </a:t>
            </a:r>
            <a:r>
              <a:rPr lang="en-US" sz="2800" b="1" dirty="0" err="1"/>
              <a:t>Các</a:t>
            </a:r>
            <a:r>
              <a:rPr lang="en-US" sz="2800" b="1" dirty="0"/>
              <a:t> </a:t>
            </a:r>
            <a:r>
              <a:rPr lang="en-US" sz="2800" b="1" dirty="0" err="1"/>
              <a:t>sinh</a:t>
            </a:r>
            <a:r>
              <a:rPr lang="en-US" sz="2800" b="1" dirty="0"/>
              <a:t> </a:t>
            </a:r>
            <a:r>
              <a:rPr lang="en-US" sz="2800" b="1" dirty="0" err="1"/>
              <a:t>vật</a:t>
            </a:r>
            <a:r>
              <a:rPr lang="en-US" sz="2800" b="1" dirty="0"/>
              <a:t> </a:t>
            </a:r>
            <a:r>
              <a:rPr lang="en-US" sz="2800" b="1" dirty="0" err="1"/>
              <a:t>trong</a:t>
            </a:r>
            <a:r>
              <a:rPr lang="en-US" sz="2800" b="1" dirty="0"/>
              <a:t> </a:t>
            </a:r>
            <a:r>
              <a:rPr lang="en-US" sz="2800" b="1" dirty="0" err="1"/>
              <a:t>tự</a:t>
            </a:r>
            <a:r>
              <a:rPr lang="en-US" sz="2800" b="1" dirty="0"/>
              <a:t> </a:t>
            </a:r>
            <a:r>
              <a:rPr lang="en-US" sz="2800" b="1" dirty="0" err="1"/>
              <a:t>nhiên</a:t>
            </a:r>
            <a:r>
              <a:rPr lang="en-US" sz="2800" b="1" dirty="0"/>
              <a:t> </a:t>
            </a:r>
            <a:r>
              <a:rPr lang="en-US" sz="2800" b="1" dirty="0" err="1"/>
              <a:t>có</a:t>
            </a:r>
            <a:r>
              <a:rPr lang="en-US" sz="2800" b="1" dirty="0"/>
              <a:t> </a:t>
            </a:r>
            <a:r>
              <a:rPr lang="en-US" sz="2800" b="1" dirty="0" err="1"/>
              <a:t>mối</a:t>
            </a:r>
            <a:r>
              <a:rPr lang="en-US" sz="2800" b="1" dirty="0"/>
              <a:t> </a:t>
            </a:r>
            <a:r>
              <a:rPr lang="en-US" sz="2800" b="1" dirty="0" err="1"/>
              <a:t>liên</a:t>
            </a:r>
            <a:r>
              <a:rPr lang="en-US" sz="2800" b="1" dirty="0"/>
              <a:t> </a:t>
            </a:r>
            <a:r>
              <a:rPr lang="en-US" sz="2800" b="1" dirty="0" err="1"/>
              <a:t>hệ</a:t>
            </a:r>
            <a:r>
              <a:rPr lang="en-US" sz="2800" b="1" dirty="0"/>
              <a:t> </a:t>
            </a:r>
            <a:r>
              <a:rPr lang="en-US" sz="2800" b="1" dirty="0" err="1"/>
              <a:t>với</a:t>
            </a:r>
            <a:r>
              <a:rPr lang="en-US" sz="2800" b="1" dirty="0"/>
              <a:t> </a:t>
            </a:r>
            <a:r>
              <a:rPr lang="en-US" sz="2800" b="1" dirty="0" err="1"/>
              <a:t>nhau</a:t>
            </a:r>
            <a:r>
              <a:rPr lang="en-US" sz="2800" b="1" dirty="0"/>
              <a:t> </a:t>
            </a:r>
            <a:r>
              <a:rPr lang="en-US" sz="2800" b="1" dirty="0" err="1"/>
              <a:t>về</a:t>
            </a:r>
            <a:r>
              <a:rPr lang="en-US" sz="2800" b="1" dirty="0"/>
              <a:t> </a:t>
            </a:r>
            <a:r>
              <a:rPr lang="en-US" sz="2800" b="1" dirty="0" err="1"/>
              <a:t>thức</a:t>
            </a:r>
            <a:r>
              <a:rPr lang="en-US" sz="2800" b="1" dirty="0"/>
              <a:t> </a:t>
            </a:r>
            <a:r>
              <a:rPr lang="en-US" sz="2800" b="1" dirty="0" err="1"/>
              <a:t>ăn</a:t>
            </a:r>
            <a:r>
              <a:rPr lang="en-US" sz="2800" b="1" dirty="0"/>
              <a:t>, </a:t>
            </a:r>
            <a:r>
              <a:rPr lang="en-US" sz="2800" b="1" dirty="0" err="1"/>
              <a:t>sinh</a:t>
            </a:r>
            <a:r>
              <a:rPr lang="en-US" sz="2800" b="1" dirty="0"/>
              <a:t> </a:t>
            </a:r>
            <a:r>
              <a:rPr lang="en-US" sz="2800" b="1" dirty="0" err="1"/>
              <a:t>vật</a:t>
            </a:r>
            <a:r>
              <a:rPr lang="en-US" sz="2800" b="1" dirty="0"/>
              <a:t> </a:t>
            </a:r>
            <a:r>
              <a:rPr lang="en-US" sz="2800" b="1" dirty="0" err="1"/>
              <a:t>này</a:t>
            </a:r>
            <a:r>
              <a:rPr lang="en-US" sz="2800" b="1" dirty="0"/>
              <a:t> </a:t>
            </a:r>
            <a:r>
              <a:rPr lang="en-US" sz="2800" b="1" dirty="0" err="1"/>
              <a:t>là</a:t>
            </a:r>
            <a:r>
              <a:rPr lang="en-US" sz="2800" b="1" dirty="0"/>
              <a:t> </a:t>
            </a:r>
            <a:r>
              <a:rPr lang="en-US" sz="2800" b="1" dirty="0" err="1"/>
              <a:t>thức</a:t>
            </a:r>
            <a:r>
              <a:rPr lang="en-US" sz="2800" b="1" dirty="0"/>
              <a:t> </a:t>
            </a:r>
            <a:r>
              <a:rPr lang="en-US" sz="2800" b="1" dirty="0" err="1"/>
              <a:t>ăn</a:t>
            </a:r>
            <a:r>
              <a:rPr lang="en-US" sz="2800" b="1" dirty="0"/>
              <a:t> </a:t>
            </a:r>
            <a:r>
              <a:rPr lang="en-US" sz="2800" b="1" dirty="0" err="1"/>
              <a:t>của</a:t>
            </a:r>
            <a:r>
              <a:rPr lang="en-US" sz="2800" b="1" dirty="0"/>
              <a:t> </a:t>
            </a:r>
            <a:r>
              <a:rPr lang="en-US" sz="2800" b="1" dirty="0" err="1"/>
              <a:t>sinh</a:t>
            </a:r>
            <a:r>
              <a:rPr lang="en-US" sz="2800" b="1" dirty="0"/>
              <a:t> </a:t>
            </a:r>
            <a:r>
              <a:rPr lang="en-US" sz="2800" b="1" dirty="0" err="1"/>
              <a:t>vật</a:t>
            </a:r>
            <a:r>
              <a:rPr lang="en-US" sz="2800" b="1" dirty="0"/>
              <a:t> </a:t>
            </a:r>
            <a:r>
              <a:rPr lang="en-US" sz="2800" b="1" dirty="0" err="1"/>
              <a:t>khác</a:t>
            </a:r>
            <a:r>
              <a:rPr lang="en-US" sz="2800" b="1" dirty="0"/>
              <a:t>, </a:t>
            </a:r>
            <a:r>
              <a:rPr lang="en-US" sz="2800" b="1" dirty="0" err="1"/>
              <a:t>mối</a:t>
            </a:r>
            <a:r>
              <a:rPr lang="en-US" sz="2800" b="1" dirty="0"/>
              <a:t> </a:t>
            </a:r>
            <a:r>
              <a:rPr lang="en-US" sz="2800" b="1" dirty="0" err="1"/>
              <a:t>liên</a:t>
            </a:r>
            <a:r>
              <a:rPr lang="en-US" sz="2800" b="1" dirty="0"/>
              <a:t> </a:t>
            </a:r>
            <a:r>
              <a:rPr lang="en-US" sz="2800" b="1" dirty="0" err="1"/>
              <a:t>hệ</a:t>
            </a:r>
            <a:r>
              <a:rPr lang="en-US" sz="2800" b="1" dirty="0"/>
              <a:t> </a:t>
            </a:r>
            <a:r>
              <a:rPr lang="en-US" sz="2800" b="1" dirty="0" err="1"/>
              <a:t>đó</a:t>
            </a:r>
            <a:r>
              <a:rPr lang="en-US" sz="2800" b="1" dirty="0"/>
              <a:t> </a:t>
            </a:r>
            <a:r>
              <a:rPr lang="en-US" sz="2800" b="1" dirty="0" err="1"/>
              <a:t>nối</a:t>
            </a:r>
            <a:r>
              <a:rPr lang="en-US" sz="2800" b="1" dirty="0"/>
              <a:t> </a:t>
            </a:r>
            <a:r>
              <a:rPr lang="en-US" sz="2800" b="1" dirty="0" err="1"/>
              <a:t>tiếp</a:t>
            </a:r>
            <a:r>
              <a:rPr lang="en-US" sz="2800" b="1" dirty="0"/>
              <a:t> </a:t>
            </a:r>
            <a:r>
              <a:rPr lang="en-US" sz="2800" b="1" dirty="0" err="1"/>
              <a:t>nhau</a:t>
            </a:r>
            <a:r>
              <a:rPr lang="en-US" sz="2800" b="1" dirty="0"/>
              <a:t> </a:t>
            </a:r>
            <a:r>
              <a:rPr lang="en-US" sz="2800" b="1" dirty="0" err="1"/>
              <a:t>tạo</a:t>
            </a:r>
            <a:r>
              <a:rPr lang="en-US" sz="2800" b="1" dirty="0"/>
              <a:t> </a:t>
            </a:r>
            <a:r>
              <a:rPr lang="en-US" sz="2800" b="1" dirty="0" err="1"/>
              <a:t>thành</a:t>
            </a:r>
            <a:r>
              <a:rPr lang="en-US" sz="2800" b="1" dirty="0"/>
              <a:t> </a:t>
            </a:r>
            <a:r>
              <a:rPr lang="en-US" sz="2800" b="1" dirty="0" err="1"/>
              <a:t>chuỗi</a:t>
            </a:r>
            <a:r>
              <a:rPr lang="en-US" sz="2800" b="1" dirty="0"/>
              <a:t> </a:t>
            </a:r>
            <a:r>
              <a:rPr lang="en-US" sz="2800" b="1" dirty="0" err="1"/>
              <a:t>thức</a:t>
            </a:r>
            <a:r>
              <a:rPr lang="en-US" sz="2800" b="1" dirty="0"/>
              <a:t> </a:t>
            </a:r>
            <a:r>
              <a:rPr lang="en-US" sz="2800" b="1" dirty="0" err="1"/>
              <a:t>ăn</a:t>
            </a:r>
            <a:r>
              <a:rPr lang="en-US" sz="2800" b="1" dirty="0"/>
              <a:t>.</a:t>
            </a:r>
          </a:p>
        </p:txBody>
      </p:sp>
      <p:sp>
        <p:nvSpPr>
          <p:cNvPr id="12" name="Rectangle: Rounded Corners 11">
            <a:extLst>
              <a:ext uri="{FF2B5EF4-FFF2-40B4-BE49-F238E27FC236}">
                <a16:creationId xmlns:a16="http://schemas.microsoft.com/office/drawing/2014/main" id="{F765BCD9-1405-7427-1117-72E5197791A1}"/>
              </a:ext>
            </a:extLst>
          </p:cNvPr>
          <p:cNvSpPr/>
          <p:nvPr/>
        </p:nvSpPr>
        <p:spPr>
          <a:xfrm>
            <a:off x="7067550" y="2143125"/>
            <a:ext cx="4229100" cy="3429000"/>
          </a:xfrm>
          <a:prstGeom prst="roundRect">
            <a:avLst/>
          </a:prstGeom>
          <a:ln w="381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200" b="1" dirty="0">
                <a:latin typeface="Calibri" panose="020F0502020204030204" pitchFamily="34" charset="0"/>
                <a:cs typeface="Calibri" panose="020F0502020204030204" pitchFamily="34" charset="0"/>
              </a:rPr>
              <a:t>Các chuỗi thức ăn được thể hiện bằng sơ đồ với các mũi tên, sinh vật ở trước là thức ăn của sinh vật sau mũi tên.</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5123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851</Words>
  <Application>Microsoft Office PowerPoint</Application>
  <PresentationFormat>Widescreen</PresentationFormat>
  <Paragraphs>74</Paragraphs>
  <Slides>20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iCiel Pony</vt:lpstr>
      <vt:lpstr>#9Slide07 HoneyCream</vt:lpstr>
      <vt:lpstr>Arial</vt:lpstr>
      <vt:lpstr>Calibri</vt:lpstr>
      <vt:lpstr>Calibri Light</vt:lpstr>
      <vt:lpstr>Cambria</vt:lpstr>
      <vt:lpstr>UTM Duepuntozero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20</cp:revision>
  <dcterms:created xsi:type="dcterms:W3CDTF">2024-02-01T12:19:30Z</dcterms:created>
  <dcterms:modified xsi:type="dcterms:W3CDTF">2024-02-01T12:40:08Z</dcterms:modified>
</cp:coreProperties>
</file>