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 id="2147483710" r:id="rId5"/>
    <p:sldMasterId id="2147483722" r:id="rId6"/>
  </p:sldMasterIdLst>
  <p:sldIdLst>
    <p:sldId id="283" r:id="rId7"/>
    <p:sldId id="259" r:id="rId8"/>
    <p:sldId id="369" r:id="rId9"/>
    <p:sldId id="372" r:id="rId10"/>
    <p:sldId id="374" r:id="rId11"/>
    <p:sldId id="375" r:id="rId12"/>
    <p:sldId id="376" r:id="rId13"/>
    <p:sldId id="377" r:id="rId14"/>
    <p:sldId id="378" r:id="rId15"/>
    <p:sldId id="289" r:id="rId16"/>
    <p:sldId id="2007577497" r:id="rId17"/>
    <p:sldId id="320" r:id="rId18"/>
    <p:sldId id="288" r:id="rId19"/>
    <p:sldId id="2007577498" r:id="rId20"/>
    <p:sldId id="2007577499" r:id="rId21"/>
    <p:sldId id="314" r:id="rId22"/>
    <p:sldId id="290" r:id="rId23"/>
    <p:sldId id="293" r:id="rId24"/>
    <p:sldId id="2007577501" r:id="rId25"/>
    <p:sldId id="296" r:id="rId26"/>
    <p:sldId id="2007577500" r:id="rId27"/>
    <p:sldId id="332" r:id="rId28"/>
    <p:sldId id="2007577502" r:id="rId29"/>
    <p:sldId id="447" r:id="rId30"/>
    <p:sldId id="448" r:id="rId31"/>
    <p:sldId id="449" r:id="rId32"/>
    <p:sldId id="450" r:id="rId33"/>
    <p:sldId id="451" r:id="rId34"/>
    <p:sldId id="285" r:id="rId35"/>
    <p:sldId id="4410" r:id="rId36"/>
    <p:sldId id="2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24781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5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BB51E-3E4F-4FEA-82AA-75CD03D23B5E}"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90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70129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BB51E-3E4F-4FEA-82AA-75CD03D23B5E}"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88874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BB51E-3E4F-4FEA-82AA-75CD03D23B5E}"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2708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BB51E-3E4F-4FEA-82AA-75CD03D23B5E}"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036474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BB51E-3E4F-4FEA-82AA-75CD03D23B5E}"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66879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BB51E-3E4F-4FEA-82AA-75CD03D23B5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443604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91446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9352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61451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71322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6717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5860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205067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307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14337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991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00091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477090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44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00873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66275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1990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6883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79451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97948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3237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8513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96931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98592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3078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83907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2733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43644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9146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1625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58416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96263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8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13755468"/>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86439898"/>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6327728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39864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30592590"/>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37651772"/>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78441630"/>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25896154"/>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24423434"/>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4824809"/>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46186798"/>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10/12/2023</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95367419"/>
      </p:ext>
    </p:extLst>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9138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97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97955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00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32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38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4410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262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919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157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0797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7240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960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0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72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pic>
        <p:nvPicPr>
          <p:cNvPr id="18" name="Picture 17" descr="A white circle with leaves and blue text&#10;&#10;Description automatically generated">
            <a:extLst>
              <a:ext uri="{FF2B5EF4-FFF2-40B4-BE49-F238E27FC236}">
                <a16:creationId xmlns:a16="http://schemas.microsoft.com/office/drawing/2014/main" id="{6EAB6D99-088E-D782-28CF-A0890C4B40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3025" y="285750"/>
            <a:ext cx="1181100" cy="1181100"/>
          </a:xfrm>
          <a:prstGeom prst="rect">
            <a:avLst/>
          </a:prstGeom>
        </p:spPr>
      </p:pic>
    </p:spTree>
    <p:extLst>
      <p:ext uri="{BB962C8B-B14F-4D97-AF65-F5344CB8AC3E}">
        <p14:creationId xmlns:p14="http://schemas.microsoft.com/office/powerpoint/2010/main" val="3515608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7DFEEF-9E0E-4430-524D-163B14B0D2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BB51E-3E4F-4FEA-82AA-75CD03D23B5E}" type="datetimeFigureOut">
              <a:rPr lang="en-US" smtClean="0"/>
              <a:t>12/10/2023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F88F-26FD-4031-A253-4A3DC2238D1A}" type="slidenum">
              <a:rPr lang="en-US" smtClean="0"/>
              <a:t>‹#›</a:t>
            </a:fld>
            <a:endParaRPr lang="en-US"/>
          </a:p>
        </p:txBody>
      </p:sp>
    </p:spTree>
    <p:extLst>
      <p:ext uri="{BB962C8B-B14F-4D97-AF65-F5344CB8AC3E}">
        <p14:creationId xmlns:p14="http://schemas.microsoft.com/office/powerpoint/2010/main" val="27955601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1054447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1893046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6381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wipe di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8332212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2.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4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49.png"/><Relationship Id="rId2" Type="http://schemas.openxmlformats.org/officeDocument/2006/relationships/audio" Target="../media/media6.mp3"/><Relationship Id="rId16" Type="http://schemas.openxmlformats.org/officeDocument/2006/relationships/image" Target="../media/image47.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8.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46.jpe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49.png"/><Relationship Id="rId2" Type="http://schemas.openxmlformats.org/officeDocument/2006/relationships/audio" Target="../media/media6.mp3"/><Relationship Id="rId16" Type="http://schemas.openxmlformats.org/officeDocument/2006/relationships/image" Target="../media/image47.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8.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46.jpe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49.png"/><Relationship Id="rId2" Type="http://schemas.openxmlformats.org/officeDocument/2006/relationships/audio" Target="../media/media6.mp3"/><Relationship Id="rId16" Type="http://schemas.openxmlformats.org/officeDocument/2006/relationships/image" Target="../media/image47.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8.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46.jpeg"/><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g"/><Relationship Id="rId11" Type="http://schemas.openxmlformats.org/officeDocument/2006/relationships/image" Target="../media/image22.png"/><Relationship Id="rId5" Type="http://schemas.openxmlformats.org/officeDocument/2006/relationships/slideLayout" Target="../slideLayouts/slideLayout17.xml"/><Relationship Id="rId10" Type="http://schemas.openxmlformats.org/officeDocument/2006/relationships/slide" Target="slide5.xml"/><Relationship Id="rId4" Type="http://schemas.microsoft.com/office/2007/relationships/media"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png"/><Relationship Id="rId3" Type="http://schemas.microsoft.com/office/2007/relationships/media" Target="../media/media4.mp3"/><Relationship Id="rId7" Type="http://schemas.openxmlformats.org/officeDocument/2006/relationships/image" Target="../media/image19.png"/><Relationship Id="rId12"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jpg"/><Relationship Id="rId11" Type="http://schemas.openxmlformats.org/officeDocument/2006/relationships/image" Target="../media/image24.png"/><Relationship Id="rId5" Type="http://schemas.openxmlformats.org/officeDocument/2006/relationships/slideLayout" Target="../slideLayouts/slideLayout17.xml"/><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7.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8.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72080" y="4704715"/>
            <a:ext cx="7030085" cy="1939925"/>
          </a:xfrm>
          <a:prstGeom prst="rect">
            <a:avLst/>
          </a:prstGeom>
        </p:spPr>
      </p:pic>
      <p:pic>
        <p:nvPicPr>
          <p:cNvPr id="7" name="Picture 6">
            <a:extLst>
              <a:ext uri="{FF2B5EF4-FFF2-40B4-BE49-F238E27FC236}">
                <a16:creationId xmlns:a16="http://schemas.microsoft.com/office/drawing/2014/main" id="{8A324ACD-452E-B02F-252F-A89B83A3A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885"/>
            <a:ext cx="1618903" cy="1687818"/>
          </a:xfrm>
          <a:prstGeom prst="rect">
            <a:avLst/>
          </a:prstGeom>
        </p:spPr>
      </p:pic>
      <p:pic>
        <p:nvPicPr>
          <p:cNvPr id="2" name="Picture 1">
            <a:extLst>
              <a:ext uri="{FF2B5EF4-FFF2-40B4-BE49-F238E27FC236}">
                <a16:creationId xmlns:a16="http://schemas.microsoft.com/office/drawing/2014/main" id="{D291479A-3300-24AF-A9A4-E66F85AEE387}"/>
              </a:ext>
            </a:extLst>
          </p:cNvPr>
          <p:cNvPicPr>
            <a:picLocks noChangeAspect="1"/>
          </p:cNvPicPr>
          <p:nvPr/>
        </p:nvPicPr>
        <p:blipFill>
          <a:blip r:embed="rId6"/>
          <a:stretch>
            <a:fillRect/>
          </a:stretch>
        </p:blipFill>
        <p:spPr>
          <a:xfrm>
            <a:off x="4568072" y="875119"/>
            <a:ext cx="2712955" cy="859611"/>
          </a:xfrm>
          <a:prstGeom prst="rect">
            <a:avLst/>
          </a:prstGeom>
        </p:spPr>
      </p:pic>
      <p:pic>
        <p:nvPicPr>
          <p:cNvPr id="4" name="Picture 3">
            <a:extLst>
              <a:ext uri="{FF2B5EF4-FFF2-40B4-BE49-F238E27FC236}">
                <a16:creationId xmlns:a16="http://schemas.microsoft.com/office/drawing/2014/main" id="{C2DFBF8B-9C84-F0BA-B693-A67227B93356}"/>
              </a:ext>
            </a:extLst>
          </p:cNvPr>
          <p:cNvPicPr>
            <a:picLocks noChangeAspect="1"/>
          </p:cNvPicPr>
          <p:nvPr/>
        </p:nvPicPr>
        <p:blipFill>
          <a:blip r:embed="rId7"/>
          <a:stretch>
            <a:fillRect/>
          </a:stretch>
        </p:blipFill>
        <p:spPr>
          <a:xfrm>
            <a:off x="2141634" y="2197160"/>
            <a:ext cx="8023031" cy="1530229"/>
          </a:xfrm>
          <a:prstGeom prst="rect">
            <a:avLst/>
          </a:prstGeom>
        </p:spPr>
      </p:pic>
      <p:pic>
        <p:nvPicPr>
          <p:cNvPr id="10" name="Picture 9">
            <a:extLst>
              <a:ext uri="{FF2B5EF4-FFF2-40B4-BE49-F238E27FC236}">
                <a16:creationId xmlns:a16="http://schemas.microsoft.com/office/drawing/2014/main" id="{5BC0FA5C-F296-93D0-7176-3BF7EE523C5D}"/>
              </a:ext>
            </a:extLst>
          </p:cNvPr>
          <p:cNvPicPr>
            <a:picLocks noChangeAspect="1"/>
          </p:cNvPicPr>
          <p:nvPr/>
        </p:nvPicPr>
        <p:blipFill>
          <a:blip r:embed="rId8"/>
          <a:stretch>
            <a:fillRect/>
          </a:stretch>
        </p:blipFill>
        <p:spPr>
          <a:xfrm>
            <a:off x="5291999" y="3753951"/>
            <a:ext cx="2103302" cy="9693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8C82C14E-CE47-357B-3995-37FFBEB7753E}"/>
              </a:ext>
            </a:extLst>
          </p:cNvPr>
          <p:cNvPicPr>
            <a:picLocks noChangeAspect="1"/>
          </p:cNvPicPr>
          <p:nvPr/>
        </p:nvPicPr>
        <p:blipFill>
          <a:blip r:embed="rId5"/>
          <a:stretch>
            <a:fillRect/>
          </a:stretch>
        </p:blipFill>
        <p:spPr>
          <a:xfrm>
            <a:off x="1139473" y="1803901"/>
            <a:ext cx="9559357" cy="3078747"/>
          </a:xfrm>
          <a:prstGeom prst="rect">
            <a:avLst/>
          </a:prstGeom>
        </p:spPr>
      </p:pic>
    </p:spTree>
    <p:extLst>
      <p:ext uri="{BB962C8B-B14F-4D97-AF65-F5344CB8AC3E}">
        <p14:creationId xmlns:p14="http://schemas.microsoft.com/office/powerpoint/2010/main" val="2164061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4362450"/>
            <a:chOff x="188905" y="493614"/>
            <a:chExt cx="6988849" cy="2629944"/>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253867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đồ uống nào chứa nhiều đường cần ăn ít, chứa nhiều muối cần ăn hạn chế?</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nào không cần sử dụng thêm gia vị chấm khi ăn?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00"/>
                  </a:solidFill>
                  <a:latin typeface="Calibri" panose="020F0502020204030204" pitchFamily="34" charset="0"/>
                  <a:cs typeface="Calibri" panose="020F0502020204030204" pitchFamily="34" charset="0"/>
                </a:rPr>
                <a:t>Nếu</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đã</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canh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bữa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cần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uống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nước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lọc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ngày</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không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Vì</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sao</a:t>
              </a:r>
              <a:r>
                <a:rPr lang="en-US" sz="2800" b="1" dirty="0">
                  <a:solidFill>
                    <a:srgbClr val="00000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353918" y="2350039"/>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826342"/>
              <a:ext cx="9476463" cy="130384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đồ uống nào chứa nhiều đường cần ăn ít, chứa nhiều muối cần ăn hạn chế?</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126673" cy="2554545"/>
          </a:xfrm>
          <a:custGeom>
            <a:avLst/>
            <a:gdLst>
              <a:gd name="connsiteX0" fmla="*/ 0 w 9126673"/>
              <a:gd name="connsiteY0" fmla="*/ 0 h 2554545"/>
              <a:gd name="connsiteX1" fmla="*/ 9126673 w 9126673"/>
              <a:gd name="connsiteY1" fmla="*/ 0 h 2554545"/>
              <a:gd name="connsiteX2" fmla="*/ 9126673 w 9126673"/>
              <a:gd name="connsiteY2" fmla="*/ 2554545 h 2554545"/>
              <a:gd name="connsiteX3" fmla="*/ 0 w 9126673"/>
              <a:gd name="connsiteY3" fmla="*/ 2554545 h 2554545"/>
              <a:gd name="connsiteX4" fmla="*/ 0 w 9126673"/>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673" h="2554545" fill="none" extrusionOk="0">
                <a:moveTo>
                  <a:pt x="0" y="0"/>
                </a:moveTo>
                <a:cubicBezTo>
                  <a:pt x="3100351" y="5222"/>
                  <a:pt x="7956967" y="24918"/>
                  <a:pt x="9126673" y="0"/>
                </a:cubicBezTo>
                <a:cubicBezTo>
                  <a:pt x="8965428" y="837733"/>
                  <a:pt x="9082913" y="1383476"/>
                  <a:pt x="9126673" y="2554545"/>
                </a:cubicBezTo>
                <a:cubicBezTo>
                  <a:pt x="5767901" y="2389784"/>
                  <a:pt x="2085447" y="2672695"/>
                  <a:pt x="0" y="2554545"/>
                </a:cubicBezTo>
                <a:cubicBezTo>
                  <a:pt x="-55725" y="1859262"/>
                  <a:pt x="17072" y="437056"/>
                  <a:pt x="0" y="0"/>
                </a:cubicBezTo>
                <a:close/>
              </a:path>
              <a:path w="9126673" h="2554545" stroke="0" extrusionOk="0">
                <a:moveTo>
                  <a:pt x="0" y="0"/>
                </a:moveTo>
                <a:cubicBezTo>
                  <a:pt x="3397467" y="11849"/>
                  <a:pt x="4803575" y="-161459"/>
                  <a:pt x="9126673" y="0"/>
                </a:cubicBezTo>
                <a:cubicBezTo>
                  <a:pt x="9129803" y="1191849"/>
                  <a:pt x="9025497" y="1724527"/>
                  <a:pt x="9126673" y="2554545"/>
                </a:cubicBezTo>
                <a:cubicBezTo>
                  <a:pt x="5108838" y="2408685"/>
                  <a:pt x="192710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Các loại thực phẩm có chứa nhiều đường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bánh kẹo, sữa có đường, nước ngọt,... cần ăn ít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ác thức ăn chứa nhiều muối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thức ăn nhanh, đồ hộp, đồ ăn vặt,... chứa nhiều muối cần ăn hạn chế.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2642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nào không cần sử dụng thêm gia vị chấm khi ăn?</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không cần sử dụng thêm gia vị chấm khi ăn: </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rau củ xào, thịt xào,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thịt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cá</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3378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Nếu đã ăn canh trong bữa ăn có cần uống nước lọc trong ngày nữa không? Vì sao?</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Dù đã ăn canh trong các bữa cơm vẫn cần uống nước lọc trong ngày,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vì lượng nước canh chưa đủ, có thể mặn không tốt. Cơ thể cần đủ nước để thực hiện các hoạt động sống. </a:t>
            </a: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3981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397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50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Thói quen ăn uống của người Việt Nam trong bữa ăn thường có thêm các loại gia vị chấm chứa muối như bột canh, nước chấm,... ngay cả với các món rau củ xào, thịt xảo,... Đây là một trong những nguyên nhân gây thừa lượng muối cần thiết cho cơ thể. Để có bữa ăn lành mạnh, tốt cho sức khoẻ, em hãy hạn chế sử dụng thêm các loại gia vị chấm trong các bữa ăn.</a:t>
            </a: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60D49A78-199D-D8E7-C45A-38BE92A74C9F}"/>
              </a:ext>
            </a:extLst>
          </p:cNvPr>
          <p:cNvPicPr>
            <a:picLocks noChangeAspect="1"/>
          </p:cNvPicPr>
          <p:nvPr/>
        </p:nvPicPr>
        <p:blipFill>
          <a:blip r:embed="rId5"/>
          <a:stretch>
            <a:fillRect/>
          </a:stretch>
        </p:blipFill>
        <p:spPr>
          <a:xfrm>
            <a:off x="1794408" y="1998810"/>
            <a:ext cx="8603183" cy="2688930"/>
          </a:xfrm>
          <a:prstGeom prst="rect">
            <a:avLst/>
          </a:prstGeom>
        </p:spPr>
      </p:pic>
    </p:spTree>
    <p:extLst>
      <p:ext uri="{BB962C8B-B14F-4D97-AF65-F5344CB8AC3E}">
        <p14:creationId xmlns:p14="http://schemas.microsoft.com/office/powerpoint/2010/main" val="172180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rPr>
              <a:t>1. </a:t>
            </a:r>
            <a:r>
              <a:rPr lang="vi-VN" sz="3600" b="1" dirty="0">
                <a:solidFill>
                  <a:prstClr val="black"/>
                </a:solidFill>
                <a:latin typeface="Cambria" panose="02040503050406030204" pitchFamily="18" charset="0"/>
              </a:rPr>
              <a:t>Liệt kê các thức ăn, đồ uống em đã ăn hai ngày gần đây ở nhà, ở trường theo gợi ý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41F10658-B2DA-9926-40E4-2B549DC24A3F}"/>
              </a:ext>
            </a:extLst>
          </p:cNvPr>
          <p:cNvPicPr>
            <a:picLocks noChangeAspect="1"/>
          </p:cNvPicPr>
          <p:nvPr/>
        </p:nvPicPr>
        <p:blipFill>
          <a:blip r:embed="rId2"/>
          <a:stretch>
            <a:fillRect/>
          </a:stretch>
        </p:blipFill>
        <p:spPr>
          <a:xfrm>
            <a:off x="1643062" y="2114550"/>
            <a:ext cx="9846369" cy="3371850"/>
          </a:xfrm>
          <a:prstGeom prst="rect">
            <a:avLst/>
          </a:prstGeom>
        </p:spPr>
      </p:pic>
    </p:spTree>
    <p:extLst>
      <p:ext uri="{BB962C8B-B14F-4D97-AF65-F5344CB8AC3E}">
        <p14:creationId xmlns:p14="http://schemas.microsoft.com/office/powerpoint/2010/main" val="290710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dụ</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3" name="Table 2">
            <a:extLst>
              <a:ext uri="{FF2B5EF4-FFF2-40B4-BE49-F238E27FC236}">
                <a16:creationId xmlns:a16="http://schemas.microsoft.com/office/drawing/2014/main" id="{BD71E3B7-4CD6-9DDD-7E40-E707EB9E14B5}"/>
              </a:ext>
            </a:extLst>
          </p:cNvPr>
          <p:cNvGraphicFramePr>
            <a:graphicFrameLocks noGrp="1"/>
          </p:cNvGraphicFramePr>
          <p:nvPr>
            <p:extLst>
              <p:ext uri="{D42A27DB-BD31-4B8C-83A1-F6EECF244321}">
                <p14:modId xmlns:p14="http://schemas.microsoft.com/office/powerpoint/2010/main" val="1664553469"/>
              </p:ext>
            </p:extLst>
          </p:nvPr>
        </p:nvGraphicFramePr>
        <p:xfrm>
          <a:off x="762000" y="1381125"/>
          <a:ext cx="10906125" cy="4199573"/>
        </p:xfrm>
        <a:graphic>
          <a:graphicData uri="http://schemas.openxmlformats.org/drawingml/2006/table">
            <a:tbl>
              <a:tblPr>
                <a:tableStyleId>{BDBED569-4797-4DF1-A0F4-6AAB3CD982D8}</a:tableStyleId>
              </a:tblPr>
              <a:tblGrid>
                <a:gridCol w="1718423">
                  <a:extLst>
                    <a:ext uri="{9D8B030D-6E8A-4147-A177-3AD203B41FA5}">
                      <a16:colId xmlns:a16="http://schemas.microsoft.com/office/drawing/2014/main" val="693493615"/>
                    </a:ext>
                  </a:extLst>
                </a:gridCol>
                <a:gridCol w="1805827">
                  <a:extLst>
                    <a:ext uri="{9D8B030D-6E8A-4147-A177-3AD203B41FA5}">
                      <a16:colId xmlns:a16="http://schemas.microsoft.com/office/drawing/2014/main" val="1928053974"/>
                    </a:ext>
                  </a:extLst>
                </a:gridCol>
                <a:gridCol w="2831961">
                  <a:extLst>
                    <a:ext uri="{9D8B030D-6E8A-4147-A177-3AD203B41FA5}">
                      <a16:colId xmlns:a16="http://schemas.microsoft.com/office/drawing/2014/main" val="1896976230"/>
                    </a:ext>
                  </a:extLst>
                </a:gridCol>
                <a:gridCol w="2368689">
                  <a:extLst>
                    <a:ext uri="{9D8B030D-6E8A-4147-A177-3AD203B41FA5}">
                      <a16:colId xmlns:a16="http://schemas.microsoft.com/office/drawing/2014/main" val="3422888663"/>
                    </a:ext>
                  </a:extLst>
                </a:gridCol>
                <a:gridCol w="2181225">
                  <a:extLst>
                    <a:ext uri="{9D8B030D-6E8A-4147-A177-3AD203B41FA5}">
                      <a16:colId xmlns:a16="http://schemas.microsoft.com/office/drawing/2014/main" val="2655553406"/>
                    </a:ext>
                  </a:extLst>
                </a:gridCol>
              </a:tblGrid>
              <a:tr h="49530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Ngày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Bữa trưa</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phụ</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tối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332083198"/>
                  </a:ext>
                </a:extLst>
              </a:tr>
              <a:tr h="1509712">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Ngày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thứ</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nhất</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xôi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đậu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xanh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2 miếng cá kho</a:t>
                      </a:r>
                    </a:p>
                    <a:p>
                      <a:pPr algn="ctr"/>
                      <a:r>
                        <a:rPr lang="vi-VN" sz="2400" dirty="0">
                          <a:solidFill>
                            <a:srgbClr val="000000"/>
                          </a:solidFill>
                          <a:effectLst/>
                          <a:latin typeface="Cambria" panose="02040503050406030204" pitchFamily="18" charset="0"/>
                          <a:ea typeface="Cambria" panose="02040503050406030204" pitchFamily="18" charset="0"/>
                        </a:rPr>
                        <a:t>1 bát canh cải bó xôi</a:t>
                      </a:r>
                    </a:p>
                    <a:p>
                      <a:pPr algn="ctr"/>
                      <a:r>
                        <a:rPr lang="vi-VN" sz="2400" dirty="0">
                          <a:solidFill>
                            <a:srgbClr val="000000"/>
                          </a:solidFill>
                          <a:effectLst/>
                          <a:latin typeface="Cambria" panose="02040503050406030204" pitchFamily="18" charset="0"/>
                          <a:ea typeface="Cambria" panose="02040503050406030204" pitchFamily="18" charset="0"/>
                        </a:rPr>
                        <a:t>2 miếng dưa hấu</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hộp sữa tươi</a:t>
                      </a:r>
                    </a:p>
                    <a:p>
                      <a:pPr algn="ctr"/>
                      <a:r>
                        <a:rPr lang="vi-VN" sz="2400">
                          <a:solidFill>
                            <a:srgbClr val="000000"/>
                          </a:solidFill>
                          <a:effectLst/>
                          <a:latin typeface="Cambria" panose="02040503050406030204" pitchFamily="18" charset="0"/>
                          <a:ea typeface="Cambria" panose="02040503050406030204" pitchFamily="18" charset="0"/>
                        </a:rPr>
                        <a:t>1 cái bánh bí đỏ</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bát cơm</a:t>
                      </a:r>
                    </a:p>
                    <a:p>
                      <a:pPr algn="ctr"/>
                      <a:r>
                        <a:rPr lang="vi-VN" sz="2400">
                          <a:solidFill>
                            <a:srgbClr val="000000"/>
                          </a:solidFill>
                          <a:effectLst/>
                          <a:latin typeface="Cambria" panose="02040503050406030204" pitchFamily="18" charset="0"/>
                          <a:ea typeface="Cambria" panose="02040503050406030204" pitchFamily="18" charset="0"/>
                        </a:rPr>
                        <a:t>1 nửa bát tôm rang thịt</a:t>
                      </a:r>
                    </a:p>
                    <a:p>
                      <a:pPr algn="ctr"/>
                      <a:r>
                        <a:rPr lang="vi-VN" sz="2400">
                          <a:solidFill>
                            <a:srgbClr val="000000"/>
                          </a:solidFill>
                          <a:effectLst/>
                          <a:latin typeface="Cambria" panose="02040503050406030204" pitchFamily="18" charset="0"/>
                          <a:ea typeface="Cambria" panose="02040503050406030204" pitchFamily="18" charset="0"/>
                        </a:rPr>
                        <a:t>1 nửa bát đỗ quả xào</a:t>
                      </a:r>
                    </a:p>
                    <a:p>
                      <a:pPr algn="ctr"/>
                      <a:r>
                        <a:rPr lang="vi-VN" sz="2400">
                          <a:solidFill>
                            <a:srgbClr val="000000"/>
                          </a:solidFill>
                          <a:effectLst/>
                          <a:latin typeface="Cambria" panose="02040503050406030204" pitchFamily="18" charset="0"/>
                          <a:ea typeface="Cambria" panose="02040503050406030204" pitchFamily="18" charset="0"/>
                        </a:rPr>
                        <a:t>1 bát canh rau</a:t>
                      </a:r>
                    </a:p>
                  </a:txBody>
                  <a:tcPr marL="0" marR="0" marT="0" marB="0"/>
                </a:tc>
                <a:extLst>
                  <a:ext uri="{0D108BD9-81ED-4DB2-BD59-A6C34878D82A}">
                    <a16:rowId xmlns:a16="http://schemas.microsoft.com/office/drawing/2014/main" val="1417084446"/>
                  </a:ext>
                </a:extLst>
              </a:tr>
              <a:tr h="1509713">
                <a:tc>
                  <a:txBody>
                    <a:bodyPr/>
                    <a:lstStyle/>
                    <a:p>
                      <a:pPr algn="ctr"/>
                      <a:r>
                        <a:rPr lang="en-US" sz="2400">
                          <a:solidFill>
                            <a:srgbClr val="000000"/>
                          </a:solidFill>
                          <a:effectLst/>
                          <a:latin typeface="Cambria" panose="02040503050406030204" pitchFamily="18" charset="0"/>
                          <a:ea typeface="Cambria" panose="02040503050406030204" pitchFamily="18" charset="0"/>
                        </a:rPr>
                        <a:t>Ngày thứ hai</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hộp xôi</a:t>
                      </a:r>
                    </a:p>
                    <a:p>
                      <a:pPr algn="ctr"/>
                      <a:r>
                        <a:rPr lang="en-US" sz="2400">
                          <a:solidFill>
                            <a:srgbClr val="000000"/>
                          </a:solidFill>
                          <a:effectLst/>
                          <a:latin typeface="Cambria" panose="02040503050406030204" pitchFamily="18" charset="0"/>
                          <a:ea typeface="Cambria" panose="02040503050406030204" pitchFamily="18" charset="0"/>
                        </a:rPr>
                        <a:t>4 miếng thịt kho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bát bún thịt bò</a:t>
                      </a:r>
                    </a:p>
                    <a:p>
                      <a:pPr algn="ctr"/>
                      <a:r>
                        <a:rPr lang="en-US" sz="2400">
                          <a:solidFill>
                            <a:srgbClr val="000000"/>
                          </a:solidFill>
                          <a:effectLst/>
                          <a:latin typeface="Cambria" panose="02040503050406030204" pitchFamily="18" charset="0"/>
                          <a:ea typeface="Cambria" panose="02040503050406030204" pitchFamily="18" charset="0"/>
                        </a:rPr>
                        <a:t>1 bánh ca-ra-men</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chua</a:t>
                      </a:r>
                      <a:endParaRPr lang="en-US" sz="2400" dirty="0">
                        <a:solidFill>
                          <a:srgbClr val="000000"/>
                        </a:solidFill>
                        <a:effectLst/>
                        <a:latin typeface="Cambria" panose="02040503050406030204" pitchFamily="18" charset="0"/>
                        <a:ea typeface="Cambria" panose="02040503050406030204" pitchFamily="18" charset="0"/>
                      </a:endParaRPr>
                    </a:p>
                    <a:p>
                      <a:pPr algn="ctr"/>
                      <a:r>
                        <a:rPr lang="en-US" sz="2400" dirty="0">
                          <a:solidFill>
                            <a:srgbClr val="000000"/>
                          </a:solidFill>
                          <a:effectLst/>
                          <a:latin typeface="Cambria" panose="02040503050406030204" pitchFamily="18" charset="0"/>
                          <a:ea typeface="Cambria" panose="02040503050406030204" pitchFamily="18" charset="0"/>
                        </a:rPr>
                        <a:t>2 </a:t>
                      </a:r>
                      <a:r>
                        <a:rPr lang="en-US" sz="2400" dirty="0" err="1">
                          <a:solidFill>
                            <a:srgbClr val="000000"/>
                          </a:solidFill>
                          <a:effectLst/>
                          <a:latin typeface="Cambria" panose="02040503050406030204" pitchFamily="18" charset="0"/>
                          <a:ea typeface="Cambria" panose="02040503050406030204" pitchFamily="18" charset="0"/>
                        </a:rPr>
                        <a:t>cái</a:t>
                      </a:r>
                      <a:r>
                        <a:rPr lang="en-US" sz="2400" dirty="0">
                          <a:solidFill>
                            <a:srgbClr val="000000"/>
                          </a:solidFill>
                          <a:effectLst/>
                          <a:latin typeface="Cambria" panose="02040503050406030204" pitchFamily="18" charset="0"/>
                          <a:ea typeface="Cambria" panose="02040503050406030204" pitchFamily="18" charset="0"/>
                        </a:rPr>
                        <a:t> bánh </a:t>
                      </a:r>
                      <a:r>
                        <a:rPr lang="en-US" sz="2400" dirty="0" err="1">
                          <a:solidFill>
                            <a:srgbClr val="000000"/>
                          </a:solidFill>
                          <a:effectLst/>
                          <a:latin typeface="Cambria" panose="02040503050406030204" pitchFamily="18" charset="0"/>
                          <a:ea typeface="Cambria" panose="02040503050406030204" pitchFamily="18" charset="0"/>
                        </a:rPr>
                        <a:t>quy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3 miếng đậu phụ</a:t>
                      </a:r>
                    </a:p>
                    <a:p>
                      <a:pPr algn="ctr"/>
                      <a:r>
                        <a:rPr lang="vi-VN" sz="2400" dirty="0">
                          <a:solidFill>
                            <a:srgbClr val="000000"/>
                          </a:solidFill>
                          <a:effectLst/>
                          <a:latin typeface="Cambria" panose="02040503050406030204" pitchFamily="18" charset="0"/>
                          <a:ea typeface="Cambria" panose="02040503050406030204" pitchFamily="18" charset="0"/>
                        </a:rPr>
                        <a:t>3 miếng cá chiên</a:t>
                      </a:r>
                    </a:p>
                    <a:p>
                      <a:pPr algn="ctr"/>
                      <a:r>
                        <a:rPr lang="vi-VN" sz="2400" dirty="0">
                          <a:solidFill>
                            <a:srgbClr val="000000"/>
                          </a:solidFill>
                          <a:effectLst/>
                          <a:latin typeface="Cambria" panose="02040503050406030204" pitchFamily="18" charset="0"/>
                          <a:ea typeface="Cambria" panose="02040503050406030204" pitchFamily="18" charset="0"/>
                        </a:rPr>
                        <a:t>1 bát canh thịt</a:t>
                      </a:r>
                    </a:p>
                  </a:txBody>
                  <a:tcPr marL="0" marR="0" marT="0" marB="0"/>
                </a:tc>
                <a:extLst>
                  <a:ext uri="{0D108BD9-81ED-4DB2-BD59-A6C34878D82A}">
                    <a16:rowId xmlns:a16="http://schemas.microsoft.com/office/drawing/2014/main" val="3737970442"/>
                  </a:ext>
                </a:extLst>
              </a:tr>
            </a:tbl>
          </a:graphicData>
        </a:graphic>
      </p:graphicFrame>
    </p:spTree>
    <p:extLst>
      <p:ext uri="{BB962C8B-B14F-4D97-AF65-F5344CB8AC3E}">
        <p14:creationId xmlns:p14="http://schemas.microsoft.com/office/powerpoint/2010/main" val="134424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465D07E5-73B0-78DF-3D07-8BE606404BB0}"/>
              </a:ext>
            </a:extLst>
          </p:cNvPr>
          <p:cNvPicPr>
            <a:picLocks noChangeAspect="1"/>
          </p:cNvPicPr>
          <p:nvPr/>
        </p:nvPicPr>
        <p:blipFill>
          <a:blip r:embed="rId5"/>
          <a:stretch>
            <a:fillRect/>
          </a:stretch>
        </p:blipFill>
        <p:spPr>
          <a:xfrm>
            <a:off x="978388" y="1717789"/>
            <a:ext cx="9881528" cy="30320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87FC0-37E7-C25B-DC79-C56F4F138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75" y="3057481"/>
            <a:ext cx="5394048" cy="3076619"/>
          </a:xfrm>
          <a:prstGeom prst="rect">
            <a:avLst/>
          </a:prstGeom>
        </p:spPr>
      </p:pic>
      <p:pic>
        <p:nvPicPr>
          <p:cNvPr id="11" name="Picture 10">
            <a:extLst>
              <a:ext uri="{FF2B5EF4-FFF2-40B4-BE49-F238E27FC236}">
                <a16:creationId xmlns:a16="http://schemas.microsoft.com/office/drawing/2014/main" id="{4612AE45-EA7C-D2C5-06D2-0E472BE4BA76}"/>
              </a:ext>
            </a:extLst>
          </p:cNvPr>
          <p:cNvPicPr>
            <a:picLocks noChangeAspect="1"/>
          </p:cNvPicPr>
          <p:nvPr/>
        </p:nvPicPr>
        <p:blipFill>
          <a:blip r:embed="rId3"/>
          <a:stretch>
            <a:fillRect/>
          </a:stretch>
        </p:blipFill>
        <p:spPr>
          <a:xfrm>
            <a:off x="1936765" y="825928"/>
            <a:ext cx="7727919" cy="2030617"/>
          </a:xfrm>
          <a:prstGeom prst="rect">
            <a:avLst/>
          </a:prstGeom>
        </p:spPr>
      </p:pic>
    </p:spTree>
    <p:extLst>
      <p:ext uri="{BB962C8B-B14F-4D97-AF65-F5344CB8AC3E}">
        <p14:creationId xmlns:p14="http://schemas.microsoft.com/office/powerpoint/2010/main" val="52575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5CCF51-4348-C4F4-A767-D92B31A870CC}"/>
              </a:ext>
            </a:extLst>
          </p:cNvPr>
          <p:cNvSpPr/>
          <p:nvPr/>
        </p:nvSpPr>
        <p:spPr>
          <a:xfrm>
            <a:off x="876299" y="1390650"/>
            <a:ext cx="9410701"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Dựa vào sơ đồ “Tháp dinh dưỡng” đối chiếu với các bữa ăn trong 2 ngày ở trên và nhận xét các bữa ăn trong ngày đã cân bằng, lành mạnh chưa</a:t>
            </a:r>
            <a:r>
              <a:rPr lang="en-US" sz="3200" b="1" dirty="0">
                <a:solidFill>
                  <a:sysClr val="windowText" lastClr="000000"/>
                </a:solidFill>
                <a:latin typeface="Calibri" panose="020F0502020204030204"/>
              </a:rPr>
              <a:t>?</a:t>
            </a:r>
            <a:r>
              <a:rPr lang="vi-VN" sz="3200" b="1" dirty="0">
                <a:solidFill>
                  <a:sysClr val="windowText" lastClr="000000"/>
                </a:solidFill>
                <a:latin typeface="Calibri" panose="020F0502020204030204"/>
              </a:rPr>
              <a:t> </a:t>
            </a:r>
            <a:r>
              <a:rPr lang="en-US" sz="3200" b="1" dirty="0">
                <a:solidFill>
                  <a:sysClr val="windowText" lastClr="000000"/>
                </a:solidFill>
                <a:latin typeface="Calibri" panose="020F0502020204030204"/>
              </a:rPr>
              <a:t>V</a:t>
            </a:r>
            <a:r>
              <a:rPr lang="vi-VN" sz="3200" b="1" dirty="0">
                <a:solidFill>
                  <a:sysClr val="windowText" lastClr="000000"/>
                </a:solidFill>
                <a:latin typeface="Calibri" panose="020F0502020204030204"/>
              </a:rPr>
              <a:t>ì sao?</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descr="Application&#10;&#10;Description automatically generated with medium confidence">
            <a:extLst>
              <a:ext uri="{FF2B5EF4-FFF2-40B4-BE49-F238E27FC236}">
                <a16:creationId xmlns:a16="http://schemas.microsoft.com/office/drawing/2014/main" id="{290932D2-6230-0873-49D8-54FFFFB373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8880500" y="3038790"/>
            <a:ext cx="2935503" cy="3297530"/>
          </a:xfrm>
          <a:prstGeom prst="rect">
            <a:avLst/>
          </a:prstGeom>
        </p:spPr>
      </p:pic>
      <p:sp>
        <p:nvSpPr>
          <p:cNvPr id="5" name="Rectangle: Rounded Corners 4">
            <a:extLst>
              <a:ext uri="{FF2B5EF4-FFF2-40B4-BE49-F238E27FC236}">
                <a16:creationId xmlns:a16="http://schemas.microsoft.com/office/drawing/2014/main" id="{D488A9FC-7619-D0AB-892B-FBB2F6CBEFF7}"/>
              </a:ext>
            </a:extLst>
          </p:cNvPr>
          <p:cNvSpPr/>
          <p:nvPr/>
        </p:nvSpPr>
        <p:spPr>
          <a:xfrm>
            <a:off x="552450" y="3629025"/>
            <a:ext cx="8315326"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Em cần thay đổi điều gì về thói quen ăn uống để các bữa ăn cân bằng lành mạnh và có lợi cho sức khỏe?</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91606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44476" y="1343024"/>
            <a:ext cx="9666324" cy="4981575"/>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138870" y="2173210"/>
              <a:ext cx="5947811" cy="2137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đảm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bảo</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độ</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ăn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uống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bằng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đủ bữa và: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Phối hợp nhiều loại thức ăn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rau xanh, quả chín và uống đủ nước.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hợp lí thức ăn có nguồn gốc động vật và thực vật.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ít muối và đường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E0CACD-A3A7-D654-A5FD-6760CAA9DEA8}"/>
              </a:ext>
            </a:extLst>
          </p:cNvPr>
          <p:cNvPicPr>
            <a:picLocks noChangeAspect="1"/>
          </p:cNvPicPr>
          <p:nvPr/>
        </p:nvPicPr>
        <p:blipFill>
          <a:blip r:embed="rId4"/>
          <a:stretch>
            <a:fillRect/>
          </a:stretch>
        </p:blipFill>
        <p:spPr>
          <a:xfrm>
            <a:off x="4394308" y="404199"/>
            <a:ext cx="3365284" cy="963251"/>
          </a:xfrm>
          <a:prstGeom prst="rect">
            <a:avLst/>
          </a:prstGeom>
        </p:spPr>
      </p:pic>
    </p:spTree>
    <p:extLst>
      <p:ext uri="{BB962C8B-B14F-4D97-AF65-F5344CB8AC3E}">
        <p14:creationId xmlns:p14="http://schemas.microsoft.com/office/powerpoint/2010/main" val="25586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4" name="Picture 3">
            <a:extLst>
              <a:ext uri="{FF2B5EF4-FFF2-40B4-BE49-F238E27FC236}">
                <a16:creationId xmlns:a16="http://schemas.microsoft.com/office/drawing/2014/main" id="{312497F1-90FC-425B-89E4-3F7EF532666D}"/>
              </a:ext>
            </a:extLst>
          </p:cNvPr>
          <p:cNvPicPr>
            <a:picLocks noChangeAspect="1"/>
          </p:cNvPicPr>
          <p:nvPr/>
        </p:nvPicPr>
        <p:blipFill>
          <a:blip r:embed="rId5"/>
          <a:stretch>
            <a:fillRect/>
          </a:stretch>
        </p:blipFill>
        <p:spPr>
          <a:xfrm>
            <a:off x="2446093" y="1898031"/>
            <a:ext cx="7090263" cy="2566638"/>
          </a:xfrm>
          <a:prstGeom prst="rect">
            <a:avLst/>
          </a:prstGeom>
        </p:spPr>
      </p:pic>
    </p:spTree>
    <p:extLst>
      <p:ext uri="{BB962C8B-B14F-4D97-AF65-F5344CB8AC3E}">
        <p14:creationId xmlns:p14="http://schemas.microsoft.com/office/powerpoint/2010/main" val="203510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12927" y="2381251"/>
            <a:ext cx="5353380" cy="981074"/>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Khoai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chiên</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xúc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xích</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Rau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xanh</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335543" y="3439542"/>
            <a:ext cx="5708147" cy="1159006"/>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48312" y="3429000"/>
            <a:ext cx="5552756" cy="113992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697147" y="687169"/>
            <a:ext cx="914741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Trẻ</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ăn</a:t>
            </a:r>
            <a:r>
              <a:rPr lang="en-US" sz="4400" dirty="0">
                <a:ln w="0"/>
                <a:solidFill>
                  <a:srgbClr val="002060"/>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xuyên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9787" y="4527576"/>
            <a:ext cx="8173040" cy="2323154"/>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348086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1.85185E-6 L 0.09714 -0.00602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1.85185E-6 L -0.09714 -0.00602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ngọt</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35624" y="2420766"/>
            <a:ext cx="5552755" cy="94746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tươi</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3600" b="1" dirty="0" err="1">
                <a:solidFill>
                  <a:srgbClr val="C00000"/>
                </a:solidFill>
                <a:latin typeface="Times New Roman" panose="02020603050405020304" pitchFamily="18" charset="0"/>
                <a:cs typeface="Times New Roman" panose="02020603050405020304" pitchFamily="18" charset="0"/>
              </a:rPr>
              <a:t>Sữa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557406" y="604346"/>
            <a:ext cx="9342665" cy="1446550"/>
          </a:xfrm>
          <a:prstGeom prst="rect">
            <a:avLst/>
          </a:prstGeom>
          <a:noFill/>
        </p:spPr>
        <p:txBody>
          <a:bodyPr wrap="square" lIns="91440" tIns="45720" rIns="91440" bIns="45720">
            <a:spAutoFit/>
          </a:bodyPr>
          <a:lstStyle/>
          <a:p>
            <a:pPr lvl="0" algn="ctr">
              <a:defRPr/>
            </a:pPr>
            <a:r>
              <a:rPr lang="en-US" sz="4400" dirty="0">
                <a:ln w="0"/>
                <a:solidFill>
                  <a:srgbClr val="002060"/>
                </a:solidFill>
                <a:latin typeface="Times New Roman" panose="02020603050405020304" pitchFamily="18" charset="0"/>
                <a:cs typeface="Times New Roman" panose="02020603050405020304" pitchFamily="18" charset="0"/>
              </a:rPr>
              <a:t>2</a:t>
            </a:r>
            <a:r>
              <a:rPr lang="vi-VN" sz="4400" dirty="0">
                <a:ln w="0"/>
                <a:solidFill>
                  <a:srgbClr val="002060"/>
                </a:solidFill>
                <a:latin typeface="Times New Roman" panose="02020603050405020304" pitchFamily="18" charset="0"/>
                <a:cs typeface="Times New Roman" panose="02020603050405020304" pitchFamily="18" charset="0"/>
              </a:rPr>
              <a:t>. Trẻ em không nên </a:t>
            </a:r>
            <a:r>
              <a:rPr lang="en-US" sz="4400" dirty="0" err="1">
                <a:ln w="0"/>
                <a:solidFill>
                  <a:srgbClr val="002060"/>
                </a:solidFill>
                <a:latin typeface="Times New Roman" panose="02020603050405020304" pitchFamily="18" charset="0"/>
                <a:cs typeface="Times New Roman" panose="02020603050405020304" pitchFamily="18" charset="0"/>
              </a:rPr>
              <a:t>uống</a:t>
            </a:r>
            <a:r>
              <a:rPr lang="vi-VN" sz="4400" dirty="0">
                <a:ln w="0"/>
                <a:solidFill>
                  <a:srgbClr val="002060"/>
                </a:solidFill>
                <a:latin typeface="Times New Roman" panose="02020603050405020304" pitchFamily="18" charset="0"/>
                <a:cs typeface="Times New Roman" panose="02020603050405020304" pitchFamily="18" charset="0"/>
              </a:rPr>
              <a:t> thường xuyên </a:t>
            </a:r>
            <a:r>
              <a:rPr lang="en-US" sz="4400" dirty="0" err="1">
                <a:ln w="0"/>
                <a:solidFill>
                  <a:srgbClr val="002060"/>
                </a:solidFill>
                <a:latin typeface="Times New Roman" panose="02020603050405020304" pitchFamily="18" charset="0"/>
                <a:cs typeface="Times New Roman" panose="02020603050405020304" pitchFamily="18" charset="0"/>
              </a:rPr>
              <a:t>loại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 </a:t>
            </a:r>
            <a:r>
              <a:rPr lang="vi-VN" sz="4400" dirty="0">
                <a:ln w="0"/>
                <a:solidFill>
                  <a:srgbClr val="002060"/>
                </a:solidFill>
                <a:latin typeface="Times New Roman" panose="02020603050405020304" pitchFamily="18" charset="0"/>
                <a:cs typeface="Times New Roman" panose="02020603050405020304" pitchFamily="18" charset="0"/>
              </a:rPr>
              <a:t>nào sau đây:</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51945" y="-95629"/>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61880" y="2346711"/>
            <a:ext cx="5371873" cy="1083647"/>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1 300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71107" y="3578644"/>
            <a:ext cx="5222318"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1 000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584351" y="3576443"/>
            <a:ext cx="533290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2 300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80391" y="667784"/>
            <a:ext cx="995051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uống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đủ</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ba</a:t>
            </a:r>
            <a:r>
              <a:rPr lang="en-US" sz="4400" dirty="0">
                <a:ln w="0"/>
                <a:solidFill>
                  <a:srgbClr val="002060"/>
                </a:solidFill>
                <a:latin typeface="Times New Roman" panose="02020603050405020304" pitchFamily="18" charset="0"/>
                <a:cs typeface="Times New Roman" panose="02020603050405020304" pitchFamily="18" charset="0"/>
              </a:rPr>
              <a:t>o </a:t>
            </a:r>
            <a:r>
              <a:rPr lang="en-US" sz="4400" dirty="0" err="1">
                <a:ln w="0"/>
                <a:solidFill>
                  <a:srgbClr val="002060"/>
                </a:solidFill>
                <a:latin typeface="Times New Roman" panose="02020603050405020304" pitchFamily="18" charset="0"/>
                <a:cs typeface="Times New Roman" panose="02020603050405020304" pitchFamily="18" charset="0"/>
              </a:rPr>
              <a:t>nhiêu</a:t>
            </a:r>
            <a:r>
              <a:rPr lang="en-US" sz="4400" dirty="0">
                <a:ln w="0"/>
                <a:solidFill>
                  <a:srgbClr val="002060"/>
                </a:solidFill>
                <a:latin typeface="Times New Roman" panose="02020603050405020304" pitchFamily="18" charset="0"/>
                <a:cs typeface="Times New Roman" panose="02020603050405020304" pitchFamily="18" charset="0"/>
              </a:rPr>
              <a:t> ml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041266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C581F-4602-2285-9923-CAC2C3167412}"/>
              </a:ext>
            </a:extLst>
          </p:cNvPr>
          <p:cNvPicPr>
            <a:picLocks noChangeAspect="1"/>
          </p:cNvPicPr>
          <p:nvPr/>
        </p:nvPicPr>
        <p:blipFill>
          <a:blip r:embed="rId2"/>
          <a:stretch>
            <a:fillRect/>
          </a:stretch>
        </p:blipFill>
        <p:spPr>
          <a:xfrm>
            <a:off x="2516214" y="381040"/>
            <a:ext cx="6925656" cy="2353260"/>
          </a:xfrm>
          <a:prstGeom prst="rect">
            <a:avLst/>
          </a:prstGeom>
        </p:spPr>
      </p:pic>
      <p:sp>
        <p:nvSpPr>
          <p:cNvPr id="2" name="TextBox 1">
            <a:extLst>
              <a:ext uri="{FF2B5EF4-FFF2-40B4-BE49-F238E27FC236}">
                <a16:creationId xmlns:a16="http://schemas.microsoft.com/office/drawing/2014/main" id="{F195960D-C283-E5DA-D886-287DA0C8E2F9}"/>
              </a:ext>
            </a:extLst>
          </p:cNvPr>
          <p:cNvSpPr txBox="1"/>
          <p:nvPr/>
        </p:nvSpPr>
        <p:spPr>
          <a:xfrm>
            <a:off x="2657475" y="2546952"/>
            <a:ext cx="71056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V</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ề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9233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30908" y="4777061"/>
            <a:ext cx="7030085" cy="1939925"/>
          </a:xfrm>
          <a:prstGeom prst="rect">
            <a:avLst/>
          </a:prstGeom>
        </p:spPr>
      </p:pic>
      <p:pic>
        <p:nvPicPr>
          <p:cNvPr id="5" name="Picture 4">
            <a:extLst>
              <a:ext uri="{FF2B5EF4-FFF2-40B4-BE49-F238E27FC236}">
                <a16:creationId xmlns:a16="http://schemas.microsoft.com/office/drawing/2014/main" id="{785B31FC-728D-973D-5EAB-AE6210F25F91}"/>
              </a:ext>
            </a:extLst>
          </p:cNvPr>
          <p:cNvPicPr>
            <a:picLocks noChangeAspect="1"/>
          </p:cNvPicPr>
          <p:nvPr/>
        </p:nvPicPr>
        <p:blipFill>
          <a:blip r:embed="rId5"/>
          <a:stretch>
            <a:fillRect/>
          </a:stretch>
        </p:blipFill>
        <p:spPr>
          <a:xfrm>
            <a:off x="2431423" y="1594452"/>
            <a:ext cx="7132938" cy="3359187"/>
          </a:xfrm>
          <a:prstGeom prst="rect">
            <a:avLst/>
          </a:prstGeom>
        </p:spPr>
      </p:pic>
    </p:spTree>
    <p:extLst>
      <p:ext uri="{BB962C8B-B14F-4D97-AF65-F5344CB8AC3E}">
        <p14:creationId xmlns:p14="http://schemas.microsoft.com/office/powerpoint/2010/main" val="56807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23129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015811" y="1510350"/>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sản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uống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0" name="TextBox 9"/>
          <p:cNvSpPr txBox="1"/>
          <p:nvPr/>
        </p:nvSpPr>
        <p:spPr>
          <a:xfrm>
            <a:off x="4333875" y="3581259"/>
            <a:ext cx="495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400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600 ml</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8"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22748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Rau </a:t>
            </a:r>
            <a:r>
              <a:rPr kumimoji="0" lang="en-US" sz="40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rau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ăn</a:t>
            </a:r>
            <a:r>
              <a:rPr lang="en-US" sz="4000" b="1" dirty="0">
                <a:solidFill>
                  <a:prstClr val="black"/>
                </a:solidFill>
                <a:latin typeface="Cambria" panose="02040503050406030204" pitchFamily="18" charset="0"/>
                <a:ea typeface="Cambria" panose="02040503050406030204" pitchFamily="18" charset="0"/>
              </a:rPr>
              <a:t> bao </a:t>
            </a:r>
            <a:r>
              <a:rPr lang="en-US" sz="4000" b="1" dirty="0" err="1">
                <a:solidFill>
                  <a:prstClr val="black"/>
                </a:solidFill>
                <a:latin typeface="Cambria" panose="02040503050406030204" pitchFamily="18" charset="0"/>
                <a:ea typeface="Cambria" panose="02040503050406030204" pitchFamily="18" charset="0"/>
              </a:rPr>
              <a:t>nhiêu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ngày</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59CF44-7938-EFB5-FF17-BC5CFEC7D6D4}"/>
              </a:ext>
            </a:extLst>
          </p:cNvPr>
          <p:cNvSpPr txBox="1"/>
          <p:nvPr/>
        </p:nvSpPr>
        <p:spPr>
          <a:xfrm>
            <a:off x="4257675" y="3495534"/>
            <a:ext cx="495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150g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250g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8"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299" y="414337"/>
            <a:ext cx="2684425"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646331"/>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Muối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02263" y="2804402"/>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Dưới</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 g</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1093</Words>
  <Application>Microsoft Office PowerPoint</Application>
  <PresentationFormat>Widescreen</PresentationFormat>
  <Paragraphs>151</Paragraphs>
  <Slides>31</Slides>
  <Notes>0</Notes>
  <HiddenSlides>0</HiddenSlides>
  <MMClips>15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31</vt:i4>
      </vt:variant>
    </vt:vector>
  </HeadingPairs>
  <TitlesOfParts>
    <vt:vector size="50" baseType="lpstr">
      <vt:lpstr>等线</vt:lpstr>
      <vt:lpstr>等线 Light</vt:lpstr>
      <vt:lpstr>DFPOP1-W9</vt:lpstr>
      <vt:lpstr>微软雅黑</vt:lpstr>
      <vt:lpstr>#9Slide03 Arima Madurai Medium</vt:lpstr>
      <vt:lpstr>.VnBlack</vt:lpstr>
      <vt:lpstr>Arial</vt:lpstr>
      <vt:lpstr>Calibri</vt:lpstr>
      <vt:lpstr>Calibri Light</vt:lpstr>
      <vt:lpstr>Cambria</vt:lpstr>
      <vt:lpstr>Times New Roman</vt:lpstr>
      <vt:lpstr>UTM Avo</vt:lpstr>
      <vt:lpstr>Wingdings</vt:lpstr>
      <vt:lpstr>Office 主题​​</vt:lpstr>
      <vt:lpstr>1_Office Theme</vt:lpstr>
      <vt:lpstr>Office Theme</vt:lpstr>
      <vt:lpstr>2_Office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2023-11-13T01:39:31Z</dcterms:created>
  <dcterms:modified xsi:type="dcterms:W3CDTF">2023-12-10T00:42:58Z</dcterms:modified>
</cp:coreProperties>
</file>