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2"/>
  </p:notesMasterIdLst>
  <p:sldIdLst>
    <p:sldId id="257" r:id="rId3"/>
    <p:sldId id="336" r:id="rId4"/>
    <p:sldId id="314" r:id="rId5"/>
    <p:sldId id="315" r:id="rId6"/>
    <p:sldId id="316" r:id="rId7"/>
    <p:sldId id="317" r:id="rId8"/>
    <p:sldId id="319" r:id="rId9"/>
    <p:sldId id="337" r:id="rId10"/>
    <p:sldId id="338" r:id="rId11"/>
    <p:sldId id="341" r:id="rId12"/>
    <p:sldId id="340" r:id="rId13"/>
    <p:sldId id="335" r:id="rId14"/>
    <p:sldId id="258" r:id="rId15"/>
    <p:sldId id="259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05" r:id="rId28"/>
    <p:sldId id="333" r:id="rId29"/>
    <p:sldId id="332" r:id="rId30"/>
    <p:sldId id="334" r:id="rId3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B9B9"/>
    <a:srgbClr val="64E4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5010" autoAdjust="0"/>
  </p:normalViewPr>
  <p:slideViewPr>
    <p:cSldViewPr>
      <p:cViewPr varScale="1">
        <p:scale>
          <a:sx n="36" d="100"/>
          <a:sy n="36" d="100"/>
        </p:scale>
        <p:origin x="1140" y="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26826-0212-40BE-A0E7-DF97E6806B74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47DEC-DB49-4216-8B07-9A4CF3F4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51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73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24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9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936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384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3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54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69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60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9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6056611" y="8743951"/>
            <a:ext cx="1832610" cy="71501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42700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574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78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685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179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99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42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600" y="3197227"/>
            <a:ext cx="15544800" cy="22034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927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 userDrawn="1"/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sz="2800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143214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85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28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682235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A698DE8B-A2C1-487B-86E3-DF3263ADD5C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96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75091D7D-6AD0-428E-9E45-21E12DB69F1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68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81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0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7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8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02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17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96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62F0BFB-B451-B385-152E-0B9112FACABD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7578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102CB2C-1333-794E-8769-FF1708F13564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9369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22.sv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1.png"/><Relationship Id="rId7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2.sv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4.jpg"/><Relationship Id="rId7" Type="http://schemas.openxmlformats.org/officeDocument/2006/relationships/slide" Target="slide5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8EB10A-4A12-9EB5-A43D-471252C9D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876300"/>
            <a:ext cx="9067800" cy="8161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647700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0000"/>
                </a:solidFill>
                <a:effectLst/>
              </a:rPr>
              <a:t>1.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Đọc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2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đoạn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văn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sau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trả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lời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hỏi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.</a:t>
            </a:r>
            <a:endParaRPr lang="en-US" sz="4800" b="1" dirty="0"/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C3AC25BD-DCB1-B661-90AB-F876FF3A70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00" y="2019300"/>
            <a:ext cx="12573000" cy="2885844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9D6088A1-66B0-C564-8895-4398911BEF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0" y="5143500"/>
            <a:ext cx="12954000" cy="2459427"/>
          </a:xfrm>
          <a:prstGeom prst="rect">
            <a:avLst/>
          </a:prstGeom>
        </p:spPr>
      </p:pic>
      <p:sp>
        <p:nvSpPr>
          <p:cNvPr id="181" name="TextBox 180">
            <a:extLst>
              <a:ext uri="{FF2B5EF4-FFF2-40B4-BE49-F238E27FC236}">
                <a16:creationId xmlns:a16="http://schemas.microsoft.com/office/drawing/2014/main" id="{48DBECA2-5D8C-607E-B12C-938D6244C9E0}"/>
              </a:ext>
            </a:extLst>
          </p:cNvPr>
          <p:cNvSpPr txBox="1"/>
          <p:nvPr/>
        </p:nvSpPr>
        <p:spPr>
          <a:xfrm>
            <a:off x="1371600" y="7658100"/>
            <a:ext cx="1501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a.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b.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gần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Nêu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nét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khác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giữa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chúng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F1E943-5DF5-0B1C-1B3F-2D1E8746362F}"/>
              </a:ext>
            </a:extLst>
          </p:cNvPr>
          <p:cNvCxnSpPr/>
          <p:nvPr/>
        </p:nvCxnSpPr>
        <p:spPr>
          <a:xfrm>
            <a:off x="4719916" y="1406981"/>
            <a:ext cx="2514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23ABA0F-3719-47C8-E856-36C2D8C6DE99}"/>
              </a:ext>
            </a:extLst>
          </p:cNvPr>
          <p:cNvCxnSpPr/>
          <p:nvPr/>
        </p:nvCxnSpPr>
        <p:spPr>
          <a:xfrm>
            <a:off x="10439400" y="1424910"/>
            <a:ext cx="3352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18171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171"/>
            <a:ext cx="18288001" cy="10381149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 t="-11588" b="-6364"/>
            </a:stretch>
          </a:blip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0D3CAB8A-9208-4F43-6754-E843D05463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99360"/>
              </p:ext>
            </p:extLst>
          </p:nvPr>
        </p:nvGraphicFramePr>
        <p:xfrm>
          <a:off x="685800" y="190500"/>
          <a:ext cx="16992600" cy="7694974"/>
        </p:xfrm>
        <a:graphic>
          <a:graphicData uri="http://schemas.openxmlformats.org/drawingml/2006/table">
            <a:tbl>
              <a:tblPr firstRow="1" firstCol="1" lastCol="1" bandRow="1" bandCol="1">
                <a:tableStyleId>{5940675A-B579-460E-94D1-54222C63F5DA}</a:tableStyleId>
              </a:tblPr>
              <a:tblGrid>
                <a:gridCol w="11606552">
                  <a:extLst>
                    <a:ext uri="{9D8B030D-6E8A-4147-A177-3AD203B41FA5}">
                      <a16:colId xmlns:a16="http://schemas.microsoft.com/office/drawing/2014/main" val="1815235913"/>
                    </a:ext>
                  </a:extLst>
                </a:gridCol>
                <a:gridCol w="5386048">
                  <a:extLst>
                    <a:ext uri="{9D8B030D-6E8A-4147-A177-3AD203B41FA5}">
                      <a16:colId xmlns:a16="http://schemas.microsoft.com/office/drawing/2014/main" val="2082712217"/>
                    </a:ext>
                  </a:extLst>
                </a:gridCol>
              </a:tblGrid>
              <a:tr h="806494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</a:rPr>
                        <a:t>Đoạn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</a:rPr>
                        <a:t>văn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371600" rtl="0" eaLnBrk="1" latinLnBrk="0" hangingPunct="1"/>
                      <a:r>
                        <a:rPr lang="en-US" sz="4400" b="1" kern="1200" dirty="0" err="1">
                          <a:solidFill>
                            <a:schemeClr val="tx1"/>
                          </a:solidFill>
                        </a:rPr>
                        <a:t>Từ</a:t>
                      </a:r>
                      <a:r>
                        <a:rPr lang="en-US" sz="4400" b="1" kern="1200" dirty="0">
                          <a:solidFill>
                            <a:schemeClr val="tx1"/>
                          </a:solidFill>
                        </a:rPr>
                        <a:t> in </a:t>
                      </a:r>
                      <a:r>
                        <a:rPr lang="en-US" sz="4400" b="1" kern="1200" dirty="0" err="1">
                          <a:solidFill>
                            <a:schemeClr val="tx1"/>
                          </a:solidFill>
                        </a:rPr>
                        <a:t>đậm</a:t>
                      </a:r>
                      <a:r>
                        <a:rPr lang="en-US" sz="4400" b="1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4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089867"/>
                  </a:ext>
                </a:extLst>
              </a:tr>
              <a:tr h="3580859">
                <a:tc>
                  <a:txBody>
                    <a:bodyPr/>
                    <a:lstStyle/>
                    <a:p>
                      <a:pPr marL="0" marR="0" lvl="0" indent="0" algn="l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4000" b="0" dirty="0">
                          <a:solidFill>
                            <a:schemeClr val="tx1"/>
                          </a:solidFill>
                        </a:rPr>
                        <a:t>Đàn kiến tiếp tục công việc của chúng: </a:t>
                      </a:r>
                      <a:r>
                        <a:rPr lang="vi-VN" sz="4000" b="1" dirty="0">
                          <a:solidFill>
                            <a:schemeClr val="tx1"/>
                          </a:solidFill>
                        </a:rPr>
                        <a:t>khuân</a:t>
                      </a:r>
                      <a:r>
                        <a:rPr lang="vi-VN" sz="4000" b="0" dirty="0">
                          <a:solidFill>
                            <a:schemeClr val="tx1"/>
                          </a:solidFill>
                        </a:rPr>
                        <a:t> đất, nhặt lá khô, </a:t>
                      </a:r>
                      <a:r>
                        <a:rPr lang="vi-VN" sz="4000" b="1" dirty="0">
                          <a:solidFill>
                            <a:schemeClr val="tx1"/>
                          </a:solidFill>
                        </a:rPr>
                        <a:t>tha </a:t>
                      </a:r>
                      <a:r>
                        <a:rPr lang="vi-VN" sz="4000" b="0" dirty="0">
                          <a:solidFill>
                            <a:schemeClr val="tx1"/>
                          </a:solidFill>
                        </a:rPr>
                        <a:t>mồi. Kiến bé tí teo nhưng rất khoẻ và hăng say. Kiến </a:t>
                      </a:r>
                      <a:r>
                        <a:rPr lang="vi-VN" sz="4000" b="1" dirty="0">
                          <a:solidFill>
                            <a:schemeClr val="tx1"/>
                          </a:solidFill>
                        </a:rPr>
                        <a:t>vác</a:t>
                      </a:r>
                      <a:r>
                        <a:rPr lang="vi-VN" sz="4000" b="0" dirty="0">
                          <a:solidFill>
                            <a:schemeClr val="tx1"/>
                          </a:solidFill>
                        </a:rPr>
                        <a:t>, kiến lôi, kiến đẩy, kiến </a:t>
                      </a:r>
                      <a:r>
                        <a:rPr lang="vi-VN" sz="4000" b="1" dirty="0">
                          <a:solidFill>
                            <a:schemeClr val="tx1"/>
                          </a:solidFill>
                        </a:rPr>
                        <a:t>nhấc</a:t>
                      </a:r>
                      <a:r>
                        <a:rPr lang="vi-VN" sz="4000" b="0" dirty="0">
                          <a:solidFill>
                            <a:schemeClr val="tx1"/>
                          </a:solidFill>
                        </a:rPr>
                        <a:t> bổng lên được một vật nặng khổng lồ. Kiến chạy tíu tít, gặp nhau dựng đầu chào, rồi lại vội vàng, tíu tít..."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5760826"/>
                  </a:ext>
                </a:extLst>
              </a:tr>
              <a:tr h="2987795">
                <a:tc>
                  <a:txBody>
                    <a:bodyPr/>
                    <a:lstStyle/>
                    <a:p>
                      <a:r>
                        <a:rPr lang="vi-VN" sz="4000" b="0" dirty="0">
                          <a:solidFill>
                            <a:schemeClr val="tx1"/>
                          </a:solidFill>
                        </a:rPr>
                        <a:t>Một chú ve kéo đàn. Tiếng đàn ngân lên phá tan bầu không khí tĩnh lặng của buổi </a:t>
                      </a:r>
                      <a:r>
                        <a:rPr lang="vi-VN" sz="4000" b="1" dirty="0">
                          <a:solidFill>
                            <a:schemeClr val="tx1"/>
                          </a:solidFill>
                        </a:rPr>
                        <a:t>ban mai</a:t>
                      </a:r>
                      <a:r>
                        <a:rPr lang="vi-VN" sz="4000" b="0" dirty="0">
                          <a:solidFill>
                            <a:schemeClr val="tx1"/>
                          </a:solidFill>
                        </a:rPr>
                        <a:t>. Rồi chú thứ hai, thứ ba, thứ tư cùng hoà vào khúc tấu. Từ </a:t>
                      </a:r>
                      <a:r>
                        <a:rPr lang="vi-VN" sz="4000" b="1" dirty="0">
                          <a:solidFill>
                            <a:schemeClr val="tx1"/>
                          </a:solidFill>
                        </a:rPr>
                        <a:t>sáng sớm</a:t>
                      </a:r>
                      <a:r>
                        <a:rPr lang="vi-VN" sz="4000" b="0" dirty="0">
                          <a:solidFill>
                            <a:schemeClr val="tx1"/>
                          </a:solidFill>
                        </a:rPr>
                        <a:t>, khi mặt trời mới ló rạng, tiếng ve đã át tiếng chim."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81861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7D2C2B9-39D0-DD06-BB4A-79D6EB2CCE6C}"/>
              </a:ext>
            </a:extLst>
          </p:cNvPr>
          <p:cNvSpPr txBox="1"/>
          <p:nvPr/>
        </p:nvSpPr>
        <p:spPr>
          <a:xfrm>
            <a:off x="762000" y="8451122"/>
            <a:ext cx="1638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đậm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giống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đậm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gần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giống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?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nét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giữa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920636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AC7477-928E-1EEE-7D7E-8413974DEB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150651"/>
            <a:ext cx="7162800" cy="101287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7F3BE37F-59D4-79B8-CC0A-7EDCEED252FB}"/>
              </a:ext>
            </a:extLst>
          </p:cNvPr>
          <p:cNvSpPr/>
          <p:nvPr/>
        </p:nvSpPr>
        <p:spPr>
          <a:xfrm>
            <a:off x="990600" y="4000500"/>
            <a:ext cx="8839200" cy="1467761"/>
          </a:xfrm>
          <a:custGeom>
            <a:avLst/>
            <a:gdLst/>
            <a:ahLst/>
            <a:cxnLst/>
            <a:rect l="l" t="t" r="r" b="b"/>
            <a:pathLst>
              <a:path w="1978906" h="1424845">
                <a:moveTo>
                  <a:pt x="52549" y="0"/>
                </a:moveTo>
                <a:lnTo>
                  <a:pt x="1926356" y="0"/>
                </a:lnTo>
                <a:cubicBezTo>
                  <a:pt x="1940293" y="0"/>
                  <a:pt x="1953659" y="5536"/>
                  <a:pt x="1963514" y="15391"/>
                </a:cubicBezTo>
                <a:cubicBezTo>
                  <a:pt x="1973369" y="25246"/>
                  <a:pt x="1978906" y="38612"/>
                  <a:pt x="1978906" y="52549"/>
                </a:cubicBezTo>
                <a:lnTo>
                  <a:pt x="1978906" y="1372296"/>
                </a:lnTo>
                <a:cubicBezTo>
                  <a:pt x="1978906" y="1401318"/>
                  <a:pt x="1955379" y="1424845"/>
                  <a:pt x="1926356" y="1424845"/>
                </a:cubicBezTo>
                <a:lnTo>
                  <a:pt x="52549" y="1424845"/>
                </a:lnTo>
                <a:cubicBezTo>
                  <a:pt x="38612" y="1424845"/>
                  <a:pt x="25246" y="1419308"/>
                  <a:pt x="15391" y="1409454"/>
                </a:cubicBezTo>
                <a:cubicBezTo>
                  <a:pt x="5536" y="1399599"/>
                  <a:pt x="0" y="1386232"/>
                  <a:pt x="0" y="1372296"/>
                </a:cubicBezTo>
                <a:lnTo>
                  <a:pt x="0" y="52549"/>
                </a:lnTo>
                <a:cubicBezTo>
                  <a:pt x="0" y="38612"/>
                  <a:pt x="5536" y="25246"/>
                  <a:pt x="15391" y="15391"/>
                </a:cubicBezTo>
                <a:cubicBezTo>
                  <a:pt x="25246" y="5536"/>
                  <a:pt x="38612" y="0"/>
                  <a:pt x="52549" y="0"/>
                </a:cubicBezTo>
                <a:close/>
              </a:path>
            </a:pathLst>
          </a:custGeom>
          <a:solidFill>
            <a:srgbClr val="FFA7D2"/>
          </a:solidFill>
        </p:spPr>
        <p:txBody>
          <a:bodyPr/>
          <a:lstStyle/>
          <a:p>
            <a:pPr algn="ctr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697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5846278" cy="1467761"/>
            <a:chOff x="1160742" y="342900"/>
            <a:chExt cx="158462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550163" y="644106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647700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0000"/>
                </a:solidFill>
                <a:effectLst/>
              </a:rPr>
              <a:t>1.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Đọc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2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đoạn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văn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sau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trả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lời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hỏi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.</a:t>
            </a:r>
            <a:endParaRPr lang="en-US" sz="4800" b="1" dirty="0"/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C3AC25BD-DCB1-B661-90AB-F876FF3A70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800" y="2019300"/>
            <a:ext cx="12573000" cy="2885844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9D6088A1-66B0-C564-8895-4398911BE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0" y="5143500"/>
            <a:ext cx="12954000" cy="2459427"/>
          </a:xfrm>
          <a:prstGeom prst="rect">
            <a:avLst/>
          </a:prstGeom>
        </p:spPr>
      </p:pic>
      <p:sp>
        <p:nvSpPr>
          <p:cNvPr id="181" name="TextBox 180">
            <a:extLst>
              <a:ext uri="{FF2B5EF4-FFF2-40B4-BE49-F238E27FC236}">
                <a16:creationId xmlns:a16="http://schemas.microsoft.com/office/drawing/2014/main" id="{48DBECA2-5D8C-607E-B12C-938D6244C9E0}"/>
              </a:ext>
            </a:extLst>
          </p:cNvPr>
          <p:cNvSpPr txBox="1"/>
          <p:nvPr/>
        </p:nvSpPr>
        <p:spPr>
          <a:xfrm>
            <a:off x="1269558" y="7897820"/>
            <a:ext cx="1501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a.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b.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gần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Nêu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nét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khác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giữa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chúng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8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Đoạn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a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chứa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các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từ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có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nghĩa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gần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giống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nhau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: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khuân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tha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vác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nhấc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C9EC001-FC68-6D85-5C63-9EE7F06FC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952500"/>
            <a:ext cx="8963648" cy="21336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601200" y="2095500"/>
            <a:ext cx="7315200" cy="6322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từ đều nói về hành động tác động vào một vật nặng (thường là</a:t>
            </a: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mang/chuyển) và làm cho vật đó thay đổi vị trí.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Nét nghĩa khác nhau: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thức tác động và làm cho vật thay đổi vi trí.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khuân: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khiêng vác đồ vật nặng;</a:t>
            </a:r>
            <a:endParaRPr lang="en-US" sz="32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tha: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đi bằng cách ngậm chặt ở miệng hoặc mỏ;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vác: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vật nặng bằng cách đặt lên vai;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nhấc: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nâng lên, đưa lên cao hơn.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Đoạn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b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chứa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giống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nhau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: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ban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mai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sáng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sớm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.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753600" y="3162300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này đều nói về thời điểm bắt đầu buổi sáng, khi mặt trời sắp nhô lên khỏi đường chân trời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A7998D-551F-A404-6097-B78B191AB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409700"/>
            <a:ext cx="8829734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31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2.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Tìm trong mỗi nhóm từ dưới đây những từ có nghĩa giống nhau.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AD4026-99A2-2AFB-6D06-7EDA4F4B75C7}"/>
              </a:ext>
            </a:extLst>
          </p:cNvPr>
          <p:cNvSpPr txBox="1"/>
          <p:nvPr/>
        </p:nvSpPr>
        <p:spPr>
          <a:xfrm>
            <a:off x="1600200" y="2628900"/>
            <a:ext cx="15697200" cy="370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chăm chỉ, cần cù, sắt đá, siêng năng, chịu khó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non sông, đất nước, núi non, giang sơn, quốc gia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yên bình, tĩnh lặng, thanh bình, bình tĩnh, yên tĩnh</a:t>
            </a:r>
          </a:p>
        </p:txBody>
      </p:sp>
    </p:spTree>
    <p:extLst>
      <p:ext uri="{BB962C8B-B14F-4D97-AF65-F5344CB8AC3E}">
        <p14:creationId xmlns:p14="http://schemas.microsoft.com/office/powerpoint/2010/main" val="1275427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F491FA6-CBDD-7AD1-C826-CA387AEFA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72650"/>
              </p:ext>
            </p:extLst>
          </p:nvPr>
        </p:nvGraphicFramePr>
        <p:xfrm>
          <a:off x="1981200" y="1079500"/>
          <a:ext cx="14173200" cy="741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1361138982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3373130109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3750243288"/>
                    </a:ext>
                  </a:extLst>
                </a:gridCol>
              </a:tblGrid>
              <a:tr h="162779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Câu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Những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có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nghĩa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giống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nhau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cùng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nhóm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989538"/>
                  </a:ext>
                </a:extLst>
              </a:tr>
              <a:tr h="1902803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650097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611313"/>
                  </a:ext>
                </a:extLst>
              </a:tr>
              <a:tr h="2133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2316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6D48B1-561C-57F1-605A-B972EAC59D5C}"/>
              </a:ext>
            </a:extLst>
          </p:cNvPr>
          <p:cNvSpPr txBox="1"/>
          <p:nvPr/>
        </p:nvSpPr>
        <p:spPr>
          <a:xfrm>
            <a:off x="4419600" y="29337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Chăm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chỉ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cần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cù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siêng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năng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chịu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khó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8CA00-FA0E-95E4-BEFE-CCDFC5477352}"/>
              </a:ext>
            </a:extLst>
          </p:cNvPr>
          <p:cNvSpPr txBox="1"/>
          <p:nvPr/>
        </p:nvSpPr>
        <p:spPr>
          <a:xfrm>
            <a:off x="10515600" y="31623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Sắt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đá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05464-93CD-0A60-630A-178EC349088A}"/>
              </a:ext>
            </a:extLst>
          </p:cNvPr>
          <p:cNvSpPr txBox="1"/>
          <p:nvPr/>
        </p:nvSpPr>
        <p:spPr>
          <a:xfrm>
            <a:off x="4495800" y="47625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Non </a:t>
            </a:r>
            <a:r>
              <a:rPr lang="en-US" sz="4400" b="1" dirty="0" err="1">
                <a:solidFill>
                  <a:srgbClr val="FF0000"/>
                </a:solidFill>
              </a:rPr>
              <a:t>sông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đất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nước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giang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sơn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quốc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gia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E4FA52-EB6F-BBA6-DF08-03A71DF5CBD8}"/>
              </a:ext>
            </a:extLst>
          </p:cNvPr>
          <p:cNvSpPr txBox="1"/>
          <p:nvPr/>
        </p:nvSpPr>
        <p:spPr>
          <a:xfrm>
            <a:off x="10591800" y="49911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Núi</a:t>
            </a:r>
            <a:r>
              <a:rPr lang="en-US" sz="4400" b="1" dirty="0">
                <a:solidFill>
                  <a:srgbClr val="FF0000"/>
                </a:solidFill>
              </a:rPr>
              <a:t> 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E08BB-DE47-3B74-6870-5A18EADB148E}"/>
              </a:ext>
            </a:extLst>
          </p:cNvPr>
          <p:cNvSpPr txBox="1"/>
          <p:nvPr/>
        </p:nvSpPr>
        <p:spPr>
          <a:xfrm>
            <a:off x="4419600" y="65913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lặng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thanh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390722-B01F-3C77-6E88-19605C29B7A4}"/>
              </a:ext>
            </a:extLst>
          </p:cNvPr>
          <p:cNvSpPr txBox="1"/>
          <p:nvPr/>
        </p:nvSpPr>
        <p:spPr>
          <a:xfrm>
            <a:off x="10515600" y="68199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Bình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0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342900"/>
            <a:ext cx="17611587" cy="9601200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375653-1805-42D1-016A-351C40770384}"/>
              </a:ext>
            </a:extLst>
          </p:cNvPr>
          <p:cNvSpPr/>
          <p:nvPr/>
        </p:nvSpPr>
        <p:spPr>
          <a:xfrm>
            <a:off x="838199" y="2133600"/>
            <a:ext cx="7620001" cy="4000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397AAE-41C1-1248-1E84-8B33B279F180}"/>
              </a:ext>
            </a:extLst>
          </p:cNvPr>
          <p:cNvSpPr/>
          <p:nvPr/>
        </p:nvSpPr>
        <p:spPr>
          <a:xfrm>
            <a:off x="9296399" y="2133600"/>
            <a:ext cx="8001001" cy="4000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Oval 13">
            <a:extLst>
              <a:ext uri="{FF2B5EF4-FFF2-40B4-BE49-F238E27FC236}">
                <a16:creationId xmlns:a16="http://schemas.microsoft.com/office/drawing/2014/main" id="{294E1D2F-E91A-6164-A2F9-2EC065C5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3800" y="5143500"/>
            <a:ext cx="43434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xơi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chén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Oval 13">
            <a:extLst>
              <a:ext uri="{FF2B5EF4-FFF2-40B4-BE49-F238E27FC236}">
                <a16:creationId xmlns:a16="http://schemas.microsoft.com/office/drawing/2014/main" id="{135CF9D5-8855-F144-E5CD-82758A2CF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067300"/>
            <a:ext cx="57150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60BC995-3E51-9A86-98F0-20039AC667DB}"/>
              </a:ext>
            </a:extLst>
          </p:cNvPr>
          <p:cNvSpPr/>
          <p:nvPr/>
        </p:nvSpPr>
        <p:spPr>
          <a:xfrm>
            <a:off x="6212680" y="8265320"/>
            <a:ext cx="5443538" cy="13716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Oval 13">
            <a:extLst>
              <a:ext uri="{FF2B5EF4-FFF2-40B4-BE49-F238E27FC236}">
                <a16:creationId xmlns:a16="http://schemas.microsoft.com/office/drawing/2014/main" id="{9B18B05F-60D5-7A9B-7B1B-4D5E941AF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5542" y="8515350"/>
            <a:ext cx="535305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48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TỪ ĐỒNG NGHĨA</a:t>
            </a:r>
            <a:endParaRPr lang="en-US" altLang="en-US" sz="4800" b="1" dirty="0">
              <a:solidFill>
                <a:srgbClr val="FF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66AEC9-532C-A4ED-6BF2-466BDC50A358}"/>
              </a:ext>
            </a:extLst>
          </p:cNvPr>
          <p:cNvSpPr/>
          <p:nvPr/>
        </p:nvSpPr>
        <p:spPr>
          <a:xfrm>
            <a:off x="10265568" y="6300789"/>
            <a:ext cx="5443538" cy="1047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FC0A881-D90A-86EC-D448-27372C4EB973}"/>
              </a:ext>
            </a:extLst>
          </p:cNvPr>
          <p:cNvSpPr/>
          <p:nvPr/>
        </p:nvSpPr>
        <p:spPr>
          <a:xfrm>
            <a:off x="2285998" y="6288883"/>
            <a:ext cx="5443538" cy="1102518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Oval 13">
            <a:extLst>
              <a:ext uri="{FF2B5EF4-FFF2-40B4-BE49-F238E27FC236}">
                <a16:creationId xmlns:a16="http://schemas.microsoft.com/office/drawing/2014/main" id="{3D7539F9-DB92-5F64-369F-4D9184548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3700" y="6310312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Có nghĩa gần giống nhau</a:t>
            </a:r>
            <a:endParaRPr lang="en-US" alt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Oval 13">
            <a:extLst>
              <a:ext uri="{FF2B5EF4-FFF2-40B4-BE49-F238E27FC236}">
                <a16:creationId xmlns:a16="http://schemas.microsoft.com/office/drawing/2014/main" id="{4C60F362-5EED-175B-F461-EE64B6B37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362700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Có nghĩa giống nhau</a:t>
            </a:r>
            <a:endParaRPr lang="en-US" alt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CD2F8AB-4C10-BD4F-7D7E-9AE0FA6AF4C4}"/>
              </a:ext>
            </a:extLst>
          </p:cNvPr>
          <p:cNvCxnSpPr>
            <a:cxnSpLocks/>
            <a:endCxn id="57" idx="3"/>
          </p:cNvCxnSpPr>
          <p:nvPr/>
        </p:nvCxnSpPr>
        <p:spPr>
          <a:xfrm flipH="1" flipV="1">
            <a:off x="7729535" y="6841332"/>
            <a:ext cx="1202532" cy="14239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7CC3CF8-ACF8-BF69-9FF8-C87D139B22CB}"/>
              </a:ext>
            </a:extLst>
          </p:cNvPr>
          <p:cNvCxnSpPr>
            <a:cxnSpLocks/>
            <a:stCxn id="48" idx="0"/>
            <a:endCxn id="56" idx="1"/>
          </p:cNvCxnSpPr>
          <p:nvPr/>
        </p:nvCxnSpPr>
        <p:spPr>
          <a:xfrm flipV="1">
            <a:off x="8934447" y="6824663"/>
            <a:ext cx="1331120" cy="1440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Freeform 2">
            <a:extLst>
              <a:ext uri="{FF2B5EF4-FFF2-40B4-BE49-F238E27FC236}">
                <a16:creationId xmlns:a16="http://schemas.microsoft.com/office/drawing/2014/main" id="{F8DBCC52-F2C9-7561-904F-2425849F0548}"/>
              </a:ext>
            </a:extLst>
          </p:cNvPr>
          <p:cNvSpPr/>
          <p:nvPr/>
        </p:nvSpPr>
        <p:spPr>
          <a:xfrm>
            <a:off x="3352800" y="2324100"/>
            <a:ext cx="2819400" cy="2743200"/>
          </a:xfrm>
          <a:custGeom>
            <a:avLst/>
            <a:gdLst/>
            <a:ahLst/>
            <a:cxnLst/>
            <a:rect l="l" t="t" r="r" b="b"/>
            <a:pathLst>
              <a:path w="3119737" h="3775779">
                <a:moveTo>
                  <a:pt x="0" y="0"/>
                </a:moveTo>
                <a:lnTo>
                  <a:pt x="3119737" y="0"/>
                </a:lnTo>
                <a:lnTo>
                  <a:pt x="3119737" y="3775778"/>
                </a:lnTo>
                <a:lnTo>
                  <a:pt x="0" y="3775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3">
            <a:extLst>
              <a:ext uri="{FF2B5EF4-FFF2-40B4-BE49-F238E27FC236}">
                <a16:creationId xmlns:a16="http://schemas.microsoft.com/office/drawing/2014/main" id="{32BD681D-EAF2-98C0-71C0-C4433954D331}"/>
              </a:ext>
            </a:extLst>
          </p:cNvPr>
          <p:cNvSpPr/>
          <p:nvPr/>
        </p:nvSpPr>
        <p:spPr>
          <a:xfrm>
            <a:off x="11125200" y="2324100"/>
            <a:ext cx="4276800" cy="2918916"/>
          </a:xfrm>
          <a:custGeom>
            <a:avLst/>
            <a:gdLst/>
            <a:ahLst/>
            <a:cxnLst/>
            <a:rect l="l" t="t" r="r" b="b"/>
            <a:pathLst>
              <a:path w="4276800" h="2918916">
                <a:moveTo>
                  <a:pt x="0" y="0"/>
                </a:moveTo>
                <a:lnTo>
                  <a:pt x="4276800" y="0"/>
                </a:lnTo>
                <a:lnTo>
                  <a:pt x="4276800" y="2918916"/>
                </a:lnTo>
                <a:lnTo>
                  <a:pt x="0" y="2918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FC82469-8C76-7616-010E-14C8FCB8A76D}"/>
              </a:ext>
            </a:extLst>
          </p:cNvPr>
          <p:cNvGrpSpPr/>
          <p:nvPr/>
        </p:nvGrpSpPr>
        <p:grpSpPr>
          <a:xfrm>
            <a:off x="2438400" y="266700"/>
            <a:ext cx="13106400" cy="1828800"/>
            <a:chOff x="3444130" y="4602735"/>
            <a:chExt cx="3024000" cy="1088640"/>
          </a:xfrm>
        </p:grpSpPr>
        <p:sp>
          <p:nvSpPr>
            <p:cNvPr id="70" name="Freeform 12">
              <a:extLst>
                <a:ext uri="{FF2B5EF4-FFF2-40B4-BE49-F238E27FC236}">
                  <a16:creationId xmlns:a16="http://schemas.microsoft.com/office/drawing/2014/main" id="{AFFC3D64-87FC-E015-8D38-DE34FBB0C655}"/>
                </a:ext>
              </a:extLst>
            </p:cNvPr>
            <p:cNvSpPr/>
            <p:nvPr/>
          </p:nvSpPr>
          <p:spPr>
            <a:xfrm>
              <a:off x="3444130" y="4602735"/>
              <a:ext cx="3024000" cy="1088640"/>
            </a:xfrm>
            <a:custGeom>
              <a:avLst/>
              <a:gdLst/>
              <a:ahLst/>
              <a:cxnLst/>
              <a:rect l="l" t="t" r="r" b="b"/>
              <a:pathLst>
                <a:path w="3024000" h="1088640">
                  <a:moveTo>
                    <a:pt x="0" y="0"/>
                  </a:moveTo>
                  <a:lnTo>
                    <a:pt x="3024000" y="0"/>
                  </a:lnTo>
                  <a:lnTo>
                    <a:pt x="3024000" y="1088640"/>
                  </a:lnTo>
                  <a:lnTo>
                    <a:pt x="0" y="1088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4C5A04B-90F0-8EAA-A8DF-1F7C6D7894E3}"/>
                </a:ext>
              </a:extLst>
            </p:cNvPr>
            <p:cNvSpPr txBox="1"/>
            <p:nvPr/>
          </p:nvSpPr>
          <p:spPr>
            <a:xfrm>
              <a:off x="3629025" y="4867275"/>
              <a:ext cx="2686050" cy="787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viết hoặc nói, cần lựa chọn từ phù hợp nhất với ý nghĩa được thể hiện.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175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2" grpId="0"/>
      <p:bldP spid="44" grpId="0"/>
      <p:bldP spid="48" grpId="0" animBg="1"/>
      <p:bldP spid="49" grpId="0"/>
      <p:bldP spid="56" grpId="0" animBg="1"/>
      <p:bldP spid="57" grpId="0" animBg="1"/>
      <p:bldP spid="58" grpId="0"/>
      <p:bldP spid="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Những thành ngữ nào dưới đây chứa các từ đồng nghĩa? Đó là những từ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429BC-CBCB-44B1-1525-C35BAE1DBD83}"/>
              </a:ext>
            </a:extLst>
          </p:cNvPr>
          <p:cNvSpPr/>
          <p:nvPr/>
        </p:nvSpPr>
        <p:spPr>
          <a:xfrm>
            <a:off x="6858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a. </a:t>
            </a:r>
            <a:r>
              <a:rPr lang="en-US" sz="4000" b="1" dirty="0" err="1">
                <a:solidFill>
                  <a:srgbClr val="002060"/>
                </a:solidFill>
              </a:rPr>
              <a:t>Chân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yếu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mềm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8C6087-88F7-5115-DB2E-927E40228AAD}"/>
              </a:ext>
            </a:extLst>
          </p:cNvPr>
          <p:cNvSpPr/>
          <p:nvPr/>
        </p:nvSpPr>
        <p:spPr>
          <a:xfrm>
            <a:off x="6629400" y="2705100"/>
            <a:ext cx="52578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b. </a:t>
            </a:r>
            <a:r>
              <a:rPr lang="en-US" sz="4000" b="1" dirty="0" err="1">
                <a:solidFill>
                  <a:srgbClr val="002060"/>
                </a:solidFill>
              </a:rPr>
              <a:t>Thức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khuya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dậy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sớm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DE2321-2933-5F8B-461C-EC2278796BC3}"/>
              </a:ext>
            </a:extLst>
          </p:cNvPr>
          <p:cNvSpPr/>
          <p:nvPr/>
        </p:nvSpPr>
        <p:spPr>
          <a:xfrm>
            <a:off x="123444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c. </a:t>
            </a:r>
            <a:r>
              <a:rPr lang="en-US" sz="4000" b="1" dirty="0" err="1">
                <a:solidFill>
                  <a:srgbClr val="002060"/>
                </a:solidFill>
              </a:rPr>
              <a:t>Đầu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voi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đuôi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chuột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697370-8C4D-BDF9-3C2B-6C5958B053A5}"/>
              </a:ext>
            </a:extLst>
          </p:cNvPr>
          <p:cNvSpPr/>
          <p:nvPr/>
        </p:nvSpPr>
        <p:spPr>
          <a:xfrm>
            <a:off x="762000" y="4610100"/>
            <a:ext cx="51816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d. </a:t>
            </a:r>
            <a:r>
              <a:rPr lang="en-US" sz="4000" b="1" dirty="0" err="1">
                <a:solidFill>
                  <a:srgbClr val="002060"/>
                </a:solidFill>
              </a:rPr>
              <a:t>Một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hai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sương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2D95D9-AC64-2D57-D4C5-8E1A9AE2C523}"/>
              </a:ext>
            </a:extLst>
          </p:cNvPr>
          <p:cNvSpPr/>
          <p:nvPr/>
        </p:nvSpPr>
        <p:spPr>
          <a:xfrm>
            <a:off x="69342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e. </a:t>
            </a:r>
            <a:r>
              <a:rPr lang="en-US" sz="4000" b="1" dirty="0" err="1">
                <a:solidFill>
                  <a:srgbClr val="002060"/>
                </a:solidFill>
              </a:rPr>
              <a:t>Ngăn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sông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cấm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chợ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DB2B9A-7ED3-B8BB-AE02-EAD319D63EDA}"/>
              </a:ext>
            </a:extLst>
          </p:cNvPr>
          <p:cNvSpPr/>
          <p:nvPr/>
        </p:nvSpPr>
        <p:spPr>
          <a:xfrm>
            <a:off x="124206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g. </a:t>
            </a:r>
            <a:r>
              <a:rPr lang="en-US" sz="4000" b="1" dirty="0" err="1">
                <a:solidFill>
                  <a:srgbClr val="002060"/>
                </a:solidFill>
              </a:rPr>
              <a:t>Thay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hình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đổi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dạng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820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1" y="6888146"/>
            <a:ext cx="2676477" cy="357978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413" y="6888146"/>
            <a:ext cx="2676477" cy="357978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3771900"/>
            <a:ext cx="2676477" cy="3579788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8726350" y="7695367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12252115" y="7685954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11382571" y="4573478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9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074469" y="3949688"/>
            <a:ext cx="6197522" cy="709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2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C7935F-9B22-41FF-FF0E-2B2448AF7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4000500"/>
            <a:ext cx="7919390" cy="572464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B12AA1F-7522-645E-61BD-41A1B8884A26}"/>
              </a:ext>
            </a:extLst>
          </p:cNvPr>
          <p:cNvSpPr/>
          <p:nvPr/>
        </p:nvSpPr>
        <p:spPr>
          <a:xfrm>
            <a:off x="7239000" y="876300"/>
            <a:ext cx="9900684" cy="3419256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1: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cho phép thực hiện nhiệm vụ, lần lượt từng HS của mỗi nhóm lên nhấc 1 thẻ từ lên đọc và xếp vào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/>
              </a:rPr>
              <a:t>cột</a:t>
            </a: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phù hợp (có chứa từ đồng nghĩa / không chứa từ đồng nghĩa). Các đội có nhiều đáp án đúng nhất và nhanh hơn, được vào vòng 2.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DF84B69-A41A-D166-5AEF-9E4AFE362744}"/>
              </a:ext>
            </a:extLst>
          </p:cNvPr>
          <p:cNvSpPr/>
          <p:nvPr/>
        </p:nvSpPr>
        <p:spPr>
          <a:xfrm>
            <a:off x="7239000" y="4762500"/>
            <a:ext cx="9900684" cy="2133600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2: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bắt đầu, đội thi cần chỉ rõ (gạch chân / viết) những cặp từ đồng nghĩa có trong các thành ngữ đã chọn. Đội thắng cuộc là đội nêu đáp án đúng nhất.</a:t>
            </a:r>
          </a:p>
        </p:txBody>
      </p:sp>
    </p:spTree>
    <p:extLst>
      <p:ext uri="{BB962C8B-B14F-4D97-AF65-F5344CB8AC3E}">
        <p14:creationId xmlns:p14="http://schemas.microsoft.com/office/powerpoint/2010/main" val="3365272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4C7DB6F-65C1-5FE0-CC5A-C6A64EB3F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007367"/>
              </p:ext>
            </p:extLst>
          </p:nvPr>
        </p:nvGraphicFramePr>
        <p:xfrm>
          <a:off x="1905000" y="1079500"/>
          <a:ext cx="14173200" cy="76634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626120888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4272836331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val="3294171529"/>
                    </a:ext>
                  </a:extLst>
                </a:gridCol>
              </a:tblGrid>
              <a:tr h="1566901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Thành </a:t>
                      </a:r>
                      <a:r>
                        <a:rPr lang="en-US" sz="5400" dirty="0" err="1"/>
                        <a:t>ngữ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chứa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6518087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823184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22801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8C29CC1-2164-B694-E694-0236229908C0}"/>
              </a:ext>
            </a:extLst>
          </p:cNvPr>
          <p:cNvSpPr txBox="1"/>
          <p:nvPr/>
        </p:nvSpPr>
        <p:spPr>
          <a:xfrm>
            <a:off x="2362200" y="33909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09E1A-2F9C-5A3C-91A8-2DA1A3FE0AE0}"/>
              </a:ext>
            </a:extLst>
          </p:cNvPr>
          <p:cNvSpPr txBox="1"/>
          <p:nvPr/>
        </p:nvSpPr>
        <p:spPr>
          <a:xfrm>
            <a:off x="4191000" y="36195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sông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chợ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C828E-E007-25CA-0561-7183FBDBEB3A}"/>
              </a:ext>
            </a:extLst>
          </p:cNvPr>
          <p:cNvSpPr txBox="1"/>
          <p:nvPr/>
        </p:nvSpPr>
        <p:spPr>
          <a:xfrm>
            <a:off x="10058400" y="331470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1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,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0AF51-B0B4-25FB-E314-BC6934C8E29F}"/>
              </a:ext>
            </a:extLst>
          </p:cNvPr>
          <p:cNvSpPr txBox="1"/>
          <p:nvPr/>
        </p:nvSpPr>
        <p:spPr>
          <a:xfrm>
            <a:off x="2438400" y="65913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D5E29D-1AAF-0AF2-21F9-82C0D9B35E06}"/>
              </a:ext>
            </a:extLst>
          </p:cNvPr>
          <p:cNvSpPr txBox="1"/>
          <p:nvPr/>
        </p:nvSpPr>
        <p:spPr>
          <a:xfrm>
            <a:off x="4267200" y="68199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504234-18CC-812F-2DD3-0351C9455243}"/>
              </a:ext>
            </a:extLst>
          </p:cNvPr>
          <p:cNvSpPr txBox="1"/>
          <p:nvPr/>
        </p:nvSpPr>
        <p:spPr>
          <a:xfrm>
            <a:off x="10058400" y="6057900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2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;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4811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</a:rPr>
              <a:t>4. </a:t>
            </a:r>
            <a:r>
              <a:rPr lang="en-US" sz="4800" b="1" dirty="0" err="1">
                <a:solidFill>
                  <a:srgbClr val="000000"/>
                </a:solidFill>
              </a:rPr>
              <a:t>Chọn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thích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hợp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trong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mỗi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nhóm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4. </a:t>
            </a:r>
            <a:r>
              <a:rPr lang="en-US" sz="4800" b="1" dirty="0" err="1">
                <a:solidFill>
                  <a:srgbClr val="000000"/>
                </a:solidFill>
              </a:rPr>
              <a:t>đồng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nghĩa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để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hoàn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thiện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đoạn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văn</a:t>
            </a:r>
            <a:r>
              <a:rPr lang="en-US" sz="4800" b="1" dirty="0">
                <a:solidFill>
                  <a:srgbClr val="000000"/>
                </a:solidFill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1E4E96-4E11-51DE-6604-A964BE6DCA58}"/>
              </a:ext>
            </a:extLst>
          </p:cNvPr>
          <p:cNvSpPr txBox="1"/>
          <p:nvPr/>
        </p:nvSpPr>
        <p:spPr>
          <a:xfrm>
            <a:off x="1143000" y="2400300"/>
            <a:ext cx="1569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 Ba, tháng Tư, Tây Trường Sơn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mạc/ bắt đầu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mùa mưa. Mưa tới đâu, cỏ lá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tươi/ tươi tắn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tới đó. Phía trước bầy voi luôn luôn là những vùng đất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nê/ no đủ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nơi chúng có thể sống những ngày sung sướng bù lại thời gian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khát/ đói rách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của mùa thu. Vì thế, bầy voi cứ theo sau những cơn mưa mà đi. Đó là luật lệ của rừng.</a:t>
            </a:r>
          </a:p>
          <a:p>
            <a:pPr algn="r"/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Vũ Hùng)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7358EE-7B4F-A4B7-BA8B-0B1FDF7173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6362700"/>
            <a:ext cx="15392400" cy="336746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451B735-3D3A-8872-6D1E-26EB53A32C98}"/>
              </a:ext>
            </a:extLst>
          </p:cNvPr>
          <p:cNvSpPr/>
          <p:nvPr/>
        </p:nvSpPr>
        <p:spPr>
          <a:xfrm>
            <a:off x="12573000" y="24003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DA79BB-A97D-F41D-AD1F-6384DAC4B17D}"/>
              </a:ext>
            </a:extLst>
          </p:cNvPr>
          <p:cNvSpPr/>
          <p:nvPr/>
        </p:nvSpPr>
        <p:spPr>
          <a:xfrm>
            <a:off x="5867400" y="30099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9CC282F-C98E-C43E-8A19-6598501D2B0D}"/>
              </a:ext>
            </a:extLst>
          </p:cNvPr>
          <p:cNvSpPr/>
          <p:nvPr/>
        </p:nvSpPr>
        <p:spPr>
          <a:xfrm>
            <a:off x="8686800" y="3619500"/>
            <a:ext cx="1371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AFAD86-2E39-ADCA-E049-2D2C784619E0}"/>
              </a:ext>
            </a:extLst>
          </p:cNvPr>
          <p:cNvSpPr/>
          <p:nvPr/>
        </p:nvSpPr>
        <p:spPr>
          <a:xfrm>
            <a:off x="9067800" y="4305300"/>
            <a:ext cx="19050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93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4" grpId="0"/>
      <p:bldP spid="7" grpId="0" animBg="1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6C762BFB-B2C8-07FB-C7BF-C8A69BB76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341627"/>
              </p:ext>
            </p:extLst>
          </p:nvPr>
        </p:nvGraphicFramePr>
        <p:xfrm>
          <a:off x="1066800" y="876300"/>
          <a:ext cx="16078200" cy="868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698004864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306347794"/>
                    </a:ext>
                  </a:extLst>
                </a:gridCol>
                <a:gridCol w="8686800">
                  <a:extLst>
                    <a:ext uri="{9D8B030D-6E8A-4147-A177-3AD203B41FA5}">
                      <a16:colId xmlns:a16="http://schemas.microsoft.com/office/drawing/2014/main" val="817235117"/>
                    </a:ext>
                  </a:extLst>
                </a:gridCol>
              </a:tblGrid>
              <a:tr h="117212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Câu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Đáp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án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Giải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thích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2506073"/>
                  </a:ext>
                </a:extLst>
              </a:tr>
              <a:tr h="2479492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8421848"/>
                  </a:ext>
                </a:extLst>
              </a:tr>
              <a:tr h="191098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6589964"/>
                  </a:ext>
                </a:extLst>
              </a:tr>
              <a:tr h="31242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8080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6106A3D-AD18-D067-E228-30D9A844915D}"/>
              </a:ext>
            </a:extLst>
          </p:cNvPr>
          <p:cNvSpPr txBox="1"/>
          <p:nvPr/>
        </p:nvSpPr>
        <p:spPr>
          <a:xfrm>
            <a:off x="2895600" y="2324100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háng Ba, tháng Tư, Tây Trường Sơn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 đầu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mùa mưa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C53E8-D1C5-1C3E-9EE2-B26B2B44B56B}"/>
              </a:ext>
            </a:extLst>
          </p:cNvPr>
          <p:cNvSpPr txBox="1"/>
          <p:nvPr/>
        </p:nvSpPr>
        <p:spPr>
          <a:xfrm>
            <a:off x="2971800" y="49149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Mưa tới đâu, cỏ lá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tới đó. 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791FE4-0B0B-071A-F256-8FD0D46BAF93}"/>
              </a:ext>
            </a:extLst>
          </p:cNvPr>
          <p:cNvSpPr txBox="1"/>
          <p:nvPr/>
        </p:nvSpPr>
        <p:spPr>
          <a:xfrm>
            <a:off x="2895600" y="6515100"/>
            <a:ext cx="5410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 trước bầy voi luôn luôn là những vùng đất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đủ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nơi chúng có thể sống những ngày sung sướng bù lại thời gian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của mùa thu. 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359CCA-7BF1-622F-CA65-AD45DEE89082}"/>
              </a:ext>
            </a:extLst>
          </p:cNvPr>
          <p:cNvSpPr txBox="1"/>
          <p:nvPr/>
        </p:nvSpPr>
        <p:spPr>
          <a:xfrm>
            <a:off x="8686800" y="23241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 </a:t>
            </a:r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 khai mạc chỉ dùng trong trường hợp bắt đầu/mở đầu một buổi biểu diễn hay một buổi lễ.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EC657E-0C47-9ED3-AA05-7084321640E7}"/>
              </a:ext>
            </a:extLst>
          </p:cNvPr>
          <p:cNvSpPr txBox="1"/>
          <p:nvPr/>
        </p:nvSpPr>
        <p:spPr>
          <a:xfrm>
            <a:off x="8610600" y="4686300"/>
            <a:ext cx="8458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tốt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được đặc điểm của cây cối xanh tốt do được phát triển trong điều kiện thuận lợi.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tắn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còn có nét nghĩa “ánh lên niềm vui” (nụ cười tươi tắn)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41029-43CE-428A-A4B0-0DB39188EBAE}"/>
              </a:ext>
            </a:extLst>
          </p:cNvPr>
          <p:cNvSpPr txBox="1"/>
          <p:nvPr/>
        </p:nvSpPr>
        <p:spPr>
          <a:xfrm>
            <a:off x="8534400" y="6515100"/>
            <a:ext cx="8382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văn nói về một vùng đất,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đủ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 hợp để nói về đời sống vật chất của một nơi sinh sống.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nê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chỉ nói về cảm giác ăn một bữa no.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khát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sự thiếu ăn, khổ cực.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rách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cảnh sống khổ cực của con người (ăn đói, mặc rách).</a:t>
            </a:r>
          </a:p>
        </p:txBody>
      </p:sp>
    </p:spTree>
    <p:extLst>
      <p:ext uri="{BB962C8B-B14F-4D97-AF65-F5344CB8AC3E}">
        <p14:creationId xmlns:p14="http://schemas.microsoft.com/office/powerpoint/2010/main" val="18225600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1A43969A-07C7-CE23-0FE2-11B337726C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38300"/>
            <a:ext cx="9749410" cy="784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468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8BA640-BA4F-5437-D7B6-7B187F824741}"/>
              </a:ext>
            </a:extLst>
          </p:cNvPr>
          <p:cNvGrpSpPr/>
          <p:nvPr/>
        </p:nvGrpSpPr>
        <p:grpSpPr>
          <a:xfrm>
            <a:off x="3733800" y="0"/>
            <a:ext cx="10134600" cy="3657600"/>
            <a:chOff x="3733800" y="0"/>
            <a:chExt cx="10134600" cy="36576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2C6E42-A0D7-2A84-33BB-0F3432E9EB76}"/>
                </a:ext>
              </a:extLst>
            </p:cNvPr>
            <p:cNvGrpSpPr/>
            <p:nvPr/>
          </p:nvGrpSpPr>
          <p:grpSpPr>
            <a:xfrm>
              <a:off x="3733800" y="0"/>
              <a:ext cx="10134600" cy="3657600"/>
              <a:chOff x="8877299" y="85725"/>
              <a:chExt cx="2428876" cy="1876425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39F27989-C4B1-A48A-DB4B-D6DB90EE34DD}"/>
                  </a:ext>
                </a:extLst>
              </p:cNvPr>
              <p:cNvSpPr/>
              <p:nvPr/>
            </p:nvSpPr>
            <p:spPr>
              <a:xfrm>
                <a:off x="8877299" y="85725"/>
                <a:ext cx="2428876" cy="1876425"/>
              </a:xfrm>
              <a:custGeom>
                <a:avLst/>
                <a:gdLst/>
                <a:ahLst/>
                <a:cxnLst/>
                <a:rect l="l" t="t" r="r" b="b"/>
                <a:pathLst>
                  <a:path w="3024000" h="2691360">
                    <a:moveTo>
                      <a:pt x="0" y="0"/>
                    </a:moveTo>
                    <a:lnTo>
                      <a:pt x="3024000" y="0"/>
                    </a:lnTo>
                    <a:lnTo>
                      <a:pt x="3024000" y="2691360"/>
                    </a:lnTo>
                    <a:lnTo>
                      <a:pt x="0" y="26913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74468A8-22E6-047D-1BFA-C74B408DC1C0}"/>
                  </a:ext>
                </a:extLst>
              </p:cNvPr>
              <p:cNvSpPr txBox="1"/>
              <p:nvPr/>
            </p:nvSpPr>
            <p:spPr>
              <a:xfrm>
                <a:off x="8987532" y="885825"/>
                <a:ext cx="2238231" cy="678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endParaRPr lang="vi-VN" sz="80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B28425-2AA2-3A16-8A11-A03A8241744D}"/>
                </a:ext>
              </a:extLst>
            </p:cNvPr>
            <p:cNvSpPr txBox="1"/>
            <p:nvPr/>
          </p:nvSpPr>
          <p:spPr>
            <a:xfrm>
              <a:off x="4495800" y="1714500"/>
              <a:ext cx="8458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Tm từ đồng nghĩa với mỗi từ in đậm trong bà</a:t>
              </a:r>
              <a:r>
                <a:rPr lang="en-US" sz="4400" b="1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i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 dao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 đây:</a:t>
              </a:r>
              <a:endParaRPr lang="vi-VN" sz="9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CA732B-FEA7-CA19-8BC4-A9AF91962098}"/>
              </a:ext>
            </a:extLst>
          </p:cNvPr>
          <p:cNvSpPr txBox="1"/>
          <p:nvPr/>
        </p:nvSpPr>
        <p:spPr>
          <a:xfrm>
            <a:off x="2286000" y="4000500"/>
            <a:ext cx="13716000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tép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trà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(Ca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966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6200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lang="en-GB" altLang="zh-CN" sz="8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29417" y="6727190"/>
            <a:ext cx="15988351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1828800"/>
            <a:r>
              <a:rPr lang="en-GB" altLang="en-US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lang="en-US" altLang="zh-CN" sz="12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2000" b="1" kern="0" dirty="0" err="1">
                <a:solidFill>
                  <a:srgbClr val="F79646">
                    <a:lumMod val="60000"/>
                    <a:lumOff val="40000"/>
                  </a:srgbClr>
                </a:solidFill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quả</a:t>
            </a:r>
            <a:endParaRPr lang="zh-CN" altLang="en-US" sz="12000" b="1" kern="0" dirty="0">
              <a:solidFill>
                <a:srgbClr val="F79646">
                  <a:lumMod val="60000"/>
                  <a:lumOff val="40000"/>
                </a:srgbClr>
              </a:solidFill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2362200" y="21717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Cọp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29417" y="6727190"/>
            <a:ext cx="15130745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2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hổ</a:t>
            </a:r>
            <a:endParaRPr kumimoji="0" lang="zh-CN" altLang="en-US" sz="12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矩形标注 9">
            <a:extLst>
              <a:ext uri="{FF2B5EF4-FFF2-40B4-BE49-F238E27FC236}">
                <a16:creationId xmlns:a16="http://schemas.microsoft.com/office/drawing/2014/main" id="{4D8F46FD-2CE7-BDBD-1521-C445E27B6158}"/>
              </a:ext>
            </a:extLst>
          </p:cNvPr>
          <p:cNvSpPr/>
          <p:nvPr/>
        </p:nvSpPr>
        <p:spPr>
          <a:xfrm>
            <a:off x="120396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mươi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标注 9">
            <a:extLst>
              <a:ext uri="{FF2B5EF4-FFF2-40B4-BE49-F238E27FC236}">
                <a16:creationId xmlns:a16="http://schemas.microsoft.com/office/drawing/2014/main" id="{795C94EE-3A56-D5C7-BECD-712B898FD7C9}"/>
              </a:ext>
            </a:extLst>
          </p:cNvPr>
          <p:cNvSpPr/>
          <p:nvPr/>
        </p:nvSpPr>
        <p:spPr>
          <a:xfrm>
            <a:off x="7315200" y="723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Hùm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  <p:bldP spid="2" grpId="0" bldLvl="0" animBg="1"/>
      <p:bldP spid="3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772400" y="23241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133600" y="6972300"/>
            <a:ext cx="14413498" cy="163121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0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mang</a:t>
            </a:r>
            <a:endParaRPr kumimoji="0" lang="zh-CN" altLang="en-US" sz="10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9232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8592F-2675-21F0-CC6E-9B4769C79E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00" y="2247900"/>
            <a:ext cx="1047692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355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1" y="6888146"/>
            <a:ext cx="2676477" cy="357978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413" y="6888146"/>
            <a:ext cx="2676477" cy="357978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3771900"/>
            <a:ext cx="2676477" cy="3579788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8726350" y="7695367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12252115" y="7685954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11382571" y="4573478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9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074469" y="3949688"/>
            <a:ext cx="6197522" cy="7095806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3209289" y="1088573"/>
            <a:ext cx="5517060" cy="33528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3391126" y="1490145"/>
            <a:ext cx="5129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Để thu hoạch bông hoa, các bạn hãy </a:t>
            </a:r>
            <a:r>
              <a:rPr lang="en-US" sz="4200" b="1">
                <a:solidFill>
                  <a:prstClr val="black"/>
                </a:solidFill>
                <a:latin typeface="Calibri" panose="020F0502020204030204"/>
              </a:rPr>
              <a:t>trả lời đúng các câu hỏi </a:t>
            </a: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90120" y="13692"/>
            <a:ext cx="8861304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8611" h="3307393" fill="none" extrusionOk="0">
                  <a:moveTo>
                    <a:pt x="0" y="807699"/>
                  </a:moveTo>
                  <a:cubicBezTo>
                    <a:pt x="-17526" y="445150"/>
                    <a:pt x="82161" y="-46125"/>
                    <a:pt x="288456" y="0"/>
                  </a:cubicBezTo>
                  <a:cubicBezTo>
                    <a:pt x="3210010" y="92717"/>
                    <a:pt x="8942310" y="-1256869"/>
                    <a:pt x="11910153" y="0"/>
                  </a:cubicBezTo>
                  <a:cubicBezTo>
                    <a:pt x="12086233" y="6958"/>
                    <a:pt x="12136048" y="306510"/>
                    <a:pt x="12198610" y="807699"/>
                  </a:cubicBezTo>
                  <a:cubicBezTo>
                    <a:pt x="12420188" y="1273460"/>
                    <a:pt x="12171534" y="1910911"/>
                    <a:pt x="12198610" y="2499693"/>
                  </a:cubicBezTo>
                  <a:cubicBezTo>
                    <a:pt x="12239114" y="2904011"/>
                    <a:pt x="12099051" y="3268915"/>
                    <a:pt x="11910153" y="3307393"/>
                  </a:cubicBezTo>
                  <a:cubicBezTo>
                    <a:pt x="9830128" y="3509762"/>
                    <a:pt x="3019189" y="2905307"/>
                    <a:pt x="288456" y="3307393"/>
                  </a:cubicBezTo>
                  <a:cubicBezTo>
                    <a:pt x="60843" y="3283386"/>
                    <a:pt x="-157213" y="2943162"/>
                    <a:pt x="0" y="2499693"/>
                  </a:cubicBezTo>
                  <a:cubicBezTo>
                    <a:pt x="-1545" y="1801889"/>
                    <a:pt x="10276" y="1181348"/>
                    <a:pt x="0" y="807699"/>
                  </a:cubicBezTo>
                  <a:close/>
                </a:path>
                <a:path w="12198611" h="3307393" stroke="0" extrusionOk="0">
                  <a:moveTo>
                    <a:pt x="0" y="807699"/>
                  </a:moveTo>
                  <a:cubicBezTo>
                    <a:pt x="-50615" y="281016"/>
                    <a:pt x="59643" y="-66"/>
                    <a:pt x="288456" y="0"/>
                  </a:cubicBezTo>
                  <a:cubicBezTo>
                    <a:pt x="1640903" y="-344537"/>
                    <a:pt x="10584125" y="484875"/>
                    <a:pt x="11910153" y="0"/>
                  </a:cubicBezTo>
                  <a:cubicBezTo>
                    <a:pt x="12073795" y="-84170"/>
                    <a:pt x="12106700" y="375823"/>
                    <a:pt x="12198610" y="807699"/>
                  </a:cubicBezTo>
                  <a:cubicBezTo>
                    <a:pt x="12000214" y="1387399"/>
                    <a:pt x="12232651" y="1945625"/>
                    <a:pt x="12198610" y="2499693"/>
                  </a:cubicBezTo>
                  <a:cubicBezTo>
                    <a:pt x="12213436" y="2886584"/>
                    <a:pt x="12107105" y="3273984"/>
                    <a:pt x="11910153" y="3307393"/>
                  </a:cubicBezTo>
                  <a:cubicBezTo>
                    <a:pt x="7043728" y="3168861"/>
                    <a:pt x="5118913" y="3484696"/>
                    <a:pt x="288456" y="3307393"/>
                  </a:cubicBezTo>
                  <a:cubicBezTo>
                    <a:pt x="181188" y="3338779"/>
                    <a:pt x="-61119" y="3085641"/>
                    <a:pt x="0" y="2499693"/>
                  </a:cubicBezTo>
                  <a:cubicBezTo>
                    <a:pt x="-37013" y="1941659"/>
                    <a:pt x="54789" y="1222012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112" y="359207"/>
                    <a:pt x="126004" y="-43533"/>
                    <a:pt x="288456" y="0"/>
                  </a:cubicBezTo>
                  <a:cubicBezTo>
                    <a:pt x="4192008" y="-100505"/>
                    <a:pt x="8657536" y="16115"/>
                    <a:pt x="11910153" y="0"/>
                  </a:cubicBezTo>
                  <a:cubicBezTo>
                    <a:pt x="12104918" y="2078"/>
                    <a:pt x="12081905" y="326177"/>
                    <a:pt x="12198610" y="807699"/>
                  </a:cubicBezTo>
                  <a:cubicBezTo>
                    <a:pt x="12253636" y="1311928"/>
                    <a:pt x="12178348" y="1855383"/>
                    <a:pt x="12198610" y="2499693"/>
                  </a:cubicBezTo>
                  <a:cubicBezTo>
                    <a:pt x="12205689" y="2924522"/>
                    <a:pt x="12071187" y="3268472"/>
                    <a:pt x="11910153" y="3307393"/>
                  </a:cubicBezTo>
                  <a:cubicBezTo>
                    <a:pt x="10256527" y="4109816"/>
                    <a:pt x="3096495" y="3470423"/>
                    <a:pt x="288456" y="3307393"/>
                  </a:cubicBezTo>
                  <a:cubicBezTo>
                    <a:pt x="70758" y="3375891"/>
                    <a:pt x="-74892" y="3019386"/>
                    <a:pt x="0" y="2499693"/>
                  </a:cubicBezTo>
                  <a:cubicBezTo>
                    <a:pt x="1598" y="1960569"/>
                    <a:pt x="-6712" y="1138367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479" y="387473"/>
                    <a:pt x="73813" y="-29727"/>
                    <a:pt x="288456" y="0"/>
                  </a:cubicBezTo>
                  <a:cubicBezTo>
                    <a:pt x="3719229" y="189253"/>
                    <a:pt x="9445231" y="-795139"/>
                    <a:pt x="11910153" y="0"/>
                  </a:cubicBezTo>
                  <a:cubicBezTo>
                    <a:pt x="12039944" y="-23516"/>
                    <a:pt x="12119114" y="295389"/>
                    <a:pt x="12198610" y="807699"/>
                  </a:cubicBezTo>
                  <a:cubicBezTo>
                    <a:pt x="12412397" y="1318467"/>
                    <a:pt x="12200909" y="1873011"/>
                    <a:pt x="12198610" y="2499693"/>
                  </a:cubicBezTo>
                  <a:cubicBezTo>
                    <a:pt x="12242199" y="2893614"/>
                    <a:pt x="12062193" y="3276067"/>
                    <a:pt x="11910153" y="3307393"/>
                  </a:cubicBezTo>
                  <a:cubicBezTo>
                    <a:pt x="9973518" y="3783830"/>
                    <a:pt x="2952232" y="2929777"/>
                    <a:pt x="288456" y="3307393"/>
                  </a:cubicBezTo>
                  <a:cubicBezTo>
                    <a:pt x="35215" y="3294070"/>
                    <a:pt x="-106150" y="2954359"/>
                    <a:pt x="0" y="2499693"/>
                  </a:cubicBezTo>
                  <a:cubicBezTo>
                    <a:pt x="-13747" y="1879989"/>
                    <a:pt x="-59229" y="1180705"/>
                    <a:pt x="0" y="80769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Giêng, Hai rét cứa như dao,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Nghe tiếng chào mào chống gậy ra trông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Nom Đoài rồi lại ngắm Đông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Bề lo sương táp, bề phòng chim ăn.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9E4C9C-2AC7-8B12-E74D-B9081C37DA54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F5F11CC6-BFEA-1DD3-A0D7-13975A51D795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5A7FAE1-4957-A801-02FE-E9631E849634}"/>
                </a:ext>
              </a:extLst>
            </p:cNvPr>
            <p:cNvSpPr txBox="1"/>
            <p:nvPr/>
          </p:nvSpPr>
          <p:spPr>
            <a:xfrm>
              <a:off x="7172242" y="7649860"/>
              <a:ext cx="3822492" cy="988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7200" b="1" dirty="0" err="1">
                  <a:solidFill>
                    <a:prstClr val="black"/>
                  </a:solidFill>
                  <a:latin typeface="Calibri" panose="020F0502020204030204"/>
                </a:rPr>
                <a:t>trông</a:t>
              </a:r>
              <a:r>
                <a:rPr lang="en-US" sz="7200" b="1" dirty="0">
                  <a:solidFill>
                    <a:prstClr val="black"/>
                  </a:solidFill>
                  <a:latin typeface="Calibri" panose="020F0502020204030204"/>
                </a:rPr>
                <a:t> - nom</a:t>
              </a:r>
            </a:p>
          </p:txBody>
        </p:sp>
        <p:pic>
          <p:nvPicPr>
            <p:cNvPr id="9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37FE05A3-B093-B5ED-87AA-B9F87850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CC6887-07F6-82E5-E9DB-EBBFB276528F}"/>
              </a:ext>
            </a:extLst>
          </p:cNvPr>
          <p:cNvCxnSpPr>
            <a:cxnSpLocks/>
          </p:cNvCxnSpPr>
          <p:nvPr/>
        </p:nvCxnSpPr>
        <p:spPr>
          <a:xfrm>
            <a:off x="13335000" y="38481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36373E-3ACD-5BEA-71DB-CC238EB7E71B}"/>
              </a:ext>
            </a:extLst>
          </p:cNvPr>
          <p:cNvCxnSpPr/>
          <p:nvPr/>
        </p:nvCxnSpPr>
        <p:spPr>
          <a:xfrm>
            <a:off x="6096000" y="4610100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D9CFE74A-5E81-29DF-728A-CC92BE51CC24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52C4F3E8-A86D-B99A-399A-5A39958ED447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47113A4D-917E-980D-7FC8-4FD83090A916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8611" h="3307393" fill="none" extrusionOk="0">
                  <a:moveTo>
                    <a:pt x="0" y="807699"/>
                  </a:moveTo>
                  <a:cubicBezTo>
                    <a:pt x="-17526" y="445150"/>
                    <a:pt x="82161" y="-46125"/>
                    <a:pt x="288456" y="0"/>
                  </a:cubicBezTo>
                  <a:cubicBezTo>
                    <a:pt x="3210010" y="92717"/>
                    <a:pt x="8942310" y="-1256869"/>
                    <a:pt x="11910153" y="0"/>
                  </a:cubicBezTo>
                  <a:cubicBezTo>
                    <a:pt x="12086233" y="6958"/>
                    <a:pt x="12136048" y="306510"/>
                    <a:pt x="12198610" y="807699"/>
                  </a:cubicBezTo>
                  <a:cubicBezTo>
                    <a:pt x="12420188" y="1273460"/>
                    <a:pt x="12171534" y="1910911"/>
                    <a:pt x="12198610" y="2499693"/>
                  </a:cubicBezTo>
                  <a:cubicBezTo>
                    <a:pt x="12239114" y="2904011"/>
                    <a:pt x="12099051" y="3268915"/>
                    <a:pt x="11910153" y="3307393"/>
                  </a:cubicBezTo>
                  <a:cubicBezTo>
                    <a:pt x="9830128" y="3509762"/>
                    <a:pt x="3019189" y="2905307"/>
                    <a:pt x="288456" y="3307393"/>
                  </a:cubicBezTo>
                  <a:cubicBezTo>
                    <a:pt x="60843" y="3283386"/>
                    <a:pt x="-157213" y="2943162"/>
                    <a:pt x="0" y="2499693"/>
                  </a:cubicBezTo>
                  <a:cubicBezTo>
                    <a:pt x="-1545" y="1801889"/>
                    <a:pt x="10276" y="1181348"/>
                    <a:pt x="0" y="807699"/>
                  </a:cubicBezTo>
                  <a:close/>
                </a:path>
                <a:path w="12198611" h="3307393" stroke="0" extrusionOk="0">
                  <a:moveTo>
                    <a:pt x="0" y="807699"/>
                  </a:moveTo>
                  <a:cubicBezTo>
                    <a:pt x="-50615" y="281016"/>
                    <a:pt x="59643" y="-66"/>
                    <a:pt x="288456" y="0"/>
                  </a:cubicBezTo>
                  <a:cubicBezTo>
                    <a:pt x="1640903" y="-344537"/>
                    <a:pt x="10584125" y="484875"/>
                    <a:pt x="11910153" y="0"/>
                  </a:cubicBezTo>
                  <a:cubicBezTo>
                    <a:pt x="12073795" y="-84170"/>
                    <a:pt x="12106700" y="375823"/>
                    <a:pt x="12198610" y="807699"/>
                  </a:cubicBezTo>
                  <a:cubicBezTo>
                    <a:pt x="12000214" y="1387399"/>
                    <a:pt x="12232651" y="1945625"/>
                    <a:pt x="12198610" y="2499693"/>
                  </a:cubicBezTo>
                  <a:cubicBezTo>
                    <a:pt x="12213436" y="2886584"/>
                    <a:pt x="12107105" y="3273984"/>
                    <a:pt x="11910153" y="3307393"/>
                  </a:cubicBezTo>
                  <a:cubicBezTo>
                    <a:pt x="7043728" y="3168861"/>
                    <a:pt x="5118913" y="3484696"/>
                    <a:pt x="288456" y="3307393"/>
                  </a:cubicBezTo>
                  <a:cubicBezTo>
                    <a:pt x="181188" y="3338779"/>
                    <a:pt x="-61119" y="3085641"/>
                    <a:pt x="0" y="2499693"/>
                  </a:cubicBezTo>
                  <a:cubicBezTo>
                    <a:pt x="-37013" y="1941659"/>
                    <a:pt x="54789" y="1222012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112" y="359207"/>
                    <a:pt x="126004" y="-43533"/>
                    <a:pt x="288456" y="0"/>
                  </a:cubicBezTo>
                  <a:cubicBezTo>
                    <a:pt x="4192008" y="-100505"/>
                    <a:pt x="8657536" y="16115"/>
                    <a:pt x="11910153" y="0"/>
                  </a:cubicBezTo>
                  <a:cubicBezTo>
                    <a:pt x="12104918" y="2078"/>
                    <a:pt x="12081905" y="326177"/>
                    <a:pt x="12198610" y="807699"/>
                  </a:cubicBezTo>
                  <a:cubicBezTo>
                    <a:pt x="12253636" y="1311928"/>
                    <a:pt x="12178348" y="1855383"/>
                    <a:pt x="12198610" y="2499693"/>
                  </a:cubicBezTo>
                  <a:cubicBezTo>
                    <a:pt x="12205689" y="2924522"/>
                    <a:pt x="12071187" y="3268472"/>
                    <a:pt x="11910153" y="3307393"/>
                  </a:cubicBezTo>
                  <a:cubicBezTo>
                    <a:pt x="10256527" y="4109816"/>
                    <a:pt x="3096495" y="3470423"/>
                    <a:pt x="288456" y="3307393"/>
                  </a:cubicBezTo>
                  <a:cubicBezTo>
                    <a:pt x="70758" y="3375891"/>
                    <a:pt x="-74892" y="3019386"/>
                    <a:pt x="0" y="2499693"/>
                  </a:cubicBezTo>
                  <a:cubicBezTo>
                    <a:pt x="1598" y="1960569"/>
                    <a:pt x="-6712" y="1138367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479" y="387473"/>
                    <a:pt x="73813" y="-29727"/>
                    <a:pt x="288456" y="0"/>
                  </a:cubicBezTo>
                  <a:cubicBezTo>
                    <a:pt x="3719229" y="189253"/>
                    <a:pt x="9445231" y="-795139"/>
                    <a:pt x="11910153" y="0"/>
                  </a:cubicBezTo>
                  <a:cubicBezTo>
                    <a:pt x="12039944" y="-23516"/>
                    <a:pt x="12119114" y="295389"/>
                    <a:pt x="12198610" y="807699"/>
                  </a:cubicBezTo>
                  <a:cubicBezTo>
                    <a:pt x="12412397" y="1318467"/>
                    <a:pt x="12200909" y="1873011"/>
                    <a:pt x="12198610" y="2499693"/>
                  </a:cubicBezTo>
                  <a:cubicBezTo>
                    <a:pt x="12242199" y="2893614"/>
                    <a:pt x="12062193" y="3276067"/>
                    <a:pt x="11910153" y="3307393"/>
                  </a:cubicBezTo>
                  <a:cubicBezTo>
                    <a:pt x="9973518" y="3783830"/>
                    <a:pt x="2952232" y="2929777"/>
                    <a:pt x="288456" y="3307393"/>
                  </a:cubicBezTo>
                  <a:cubicBezTo>
                    <a:pt x="35215" y="3294070"/>
                    <a:pt x="-106150" y="2954359"/>
                    <a:pt x="0" y="2499693"/>
                  </a:cubicBezTo>
                  <a:cubicBezTo>
                    <a:pt x="-13747" y="1879989"/>
                    <a:pt x="-59229" y="1180705"/>
                    <a:pt x="0" y="80769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sau:</a:t>
              </a:r>
            </a:p>
            <a:p>
              <a:pPr algn="ctr"/>
              <a:r>
                <a:rPr lang="vi-VN" sz="60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Đất nước ta sạch bóng quân thù. Hai Bà Trưng trở thành hai vị anh hùng đầu tiên được lưu danh trong lịch sử nước nhà</a:t>
              </a:r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D324733-17D2-4648-01D8-1D88CF6F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EBD2DD0-0DA0-1F91-52D4-11CCFBAA384C}"/>
              </a:ext>
            </a:extLst>
          </p:cNvPr>
          <p:cNvGrpSpPr/>
          <p:nvPr/>
        </p:nvGrpSpPr>
        <p:grpSpPr>
          <a:xfrm>
            <a:off x="3505200" y="6819894"/>
            <a:ext cx="9906000" cy="2209799"/>
            <a:chOff x="5635407" y="7524357"/>
            <a:chExt cx="5535345" cy="1176915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15473624-5845-E843-C21D-C098BA001A58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2A634A0C-6F00-FDFB-2451-3481D33B0AF6}"/>
                </a:ext>
              </a:extLst>
            </p:cNvPr>
            <p:cNvSpPr txBox="1"/>
            <p:nvPr/>
          </p:nvSpPr>
          <p:spPr>
            <a:xfrm>
              <a:off x="6997953" y="7849027"/>
              <a:ext cx="3954201" cy="54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Đất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nhà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91A20F-3F89-886F-1A89-F3C389257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1DB03-D2CB-DD16-C4AE-DFB84EA8FF30}"/>
              </a:ext>
            </a:extLst>
          </p:cNvPr>
          <p:cNvCxnSpPr>
            <a:cxnSpLocks/>
          </p:cNvCxnSpPr>
          <p:nvPr/>
        </p:nvCxnSpPr>
        <p:spPr>
          <a:xfrm>
            <a:off x="2362200" y="33909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4AC44E-B037-3299-D672-1EC3565EBFEF}"/>
              </a:ext>
            </a:extLst>
          </p:cNvPr>
          <p:cNvCxnSpPr>
            <a:cxnSpLocks/>
          </p:cNvCxnSpPr>
          <p:nvPr/>
        </p:nvCxnSpPr>
        <p:spPr>
          <a:xfrm>
            <a:off x="10058400" y="52197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7BF094EE-C207-5B24-B3F4-420B5D54E916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3BAE726-CFBA-60B5-AF40-082CF055D2EF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B007264E-D9BA-DAA8-5B46-D71CED011DBF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  <a:gd name="connsiteX0" fmla="*/ 0 w 12198611"/>
                <a:gd name="connsiteY0" fmla="*/ 807699 h 3307393"/>
                <a:gd name="connsiteX1" fmla="*/ 288456 w 12198611"/>
                <a:gd name="connsiteY1" fmla="*/ 0 h 3307393"/>
                <a:gd name="connsiteX2" fmla="*/ 11910153 w 12198611"/>
                <a:gd name="connsiteY2" fmla="*/ 0 h 3307393"/>
                <a:gd name="connsiteX3" fmla="*/ 12198610 w 12198611"/>
                <a:gd name="connsiteY3" fmla="*/ 807699 h 3307393"/>
                <a:gd name="connsiteX4" fmla="*/ 12198610 w 12198611"/>
                <a:gd name="connsiteY4" fmla="*/ 2499693 h 3307393"/>
                <a:gd name="connsiteX5" fmla="*/ 11910153 w 12198611"/>
                <a:gd name="connsiteY5" fmla="*/ 3307393 h 3307393"/>
                <a:gd name="connsiteX6" fmla="*/ 288456 w 12198611"/>
                <a:gd name="connsiteY6" fmla="*/ 3307393 h 3307393"/>
                <a:gd name="connsiteX7" fmla="*/ 0 w 12198611"/>
                <a:gd name="connsiteY7" fmla="*/ 2499693 h 3307393"/>
                <a:gd name="connsiteX8" fmla="*/ 0 w 12198611"/>
                <a:gd name="connsiteY8" fmla="*/ 807699 h 3307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8611" h="3307393" fill="none" extrusionOk="0">
                  <a:moveTo>
                    <a:pt x="0" y="807699"/>
                  </a:moveTo>
                  <a:cubicBezTo>
                    <a:pt x="-17526" y="445150"/>
                    <a:pt x="82161" y="-46125"/>
                    <a:pt x="288456" y="0"/>
                  </a:cubicBezTo>
                  <a:cubicBezTo>
                    <a:pt x="3210010" y="92717"/>
                    <a:pt x="8942310" y="-1256869"/>
                    <a:pt x="11910153" y="0"/>
                  </a:cubicBezTo>
                  <a:cubicBezTo>
                    <a:pt x="12086233" y="6958"/>
                    <a:pt x="12136048" y="306510"/>
                    <a:pt x="12198610" y="807699"/>
                  </a:cubicBezTo>
                  <a:cubicBezTo>
                    <a:pt x="12420188" y="1273460"/>
                    <a:pt x="12171534" y="1910911"/>
                    <a:pt x="12198610" y="2499693"/>
                  </a:cubicBezTo>
                  <a:cubicBezTo>
                    <a:pt x="12239114" y="2904011"/>
                    <a:pt x="12099051" y="3268915"/>
                    <a:pt x="11910153" y="3307393"/>
                  </a:cubicBezTo>
                  <a:cubicBezTo>
                    <a:pt x="9830128" y="3509762"/>
                    <a:pt x="3019189" y="2905307"/>
                    <a:pt x="288456" y="3307393"/>
                  </a:cubicBezTo>
                  <a:cubicBezTo>
                    <a:pt x="60843" y="3283386"/>
                    <a:pt x="-157213" y="2943162"/>
                    <a:pt x="0" y="2499693"/>
                  </a:cubicBezTo>
                  <a:cubicBezTo>
                    <a:pt x="-1545" y="1801889"/>
                    <a:pt x="10276" y="1181348"/>
                    <a:pt x="0" y="807699"/>
                  </a:cubicBezTo>
                  <a:close/>
                </a:path>
                <a:path w="12198611" h="3307393" stroke="0" extrusionOk="0">
                  <a:moveTo>
                    <a:pt x="0" y="807699"/>
                  </a:moveTo>
                  <a:cubicBezTo>
                    <a:pt x="-50615" y="281016"/>
                    <a:pt x="59643" y="-66"/>
                    <a:pt x="288456" y="0"/>
                  </a:cubicBezTo>
                  <a:cubicBezTo>
                    <a:pt x="1640903" y="-344537"/>
                    <a:pt x="10584125" y="484875"/>
                    <a:pt x="11910153" y="0"/>
                  </a:cubicBezTo>
                  <a:cubicBezTo>
                    <a:pt x="12073795" y="-84170"/>
                    <a:pt x="12106700" y="375823"/>
                    <a:pt x="12198610" y="807699"/>
                  </a:cubicBezTo>
                  <a:cubicBezTo>
                    <a:pt x="12000214" y="1387399"/>
                    <a:pt x="12232651" y="1945625"/>
                    <a:pt x="12198610" y="2499693"/>
                  </a:cubicBezTo>
                  <a:cubicBezTo>
                    <a:pt x="12213436" y="2886584"/>
                    <a:pt x="12107105" y="3273984"/>
                    <a:pt x="11910153" y="3307393"/>
                  </a:cubicBezTo>
                  <a:cubicBezTo>
                    <a:pt x="7043728" y="3168861"/>
                    <a:pt x="5118913" y="3484696"/>
                    <a:pt x="288456" y="3307393"/>
                  </a:cubicBezTo>
                  <a:cubicBezTo>
                    <a:pt x="181188" y="3338779"/>
                    <a:pt x="-61119" y="3085641"/>
                    <a:pt x="0" y="2499693"/>
                  </a:cubicBezTo>
                  <a:cubicBezTo>
                    <a:pt x="-37013" y="1941659"/>
                    <a:pt x="54789" y="1222012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112" y="359207"/>
                    <a:pt x="126004" y="-43533"/>
                    <a:pt x="288456" y="0"/>
                  </a:cubicBezTo>
                  <a:cubicBezTo>
                    <a:pt x="4192008" y="-100505"/>
                    <a:pt x="8657536" y="16115"/>
                    <a:pt x="11910153" y="0"/>
                  </a:cubicBezTo>
                  <a:cubicBezTo>
                    <a:pt x="12104918" y="2078"/>
                    <a:pt x="12081905" y="326177"/>
                    <a:pt x="12198610" y="807699"/>
                  </a:cubicBezTo>
                  <a:cubicBezTo>
                    <a:pt x="12253636" y="1311928"/>
                    <a:pt x="12178348" y="1855383"/>
                    <a:pt x="12198610" y="2499693"/>
                  </a:cubicBezTo>
                  <a:cubicBezTo>
                    <a:pt x="12205689" y="2924522"/>
                    <a:pt x="12071187" y="3268472"/>
                    <a:pt x="11910153" y="3307393"/>
                  </a:cubicBezTo>
                  <a:cubicBezTo>
                    <a:pt x="10256527" y="4109816"/>
                    <a:pt x="3096495" y="3470423"/>
                    <a:pt x="288456" y="3307393"/>
                  </a:cubicBezTo>
                  <a:cubicBezTo>
                    <a:pt x="70758" y="3375891"/>
                    <a:pt x="-74892" y="3019386"/>
                    <a:pt x="0" y="2499693"/>
                  </a:cubicBezTo>
                  <a:cubicBezTo>
                    <a:pt x="1598" y="1960569"/>
                    <a:pt x="-6712" y="1138367"/>
                    <a:pt x="0" y="807699"/>
                  </a:cubicBezTo>
                  <a:close/>
                </a:path>
                <a:path w="12198611" h="3307393" fill="none" stroke="0" extrusionOk="0">
                  <a:moveTo>
                    <a:pt x="0" y="807699"/>
                  </a:moveTo>
                  <a:cubicBezTo>
                    <a:pt x="-17479" y="387473"/>
                    <a:pt x="73813" y="-29727"/>
                    <a:pt x="288456" y="0"/>
                  </a:cubicBezTo>
                  <a:cubicBezTo>
                    <a:pt x="3719229" y="189253"/>
                    <a:pt x="9445231" y="-795139"/>
                    <a:pt x="11910153" y="0"/>
                  </a:cubicBezTo>
                  <a:cubicBezTo>
                    <a:pt x="12039944" y="-23516"/>
                    <a:pt x="12119114" y="295389"/>
                    <a:pt x="12198610" y="807699"/>
                  </a:cubicBezTo>
                  <a:cubicBezTo>
                    <a:pt x="12412397" y="1318467"/>
                    <a:pt x="12200909" y="1873011"/>
                    <a:pt x="12198610" y="2499693"/>
                  </a:cubicBezTo>
                  <a:cubicBezTo>
                    <a:pt x="12242199" y="2893614"/>
                    <a:pt x="12062193" y="3276067"/>
                    <a:pt x="11910153" y="3307393"/>
                  </a:cubicBezTo>
                  <a:cubicBezTo>
                    <a:pt x="9973518" y="3783830"/>
                    <a:pt x="2952232" y="2929777"/>
                    <a:pt x="288456" y="3307393"/>
                  </a:cubicBezTo>
                  <a:cubicBezTo>
                    <a:pt x="35215" y="3294070"/>
                    <a:pt x="-106150" y="2954359"/>
                    <a:pt x="0" y="2499693"/>
                  </a:cubicBezTo>
                  <a:cubicBezTo>
                    <a:pt x="-13747" y="1879989"/>
                    <a:pt x="-59229" y="1180705"/>
                    <a:pt x="0" y="80769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Con tàu như mũi tên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Đang lao về phía trước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 muốn con tàu này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Đưa em đi khắp nước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Ơi Tổ quốc! Tổ quốc!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D10551D-2412-E8CC-FEDA-865453EF7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44309F-A6D1-A4DA-6CE9-8B7434BDB342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037DA71A-92B4-BBD6-A722-51A997F7BFAE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Hộp Văn bản 7">
              <a:extLst>
                <a:ext uri="{FF2B5EF4-FFF2-40B4-BE49-F238E27FC236}">
                  <a16:creationId xmlns:a16="http://schemas.microsoft.com/office/drawing/2014/main" id="{7D20C724-8C80-AA51-BDF8-5968F585B9A1}"/>
                </a:ext>
              </a:extLst>
            </p:cNvPr>
            <p:cNvSpPr txBox="1"/>
            <p:nvPr/>
          </p:nvSpPr>
          <p:spPr>
            <a:xfrm>
              <a:off x="6987822" y="7649860"/>
              <a:ext cx="4118720" cy="836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Tổ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quốc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7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3DD648-F56B-2BDB-D3E2-F106406557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C36404-9A34-C297-C836-3C1085699226}"/>
              </a:ext>
            </a:extLst>
          </p:cNvPr>
          <p:cNvCxnSpPr>
            <a:cxnSpLocks/>
          </p:cNvCxnSpPr>
          <p:nvPr/>
        </p:nvCxnSpPr>
        <p:spPr>
          <a:xfrm>
            <a:off x="10972800" y="49149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FD0942-AF59-ECA1-9860-B95AD87D3AAE}"/>
              </a:ext>
            </a:extLst>
          </p:cNvPr>
          <p:cNvCxnSpPr>
            <a:cxnSpLocks/>
          </p:cNvCxnSpPr>
          <p:nvPr/>
        </p:nvCxnSpPr>
        <p:spPr>
          <a:xfrm>
            <a:off x="7848600" y="567690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38" y="4327023"/>
            <a:ext cx="6100359" cy="610035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159" y="5237203"/>
            <a:ext cx="1642208" cy="219645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748" y="6216560"/>
            <a:ext cx="1642208" cy="219645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06" y="5489980"/>
            <a:ext cx="1642208" cy="219645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807" y="6272215"/>
            <a:ext cx="1642208" cy="2196452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6742100" y="610934"/>
            <a:ext cx="5517060" cy="33528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6936046" y="1211907"/>
            <a:ext cx="5129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17407" y="1543967"/>
            <a:ext cx="8744693" cy="1001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BB94-775D-5BB7-C51B-4A59D3276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ién chuan">
            <a:hlinkClick r:id="" action="ppaction://media"/>
            <a:extLst>
              <a:ext uri="{FF2B5EF4-FFF2-40B4-BE49-F238E27FC236}">
                <a16:creationId xmlns:a16="http://schemas.microsoft.com/office/drawing/2014/main" id="{E11DBEC3-841C-BD13-434A-F42411E9983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</p:spPr>
      </p:pic>
    </p:spTree>
    <p:extLst>
      <p:ext uri="{BB962C8B-B14F-4D97-AF65-F5344CB8AC3E}">
        <p14:creationId xmlns:p14="http://schemas.microsoft.com/office/powerpoint/2010/main" val="327145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4098E-F11C-3927-F2E2-AE8251A05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n mai">
            <a:hlinkClick r:id="" action="ppaction://media"/>
            <a:extLst>
              <a:ext uri="{FF2B5EF4-FFF2-40B4-BE49-F238E27FC236}">
                <a16:creationId xmlns:a16="http://schemas.microsoft.com/office/drawing/2014/main" id="{47F43286-9DF4-019D-993E-468EC4F6D24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</p:spPr>
      </p:pic>
    </p:spTree>
    <p:extLst>
      <p:ext uri="{BB962C8B-B14F-4D97-AF65-F5344CB8AC3E}">
        <p14:creationId xmlns:p14="http://schemas.microsoft.com/office/powerpoint/2010/main" val="36232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313</TotalTime>
  <Words>1512</Words>
  <Application>Microsoft Office PowerPoint</Application>
  <PresentationFormat>Custom</PresentationFormat>
  <Paragraphs>130</Paragraphs>
  <Slides>29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#9Slide05 SVNClementine</vt:lpstr>
      <vt:lpstr>Arial</vt:lpstr>
      <vt:lpstr>Calibri</vt:lpstr>
      <vt:lpstr>Calibri Light</vt:lpstr>
      <vt:lpstr>Cambria</vt:lpstr>
      <vt:lpstr>Segoe UI Black</vt:lpstr>
      <vt:lpstr>Times New Roman</vt:lpstr>
      <vt:lpstr>1_Chủ đề Office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43</cp:revision>
  <dcterms:created xsi:type="dcterms:W3CDTF">2006-08-16T00:00:00Z</dcterms:created>
  <dcterms:modified xsi:type="dcterms:W3CDTF">2024-10-08T03:29:23Z</dcterms:modified>
  <cp:category>9Slide.vn</cp:category>
  <dc:identifier>DAGFWQ5R7NY</dc:identifier>
</cp:coreProperties>
</file>