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4" r:id="rId4"/>
    <p:sldMasterId id="2147483747" r:id="rId5"/>
  </p:sldMasterIdLst>
  <p:notesMasterIdLst>
    <p:notesMasterId r:id="rId24"/>
  </p:notesMasterIdLst>
  <p:sldIdLst>
    <p:sldId id="256" r:id="rId6"/>
    <p:sldId id="257" r:id="rId7"/>
    <p:sldId id="558" r:id="rId8"/>
    <p:sldId id="261" r:id="rId9"/>
    <p:sldId id="268" r:id="rId10"/>
    <p:sldId id="259" r:id="rId11"/>
    <p:sldId id="269" r:id="rId12"/>
    <p:sldId id="2893" r:id="rId13"/>
    <p:sldId id="2894" r:id="rId14"/>
    <p:sldId id="2895" r:id="rId15"/>
    <p:sldId id="2896" r:id="rId16"/>
    <p:sldId id="279" r:id="rId17"/>
    <p:sldId id="280" r:id="rId18"/>
    <p:sldId id="264" r:id="rId19"/>
    <p:sldId id="281" r:id="rId20"/>
    <p:sldId id="2892" r:id="rId21"/>
    <p:sldId id="2897"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7E7FD-BFF2-478B-8B34-D49C881A675E}"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34FA5-0BD4-4D44-81DD-5903EB7FE0F9}" type="slidenum">
              <a:rPr lang="en-US" smtClean="0"/>
              <a:t>‹#›</a:t>
            </a:fld>
            <a:endParaRPr lang="en-US"/>
          </a:p>
        </p:txBody>
      </p:sp>
    </p:spTree>
    <p:extLst>
      <p:ext uri="{BB962C8B-B14F-4D97-AF65-F5344CB8AC3E}">
        <p14:creationId xmlns:p14="http://schemas.microsoft.com/office/powerpoint/2010/main" val="69833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34FA5-0BD4-4D44-81DD-5903EB7FE0F9}" type="slidenum">
              <a:rPr lang="en-US" smtClean="0"/>
              <a:t>4</a:t>
            </a:fld>
            <a:endParaRPr lang="en-US"/>
          </a:p>
        </p:txBody>
      </p:sp>
    </p:spTree>
    <p:extLst>
      <p:ext uri="{BB962C8B-B14F-4D97-AF65-F5344CB8AC3E}">
        <p14:creationId xmlns:p14="http://schemas.microsoft.com/office/powerpoint/2010/main" val="188034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73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85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591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0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203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18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972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66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385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527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44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42759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980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0973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90059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722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1648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6436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588811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5733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2666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25230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75894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17537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5727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9437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936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442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6802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61950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82924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7516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13914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7957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5046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04309"/>
      </p:ext>
    </p:extLst>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85632259"/>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54257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89190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10491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87521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198745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23221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449084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8716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9160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621133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84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4037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98615058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8" r:id="rId3"/>
    <p:sldLayoutId id="2147483679" r:id="rId4"/>
    <p:sldLayoutId id="2147483680" r:id="rId5"/>
    <p:sldLayoutId id="2147483681" r:id="rId6"/>
    <p:sldLayoutId id="2147483682" r:id="rId7"/>
    <p:sldLayoutId id="2147483698" r:id="rId8"/>
    <p:sldLayoutId id="2147483699" r:id="rId9"/>
    <p:sldLayoutId id="2147483700" r:id="rId10"/>
    <p:sldLayoutId id="2147483701" r:id="rId11"/>
    <p:sldLayoutId id="2147483702" r:id="rId12"/>
    <p:sldLayoutId id="214748370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2024/10/12</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67952147"/>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37"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spTree>
    <p:extLst>
      <p:ext uri="{BB962C8B-B14F-4D97-AF65-F5344CB8AC3E}">
        <p14:creationId xmlns:p14="http://schemas.microsoft.com/office/powerpoint/2010/main" val="40481837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32.sv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51.svg"/><Relationship Id="rId11" Type="http://schemas.openxmlformats.org/officeDocument/2006/relationships/image" Target="../media/image56.sv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49.sv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5.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30.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9144000" y="-425215"/>
            <a:ext cx="11137430" cy="11137430"/>
          </a:xfrm>
          <a:custGeom>
            <a:avLst/>
            <a:gdLst/>
            <a:ahLst/>
            <a:cxnLst/>
            <a:rect l="l" t="t" r="r" b="b"/>
            <a:pathLst>
              <a:path w="11137430" h="11137430">
                <a:moveTo>
                  <a:pt x="0" y="0"/>
                </a:moveTo>
                <a:lnTo>
                  <a:pt x="11137430" y="0"/>
                </a:lnTo>
                <a:lnTo>
                  <a:pt x="11137430" y="11137430"/>
                </a:lnTo>
                <a:lnTo>
                  <a:pt x="0" y="11137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0184946" y="2002367"/>
            <a:ext cx="7401778" cy="8471277"/>
          </a:xfrm>
          <a:custGeom>
            <a:avLst/>
            <a:gdLst/>
            <a:ahLst/>
            <a:cxnLst/>
            <a:rect l="l" t="t" r="r" b="b"/>
            <a:pathLst>
              <a:path w="7401778" h="8471277">
                <a:moveTo>
                  <a:pt x="0" y="0"/>
                </a:moveTo>
                <a:lnTo>
                  <a:pt x="7401778" y="0"/>
                </a:lnTo>
                <a:lnTo>
                  <a:pt x="7401778" y="8471276"/>
                </a:lnTo>
                <a:lnTo>
                  <a:pt x="0" y="84712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5600028" y="-425215"/>
            <a:ext cx="5857793" cy="13017319"/>
          </a:xfrm>
          <a:custGeom>
            <a:avLst/>
            <a:gdLst/>
            <a:ahLst/>
            <a:cxnLst/>
            <a:rect l="l" t="t" r="r" b="b"/>
            <a:pathLst>
              <a:path w="5857793" h="13017319">
                <a:moveTo>
                  <a:pt x="0" y="0"/>
                </a:moveTo>
                <a:lnTo>
                  <a:pt x="5857793" y="0"/>
                </a:lnTo>
                <a:lnTo>
                  <a:pt x="5857793" y="13017319"/>
                </a:lnTo>
                <a:lnTo>
                  <a:pt x="0" y="130173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169699" y="699262"/>
            <a:ext cx="12246244" cy="8025638"/>
          </a:xfrm>
          <a:custGeom>
            <a:avLst/>
            <a:gdLst/>
            <a:ahLst/>
            <a:cxnLst/>
            <a:rect l="l" t="t" r="r" b="b"/>
            <a:pathLst>
              <a:path w="12246244" h="7546748">
                <a:moveTo>
                  <a:pt x="0" y="0"/>
                </a:moveTo>
                <a:lnTo>
                  <a:pt x="12246245" y="0"/>
                </a:lnTo>
                <a:lnTo>
                  <a:pt x="12246245" y="7546748"/>
                </a:lnTo>
                <a:lnTo>
                  <a:pt x="0" y="75467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561DF1E-24CE-F5D7-74C3-823632146266}"/>
              </a:ext>
            </a:extLst>
          </p:cNvPr>
          <p:cNvPicPr>
            <a:picLocks noChangeAspect="1"/>
          </p:cNvPicPr>
          <p:nvPr/>
        </p:nvPicPr>
        <p:blipFill>
          <a:blip r:embed="rId10"/>
          <a:stretch>
            <a:fillRect/>
          </a:stretch>
        </p:blipFill>
        <p:spPr>
          <a:xfrm>
            <a:off x="2209800" y="0"/>
            <a:ext cx="5104411" cy="1330494"/>
          </a:xfrm>
          <a:prstGeom prst="rect">
            <a:avLst/>
          </a:prstGeom>
        </p:spPr>
      </p:pic>
      <p:pic>
        <p:nvPicPr>
          <p:cNvPr id="11" name="Picture 10">
            <a:extLst>
              <a:ext uri="{FF2B5EF4-FFF2-40B4-BE49-F238E27FC236}">
                <a16:creationId xmlns:a16="http://schemas.microsoft.com/office/drawing/2014/main" id="{0461379F-D7C7-967D-6FEE-C9C8FF6053E1}"/>
              </a:ext>
            </a:extLst>
          </p:cNvPr>
          <p:cNvPicPr>
            <a:picLocks noChangeAspect="1"/>
          </p:cNvPicPr>
          <p:nvPr/>
        </p:nvPicPr>
        <p:blipFill>
          <a:blip r:embed="rId11"/>
          <a:stretch>
            <a:fillRect/>
          </a:stretch>
        </p:blipFill>
        <p:spPr>
          <a:xfrm>
            <a:off x="990600" y="2628900"/>
            <a:ext cx="7980356" cy="4578493"/>
          </a:xfrm>
          <a:prstGeom prst="rect">
            <a:avLst/>
          </a:prstGeom>
        </p:spPr>
      </p:pic>
      <p:pic>
        <p:nvPicPr>
          <p:cNvPr id="13" name="Picture 12">
            <a:extLst>
              <a:ext uri="{FF2B5EF4-FFF2-40B4-BE49-F238E27FC236}">
                <a16:creationId xmlns:a16="http://schemas.microsoft.com/office/drawing/2014/main" id="{C1A04FC9-7E0E-9AFD-4515-8276481C8B15}"/>
              </a:ext>
            </a:extLst>
          </p:cNvPr>
          <p:cNvPicPr>
            <a:picLocks noChangeAspect="1"/>
          </p:cNvPicPr>
          <p:nvPr/>
        </p:nvPicPr>
        <p:blipFill>
          <a:blip r:embed="rId12"/>
          <a:stretch>
            <a:fillRect/>
          </a:stretch>
        </p:blipFill>
        <p:spPr>
          <a:xfrm>
            <a:off x="228600" y="1943100"/>
            <a:ext cx="3036071" cy="1072989"/>
          </a:xfrm>
          <a:prstGeom prst="rect">
            <a:avLst/>
          </a:prstGeom>
        </p:spPr>
      </p:pic>
      <p:pic>
        <p:nvPicPr>
          <p:cNvPr id="7" name="Picture 6">
            <a:extLst>
              <a:ext uri="{FF2B5EF4-FFF2-40B4-BE49-F238E27FC236}">
                <a16:creationId xmlns:a16="http://schemas.microsoft.com/office/drawing/2014/main" id="{D228A821-C086-2934-5F86-DA3B07610959}"/>
              </a:ext>
            </a:extLst>
          </p:cNvPr>
          <p:cNvPicPr>
            <a:picLocks noChangeAspect="1"/>
          </p:cNvPicPr>
          <p:nvPr/>
        </p:nvPicPr>
        <p:blipFill>
          <a:blip r:embed="rId13"/>
          <a:stretch>
            <a:fillRect/>
          </a:stretch>
        </p:blipFill>
        <p:spPr>
          <a:xfrm>
            <a:off x="3962400" y="6515100"/>
            <a:ext cx="291414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òng đời của chó_v720P">
            <a:hlinkClick r:id="" action="ppaction://media"/>
            <a:extLst>
              <a:ext uri="{FF2B5EF4-FFF2-40B4-BE49-F238E27FC236}">
                <a16:creationId xmlns:a16="http://schemas.microsoft.com/office/drawing/2014/main" id="{8C5821C6-08AC-3FE3-A11D-5446EE2F92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
            <a:ext cx="18247360" cy="10264140"/>
          </a:xfrm>
          <a:prstGeom prst="rect">
            <a:avLst/>
          </a:prstGeom>
        </p:spPr>
      </p:pic>
    </p:spTree>
    <p:extLst>
      <p:ext uri="{BB962C8B-B14F-4D97-AF65-F5344CB8AC3E}">
        <p14:creationId xmlns:p14="http://schemas.microsoft.com/office/powerpoint/2010/main" val="295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logo with a black background&#10;&#10;Description automatically generated">
            <a:extLst>
              <a:ext uri="{FF2B5EF4-FFF2-40B4-BE49-F238E27FC236}">
                <a16:creationId xmlns:a16="http://schemas.microsoft.com/office/drawing/2014/main" id="{BEFEABFC-F809-C23B-5FAF-53675D2108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3086100"/>
            <a:ext cx="8315665" cy="6425741"/>
          </a:xfrm>
          <a:prstGeom prst="rect">
            <a:avLst/>
          </a:prstGeom>
        </p:spPr>
      </p:pic>
    </p:spTree>
    <p:extLst>
      <p:ext uri="{BB962C8B-B14F-4D97-AF65-F5344CB8AC3E}">
        <p14:creationId xmlns:p14="http://schemas.microsoft.com/office/powerpoint/2010/main" val="24655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8"/>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8"/>
            <a:stretch>
              <a:fillRect/>
            </a:stretch>
          </a:blipFill>
        </p:spPr>
        <p:txBody>
          <a:bodyPr/>
          <a:lstStyle/>
          <a:p>
            <a:endParaRPr lang="en-US"/>
          </a:p>
        </p:txBody>
      </p:sp>
      <p:pic>
        <p:nvPicPr>
          <p:cNvPr id="7" name="Picture 6">
            <a:extLst>
              <a:ext uri="{FF2B5EF4-FFF2-40B4-BE49-F238E27FC236}">
                <a16:creationId xmlns:a16="http://schemas.microsoft.com/office/drawing/2014/main" id="{0C0BB1BD-1C8F-E20E-872F-B59AB2D90E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228600" y="419100"/>
            <a:ext cx="13106401" cy="9897918"/>
          </a:xfrm>
          <a:prstGeom prst="rect">
            <a:avLst/>
          </a:prstGeom>
        </p:spPr>
      </p:pic>
      <p:pic>
        <p:nvPicPr>
          <p:cNvPr id="10" name="Picture 9">
            <a:extLst>
              <a:ext uri="{FF2B5EF4-FFF2-40B4-BE49-F238E27FC236}">
                <a16:creationId xmlns:a16="http://schemas.microsoft.com/office/drawing/2014/main" id="{412B27A4-C86E-EDCA-A230-BD6A6D97B3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9751" r="12638"/>
          <a:stretch/>
        </p:blipFill>
        <p:spPr>
          <a:xfrm flipH="1">
            <a:off x="11277600" y="2705100"/>
            <a:ext cx="8080022" cy="8347116"/>
          </a:xfrm>
          <a:prstGeom prst="rect">
            <a:avLst/>
          </a:prstGeom>
        </p:spPr>
      </p:pic>
      <p:sp>
        <p:nvSpPr>
          <p:cNvPr id="11" name="TextBox 10">
            <a:extLst>
              <a:ext uri="{FF2B5EF4-FFF2-40B4-BE49-F238E27FC236}">
                <a16:creationId xmlns:a16="http://schemas.microsoft.com/office/drawing/2014/main" id="{27B56120-C581-5F91-79A1-63C1E6767E2F}"/>
              </a:ext>
            </a:extLst>
          </p:cNvPr>
          <p:cNvSpPr txBox="1"/>
          <p:nvPr/>
        </p:nvSpPr>
        <p:spPr>
          <a:xfrm>
            <a:off x="2209800" y="2628900"/>
            <a:ext cx="9677400" cy="5530296"/>
          </a:xfrm>
          <a:prstGeom prst="rect">
            <a:avLst/>
          </a:prstGeom>
          <a:noFill/>
        </p:spPr>
        <p:txBody>
          <a:bodyPr wrap="square" rtlCol="0">
            <a:spAutoFit/>
          </a:bodyPr>
          <a:lstStyle/>
          <a:p>
            <a:pPr algn="just">
              <a:lnSpc>
                <a:spcPct val="120000"/>
              </a:lnSpc>
            </a:pPr>
            <a:r>
              <a:rPr lang="en-US" sz="6000" b="1" dirty="0" err="1">
                <a:latin typeface="Cambria" panose="02040503050406030204" pitchFamily="18" charset="0"/>
                <a:ea typeface="Cambria" panose="02040503050406030204" pitchFamily="18" charset="0"/>
              </a:rPr>
              <a:t>Tìm</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hiểu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sự</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phát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triển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của</a:t>
            </a:r>
            <a:r>
              <a:rPr lang="en-US" sz="6000" b="1" dirty="0">
                <a:latin typeface="Cambria" panose="02040503050406030204" pitchFamily="18" charset="0"/>
                <a:ea typeface="Cambria" panose="02040503050406030204" pitchFamily="18" charset="0"/>
              </a:rPr>
              <a:t> con </a:t>
            </a:r>
            <a:r>
              <a:rPr lang="en-US" sz="6000" b="1" dirty="0" err="1">
                <a:latin typeface="Cambria" panose="02040503050406030204" pitchFamily="18" charset="0"/>
                <a:ea typeface="Cambria" panose="02040503050406030204" pitchFamily="18" charset="0"/>
              </a:rPr>
              <a:t>vật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theo</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gợi</a:t>
            </a:r>
            <a:r>
              <a:rPr lang="en-US" sz="6000" b="1" dirty="0">
                <a:latin typeface="Cambria" panose="02040503050406030204" pitchFamily="18" charset="0"/>
                <a:ea typeface="Cambria" panose="02040503050406030204" pitchFamily="18" charset="0"/>
              </a:rPr>
              <a:t> ý:</a:t>
            </a: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Tên</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endParaRPr lang="en-US" sz="6000" dirty="0">
              <a:latin typeface="Cambria" panose="02040503050406030204" pitchFamily="18" charset="0"/>
              <a:ea typeface="Cambria" panose="02040503050406030204" pitchFamily="18" charset="0"/>
            </a:endParaRP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Các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giai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đoạn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trong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vòng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đời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của</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đó</a:t>
            </a:r>
            <a:r>
              <a:rPr lang="en-US" sz="6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286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B7531EC-03B2-1F83-D332-AF84C445B9F1}"/>
              </a:ext>
            </a:extLst>
          </p:cNvPr>
          <p:cNvPicPr>
            <a:picLocks noChangeAspect="1"/>
          </p:cNvPicPr>
          <p:nvPr/>
        </p:nvPicPr>
        <p:blipFill>
          <a:blip r:embed="rId9"/>
          <a:stretch>
            <a:fillRect/>
          </a:stretch>
        </p:blipFill>
        <p:spPr>
          <a:xfrm>
            <a:off x="2819400" y="1028700"/>
            <a:ext cx="14281751" cy="8763000"/>
          </a:xfrm>
          <a:prstGeom prst="rect">
            <a:avLst/>
          </a:prstGeom>
        </p:spPr>
      </p:pic>
    </p:spTree>
    <p:extLst>
      <p:ext uri="{BB962C8B-B14F-4D97-AF65-F5344CB8AC3E}">
        <p14:creationId xmlns:p14="http://schemas.microsoft.com/office/powerpoint/2010/main" val="15570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5416868"/>
          </a:xfrm>
          <a:prstGeom prst="rect">
            <a:avLst/>
          </a:prstGeom>
        </p:spPr>
        <p:txBody>
          <a:bodyPr lIns="0" tIns="0" rIns="0" bIns="0" rtlCol="0" anchor="t">
            <a:spAutoFit/>
          </a:bodyPr>
          <a:lstStyle/>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trứng, con non nở ra từ trứng phát triển thành con trưởng thành hoặc ấu trùng nở ra từ trứng phát triển thành nhộng, nhộng  phát triển thành con trưởng thành.</a:t>
            </a:r>
          </a:p>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con, con non mới được sinh ra thường được nuôi bằng sữa mẹ cho đến khi có thể tự kiếm ăn và phát triển thành con trưởng thành.</a:t>
            </a: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32463E7-E8CE-C7C1-B46F-709A6706F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3695700"/>
            <a:ext cx="9753600" cy="3238500"/>
          </a:xfrm>
          <a:prstGeom prst="rect">
            <a:avLst/>
          </a:prstGeom>
        </p:spPr>
      </p:pic>
    </p:spTree>
    <p:extLst>
      <p:ext uri="{BB962C8B-B14F-4D97-AF65-F5344CB8AC3E}">
        <p14:creationId xmlns:p14="http://schemas.microsoft.com/office/powerpoint/2010/main" val="24363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828800" y="1638300"/>
            <a:ext cx="14935200" cy="255454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8000" dirty="0">
                <a:solidFill>
                  <a:prstClr val="black"/>
                </a:solidFill>
                <a:latin typeface="Cambria" panose="02040503050406030204" pitchFamily="18" charset="0"/>
                <a:ea typeface="Cambria" panose="02040503050406030204" pitchFamily="18" charset="0"/>
              </a:rPr>
              <a:t>V</a:t>
            </a:r>
            <a:r>
              <a:rPr lang="vi-VN" sz="8000" dirty="0">
                <a:solidFill>
                  <a:prstClr val="black"/>
                </a:solidFill>
                <a:latin typeface="Cambria" panose="02040503050406030204" pitchFamily="18" charset="0"/>
                <a:ea typeface="Cambria" panose="02040503050406030204" pitchFamily="18" charset="0"/>
              </a:rPr>
              <a:t>ẽ và trình bày được vòng đời của một số động vật.</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13716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984672" y="647701"/>
            <a:ext cx="9541328"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trứng, con non nở ra từ trứng phát triển thành con trưởng thành hoặc ấu trùng nở ra từ trứng phát triển thành nhộng, nhộng phát triển thành con trưởng thành.</a:t>
            </a: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con, con non mới được sinh ra thường được nuôi bằng sữa mẹ cho đến khi có thể tự kiếm ăn và phát triển thành con trưởng thành.</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rot="-10800000">
            <a:off x="-469833" y="6647251"/>
            <a:ext cx="19832644" cy="5659135"/>
          </a:xfrm>
          <a:custGeom>
            <a:avLst/>
            <a:gdLst/>
            <a:ahLst/>
            <a:cxnLst/>
            <a:rect l="l" t="t" r="r" b="b"/>
            <a:pathLst>
              <a:path w="19832644" h="5659135">
                <a:moveTo>
                  <a:pt x="0" y="0"/>
                </a:moveTo>
                <a:lnTo>
                  <a:pt x="19832644" y="0"/>
                </a:lnTo>
                <a:lnTo>
                  <a:pt x="19832644" y="5659135"/>
                </a:lnTo>
                <a:lnTo>
                  <a:pt x="0" y="5659135"/>
                </a:lnTo>
                <a:lnTo>
                  <a:pt x="0" y="0"/>
                </a:lnTo>
                <a:close/>
              </a:path>
            </a:pathLst>
          </a:custGeom>
          <a:blipFill>
            <a:blip r:embed="rId2">
              <a:extLst>
                <a:ext uri="{96DAC541-7B7A-43D3-8B79-37D633B846F1}">
                  <asvg:svgBlip xmlns:asvg="http://schemas.microsoft.com/office/drawing/2016/SVG/main" xmlns="" r:embed="rId3"/>
                </a:ext>
              </a:extLst>
            </a:blip>
            <a:stretch>
              <a:fillRect t="-148822"/>
            </a:stretch>
          </a:blipFill>
        </p:spPr>
        <p:txBody>
          <a:bodyPr/>
          <a:lstStyle/>
          <a:p>
            <a:endParaRPr lang="en-US"/>
          </a:p>
        </p:txBody>
      </p:sp>
      <p:sp>
        <p:nvSpPr>
          <p:cNvPr id="5" name="Freeform 5"/>
          <p:cNvSpPr/>
          <p:nvPr/>
        </p:nvSpPr>
        <p:spPr>
          <a:xfrm>
            <a:off x="-469833" y="6647251"/>
            <a:ext cx="5091545" cy="5222098"/>
          </a:xfrm>
          <a:custGeom>
            <a:avLst/>
            <a:gdLst/>
            <a:ahLst/>
            <a:cxnLst/>
            <a:rect l="l" t="t" r="r" b="b"/>
            <a:pathLst>
              <a:path w="5091545" h="5222098">
                <a:moveTo>
                  <a:pt x="0" y="0"/>
                </a:moveTo>
                <a:lnTo>
                  <a:pt x="5091545" y="0"/>
                </a:lnTo>
                <a:lnTo>
                  <a:pt x="5091545" y="5222098"/>
                </a:lnTo>
                <a:lnTo>
                  <a:pt x="0" y="52220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4713527" y="6647251"/>
            <a:ext cx="5091545" cy="5222098"/>
          </a:xfrm>
          <a:custGeom>
            <a:avLst/>
            <a:gdLst/>
            <a:ahLst/>
            <a:cxnLst/>
            <a:rect l="l" t="t" r="r" b="b"/>
            <a:pathLst>
              <a:path w="5091545" h="5222098">
                <a:moveTo>
                  <a:pt x="0" y="0"/>
                </a:moveTo>
                <a:lnTo>
                  <a:pt x="5091546" y="0"/>
                </a:lnTo>
                <a:lnTo>
                  <a:pt x="5091546" y="5222098"/>
                </a:lnTo>
                <a:lnTo>
                  <a:pt x="0" y="52220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6EEE65D3-6102-439B-1FE9-37BDE2D12E59}"/>
              </a:ext>
            </a:extLst>
          </p:cNvPr>
          <p:cNvPicPr>
            <a:picLocks noChangeAspect="1"/>
          </p:cNvPicPr>
          <p:nvPr/>
        </p:nvPicPr>
        <p:blipFill>
          <a:blip r:embed="rId6"/>
          <a:stretch>
            <a:fillRect/>
          </a:stretch>
        </p:blipFill>
        <p:spPr>
          <a:xfrm>
            <a:off x="990599" y="1416516"/>
            <a:ext cx="15655027" cy="6251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6F2DA599-D65A-9638-04F1-71B35001F3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3009900"/>
            <a:ext cx="6355485" cy="5361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9"/>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2877800" y="723900"/>
            <a:ext cx="4715680" cy="9919046"/>
          </a:xfrm>
          <a:custGeom>
            <a:avLst/>
            <a:gdLst/>
            <a:ahLst/>
            <a:cxnLst/>
            <a:rect l="l" t="t" r="r" b="b"/>
            <a:pathLst>
              <a:path w="4715680" h="9919046">
                <a:moveTo>
                  <a:pt x="0" y="0"/>
                </a:moveTo>
                <a:lnTo>
                  <a:pt x="4715679" y="0"/>
                </a:lnTo>
                <a:lnTo>
                  <a:pt x="4715679" y="9919046"/>
                </a:lnTo>
                <a:lnTo>
                  <a:pt x="0" y="99190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9"/>
            <a:stretch>
              <a:fillRect/>
            </a:stretch>
          </a:blipFill>
        </p:spPr>
        <p:txBody>
          <a:bodyPr/>
          <a:lstStyle/>
          <a:p>
            <a:endParaRPr lang="en-US"/>
          </a:p>
        </p:txBody>
      </p:sp>
      <p:sp>
        <p:nvSpPr>
          <p:cNvPr id="10" name="TextBox 9">
            <a:extLst>
              <a:ext uri="{FF2B5EF4-FFF2-40B4-BE49-F238E27FC236}">
                <a16:creationId xmlns:a16="http://schemas.microsoft.com/office/drawing/2014/main" id="{10E3BE2F-E4DB-B252-6F5C-AC0A4104C12E}"/>
              </a:ext>
            </a:extLst>
          </p:cNvPr>
          <p:cNvSpPr txBox="1"/>
          <p:nvPr/>
        </p:nvSpPr>
        <p:spPr>
          <a:xfrm>
            <a:off x="3810000" y="1132828"/>
            <a:ext cx="11201400" cy="7478970"/>
          </a:xfrm>
          <a:prstGeom prst="rect">
            <a:avLst/>
          </a:prstGeom>
          <a:solidFill>
            <a:schemeClr val="accent6">
              <a:lumMod val="20000"/>
              <a:lumOff val="80000"/>
            </a:schemeClr>
          </a:solidFill>
          <a:ln w="38100">
            <a:solidFill>
              <a:srgbClr val="0070C0"/>
            </a:solidFill>
            <a:prstDash val="dash"/>
          </a:ln>
        </p:spPr>
        <p:txBody>
          <a:bodyPr wrap="square" rtlCol="0">
            <a:spAutoFit/>
          </a:bodyPr>
          <a:lstStyle/>
          <a:p>
            <a:pPr lvl="0" algn="just" defTabSz="1371600"/>
            <a:r>
              <a:rPr lang="vi-VN" sz="4800" dirty="0">
                <a:solidFill>
                  <a:prstClr val="black"/>
                </a:solidFill>
                <a:latin typeface="Cambria" panose="02040503050406030204" pitchFamily="18" charset="0"/>
                <a:ea typeface="Cambria" panose="02040503050406030204" pitchFamily="18" charset="0"/>
              </a:rPr>
              <a:t>+ GV cho 2 đội chơi, mỗi đội 4 – 5 em.</a:t>
            </a:r>
            <a:endParaRPr lang="en-US" sz="4800" dirty="0">
              <a:solidFill>
                <a:prstClr val="black"/>
              </a:solidFill>
              <a:latin typeface="Cambria" panose="02040503050406030204" pitchFamily="18" charset="0"/>
              <a:ea typeface="Cambria" panose="02040503050406030204" pitchFamily="18" charset="0"/>
            </a:endParaRPr>
          </a:p>
          <a:p>
            <a:pPr lvl="0" algn="just" defTabSz="1371600"/>
            <a:r>
              <a:rPr lang="vi-VN" sz="4800" dirty="0">
                <a:solidFill>
                  <a:prstClr val="black"/>
                </a:solidFill>
                <a:latin typeface="Cambria" panose="02040503050406030204" pitchFamily="18" charset="0"/>
                <a:ea typeface="Cambria" panose="02040503050406030204" pitchFamily="18" charset="0"/>
              </a:rPr>
              <a:t>+ GV sẽ nêu tên một con vật rồi chạm tay vào vai 1 HS trong nhóm, HS trong nhóm ngay lập tức sẽ nêu tên một giai đoạn trong vòng đời của động vật đó rồi chạm vào HS tiếp theo trong nhóm, HS tiếp</a:t>
            </a:r>
            <a:r>
              <a:rPr lang="en-US" sz="4800" dirty="0">
                <a:solidFill>
                  <a:prstClr val="black"/>
                </a:solidFill>
                <a:latin typeface="Cambria" panose="02040503050406030204" pitchFamily="18" charset="0"/>
                <a:ea typeface="Cambria" panose="02040503050406030204" pitchFamily="18" charset="0"/>
              </a:rPr>
              <a:t> </a:t>
            </a:r>
            <a:r>
              <a:rPr lang="vi-VN" sz="4800" dirty="0">
                <a:solidFill>
                  <a:prstClr val="black"/>
                </a:solidFill>
                <a:latin typeface="Cambria" panose="02040503050406030204" pitchFamily="18" charset="0"/>
                <a:ea typeface="Cambria" panose="02040503050406030204" pitchFamily="18" charset="0"/>
              </a:rPr>
              <a:t>theo sẽ nêu tên giai đoạn phát triển kế tiếp trong vòng đời của động vật đó trong thời gian không quá 5 giây, cứ như thế đến giai đoạn ban đầu thì dừng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27814387-DC11-9502-9D6E-53EF5D0057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4152900"/>
            <a:ext cx="9732718" cy="3308445"/>
          </a:xfrm>
          <a:prstGeom prst="rect">
            <a:avLst/>
          </a:prstGeom>
        </p:spPr>
      </p:pic>
    </p:spTree>
    <p:extLst>
      <p:ext uri="{BB962C8B-B14F-4D97-AF65-F5344CB8AC3E}">
        <p14:creationId xmlns:p14="http://schemas.microsoft.com/office/powerpoint/2010/main" val="33649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70F8322-CBDC-FBFE-ECF0-45623488D60C}"/>
              </a:ext>
            </a:extLst>
          </p:cNvPr>
          <p:cNvSpPr txBox="1"/>
          <p:nvPr/>
        </p:nvSpPr>
        <p:spPr>
          <a:xfrm>
            <a:off x="762000" y="495300"/>
            <a:ext cx="16992600" cy="2554545"/>
          </a:xfrm>
          <a:prstGeom prst="rect">
            <a:avLst/>
          </a:prstGeom>
          <a:solidFill>
            <a:srgbClr val="FFC000"/>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Quan sát hình 4, đọc thông tin và thực hiện:</a:t>
            </a:r>
          </a:p>
          <a:p>
            <a:pPr lvl="0" algn="just"/>
            <a:r>
              <a:rPr lang="vi-VN" sz="4000" dirty="0">
                <a:solidFill>
                  <a:prstClr val="black"/>
                </a:solidFill>
                <a:latin typeface="Cambria" panose="02040503050406030204" pitchFamily="18" charset="0"/>
                <a:ea typeface="Cambria" panose="02040503050406030204" pitchFamily="18" charset="0"/>
              </a:rPr>
              <a:t>- Nêu tên các giai đoạn phát triển chính trong vòng đời của chó.</a:t>
            </a:r>
          </a:p>
          <a:p>
            <a:pPr lvl="0" algn="just"/>
            <a:r>
              <a:rPr lang="vi-VN" sz="4000" dirty="0">
                <a:solidFill>
                  <a:prstClr val="black"/>
                </a:solidFill>
                <a:latin typeface="Cambria" panose="02040503050406030204" pitchFamily="18" charset="0"/>
                <a:ea typeface="Cambria" panose="02040503050406030204" pitchFamily="18" charset="0"/>
              </a:rPr>
              <a:t>- Nhận xét về hình dạng của chó con so với chó trưởng thành.</a:t>
            </a:r>
          </a:p>
          <a:p>
            <a:pPr lvl="0" algn="just"/>
            <a:r>
              <a:rPr lang="vi-VN" sz="4000" dirty="0">
                <a:solidFill>
                  <a:prstClr val="black"/>
                </a:solidFill>
                <a:latin typeface="Cambria" panose="02040503050406030204" pitchFamily="18" charset="0"/>
                <a:ea typeface="Cambria" panose="02040503050406030204" pitchFamily="18" charset="0"/>
              </a:rPr>
              <a:t>- Trình bày sự phát triển của chó con mới sinh đến khi trưởng thành.</a:t>
            </a:r>
          </a:p>
        </p:txBody>
      </p:sp>
      <p:pic>
        <p:nvPicPr>
          <p:cNvPr id="5" name="Picture 4">
            <a:extLst>
              <a:ext uri="{FF2B5EF4-FFF2-40B4-BE49-F238E27FC236}">
                <a16:creationId xmlns:a16="http://schemas.microsoft.com/office/drawing/2014/main" id="{AA61E8F9-4E8B-3B70-F18E-F3A41C96AD30}"/>
              </a:ext>
            </a:extLst>
          </p:cNvPr>
          <p:cNvPicPr>
            <a:picLocks noChangeAspect="1"/>
          </p:cNvPicPr>
          <p:nvPr/>
        </p:nvPicPr>
        <p:blipFill>
          <a:blip r:embed="rId9"/>
          <a:stretch>
            <a:fillRect/>
          </a:stretch>
        </p:blipFill>
        <p:spPr>
          <a:xfrm>
            <a:off x="5562600" y="3238499"/>
            <a:ext cx="8610600" cy="6659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2628900"/>
            <a:ext cx="8534400" cy="556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 Các giai đoạn phát triển chính trong vòng đời của chó.</a:t>
            </a:r>
          </a:p>
          <a:p>
            <a:pPr lvl="0" algn="just" defTabSz="1371600"/>
            <a:r>
              <a:rPr lang="vi-VN" sz="4800" dirty="0">
                <a:solidFill>
                  <a:srgbClr val="FF0000"/>
                </a:solidFill>
                <a:latin typeface="Cambria" panose="02040503050406030204" pitchFamily="18" charset="0"/>
                <a:ea typeface="Cambria" panose="02040503050406030204" pitchFamily="18" charset="0"/>
              </a:rPr>
              <a:t>+ Thai.</a:t>
            </a:r>
          </a:p>
          <a:p>
            <a:pPr lvl="0" algn="just" defTabSz="1371600"/>
            <a:r>
              <a:rPr lang="vi-VN" sz="4800" dirty="0">
                <a:solidFill>
                  <a:srgbClr val="FF0000"/>
                </a:solidFill>
                <a:latin typeface="Cambria" panose="02040503050406030204" pitchFamily="18" charset="0"/>
                <a:ea typeface="Cambria" panose="02040503050406030204" pitchFamily="18" charset="0"/>
              </a:rPr>
              <a:t>+ Chó con mới được sinh ra.</a:t>
            </a:r>
          </a:p>
          <a:p>
            <a:pPr lvl="0" algn="just" defTabSz="1371600"/>
            <a:r>
              <a:rPr lang="vi-VN" sz="4800" dirty="0">
                <a:solidFill>
                  <a:srgbClr val="FF0000"/>
                </a:solidFill>
                <a:latin typeface="Cambria" panose="02040503050406030204" pitchFamily="18" charset="0"/>
                <a:ea typeface="Cambria" panose="02040503050406030204" pitchFamily="18" charset="0"/>
              </a:rPr>
              <a:t>+ Chó con.</a:t>
            </a:r>
          </a:p>
          <a:p>
            <a:pPr lvl="0" algn="just" defTabSz="1371600"/>
            <a:r>
              <a:rPr lang="vi-VN" sz="4800" dirty="0">
                <a:solidFill>
                  <a:srgbClr val="FF0000"/>
                </a:solidFill>
                <a:latin typeface="Cambria" panose="02040503050406030204" pitchFamily="18" charset="0"/>
                <a:ea typeface="Cambria" panose="02040503050406030204" pitchFamily="18" charset="0"/>
              </a:rPr>
              <a:t>+ Chó trưởng thành.</a:t>
            </a: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04428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4000500"/>
            <a:ext cx="8534400" cy="2590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5400" b="1" dirty="0">
                <a:solidFill>
                  <a:srgbClr val="FF0000"/>
                </a:solidFill>
                <a:latin typeface="Cambria" panose="02040503050406030204" pitchFamily="18" charset="0"/>
                <a:ea typeface="Cambria" panose="02040503050406030204" pitchFamily="18" charset="0"/>
              </a:rPr>
              <a:t>- Hình dạng của chó con so với chó trưởng thành tương tự nhau.</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42439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1638300"/>
            <a:ext cx="8534400" cy="6858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Sự phát triển của chó con mới sinh đến khi trưởng thành: </a:t>
            </a:r>
            <a:r>
              <a:rPr lang="vi-VN" sz="4800" dirty="0">
                <a:solidFill>
                  <a:srgbClr val="FF0000"/>
                </a:solidFill>
                <a:latin typeface="Cambria" panose="02040503050406030204" pitchFamily="18" charset="0"/>
                <a:ea typeface="Cambria" panose="02040503050406030204" pitchFamily="18" charset="0"/>
              </a:rPr>
              <a:t>Chó con mới sinh ra được chó mẹ nuôi bằng sữa mẹ, rồi phát triển, tự kiếm ăn thành chó con và tăng dần về kích thước là chó trưởng thành.</a:t>
            </a:r>
            <a:endPar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00152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459</Words>
  <Application>Microsoft Office PowerPoint</Application>
  <PresentationFormat>Custom</PresentationFormat>
  <Paragraphs>25</Paragraphs>
  <Slides>18</Slides>
  <Notes>2</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18</vt:i4>
      </vt:variant>
    </vt:vector>
  </HeadingPairs>
  <TitlesOfParts>
    <vt:vector size="36" baseType="lpstr">
      <vt:lpstr>微软雅黑</vt:lpstr>
      <vt:lpstr>宋体</vt:lpstr>
      <vt:lpstr>Aptos</vt:lpstr>
      <vt:lpstr>Aptos Display</vt:lpstr>
      <vt:lpstr>Arial</vt:lpstr>
      <vt:lpstr>Calibri</vt:lpstr>
      <vt:lpstr>Calibri Light</vt:lpstr>
      <vt:lpstr>Cambria</vt:lpstr>
      <vt:lpstr>等线</vt:lpstr>
      <vt:lpstr>等线 Light</vt:lpstr>
      <vt:lpstr>More Sugar</vt:lpstr>
      <vt:lpstr>Times New Roman</vt:lpstr>
      <vt:lpstr>字魂59号-创粗黑</vt:lpstr>
      <vt:lpstr>Office Theme</vt:lpstr>
      <vt:lpstr>1_Office Theme</vt:lpstr>
      <vt:lpstr>3_Office Theme</vt:lpstr>
      <vt:lpstr>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TT</cp:lastModifiedBy>
  <cp:revision>36</cp:revision>
  <dcterms:created xsi:type="dcterms:W3CDTF">2006-08-16T00:00:00Z</dcterms:created>
  <dcterms:modified xsi:type="dcterms:W3CDTF">2024-10-12T09:41:21Z</dcterms:modified>
  <dc:identifier>DAGR2Yeb-4Y</dc:identifier>
</cp:coreProperties>
</file>