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0.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3.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6" r:id="rId3"/>
    <p:sldMasterId id="2147483696" r:id="rId4"/>
    <p:sldMasterId id="2147483702" r:id="rId5"/>
    <p:sldMasterId id="2147483704" r:id="rId6"/>
    <p:sldMasterId id="2147483718" r:id="rId7"/>
    <p:sldMasterId id="2147483749" r:id="rId8"/>
    <p:sldMasterId id="2147483761" r:id="rId9"/>
    <p:sldMasterId id="2147483774" r:id="rId10"/>
    <p:sldMasterId id="2147483793" r:id="rId11"/>
    <p:sldMasterId id="2147483812" r:id="rId12"/>
    <p:sldMasterId id="2147483831" r:id="rId13"/>
    <p:sldMasterId id="2147483850" r:id="rId14"/>
  </p:sldMasterIdLst>
  <p:notesMasterIdLst>
    <p:notesMasterId r:id="rId52"/>
  </p:notesMasterIdLst>
  <p:sldIdLst>
    <p:sldId id="420" r:id="rId15"/>
    <p:sldId id="259" r:id="rId16"/>
    <p:sldId id="2638" r:id="rId17"/>
    <p:sldId id="2639" r:id="rId18"/>
    <p:sldId id="261" r:id="rId19"/>
    <p:sldId id="440" r:id="rId20"/>
    <p:sldId id="315" r:id="rId21"/>
    <p:sldId id="2640" r:id="rId22"/>
    <p:sldId id="439" r:id="rId23"/>
    <p:sldId id="423" r:id="rId24"/>
    <p:sldId id="285" r:id="rId25"/>
    <p:sldId id="422" r:id="rId26"/>
    <p:sldId id="2641" r:id="rId27"/>
    <p:sldId id="2642" r:id="rId28"/>
    <p:sldId id="2643" r:id="rId29"/>
    <p:sldId id="2644" r:id="rId30"/>
    <p:sldId id="2645" r:id="rId31"/>
    <p:sldId id="2646" r:id="rId32"/>
    <p:sldId id="2647" r:id="rId33"/>
    <p:sldId id="2648" r:id="rId34"/>
    <p:sldId id="2649" r:id="rId35"/>
    <p:sldId id="2650" r:id="rId36"/>
    <p:sldId id="437" r:id="rId37"/>
    <p:sldId id="2651" r:id="rId38"/>
    <p:sldId id="414" r:id="rId39"/>
    <p:sldId id="434" r:id="rId40"/>
    <p:sldId id="2652" r:id="rId41"/>
    <p:sldId id="2653" r:id="rId42"/>
    <p:sldId id="2654" r:id="rId43"/>
    <p:sldId id="297" r:id="rId44"/>
    <p:sldId id="431" r:id="rId45"/>
    <p:sldId id="2656" r:id="rId46"/>
    <p:sldId id="2657" r:id="rId47"/>
    <p:sldId id="2658" r:id="rId48"/>
    <p:sldId id="413" r:id="rId49"/>
    <p:sldId id="2659" r:id="rId50"/>
    <p:sldId id="257"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E23"/>
    <a:srgbClr val="E820A1"/>
    <a:srgbClr val="3E830E"/>
    <a:srgbClr val="66A117"/>
    <a:srgbClr val="FDD35C"/>
    <a:srgbClr val="FFF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3124" autoAdjust="0"/>
  </p:normalViewPr>
  <p:slideViewPr>
    <p:cSldViewPr snapToGrid="0">
      <p:cViewPr varScale="1">
        <p:scale>
          <a:sx n="59" d="100"/>
          <a:sy n="59" d="100"/>
        </p:scale>
        <p:origin x="924" y="2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A9166B-2D24-437E-9344-CD4E0C808C75}" type="datetimeFigureOut">
              <a:rPr lang="en-US" smtClean="0"/>
              <a:t>4/25/2025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ECF9AA-115D-45F1-BB4A-39E68A154C63}" type="slidenum">
              <a:rPr lang="en-US" smtClean="0"/>
              <a:t>‹#›</a:t>
            </a:fld>
            <a:endParaRPr lang="en-US"/>
          </a:p>
        </p:txBody>
      </p:sp>
    </p:spTree>
    <p:extLst>
      <p:ext uri="{BB962C8B-B14F-4D97-AF65-F5344CB8AC3E}">
        <p14:creationId xmlns:p14="http://schemas.microsoft.com/office/powerpoint/2010/main" val="8912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80EA4-A04B-480A-B19E-DC357490E4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157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solidFill>
                  <a:srgbClr val="111111"/>
                </a:solidFill>
                <a:effectLst/>
                <a:latin typeface="Times New Roman" panose="02020603050405020304" pitchFamily="18" charset="0"/>
                <a:ea typeface="Calibri" panose="020F0502020204030204" pitchFamily="34" charset="0"/>
              </a:rPr>
              <a:t>Để</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sống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phát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triển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được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không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chỉ</a:t>
            </a:r>
            <a:r>
              <a:rPr lang="en-US" sz="1800" dirty="0">
                <a:solidFill>
                  <a:srgbClr val="111111"/>
                </a:solidFill>
                <a:effectLst/>
                <a:latin typeface="Times New Roman" panose="02020603050405020304" pitchFamily="18" charset="0"/>
                <a:ea typeface="Calibri" panose="020F0502020204030204" pitchFamily="34" charset="0"/>
              </a:rPr>
              <a:t> con </a:t>
            </a:r>
            <a:r>
              <a:rPr lang="en-US" sz="1800" dirty="0" err="1">
                <a:solidFill>
                  <a:srgbClr val="111111"/>
                </a:solidFill>
                <a:effectLst/>
                <a:latin typeface="Times New Roman" panose="02020603050405020304" pitchFamily="18" charset="0"/>
                <a:ea typeface="Calibri" panose="020F0502020204030204" pitchFamily="34" charset="0"/>
              </a:rPr>
              <a:t>người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cả</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các</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loài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sinh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trên</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trái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đất</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đều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phải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lấy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nhiều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từ</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xung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quanh</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Vậy</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môi</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trường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là</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gì</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Nó</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gồm</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những</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yếu</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tố</a:t>
            </a:r>
            <a:r>
              <a:rPr lang="en-US" sz="1800" dirty="0">
                <a:solidFill>
                  <a:srgbClr val="111111"/>
                </a:solidFill>
                <a:effectLst/>
                <a:latin typeface="Times New Roman" panose="02020603050405020304" pitchFamily="18" charset="0"/>
                <a:ea typeface="Calibri" panose="020F0502020204030204" pitchFamily="34" charset="0"/>
              </a:rPr>
              <a:t> </a:t>
            </a:r>
            <a:r>
              <a:rPr lang="en-US" sz="1800" dirty="0" err="1">
                <a:solidFill>
                  <a:srgbClr val="111111"/>
                </a:solidFill>
                <a:effectLst/>
                <a:latin typeface="Times New Roman" panose="02020603050405020304" pitchFamily="18" charset="0"/>
                <a:ea typeface="Calibri" panose="020F0502020204030204" pitchFamily="34" charset="0"/>
              </a:rPr>
              <a:t>nào</a:t>
            </a:r>
            <a:r>
              <a:rPr lang="en-US" sz="1800" dirty="0">
                <a:solidFill>
                  <a:srgbClr val="111111"/>
                </a:solidFill>
                <a:effectLst/>
                <a:latin typeface="Times New Roman" panose="02020603050405020304" pitchFamily="18" charset="0"/>
                <a:ea typeface="Calibri" panose="020F0502020204030204" pitchFamily="34" charset="0"/>
              </a:rPr>
              <a:t> </a:t>
            </a:r>
            <a:r>
              <a:rPr lang="nl-NL" sz="1800" dirty="0">
                <a:effectLst/>
                <a:latin typeface="Times New Roman" panose="02020603050405020304" pitchFamily="18" charset="0"/>
                <a:ea typeface="Times New Roman" panose="02020603050405020304" pitchFamily="18" charset="0"/>
              </a:rPr>
              <a:t>Hôm nay, lớp chúng mình sẽ cùng nhau đến với bài học “Chức năng của môi trường đối với sinh vật tiết 3”.</a:t>
            </a:r>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5</a:t>
            </a:fld>
            <a:endParaRPr lang="en-US"/>
          </a:p>
        </p:txBody>
      </p:sp>
    </p:spTree>
    <p:extLst>
      <p:ext uri="{BB962C8B-B14F-4D97-AF65-F5344CB8AC3E}">
        <p14:creationId xmlns:p14="http://schemas.microsoft.com/office/powerpoint/2010/main" val="154950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ECF9AA-115D-45F1-BB4A-39E68A154C63}" type="slidenum">
              <a:rPr lang="en-US" smtClean="0"/>
              <a:t>33</a:t>
            </a:fld>
            <a:endParaRPr lang="en-US"/>
          </a:p>
        </p:txBody>
      </p:sp>
    </p:spTree>
    <p:extLst>
      <p:ext uri="{BB962C8B-B14F-4D97-AF65-F5344CB8AC3E}">
        <p14:creationId xmlns:p14="http://schemas.microsoft.com/office/powerpoint/2010/main" val="9742027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2.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2.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3.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3.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4.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4.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0.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0.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1.xml"/><Relationship Id="rId5" Type="http://schemas.openxmlformats.org/officeDocument/2006/relationships/image" Target="../media/image14.png"/><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1918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6561045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801686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57009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602116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65574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7310922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60695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6887684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970055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43554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17543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9873045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7819564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44517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102695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790736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97053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19362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238830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276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36331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72752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36534655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18439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673768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6271169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612896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237814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888463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21556510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305640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9689352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52157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12332775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788666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078557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327077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8676890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36864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8946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66757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494485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537485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48876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5217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209034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025151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220848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958320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11030319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39746900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648330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2025/4/25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6193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065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96843"/>
      </p:ext>
    </p:extLst>
  </p:cSld>
  <p:clrMapOvr>
    <a:masterClrMapping/>
  </p:clrMapOvr>
  <p:transition spd="slow" advTm="3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781902"/>
      </p:ext>
    </p:extLst>
  </p:cSld>
  <p:clrMapOvr>
    <a:masterClrMapping/>
  </p:clrMapOvr>
  <p:transition spd="slow" advTm="3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376982026"/>
      </p:ext>
    </p:extLst>
  </p:cSld>
  <p:clrMapOvr>
    <a:masterClrMapping/>
  </p:clrMapOvr>
  <p:transition spd="slow" advTm="3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5408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8432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8551074"/>
      </p:ext>
    </p:extLst>
  </p:cSld>
  <p:clrMapOvr>
    <a:masterClrMapping/>
  </p:clrMapOvr>
  <p:transition spd="slow" advTm="3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474397"/>
      </p:ext>
    </p:extLst>
  </p:cSld>
  <p:clrMapOvr>
    <a:masterClrMapping/>
  </p:clrMapOvr>
  <p:transition spd="slow" advTm="3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594095"/>
      </p:ext>
    </p:extLst>
  </p:cSld>
  <p:clrMapOvr>
    <a:masterClrMapping/>
  </p:clrMapOvr>
  <p:transition spd="slow" advTm="3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1818909683"/>
      </p:ext>
    </p:extLst>
  </p:cSld>
  <p:clrMapOvr>
    <a:masterClrMapping/>
  </p:clrMapOvr>
  <p:transition spd="slow" advTm="3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8069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125796"/>
      </p:ext>
    </p:extLst>
  </p:cSld>
  <p:clrMapOvr>
    <a:masterClrMapping/>
  </p:clrMapOvr>
  <p:transition spd="slow" advTm="3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Tree>
    <p:extLst>
      <p:ext uri="{BB962C8B-B14F-4D97-AF65-F5344CB8AC3E}">
        <p14:creationId xmlns:p14="http://schemas.microsoft.com/office/powerpoint/2010/main" val="3025978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44715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689950"/>
      </p:ext>
    </p:extLst>
  </p:cSld>
  <p:clrMapOvr>
    <a:masterClrMapping/>
  </p:clrMapOvr>
  <p:transition spd="slow" advTm="3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2615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402589"/>
      </p:ext>
    </p:extLst>
  </p:cSld>
  <p:clrMapOvr>
    <a:masterClrMapping/>
  </p:clrMapOvr>
  <p:transition spd="slow" advTm="3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2025/4/25</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2316485979"/>
      </p:ext>
    </p:extLst>
  </p:cSld>
  <p:clrMapOvr>
    <a:masterClrMapping/>
  </p:clrMapOvr>
  <p:transition spd="slow" advTm="3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14899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690921"/>
      </p:ext>
    </p:extLst>
  </p:cSld>
  <p:clrMapOvr>
    <a:masterClrMapping/>
  </p:clrMapOvr>
  <p:transition spd="slow" advTm="3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3681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06090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74453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86474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109539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4439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511320" y="486250"/>
            <a:ext cx="11169359" cy="5885500"/>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35533946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34857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00656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16230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42780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4/25/2025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298095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082302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37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59718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085466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8532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7223083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356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54768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569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65900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634132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a:xfrm>
            <a:off x="838200" y="6356351"/>
            <a:ext cx="2743200" cy="365125"/>
          </a:xfrm>
          <a:prstGeom prst="rect">
            <a:avLst/>
          </a:prstGeom>
        </p:spPr>
        <p:txBody>
          <a:bodyPr/>
          <a:lstStyle/>
          <a:p>
            <a:fld id="{22C5AE06-28D5-4F22-973B-2A07B6E547CE}" type="datetimeFigureOut">
              <a:rPr lang="en-US" smtClean="0"/>
              <a:t>4/25/2025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a:xfrm>
            <a:off x="8610600" y="6356351"/>
            <a:ext cx="2743200" cy="365125"/>
          </a:xfrm>
          <a:prstGeom prst="rect">
            <a:avLst/>
          </a:prstGeom>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51854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65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8899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23867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5380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50135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53827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54937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14803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58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42088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82755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8678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737650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4079113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49764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
        <p:nvSpPr>
          <p:cNvPr id="11" name="TextBox 10"/>
          <p:cNvSpPr txBox="1"/>
          <p:nvPr userDrawn="1"/>
        </p:nvSpPr>
        <p:spPr>
          <a:xfrm>
            <a:off x="1602905" y="666954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3189422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310161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06453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3925051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227458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346120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387618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878337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483016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554398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306949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21208477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238141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58494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72782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830706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7802209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9579997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48345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912723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988547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310298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a:xfrm>
            <a:off x="838200" y="6356350"/>
            <a:ext cx="2743200" cy="365125"/>
          </a:xfrm>
          <a:prstGeom prst="rect">
            <a:avLst/>
          </a:prstGeom>
        </p:spPr>
        <p:txBody>
          <a:bodyPr/>
          <a:lstStyle/>
          <a:p>
            <a:fld id="{954A4982-C666-477D-BAF9-C341D41BC368}" type="datetimeFigureOut">
              <a:rPr lang="zh-CN" altLang="en-US" smtClean="0"/>
              <a:t>2025/4/25</a:t>
            </a:fld>
            <a:endParaRPr lang="zh-CN" altLang="en-US"/>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a:xfrm>
            <a:off x="8610600" y="6356350"/>
            <a:ext cx="2743200" cy="365125"/>
          </a:xfrm>
          <a:prstGeom prst="rect">
            <a:avLst/>
          </a:prstGeom>
        </p:spPr>
        <p:txBody>
          <a:bodyPr/>
          <a:lstStyle/>
          <a:p>
            <a:fld id="{DC7F8AE8-204B-4879-81C1-C66B6C218019}" type="slidenum">
              <a:rPr lang="zh-CN" altLang="en-US" smtClean="0"/>
              <a:t>‹#›</a:t>
            </a:fld>
            <a:endParaRPr lang="zh-CN" altLang="en-US"/>
          </a:p>
        </p:txBody>
      </p:sp>
    </p:spTree>
    <p:extLst>
      <p:ext uri="{BB962C8B-B14F-4D97-AF65-F5344CB8AC3E}">
        <p14:creationId xmlns:p14="http://schemas.microsoft.com/office/powerpoint/2010/main" val="3376952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147807610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1321437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68540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06431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326983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1711137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4111586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37379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4/25/2025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85764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406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theme" Target="../theme/theme10.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11.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1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theme" Target="../theme/theme13.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theme" Target="../theme/theme14.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image" Target="../media/image5.jpe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4.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5.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7.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8.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9.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4B660D4D-A9E1-FC8E-B69C-50C782F3C72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82353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61"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52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46551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727151"/>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 id="2147483826" r:id="rId14"/>
    <p:sldLayoutId id="2147483827" r:id="rId15"/>
    <p:sldLayoutId id="2147483828" r:id="rId16"/>
    <p:sldLayoutId id="2147483829" r:id="rId17"/>
    <p:sldLayoutId id="214748383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969387"/>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4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80940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1C8E5F3D-8B6E-6358-614C-25117BE4916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20862197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C3AF197D-6390-F9A7-B4A3-379863117CF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59150889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5" name="Picture 4" descr="A round pink label with white text and a black background&#10;&#10;Description automatically generated">
            <a:extLst>
              <a:ext uri="{FF2B5EF4-FFF2-40B4-BE49-F238E27FC236}">
                <a16:creationId xmlns:a16="http://schemas.microsoft.com/office/drawing/2014/main" id="{7A6373DC-9A62-B52D-B07F-84BE6B41D52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34753323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041934"/>
      </p:ext>
    </p:extLst>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851646"/>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2"/>
            <a:ext cx="12192000" cy="6858001"/>
            <a:chOff x="0" y="-2"/>
            <a:chExt cx="12192000" cy="6858001"/>
          </a:xfrm>
        </p:grpSpPr>
        <p:pic>
          <p:nvPicPr>
            <p:cNvPr id="2" name="图片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90939630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573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5207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microsoft.com/office/2007/relationships/hdphoto" Target="../media/hdphoto3.wdp"/><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jpeg"/><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40.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eg"/><Relationship Id="rId1" Type="http://schemas.openxmlformats.org/officeDocument/2006/relationships/slideLayout" Target="../slideLayouts/slideLayout63.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1.xml"/><Relationship Id="rId5" Type="http://schemas.openxmlformats.org/officeDocument/2006/relationships/image" Target="../media/image59.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9.xml"/><Relationship Id="rId5" Type="http://schemas.openxmlformats.org/officeDocument/2006/relationships/image" Target="../media/image63.sv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99.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99.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4.png"/><Relationship Id="rId1" Type="http://schemas.openxmlformats.org/officeDocument/2006/relationships/slideLayout" Target="../slideLayouts/slideLayout99.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eg"/><Relationship Id="rId1" Type="http://schemas.openxmlformats.org/officeDocument/2006/relationships/slideLayout" Target="../slideLayouts/slideLayout99.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slide" Target="slide15.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3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117.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7.png"/><Relationship Id="rId1" Type="http://schemas.openxmlformats.org/officeDocument/2006/relationships/slideLayout" Target="../slideLayouts/slideLayout117.xml"/><Relationship Id="rId6" Type="http://schemas.microsoft.com/office/2007/relationships/hdphoto" Target="../media/hdphoto8.wdp"/><Relationship Id="rId5" Type="http://schemas.openxmlformats.org/officeDocument/2006/relationships/image" Target="../media/image65.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microsoft.com/office/2007/relationships/hdphoto" Target="../media/hdphoto8.wdp"/><Relationship Id="rId2" Type="http://schemas.openxmlformats.org/officeDocument/2006/relationships/notesSlide" Target="../notesSlides/notesSlide3.xml"/><Relationship Id="rId1" Type="http://schemas.openxmlformats.org/officeDocument/2006/relationships/slideLayout" Target="../slideLayouts/slideLayout117.xml"/><Relationship Id="rId6" Type="http://schemas.openxmlformats.org/officeDocument/2006/relationships/image" Target="../media/image65.png"/><Relationship Id="rId5" Type="http://schemas.microsoft.com/office/2007/relationships/hdphoto" Target="../media/hdphoto2.wdp"/><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eg"/><Relationship Id="rId1" Type="http://schemas.openxmlformats.org/officeDocument/2006/relationships/slideLayout" Target="../slideLayouts/slideLayout117.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54.jpeg"/><Relationship Id="rId1" Type="http://schemas.openxmlformats.org/officeDocument/2006/relationships/slideLayout" Target="../slideLayouts/slideLayout135.xml"/><Relationship Id="rId5" Type="http://schemas.microsoft.com/office/2007/relationships/hdphoto" Target="../media/hdphoto2.wdp"/><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4.jpeg"/><Relationship Id="rId1" Type="http://schemas.openxmlformats.org/officeDocument/2006/relationships/slideLayout" Target="../slideLayouts/slideLayout135.xml"/><Relationship Id="rId5" Type="http://schemas.openxmlformats.org/officeDocument/2006/relationships/image" Target="../media/image55.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slide" Target="slide15.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image" Target="../media/image37.gif"/><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8B900F-D3F6-39FC-D64A-CD45E35C117C}"/>
              </a:ext>
            </a:extLst>
          </p:cNvPr>
          <p:cNvPicPr>
            <a:picLocks noChangeAspect="1"/>
          </p:cNvPicPr>
          <p:nvPr/>
        </p:nvPicPr>
        <p:blipFill>
          <a:blip r:embed="rId2"/>
          <a:stretch>
            <a:fillRect/>
          </a:stretch>
        </p:blipFill>
        <p:spPr>
          <a:xfrm>
            <a:off x="2665029" y="2956221"/>
            <a:ext cx="6421676" cy="3901779"/>
          </a:xfrm>
          <a:prstGeom prst="rect">
            <a:avLst/>
          </a:prstGeom>
        </p:spPr>
      </p:pic>
      <p:sp>
        <p:nvSpPr>
          <p:cNvPr id="10" name="TextBox 1">
            <a:extLst>
              <a:ext uri="{FF2B5EF4-FFF2-40B4-BE49-F238E27FC236}">
                <a16:creationId xmlns:a16="http://schemas.microsoft.com/office/drawing/2014/main" id="{FCD75913-EC53-AE43-F0DA-F18B36089544}"/>
              </a:ext>
            </a:extLst>
          </p:cNvPr>
          <p:cNvSpPr txBox="1"/>
          <p:nvPr/>
        </p:nvSpPr>
        <p:spPr>
          <a:xfrm>
            <a:off x="3145058" y="-110083"/>
            <a:ext cx="8557580" cy="707886"/>
          </a:xfrm>
          <a:prstGeom prst="rect">
            <a:avLst/>
          </a:prstGeom>
          <a:noFill/>
        </p:spPr>
        <p:txBody>
          <a:bodyPr wrap="square" rtlCol="0">
            <a:spAutoFit/>
          </a:bodyPr>
          <a:lstStyle/>
          <a:p>
            <a:pPr defTabSz="1219170">
              <a:buClr>
                <a:srgbClr val="000000"/>
              </a:buClr>
            </a:pPr>
            <a:r>
              <a:rPr lang="en-US" sz="4000" b="1" kern="0" dirty="0" err="1">
                <a:solidFill>
                  <a:srgbClr val="000000"/>
                </a:solidFill>
                <a:latin typeface="Calibri" panose="020F0502020204030204" pitchFamily="34" charset="0"/>
                <a:cs typeface="Calibri" panose="020F0502020204030204" pitchFamily="34" charset="0"/>
                <a:sym typeface="Arial"/>
              </a:rPr>
              <a:t>Thứ</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ngày</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tháng</a:t>
            </a:r>
            <a:r>
              <a:rPr lang="en-US" sz="4000" b="1" kern="0" dirty="0">
                <a:solidFill>
                  <a:srgbClr val="000000"/>
                </a:solidFill>
                <a:latin typeface="Calibri" panose="020F0502020204030204" pitchFamily="34" charset="0"/>
                <a:cs typeface="Calibri" panose="020F0502020204030204" pitchFamily="34" charset="0"/>
                <a:sym typeface="Arial"/>
              </a:rPr>
              <a:t> … </a:t>
            </a:r>
            <a:r>
              <a:rPr lang="en-US" sz="4000" b="1" kern="0" dirty="0" err="1">
                <a:solidFill>
                  <a:srgbClr val="000000"/>
                </a:solidFill>
                <a:latin typeface="Calibri" panose="020F0502020204030204" pitchFamily="34" charset="0"/>
                <a:cs typeface="Calibri" panose="020F0502020204030204" pitchFamily="34" charset="0"/>
                <a:sym typeface="Arial"/>
              </a:rPr>
              <a:t>năm</a:t>
            </a:r>
            <a:r>
              <a:rPr lang="en-US" sz="4000" b="1" kern="0" dirty="0">
                <a:solidFill>
                  <a:srgbClr val="000000"/>
                </a:solidFill>
                <a:latin typeface="Calibri" panose="020F0502020204030204" pitchFamily="34" charset="0"/>
                <a:cs typeface="Calibri" panose="020F0502020204030204" pitchFamily="34" charset="0"/>
                <a:sym typeface="Arial"/>
              </a:rPr>
              <a:t> …</a:t>
            </a:r>
            <a:endParaRPr lang="vi-VN" sz="4000" b="1" kern="0" dirty="0">
              <a:solidFill>
                <a:srgbClr val="000000"/>
              </a:solidFill>
              <a:latin typeface="Calibri" panose="020F0502020204030204" pitchFamily="34" charset="0"/>
              <a:cs typeface="Calibri" panose="020F0502020204030204" pitchFamily="34" charset="0"/>
              <a:sym typeface="Arial"/>
            </a:endParaRPr>
          </a:p>
        </p:txBody>
      </p:sp>
      <p:sp>
        <p:nvSpPr>
          <p:cNvPr id="15" name="Google Shape;4028;p82">
            <a:extLst>
              <a:ext uri="{FF2B5EF4-FFF2-40B4-BE49-F238E27FC236}">
                <a16:creationId xmlns:a16="http://schemas.microsoft.com/office/drawing/2014/main" id="{6E679486-85ED-CCF4-AE55-85D3C584A446}"/>
              </a:ext>
            </a:extLst>
          </p:cNvPr>
          <p:cNvSpPr txBox="1">
            <a:spLocks/>
          </p:cNvSpPr>
          <p:nvPr/>
        </p:nvSpPr>
        <p:spPr>
          <a:xfrm flipH="1">
            <a:off x="2734578" y="7149184"/>
            <a:ext cx="5909465" cy="1401600"/>
          </a:xfrm>
          <a:prstGeom prst="rect">
            <a:avLst/>
          </a:prstGeom>
        </p:spPr>
        <p:txBody>
          <a:bodyPr spcFirstLastPara="1" wrap="square" lIns="121900" tIns="121900" rIns="121900" bIns="121900" anchor="ctr"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377">
              <a:spcBef>
                <a:spcPts val="0"/>
              </a:spcBef>
              <a:buNone/>
            </a:pPr>
            <a:endParaRPr lang="en-US" sz="6400">
              <a:solidFill>
                <a:prstClr val="black"/>
              </a:solidFill>
              <a:latin typeface="Coiny" panose="02000903060500060000" pitchFamily="2" charset="0"/>
              <a:sym typeface="Arial"/>
            </a:endParaRPr>
          </a:p>
        </p:txBody>
      </p:sp>
      <p:sp>
        <p:nvSpPr>
          <p:cNvPr id="16" name="TextBox 2">
            <a:extLst>
              <a:ext uri="{FF2B5EF4-FFF2-40B4-BE49-F238E27FC236}">
                <a16:creationId xmlns:a16="http://schemas.microsoft.com/office/drawing/2014/main" id="{9962EBC1-D85C-126B-D53A-8EDB3BD65830}"/>
              </a:ext>
            </a:extLst>
          </p:cNvPr>
          <p:cNvSpPr txBox="1"/>
          <p:nvPr/>
        </p:nvSpPr>
        <p:spPr>
          <a:xfrm>
            <a:off x="3531857" y="7360559"/>
            <a:ext cx="5128287" cy="1077218"/>
          </a:xfrm>
          <a:prstGeom prst="rect">
            <a:avLst/>
          </a:prstGeom>
          <a:noFill/>
          <a:effectLst>
            <a:glow rad="228600">
              <a:schemeClr val="accent3">
                <a:satMod val="175000"/>
                <a:alpha val="40000"/>
              </a:schemeClr>
            </a:glow>
          </a:effectLst>
        </p:spPr>
        <p:txBody>
          <a:bodyPr wrap="square" rtlCol="0">
            <a:spAutoFit/>
          </a:bodyPr>
          <a:lstStyle/>
          <a:p>
            <a:pPr algn="ctr" defTabSz="1219170">
              <a:buClr>
                <a:srgbClr val="000000"/>
              </a:buClr>
            </a:pP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Tiếng</a:t>
            </a:r>
            <a:r>
              <a:rPr lang="en-US" sz="64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 </a:t>
            </a:r>
            <a:r>
              <a:rPr lang="en-US" sz="6400" kern="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rPr>
              <a:t>Việt</a:t>
            </a:r>
            <a:endParaRPr lang="en-US" sz="8800" kern="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sym typeface="Arial"/>
            </a:endParaRPr>
          </a:p>
        </p:txBody>
      </p:sp>
      <p:sp>
        <p:nvSpPr>
          <p:cNvPr id="18" name="TextBox 32">
            <a:extLst>
              <a:ext uri="{FF2B5EF4-FFF2-40B4-BE49-F238E27FC236}">
                <a16:creationId xmlns:a16="http://schemas.microsoft.com/office/drawing/2014/main" id="{B9986CF3-E7F9-D15D-FF69-63599495C41B}"/>
              </a:ext>
            </a:extLst>
          </p:cNvPr>
          <p:cNvSpPr txBox="1"/>
          <p:nvPr/>
        </p:nvSpPr>
        <p:spPr>
          <a:xfrm>
            <a:off x="1086479" y="8440036"/>
            <a:ext cx="10019037" cy="830997"/>
          </a:xfrm>
          <a:prstGeom prst="rect">
            <a:avLst/>
          </a:prstGeom>
          <a:noFill/>
        </p:spPr>
        <p:txBody>
          <a:bodyPr wrap="square" rtlCol="0">
            <a:spAutoFit/>
          </a:bodyPr>
          <a:lstStyle/>
          <a:p>
            <a:pPr algn="ctr" defTabSz="1219170">
              <a:buClr>
                <a:srgbClr val="000000"/>
              </a:buClr>
            </a:pPr>
            <a:r>
              <a:rPr lang="en-US" sz="4800" kern="0" dirty="0" err="1">
                <a:solidFill>
                  <a:srgbClr val="FF0066"/>
                </a:solidFill>
                <a:latin typeface="UTM Mother" panose="02040603050506020204" pitchFamily="18" charset="0"/>
                <a:cs typeface="Arial"/>
                <a:sym typeface="Arial"/>
              </a:rPr>
              <a:t>Chủ</a:t>
            </a:r>
            <a:r>
              <a:rPr lang="en-US" sz="4800" kern="0" dirty="0">
                <a:solidFill>
                  <a:srgbClr val="FF0066"/>
                </a:solidFill>
                <a:latin typeface="UTM Mother" panose="02040603050506020204" pitchFamily="18" charset="0"/>
                <a:cs typeface="Arial"/>
                <a:sym typeface="Arial"/>
              </a:rPr>
              <a:t> </a:t>
            </a:r>
            <a:r>
              <a:rPr lang="en-US" sz="4800" kern="0" dirty="0" err="1">
                <a:solidFill>
                  <a:srgbClr val="FF0066"/>
                </a:solidFill>
                <a:latin typeface="UTM Mother" panose="02040603050506020204" pitchFamily="18" charset="0"/>
                <a:cs typeface="Arial"/>
                <a:sym typeface="Arial"/>
              </a:rPr>
              <a:t>điểm</a:t>
            </a:r>
            <a:r>
              <a:rPr lang="en-US" sz="4800" kern="0">
                <a:solidFill>
                  <a:srgbClr val="FF0066"/>
                </a:solidFill>
                <a:latin typeface="UTM Mother" panose="02040603050506020204" pitchFamily="18" charset="0"/>
                <a:cs typeface="Arial"/>
                <a:sym typeface="Arial"/>
              </a:rPr>
              <a:t>: Giữ mãi màu xanh</a:t>
            </a:r>
            <a:endParaRPr lang="en-US" sz="4800" kern="0" dirty="0">
              <a:solidFill>
                <a:srgbClr val="FF0066"/>
              </a:solidFill>
              <a:latin typeface="UTM Mother" panose="02040603050506020204" pitchFamily="18" charset="0"/>
              <a:cs typeface="Arial"/>
              <a:sym typeface="Arial"/>
            </a:endParaRPr>
          </a:p>
        </p:txBody>
      </p:sp>
      <p:sp>
        <p:nvSpPr>
          <p:cNvPr id="19" name="TextBox 36">
            <a:extLst>
              <a:ext uri="{FF2B5EF4-FFF2-40B4-BE49-F238E27FC236}">
                <a16:creationId xmlns:a16="http://schemas.microsoft.com/office/drawing/2014/main" id="{FC3AF863-82FE-2539-F6A8-204F7BA538B2}"/>
              </a:ext>
            </a:extLst>
          </p:cNvPr>
          <p:cNvSpPr txBox="1"/>
          <p:nvPr/>
        </p:nvSpPr>
        <p:spPr>
          <a:xfrm>
            <a:off x="3575179" y="9277111"/>
            <a:ext cx="4772499" cy="995209"/>
          </a:xfrm>
          <a:prstGeom prst="rect">
            <a:avLst/>
          </a:prstGeom>
          <a:noFill/>
        </p:spPr>
        <p:txBody>
          <a:bodyPr wrap="square">
            <a:spAutoFit/>
          </a:bodyPr>
          <a:lstStyle/>
          <a:p>
            <a:pPr algn="ctr" defTabSz="1219170">
              <a:buClr>
                <a:srgbClr val="000000"/>
              </a:buClr>
            </a:pPr>
            <a:r>
              <a:rPr lang="en-US" sz="5867" b="1" kern="0" err="1">
                <a:solidFill>
                  <a:srgbClr val="002060"/>
                </a:solidFill>
                <a:latin typeface="UTM Duepuntozero" panose="02040603050506020204" pitchFamily="18" charset="0"/>
                <a:cs typeface="Arial"/>
                <a:sym typeface="Arial"/>
              </a:rPr>
              <a:t>Bài</a:t>
            </a:r>
            <a:r>
              <a:rPr lang="en-US" sz="5867" b="1" kern="0">
                <a:solidFill>
                  <a:srgbClr val="002060"/>
                </a:solidFill>
                <a:latin typeface="UTM Duepuntozero" panose="02040603050506020204" pitchFamily="18" charset="0"/>
                <a:cs typeface="Arial"/>
                <a:sym typeface="Arial"/>
              </a:rPr>
              <a:t> 8 </a:t>
            </a:r>
            <a:r>
              <a:rPr lang="en-US" sz="5867" b="1" kern="0" dirty="0">
                <a:solidFill>
                  <a:srgbClr val="002060"/>
                </a:solidFill>
                <a:latin typeface="UTM Duepuntozero" panose="02040603050506020204" pitchFamily="18" charset="0"/>
                <a:cs typeface="Arial"/>
                <a:sym typeface="Arial"/>
              </a:rPr>
              <a:t>– </a:t>
            </a:r>
            <a:r>
              <a:rPr lang="en-US" sz="5867" b="1" kern="0" err="1">
                <a:solidFill>
                  <a:srgbClr val="002060"/>
                </a:solidFill>
                <a:latin typeface="UTM Duepuntozero" panose="02040603050506020204" pitchFamily="18" charset="0"/>
                <a:cs typeface="Arial"/>
                <a:sym typeface="Arial"/>
              </a:rPr>
              <a:t>Tiết</a:t>
            </a:r>
            <a:r>
              <a:rPr lang="en-US" sz="5867" b="1" kern="0">
                <a:solidFill>
                  <a:srgbClr val="002060"/>
                </a:solidFill>
                <a:latin typeface="UTM Duepuntozero" panose="02040603050506020204" pitchFamily="18" charset="0"/>
                <a:cs typeface="Arial"/>
                <a:sym typeface="Arial"/>
              </a:rPr>
              <a:t> 2</a:t>
            </a:r>
            <a:endParaRPr lang="en-US" sz="5867" b="1" kern="0" dirty="0">
              <a:solidFill>
                <a:srgbClr val="002060"/>
              </a:solidFill>
              <a:latin typeface="UTM Duepuntozero" panose="02040603050506020204" pitchFamily="18" charset="0"/>
              <a:cs typeface="Arial"/>
              <a:sym typeface="Arial"/>
            </a:endParaRPr>
          </a:p>
        </p:txBody>
      </p:sp>
      <p:sp>
        <p:nvSpPr>
          <p:cNvPr id="20" name="TextBox 7">
            <a:extLst>
              <a:ext uri="{FF2B5EF4-FFF2-40B4-BE49-F238E27FC236}">
                <a16:creationId xmlns:a16="http://schemas.microsoft.com/office/drawing/2014/main" id="{FFFD7501-4D6F-CC7C-3231-68F284EC8129}"/>
              </a:ext>
            </a:extLst>
          </p:cNvPr>
          <p:cNvSpPr txBox="1"/>
          <p:nvPr/>
        </p:nvSpPr>
        <p:spPr>
          <a:xfrm>
            <a:off x="-2422923" y="10261399"/>
            <a:ext cx="18181825" cy="1196738"/>
          </a:xfrm>
          <a:prstGeom prst="rect">
            <a:avLst/>
          </a:prstGeom>
          <a:noFill/>
        </p:spPr>
        <p:txBody>
          <a:bodyPr wrap="square" rtlCol="0">
            <a:spAutoFit/>
          </a:bodyPr>
          <a:lstStyle/>
          <a:p>
            <a:pPr algn="ctr" defTabSz="1219170">
              <a:lnSpc>
                <a:spcPct val="130000"/>
              </a:lnSpc>
              <a:buClr>
                <a:srgbClr val="000000"/>
              </a:buClr>
            </a:pPr>
            <a:r>
              <a:rPr lang="en-US" sz="6400" b="1" kern="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rPr>
              <a:t>MỞ RỘNG VỐN TỪ môi trường</a:t>
            </a:r>
            <a:endParaRPr lang="en-US" sz="6400" b="1" kern="0" dirty="0">
              <a:ln w="28575">
                <a:solidFill>
                  <a:srgbClr val="002060"/>
                </a:solidFill>
                <a:prstDash val="solid"/>
              </a:ln>
              <a:gradFill>
                <a:gsLst>
                  <a:gs pos="41500">
                    <a:srgbClr val="FFC000"/>
                  </a:gs>
                  <a:gs pos="5000">
                    <a:srgbClr val="00B0F0"/>
                  </a:gs>
                  <a:gs pos="79000">
                    <a:srgbClr val="FFC000"/>
                  </a:gs>
                  <a:gs pos="100000">
                    <a:srgbClr val="FF0000"/>
                  </a:gs>
                </a:gsLst>
                <a:path path="circle">
                  <a:fillToRect l="50000" t="50000" r="50000" b="50000"/>
                </a:path>
              </a:gradFill>
              <a:effectLst>
                <a:glow rad="101600">
                  <a:prstClr val="white">
                    <a:alpha val="60000"/>
                  </a:prstClr>
                </a:glow>
                <a:outerShdw blurRad="12700" dist="38100" dir="2700000" algn="tl" rotWithShape="0">
                  <a:srgbClr val="5B9BD5">
                    <a:lumMod val="60000"/>
                    <a:lumOff val="40000"/>
                  </a:srgbClr>
                </a:outerShdw>
              </a:effectLst>
              <a:latin typeface="UTM Showcard" panose="02040603050506020204" pitchFamily="18" charset="0"/>
              <a:cs typeface="Arial"/>
              <a:sym typeface="Arial"/>
            </a:endParaRPr>
          </a:p>
        </p:txBody>
      </p:sp>
      <p:pic>
        <p:nvPicPr>
          <p:cNvPr id="5" name="Picture 4">
            <a:extLst>
              <a:ext uri="{FF2B5EF4-FFF2-40B4-BE49-F238E27FC236}">
                <a16:creationId xmlns:a16="http://schemas.microsoft.com/office/drawing/2014/main" id="{922A3CA8-B608-7CCF-8861-6BCEC23E845A}"/>
              </a:ext>
            </a:extLst>
          </p:cNvPr>
          <p:cNvPicPr>
            <a:picLocks noChangeAspect="1"/>
          </p:cNvPicPr>
          <p:nvPr/>
        </p:nvPicPr>
        <p:blipFill>
          <a:blip r:embed="rId3"/>
          <a:stretch>
            <a:fillRect/>
          </a:stretch>
        </p:blipFill>
        <p:spPr>
          <a:xfrm>
            <a:off x="3540900" y="513319"/>
            <a:ext cx="5011346" cy="1457070"/>
          </a:xfrm>
          <a:prstGeom prst="rect">
            <a:avLst/>
          </a:prstGeom>
        </p:spPr>
      </p:pic>
      <p:pic>
        <p:nvPicPr>
          <p:cNvPr id="8" name="Picture 7">
            <a:extLst>
              <a:ext uri="{FF2B5EF4-FFF2-40B4-BE49-F238E27FC236}">
                <a16:creationId xmlns:a16="http://schemas.microsoft.com/office/drawing/2014/main" id="{4065F6F8-D999-F543-58AF-84A07D5E10D1}"/>
              </a:ext>
            </a:extLst>
          </p:cNvPr>
          <p:cNvPicPr>
            <a:picLocks noChangeAspect="1"/>
          </p:cNvPicPr>
          <p:nvPr/>
        </p:nvPicPr>
        <p:blipFill>
          <a:blip r:embed="rId4"/>
          <a:stretch>
            <a:fillRect/>
          </a:stretch>
        </p:blipFill>
        <p:spPr>
          <a:xfrm>
            <a:off x="1102678" y="1733815"/>
            <a:ext cx="10406774" cy="1956986"/>
          </a:xfrm>
          <a:prstGeom prst="rect">
            <a:avLst/>
          </a:prstGeom>
        </p:spPr>
      </p:pic>
      <p:pic>
        <p:nvPicPr>
          <p:cNvPr id="13" name="Picture 12">
            <a:extLst>
              <a:ext uri="{FF2B5EF4-FFF2-40B4-BE49-F238E27FC236}">
                <a16:creationId xmlns:a16="http://schemas.microsoft.com/office/drawing/2014/main" id="{6972D42A-E153-F343-A2CD-3B716C260943}"/>
              </a:ext>
            </a:extLst>
          </p:cNvPr>
          <p:cNvPicPr>
            <a:picLocks noChangeAspect="1"/>
          </p:cNvPicPr>
          <p:nvPr/>
        </p:nvPicPr>
        <p:blipFill>
          <a:blip r:embed="rId5"/>
          <a:stretch>
            <a:fillRect/>
          </a:stretch>
        </p:blipFill>
        <p:spPr>
          <a:xfrm>
            <a:off x="2477383" y="3821554"/>
            <a:ext cx="7187807" cy="1414395"/>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7868DD39-88C2-8FCC-60E9-1F46A6368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1209" y="0"/>
            <a:ext cx="1523259" cy="1523259"/>
          </a:xfrm>
          <a:prstGeom prst="rect">
            <a:avLst/>
          </a:prstGeom>
        </p:spPr>
      </p:pic>
    </p:spTree>
    <p:extLst>
      <p:ext uri="{BB962C8B-B14F-4D97-AF65-F5344CB8AC3E}">
        <p14:creationId xmlns:p14="http://schemas.microsoft.com/office/powerpoint/2010/main" val="8989644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iterate type="lt">
                                    <p:tmPct val="0"/>
                                  </p:iterate>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Effect transition="in" filter="fade">
                                      <p:cBhvr>
                                        <p:cTn id="27" dur="500"/>
                                        <p:tgtEl>
                                          <p:spTgt spid="20"/>
                                        </p:tgtEl>
                                      </p:cBhvr>
                                    </p:animEffect>
                                  </p:childTnLst>
                                </p:cTn>
                              </p:par>
                              <p:par>
                                <p:cTn id="28" presetID="34" presetClass="emph" presetSubtype="0" fill="hold" grpId="1" nodeType="withEffect">
                                  <p:stCondLst>
                                    <p:cond delay="0"/>
                                  </p:stCondLst>
                                  <p:iterate type="lt">
                                    <p:tmPct val="10000"/>
                                  </p:iterate>
                                  <p:childTnLst>
                                    <p:animMotion origin="layout" path="M -2.08333E-7 -2.22222E-6 L -2.08333E-7 -0.07222 " pathEditMode="relative" rAng="0" ptsTypes="AA">
                                      <p:cBhvr>
                                        <p:cTn id="29" dur="250" accel="50000" decel="50000" autoRev="1" fill="hold">
                                          <p:stCondLst>
                                            <p:cond delay="0"/>
                                          </p:stCondLst>
                                        </p:cTn>
                                        <p:tgtEl>
                                          <p:spTgt spid="20"/>
                                        </p:tgtEl>
                                        <p:attrNameLst>
                                          <p:attrName>ppt_x</p:attrName>
                                          <p:attrName>ppt_y</p:attrName>
                                        </p:attrNameLst>
                                      </p:cBhvr>
                                      <p:rCtr x="0" y="-3611"/>
                                    </p:animMotion>
                                    <p:animRot by="1500000">
                                      <p:cBhvr>
                                        <p:cTn id="30" dur="125" fill="hold">
                                          <p:stCondLst>
                                            <p:cond delay="0"/>
                                          </p:stCondLst>
                                        </p:cTn>
                                        <p:tgtEl>
                                          <p:spTgt spid="20"/>
                                        </p:tgtEl>
                                        <p:attrNameLst>
                                          <p:attrName>r</p:attrName>
                                        </p:attrNameLst>
                                      </p:cBhvr>
                                    </p:animRot>
                                    <p:animRot by="-1500000">
                                      <p:cBhvr>
                                        <p:cTn id="31" dur="125" fill="hold">
                                          <p:stCondLst>
                                            <p:cond delay="125"/>
                                          </p:stCondLst>
                                        </p:cTn>
                                        <p:tgtEl>
                                          <p:spTgt spid="20"/>
                                        </p:tgtEl>
                                        <p:attrNameLst>
                                          <p:attrName>r</p:attrName>
                                        </p:attrNameLst>
                                      </p:cBhvr>
                                    </p:animRot>
                                    <p:animRot by="-1500000">
                                      <p:cBhvr>
                                        <p:cTn id="32" dur="125" fill="hold">
                                          <p:stCondLst>
                                            <p:cond delay="250"/>
                                          </p:stCondLst>
                                        </p:cTn>
                                        <p:tgtEl>
                                          <p:spTgt spid="20"/>
                                        </p:tgtEl>
                                        <p:attrNameLst>
                                          <p:attrName>r</p:attrName>
                                        </p:attrNameLst>
                                      </p:cBhvr>
                                    </p:animRot>
                                    <p:animRot by="1500000">
                                      <p:cBhvr>
                                        <p:cTn id="33" dur="125" fill="hold">
                                          <p:stCondLst>
                                            <p:cond delay="375"/>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8" grpId="0"/>
      <p:bldP spid="19" grpId="0"/>
      <p:bldP spid="20" grpId="0"/>
      <p:bldP spid="2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pic>
        <p:nvPicPr>
          <p:cNvPr id="6" name="Picture 5">
            <a:extLst>
              <a:ext uri="{FF2B5EF4-FFF2-40B4-BE49-F238E27FC236}">
                <a16:creationId xmlns:a16="http://schemas.microsoft.com/office/drawing/2014/main" id="{64B5F7A6-792C-477E-2CF7-90CDDBE64B29}"/>
              </a:ext>
            </a:extLst>
          </p:cNvPr>
          <p:cNvPicPr>
            <a:picLocks noChangeAspect="1"/>
          </p:cNvPicPr>
          <p:nvPr/>
        </p:nvPicPr>
        <p:blipFill>
          <a:blip r:embed="rId5"/>
          <a:stretch>
            <a:fillRect/>
          </a:stretch>
        </p:blipFill>
        <p:spPr>
          <a:xfrm>
            <a:off x="2711302" y="640509"/>
            <a:ext cx="6496493" cy="5732934"/>
          </a:xfrm>
          <a:prstGeom prst="rect">
            <a:avLst/>
          </a:prstGeom>
        </p:spPr>
      </p:pic>
    </p:spTree>
    <p:extLst>
      <p:ext uri="{BB962C8B-B14F-4D97-AF65-F5344CB8AC3E}">
        <p14:creationId xmlns:p14="http://schemas.microsoft.com/office/powerpoint/2010/main" val="34749133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Ý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kiến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chung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nhóm</a:t>
            </a:r>
            <a:endPar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2C3528-5293-F6F2-00A0-2DB21A068AE5}"/>
              </a:ext>
            </a:extLst>
          </p:cNvPr>
          <p:cNvPicPr>
            <a:picLocks noChangeAspect="1"/>
          </p:cNvPicPr>
          <p:nvPr/>
        </p:nvPicPr>
        <p:blipFill>
          <a:blip r:embed="rId4"/>
          <a:stretch>
            <a:fillRect/>
          </a:stretch>
        </p:blipFill>
        <p:spPr>
          <a:xfrm>
            <a:off x="617352" y="1351220"/>
            <a:ext cx="5379119" cy="3784305"/>
          </a:xfrm>
          <a:prstGeom prst="rect">
            <a:avLst/>
          </a:prstGeom>
        </p:spPr>
      </p:pic>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Trâu thải ra phân và nước tiểu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06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Cây rụng lá trên mặt hồ, xuống đất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B7F203F-7953-93EC-DA8E-6810BF195E5E}"/>
              </a:ext>
            </a:extLst>
          </p:cNvPr>
          <p:cNvPicPr>
            <a:picLocks noChangeAspect="1"/>
          </p:cNvPicPr>
          <p:nvPr/>
        </p:nvPicPr>
        <p:blipFill>
          <a:blip r:embed="rId4"/>
          <a:stretch>
            <a:fillRect/>
          </a:stretch>
        </p:blipFill>
        <p:spPr>
          <a:xfrm>
            <a:off x="637067" y="1640514"/>
            <a:ext cx="4976923" cy="3759165"/>
          </a:xfrm>
          <a:prstGeom prst="rect">
            <a:avLst/>
          </a:prstGeom>
        </p:spPr>
      </p:pic>
    </p:spTree>
    <p:extLst>
      <p:ext uri="{BB962C8B-B14F-4D97-AF65-F5344CB8AC3E}">
        <p14:creationId xmlns:p14="http://schemas.microsoft.com/office/powerpoint/2010/main" val="244859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Phân và xác chết của các sinh vật đang bị phân hủy trong đất</a:t>
            </a:r>
            <a:r>
              <a:rPr lang="en-US" sz="4000" b="1" dirty="0">
                <a:solidFill>
                  <a:srgbClr val="FF000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814623AC-18F6-785E-5FA0-DC105E63D3E2}"/>
              </a:ext>
            </a:extLst>
          </p:cNvPr>
          <p:cNvPicPr>
            <a:picLocks noChangeAspect="1"/>
          </p:cNvPicPr>
          <p:nvPr/>
        </p:nvPicPr>
        <p:blipFill>
          <a:blip r:embed="rId4"/>
          <a:stretch>
            <a:fillRect/>
          </a:stretch>
        </p:blipFill>
        <p:spPr>
          <a:xfrm>
            <a:off x="853595" y="1796570"/>
            <a:ext cx="4592302" cy="3413383"/>
          </a:xfrm>
          <a:prstGeom prst="rect">
            <a:avLst/>
          </a:prstGeom>
        </p:spPr>
      </p:pic>
    </p:spTree>
    <p:extLst>
      <p:ext uri="{BB962C8B-B14F-4D97-AF65-F5344CB8AC3E}">
        <p14:creationId xmlns:p14="http://schemas.microsoft.com/office/powerpoint/2010/main" val="2276100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2232836"/>
            <a:ext cx="5681694" cy="2073350"/>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Bãi rác thải sinh hoạt của con người. </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A5D3151B-A63A-45BF-10A7-ADA652BB2301}"/>
              </a:ext>
            </a:extLst>
          </p:cNvPr>
          <p:cNvPicPr>
            <a:picLocks noChangeAspect="1"/>
          </p:cNvPicPr>
          <p:nvPr/>
        </p:nvPicPr>
        <p:blipFill>
          <a:blip r:embed="rId4"/>
          <a:stretch>
            <a:fillRect/>
          </a:stretch>
        </p:blipFill>
        <p:spPr>
          <a:xfrm>
            <a:off x="875635" y="1621021"/>
            <a:ext cx="4660926" cy="3610197"/>
          </a:xfrm>
          <a:prstGeom prst="rect">
            <a:avLst/>
          </a:prstGeom>
        </p:spPr>
      </p:pic>
    </p:spTree>
    <p:extLst>
      <p:ext uri="{BB962C8B-B14F-4D97-AF65-F5344CB8AC3E}">
        <p14:creationId xmlns:p14="http://schemas.microsoft.com/office/powerpoint/2010/main" val="300141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16">
            <a:extLst>
              <a:ext uri="{FF2B5EF4-FFF2-40B4-BE49-F238E27FC236}">
                <a16:creationId xmlns:a16="http://schemas.microsoft.com/office/drawing/2014/main" id="{B829C5AD-2FFF-9EF0-D929-A7678DAECB6C}"/>
              </a:ext>
            </a:extLst>
          </p:cNvPr>
          <p:cNvSpPr/>
          <p:nvPr/>
        </p:nvSpPr>
        <p:spPr>
          <a:xfrm>
            <a:off x="6156252" y="1701209"/>
            <a:ext cx="5681694" cy="2849525"/>
          </a:xfrm>
          <a:prstGeom prst="wedgeRoundRectCallout">
            <a:avLst>
              <a:gd name="adj1" fmla="val -26383"/>
              <a:gd name="adj2" fmla="val 50187"/>
              <a:gd name="adj3" fmla="val 16667"/>
            </a:avLst>
          </a:prstGeom>
          <a:solidFill>
            <a:schemeClr val="accent2">
              <a:lumMod val="20000"/>
              <a:lumOff val="80000"/>
            </a:schemeClr>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mbria" panose="02040503050406030204" pitchFamily="18" charset="0"/>
                <a:ea typeface="Cambria" panose="02040503050406030204" pitchFamily="18" charset="0"/>
              </a:rPr>
              <a:t>Khí thải từ các hoạt động sản xuất giao thông xả vào môi trường không khí.</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977D53-946B-24DC-F3CA-360102A01E25}"/>
              </a:ext>
            </a:extLst>
          </p:cNvPr>
          <p:cNvPicPr>
            <a:picLocks noChangeAspect="1"/>
          </p:cNvPicPr>
          <p:nvPr/>
        </p:nvPicPr>
        <p:blipFill>
          <a:blip r:embed="rId4"/>
          <a:stretch>
            <a:fillRect/>
          </a:stretch>
        </p:blipFill>
        <p:spPr>
          <a:xfrm>
            <a:off x="399164" y="1725688"/>
            <a:ext cx="5407365" cy="3271616"/>
          </a:xfrm>
          <a:prstGeom prst="rect">
            <a:avLst/>
          </a:prstGeom>
        </p:spPr>
      </p:pic>
    </p:spTree>
    <p:extLst>
      <p:ext uri="{BB962C8B-B14F-4D97-AF65-F5344CB8AC3E}">
        <p14:creationId xmlns:p14="http://schemas.microsoft.com/office/powerpoint/2010/main" val="192743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8439701"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Những hoạt động nào của con người có thể tạo ra khí thải gây ô nhiễm môi trường?</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3242930"/>
            <a:ext cx="7170253"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Hoạt động tạo ra khí thải:</a:t>
            </a:r>
            <a:r>
              <a:rPr lang="en-US" sz="4400" dirty="0">
                <a:solidFill>
                  <a:srgbClr val="002060"/>
                </a:solidFill>
                <a:latin typeface="Cambria" panose="02040503050406030204" pitchFamily="18" charset="0"/>
                <a:ea typeface="Cambria" panose="02040503050406030204" pitchFamily="18" charset="0"/>
              </a:rPr>
              <a:t> </a:t>
            </a:r>
            <a:r>
              <a:rPr lang="vi-VN" sz="4400" dirty="0">
                <a:solidFill>
                  <a:srgbClr val="002060"/>
                </a:solidFill>
                <a:latin typeface="Cambria" panose="02040503050406030204" pitchFamily="18" charset="0"/>
                <a:ea typeface="Cambria" panose="02040503050406030204" pitchFamily="18" charset="0"/>
              </a:rPr>
              <a:t>đốt lò, đốt rác thải, khai thác than, chạy xe máy, ôtô.</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8597962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Khí thải có thể gây ô nhiễm những môi trường nào (đất, nước, không khí)?</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Khí thải làm ô nhiễm môi trường không khí, sau đó là môi trường đất, môi trường nước. </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44427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57091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Vì sao ống khói của các nhà máy rất cao nhưng khí thải vẫn gây hại đối với sức khỏe của sinh vật, con người? </a:t>
            </a:r>
            <a:endParaRPr kumimoji="0" lang="en-US" sz="36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115341"/>
            <a:ext cx="7985051" cy="284952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002060"/>
                </a:solidFill>
                <a:latin typeface="Cambria" panose="02040503050406030204" pitchFamily="18" charset="0"/>
                <a:ea typeface="Cambria" panose="02040503050406030204" pitchFamily="18" charset="0"/>
              </a:rPr>
              <a:t>Vì vẫn </a:t>
            </a:r>
            <a:r>
              <a:rPr lang="en-US" sz="3600" dirty="0" err="1">
                <a:solidFill>
                  <a:srgbClr val="002060"/>
                </a:solidFill>
                <a:latin typeface="Cambria" panose="02040503050406030204" pitchFamily="18" charset="0"/>
                <a:ea typeface="Cambria" panose="02040503050406030204" pitchFamily="18" charset="0"/>
              </a:rPr>
              <a:t>xả</a:t>
            </a:r>
            <a:r>
              <a:rPr lang="vi-VN" sz="3600" dirty="0">
                <a:solidFill>
                  <a:srgbClr val="002060"/>
                </a:solidFill>
                <a:latin typeface="Cambria" panose="02040503050406030204" pitchFamily="18" charset="0"/>
                <a:ea typeface="Cambria" panose="02040503050406030204" pitchFamily="18" charset="0"/>
              </a:rPr>
              <a:t> khí thải vào môi trường không khí theo nước mưa, các chất thải độc hại tiếp tục ngấm vào đất, nước, gây hại đối với sức khỏe của sinh vật và con người. </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700550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33" name="图片 5">
            <a:extLst>
              <a:ext uri="{FF2B5EF4-FFF2-40B4-BE49-F238E27FC236}">
                <a16:creationId xmlns:a16="http://schemas.microsoft.com/office/drawing/2014/main" id="{39C819C5-F740-14FE-FF94-26AA440492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1325809" y="-160743"/>
            <a:ext cx="9474200" cy="6585434"/>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l="83669"/>
          <a:stretch/>
        </p:blipFill>
        <p:spPr>
          <a:xfrm>
            <a:off x="9398704" y="-160743"/>
            <a:ext cx="1955796" cy="2550951"/>
          </a:xfrm>
          <a:prstGeom prst="rect">
            <a:avLst/>
          </a:prstGeom>
        </p:spPr>
      </p:pic>
      <p:pic>
        <p:nvPicPr>
          <p:cNvPr id="5" name="图片 4"/>
          <p:cNvPicPr>
            <a:picLocks noChangeAspect="1"/>
          </p:cNvPicPr>
          <p:nvPr/>
        </p:nvPicPr>
        <p:blipFill rotWithShape="1">
          <a:blip r:embed="rId6"/>
          <a:srcRect l="8537" t="9279" b="12603"/>
          <a:stretch/>
        </p:blipFill>
        <p:spPr>
          <a:xfrm>
            <a:off x="9691028" y="3276831"/>
            <a:ext cx="2217962" cy="3416189"/>
          </a:xfrm>
          <a:prstGeom prst="rect">
            <a:avLst/>
          </a:prstGeom>
        </p:spPr>
      </p:pic>
      <p:pic>
        <p:nvPicPr>
          <p:cNvPr id="11" name="图片 10"/>
          <p:cNvPicPr>
            <a:picLocks noChangeAspect="1"/>
          </p:cNvPicPr>
          <p:nvPr/>
        </p:nvPicPr>
        <p:blipFill rotWithShape="1">
          <a:blip r:embed="rId7"/>
          <a:srcRect t="8771" r="39144" b="11847"/>
          <a:stretch/>
        </p:blipFill>
        <p:spPr>
          <a:xfrm>
            <a:off x="103136" y="3265997"/>
            <a:ext cx="2758834" cy="3598657"/>
          </a:xfrm>
          <a:prstGeom prst="rect">
            <a:avLst/>
          </a:prstGeom>
        </p:spPr>
      </p:pic>
      <p:pic>
        <p:nvPicPr>
          <p:cNvPr id="35" name="图片 7">
            <a:extLst>
              <a:ext uri="{FF2B5EF4-FFF2-40B4-BE49-F238E27FC236}">
                <a16:creationId xmlns:a16="http://schemas.microsoft.com/office/drawing/2014/main" id="{EA74C4A6-F055-AA5D-1978-C678ACA1AF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3" t="7760" r="73916" b="-7760"/>
          <a:stretch/>
        </p:blipFill>
        <p:spPr>
          <a:xfrm>
            <a:off x="530670" y="581023"/>
            <a:ext cx="2971354" cy="2550951"/>
          </a:xfrm>
          <a:prstGeom prst="rect">
            <a:avLst/>
          </a:prstGeom>
        </p:spPr>
      </p:pic>
      <p:pic>
        <p:nvPicPr>
          <p:cNvPr id="16" name="Picture 15">
            <a:extLst>
              <a:ext uri="{FF2B5EF4-FFF2-40B4-BE49-F238E27FC236}">
                <a16:creationId xmlns:a16="http://schemas.microsoft.com/office/drawing/2014/main" id="{F0D9BA74-18A5-43C1-B29A-51958063B648}"/>
              </a:ext>
            </a:extLst>
          </p:cNvPr>
          <p:cNvPicPr>
            <a:picLocks noChangeAspect="1"/>
          </p:cNvPicPr>
          <p:nvPr/>
        </p:nvPicPr>
        <p:blipFill>
          <a:blip r:embed="rId8"/>
          <a:stretch>
            <a:fillRect/>
          </a:stretch>
        </p:blipFill>
        <p:spPr>
          <a:xfrm>
            <a:off x="3147364" y="1414341"/>
            <a:ext cx="6041660" cy="3724979"/>
          </a:xfrm>
          <a:prstGeom prst="rect">
            <a:avLst/>
          </a:prstGeom>
        </p:spPr>
      </p:pic>
      <p:pic>
        <p:nvPicPr>
          <p:cNvPr id="20" name="Picture 19">
            <a:extLst>
              <a:ext uri="{FF2B5EF4-FFF2-40B4-BE49-F238E27FC236}">
                <a16:creationId xmlns:a16="http://schemas.microsoft.com/office/drawing/2014/main" id="{6D78665D-3C7D-47A3-88EC-625FC6C696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61" b="94899" l="2551" r="95239">
                        <a14:foregroundMark x1="30059" y1="9360" x2="34942" y2="14042"/>
                        <a14:foregroundMark x1="2645" y1="39678" x2="28566" y2="43503"/>
                        <a14:foregroundMark x1="23446" y1="9047" x2="36293" y2="8734"/>
                        <a14:foregroundMark x1="33799" y1="93648" x2="57680" y2="94249"/>
                        <a14:foregroundMark x1="57680" y1="94249" x2="63839" y2="93961"/>
                        <a14:foregroundMark x1="42150" y1="26829" x2="47516" y2="32531"/>
                        <a14:foregroundMark x1="63593" y1="45549" x2="67070" y2="49519"/>
                        <a14:foregroundMark x1="30550" y1="26973" x2="44266" y2="26829"/>
                        <a14:foregroundMark x1="44266" y1="26829" x2="44266" y2="26829"/>
                        <a14:foregroundMark x1="30682" y1="27767" x2="52995" y2="29836"/>
                        <a14:foregroundMark x1="84017" y1="52551" x2="67202" y2="31593"/>
                        <a14:foregroundMark x1="75420" y1="17469" x2="86643" y2="18263"/>
                        <a14:foregroundMark x1="65823" y1="53345" x2="72303" y2="57772"/>
                        <a14:foregroundMark x1="72303" y1="57772" x2="72303" y2="57772"/>
                        <a14:foregroundMark x1="72303" y1="49519" x2="73191" y2="52382"/>
                        <a14:foregroundMark x1="47005" y1="34456" x2="47761" y2="35395"/>
                        <a14:foregroundMark x1="34045" y1="25553" x2="48007" y2="24278"/>
                        <a14:foregroundMark x1="48007" y1="24278" x2="48007" y2="24278"/>
                        <a14:foregroundMark x1="39656" y1="24615" x2="54865" y2="28730"/>
                        <a14:foregroundMark x1="46514" y1="35876" x2="47629" y2="36357"/>
                        <a14:foregroundMark x1="49877" y1="25866" x2="56357" y2="28898"/>
                        <a14:foregroundMark x1="59588" y1="57146" x2="66201" y2="62055"/>
                        <a14:foregroundMark x1="63329" y1="57940" x2="65955" y2="62223"/>
                        <a14:foregroundMark x1="30191" y1="6833" x2="32685" y2="8422"/>
                        <a14:foregroundMark x1="73304" y1="50794" x2="74551" y2="53802"/>
                        <a14:foregroundMark x1="60476" y1="30799" x2="66692" y2="31737"/>
                        <a14:foregroundMark x1="60835" y1="28104" x2="66446" y2="33494"/>
                        <a14:foregroundMark x1="72435" y1="17782" x2="77669" y2="18407"/>
                        <a14:foregroundMark x1="59229" y1="29355" x2="63707" y2="28561"/>
                        <a14:foregroundMark x1="79539" y1="54283" x2="87096" y2="55269"/>
                        <a14:foregroundMark x1="87096" y1="55269" x2="84394" y2="51756"/>
                        <a14:foregroundMark x1="78046" y1="91578" x2="82656" y2="94923"/>
                        <a14:foregroundMark x1="88645" y1="51756" x2="92254" y2="52069"/>
                        <a14:foregroundMark x1="86265" y1="51588" x2="95182" y2="55077"/>
                        <a14:foregroundMark x1="95182" y1="55077" x2="95239" y2="55077"/>
                        <a14:foregroundMark x1="87512" y1="48893" x2="88759" y2="49374"/>
                        <a14:foregroundMark x1="79161" y1="53176" x2="80654" y2="53008"/>
                        <a14:foregroundMark x1="26563" y1="7291" x2="29057" y2="7291"/>
                        <a14:backgroundMark x1="34668" y1="14918" x2="37162" y2="14918"/>
                        <a14:backgroundMark x1="34801" y1="14293" x2="35424" y2="14437"/>
                        <a14:backgroundMark x1="36917" y1="16025" x2="40034" y2="17300"/>
                        <a14:backgroundMark x1="36161" y1="14605" x2="38900" y2="17926"/>
                        <a14:backgroundMark x1="36048" y1="15544" x2="39165" y2="18576"/>
                      </a14:backgroundRemoval>
                    </a14:imgEffect>
                  </a14:imgLayer>
                </a14:imgProps>
              </a:ext>
            </a:extLst>
          </a:blip>
          <a:stretch>
            <a:fillRect/>
          </a:stretch>
        </p:blipFill>
        <p:spPr>
          <a:xfrm>
            <a:off x="4590905" y="4139570"/>
            <a:ext cx="3666856" cy="2879170"/>
          </a:xfrm>
          <a:prstGeom prst="rect">
            <a:avLst/>
          </a:prstGeom>
        </p:spPr>
      </p:pic>
    </p:spTree>
    <p:extLst>
      <p:ext uri="{BB962C8B-B14F-4D97-AF65-F5344CB8AC3E}">
        <p14:creationId xmlns:p14="http://schemas.microsoft.com/office/powerpoint/2010/main" val="1970640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Chất thải đó được phân hủy nhờ đâu?</a:t>
            </a:r>
            <a:endParaRPr kumimoji="0" lang="en-US" sz="44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243485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Các chất thải được phân hủy nhờ vi khuẩn và nấm có trong môi trường.</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38104595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908072"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Sản phẩm của sự phân hủy đó là gì? </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0" y="3242930"/>
            <a:ext cx="7985051" cy="1913861"/>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Chất mùn, khoáng và khí các - bô - nic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2380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7" y="257349"/>
            <a:ext cx="7046836"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E31C3A"/>
                </a:solidFill>
                <a:latin typeface="Calibri" panose="020F0502020204030204"/>
              </a:rPr>
              <a:t>Sinh vật nào sử dụng được những sản phẩm đó?</a:t>
            </a:r>
            <a:endParaRPr kumimoji="0" lang="en-US" sz="4400" b="1" i="0" u="none" strike="noStrike" kern="1200" cap="none" spc="0" normalizeH="0" baseline="0" noProof="0" dirty="0">
              <a:ln>
                <a:noFill/>
              </a:ln>
              <a:solidFill>
                <a:srgbClr val="E31C3A"/>
              </a:solidFill>
              <a:effectLst/>
              <a:uLnTx/>
              <a:uFillTx/>
              <a:latin typeface="Calibri" panose="020F0502020204030204"/>
              <a:cs typeface="+mn-cs"/>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657601" y="3242931"/>
            <a:ext cx="6283842" cy="1371600"/>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Thực vật sử dụng.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6655013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Môi trường có khả năng thu nhận,</a:t>
            </a:r>
            <a:r>
              <a:rPr lang="en-US" sz="4400" b="1" dirty="0">
                <a:solidFill>
                  <a:srgbClr val="FF0000"/>
                </a:solidFill>
                <a:latin typeface="Cambria" panose="02040503050406030204" pitchFamily="18" charset="0"/>
                <a:ea typeface="Cambria" panose="02040503050406030204" pitchFamily="18" charset="0"/>
              </a:rPr>
              <a:t> </a:t>
            </a:r>
            <a:r>
              <a:rPr lang="vi-VN" sz="4400" b="1" dirty="0">
                <a:solidFill>
                  <a:srgbClr val="FF0000"/>
                </a:solidFill>
                <a:latin typeface="Cambria" panose="02040503050406030204" pitchFamily="18" charset="0"/>
                <a:ea typeface="Cambria" panose="02040503050406030204" pitchFamily="18" charset="0"/>
              </a:rPr>
              <a:t>phân hủy chất thải của sinh vât. Vi khuẩn, nấm,… có trong môi trường giúp phân hủy chất thải thành các chất dinh dưỡng, khí các - bô - nic  cung cấp cho thực vật sử dụng.</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8208973" cy="3945506"/>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8034727" cy="3416320"/>
          </a:xfrm>
          <a:prstGeom prst="rect">
            <a:avLst/>
          </a:prstGeom>
          <a:noFill/>
        </p:spPr>
        <p:txBody>
          <a:bodyPr wrap="square" rtlCol="0">
            <a:spAutoFit/>
          </a:bodyPr>
          <a:lstStyle/>
          <a:p>
            <a:pPr lvl="0"/>
            <a:r>
              <a:rPr lang="en-US" sz="3600" b="1" dirty="0">
                <a:solidFill>
                  <a:srgbClr val="FF0000"/>
                </a:solidFill>
                <a:latin typeface="Calibri" panose="020F0502020204030204"/>
              </a:rPr>
              <a:t>V</a:t>
            </a:r>
            <a:r>
              <a:rPr lang="vi-VN" sz="3600" b="1" dirty="0">
                <a:solidFill>
                  <a:srgbClr val="FF0000"/>
                </a:solidFill>
                <a:latin typeface="Calibri" panose="020F0502020204030204"/>
              </a:rPr>
              <a:t>iết ra giấy:</a:t>
            </a:r>
          </a:p>
          <a:p>
            <a:pPr lvl="0"/>
            <a:r>
              <a:rPr lang="vi-VN" sz="3600" b="1" dirty="0">
                <a:solidFill>
                  <a:srgbClr val="FF0000"/>
                </a:solidFill>
                <a:latin typeface="Calibri" panose="020F0502020204030204"/>
              </a:rPr>
              <a:t>- 3 loại rác thải của con người giống như sinh vật khác?</a:t>
            </a:r>
          </a:p>
          <a:p>
            <a:pPr lvl="0"/>
            <a:r>
              <a:rPr lang="vi-VN" sz="3600" b="1" dirty="0">
                <a:solidFill>
                  <a:srgbClr val="FF0000"/>
                </a:solidFill>
                <a:latin typeface="Calibri" panose="020F0502020204030204"/>
              </a:rPr>
              <a:t>- 3 loại rác thải từ hoạt động sản xuất, giao thông.</a:t>
            </a:r>
          </a:p>
          <a:p>
            <a:pPr lvl="0"/>
            <a:r>
              <a:rPr lang="vi-VN" sz="3600" b="1" dirty="0">
                <a:solidFill>
                  <a:srgbClr val="FF0000"/>
                </a:solidFill>
                <a:latin typeface="Calibri" panose="020F0502020204030204"/>
              </a:rPr>
              <a:t>- 3 loại rác thải từ sinh hoạt tại gia đình</a:t>
            </a:r>
          </a:p>
        </p:txBody>
      </p:sp>
      <p:pic>
        <p:nvPicPr>
          <p:cNvPr id="2" name="Picture 1">
            <a:extLst>
              <a:ext uri="{FF2B5EF4-FFF2-40B4-BE49-F238E27FC236}">
                <a16:creationId xmlns:a16="http://schemas.microsoft.com/office/drawing/2014/main" id="{09F87795-3A8D-887C-FBF6-1438B44DDFF0}"/>
              </a:ext>
            </a:extLst>
          </p:cNvPr>
          <p:cNvPicPr>
            <a:picLocks noChangeAspect="1"/>
          </p:cNvPicPr>
          <p:nvPr/>
        </p:nvPicPr>
        <p:blipFill>
          <a:blip r:embed="rId5"/>
          <a:stretch>
            <a:fillRect/>
          </a:stretch>
        </p:blipFill>
        <p:spPr>
          <a:xfrm>
            <a:off x="7436879" y="867962"/>
            <a:ext cx="5547841" cy="1847248"/>
          </a:xfrm>
          <a:prstGeom prst="rect">
            <a:avLst/>
          </a:prstGeom>
        </p:spPr>
      </p:pic>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148F8-41CD-48AB-B5C9-80435049938C}"/>
              </a:ext>
            </a:extLst>
          </p:cNvPr>
          <p:cNvPicPr>
            <a:picLocks noChangeAspect="1"/>
          </p:cNvPicPr>
          <p:nvPr/>
        </p:nvPicPr>
        <p:blipFill>
          <a:blip r:embed="rId2"/>
          <a:stretch>
            <a:fillRect/>
          </a:stretch>
        </p:blipFill>
        <p:spPr>
          <a:xfrm>
            <a:off x="0" y="-4141"/>
            <a:ext cx="12192000" cy="6862141"/>
          </a:xfrm>
          <a:prstGeom prst="rect">
            <a:avLst/>
          </a:prstGeom>
        </p:spPr>
      </p:pic>
      <p:pic>
        <p:nvPicPr>
          <p:cNvPr id="9" name="Hình ảnh 98" descr="Ảnh có chứa đồ chơi, búp bê&#10;&#10;Mô tả được tạo tự động">
            <a:extLst>
              <a:ext uri="{FF2B5EF4-FFF2-40B4-BE49-F238E27FC236}">
                <a16:creationId xmlns:a16="http://schemas.microsoft.com/office/drawing/2014/main" id="{66E90967-4523-44F8-9334-FC29FB57AE47}"/>
              </a:ext>
            </a:extLst>
          </p:cNvPr>
          <p:cNvPicPr>
            <a:picLocks noChangeAspect="1"/>
          </p:cNvPicPr>
          <p:nvPr/>
        </p:nvPicPr>
        <p:blipFill>
          <a:blip r:embed="rId3"/>
          <a:stretch>
            <a:fillRect/>
          </a:stretch>
        </p:blipFill>
        <p:spPr>
          <a:xfrm>
            <a:off x="338799" y="2099458"/>
            <a:ext cx="7956330" cy="4698582"/>
          </a:xfrm>
          <a:prstGeom prst="rect">
            <a:avLst/>
          </a:prstGeom>
        </p:spPr>
      </p:pic>
      <p:grpSp>
        <p:nvGrpSpPr>
          <p:cNvPr id="14" name="Group 13">
            <a:extLst>
              <a:ext uri="{FF2B5EF4-FFF2-40B4-BE49-F238E27FC236}">
                <a16:creationId xmlns:a16="http://schemas.microsoft.com/office/drawing/2014/main" id="{BAEDCAD1-505D-4835-92C0-10FA7E43D0E7}"/>
              </a:ext>
            </a:extLst>
          </p:cNvPr>
          <p:cNvGrpSpPr/>
          <p:nvPr/>
        </p:nvGrpSpPr>
        <p:grpSpPr>
          <a:xfrm>
            <a:off x="3511125" y="90522"/>
            <a:ext cx="5169750" cy="2585360"/>
            <a:chOff x="2282645" y="584971"/>
            <a:chExt cx="8102294" cy="1672398"/>
          </a:xfrm>
        </p:grpSpPr>
        <p:grpSp>
          <p:nvGrpSpPr>
            <p:cNvPr id="10" name="Group 15">
              <a:extLst>
                <a:ext uri="{FF2B5EF4-FFF2-40B4-BE49-F238E27FC236}">
                  <a16:creationId xmlns:a16="http://schemas.microsoft.com/office/drawing/2014/main" id="{B0CB2AF8-7B1A-4636-8E19-8E427EDFCC58}"/>
                </a:ext>
              </a:extLst>
            </p:cNvPr>
            <p:cNvGrpSpPr/>
            <p:nvPr/>
          </p:nvGrpSpPr>
          <p:grpSpPr>
            <a:xfrm>
              <a:off x="2282645" y="584971"/>
              <a:ext cx="8102294" cy="1354594"/>
              <a:chOff x="36514" y="180948"/>
              <a:chExt cx="12308565" cy="1760491"/>
            </a:xfrm>
          </p:grpSpPr>
          <p:pic>
            <p:nvPicPr>
              <p:cNvPr id="11" name="Picture 16">
                <a:extLst>
                  <a:ext uri="{FF2B5EF4-FFF2-40B4-BE49-F238E27FC236}">
                    <a16:creationId xmlns:a16="http://schemas.microsoft.com/office/drawing/2014/main" id="{4852B7B7-ABE8-456D-B323-28B4C43F06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8116">
                <a:off x="36514" y="180948"/>
                <a:ext cx="6701926" cy="1742501"/>
              </a:xfrm>
              <a:prstGeom prst="rect">
                <a:avLst/>
              </a:prstGeom>
            </p:spPr>
          </p:pic>
          <p:pic>
            <p:nvPicPr>
              <p:cNvPr id="12" name="Picture 17">
                <a:extLst>
                  <a:ext uri="{FF2B5EF4-FFF2-40B4-BE49-F238E27FC236}">
                    <a16:creationId xmlns:a16="http://schemas.microsoft.com/office/drawing/2014/main" id="{9E9C839C-F217-4920-9B61-29A219F7E6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412952" flipH="1">
                <a:off x="5643152" y="198937"/>
                <a:ext cx="6701927" cy="1742502"/>
              </a:xfrm>
              <a:prstGeom prst="rect">
                <a:avLst/>
              </a:prstGeom>
            </p:spPr>
          </p:pic>
        </p:grpSp>
        <p:sp>
          <p:nvSpPr>
            <p:cNvPr id="13" name="TextBox 9">
              <a:extLst>
                <a:ext uri="{FF2B5EF4-FFF2-40B4-BE49-F238E27FC236}">
                  <a16:creationId xmlns:a16="http://schemas.microsoft.com/office/drawing/2014/main" id="{83E2B719-5BDE-49A0-97D4-5495DE962903}"/>
                </a:ext>
              </a:extLst>
            </p:cNvPr>
            <p:cNvSpPr txBox="1"/>
            <p:nvPr/>
          </p:nvSpPr>
          <p:spPr>
            <a:xfrm>
              <a:off x="3025661" y="810819"/>
              <a:ext cx="6849236"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trình</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bày</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trước</a:t>
              </a:r>
              <a:r>
                <a:rPr kumimoji="0" lang="en-US" sz="4400" b="0" i="0" u="none" strike="noStrike" kern="1200" cap="none" spc="0" normalizeH="0" baseline="0" noProof="0" dirty="0">
                  <a:ln>
                    <a:noFill/>
                  </a:ln>
                  <a:solidFill>
                    <a:srgbClr val="70AD47"/>
                  </a:solidFill>
                  <a:effectLst/>
                  <a:uLnTx/>
                  <a:uFillTx/>
                  <a:latin typeface="#9Slide07 SVNNexa Rust Slab Bla" panose="020B0606040200020203" pitchFamily="34" charset="0"/>
                  <a:ea typeface="+mn-ea"/>
                  <a:cs typeface="+mn-cs"/>
                </a:rPr>
                <a:t> </a:t>
              </a:r>
              <a:r>
                <a:rPr kumimoji="0" lang="en-US" sz="4400" b="0" i="0" u="none" strike="noStrike" kern="1200" cap="none" spc="0" normalizeH="0" baseline="0" noProof="0" dirty="0" err="1">
                  <a:ln>
                    <a:noFill/>
                  </a:ln>
                  <a:solidFill>
                    <a:srgbClr val="70AD47"/>
                  </a:solidFill>
                  <a:effectLst/>
                  <a:uLnTx/>
                  <a:uFillTx/>
                  <a:latin typeface="#9Slide07 SVNNexa Rust Slab Bla" panose="020B0606040200020203" pitchFamily="34" charset="0"/>
                  <a:ea typeface="+mn-ea"/>
                  <a:cs typeface="+mn-cs"/>
                </a:rPr>
                <a:t>lớp</a:t>
              </a:r>
              <a:endParaRPr kumimoji="0" lang="en-US" sz="4400" b="0" i="0" u="none" strike="noStrike" kern="1200" cap="none" spc="0" normalizeH="0" baseline="0" noProof="0" dirty="0">
                <a:ln>
                  <a:noFill/>
                </a:ln>
                <a:solidFill>
                  <a:srgbClr val="F73B48"/>
                </a:solidFill>
                <a:effectLst/>
                <a:uLnTx/>
                <a:uFillTx/>
                <a:latin typeface="#9Slide05 SVNClementine" panose="020F0502020204030203" pitchFamily="34" charset="0"/>
                <a:ea typeface="+mn-ea"/>
                <a:cs typeface="+mn-cs"/>
              </a:endParaRPr>
            </a:p>
          </p:txBody>
        </p:sp>
      </p:grpSp>
      <p:grpSp>
        <p:nvGrpSpPr>
          <p:cNvPr id="15" name="Group 14">
            <a:extLst>
              <a:ext uri="{FF2B5EF4-FFF2-40B4-BE49-F238E27FC236}">
                <a16:creationId xmlns:a16="http://schemas.microsoft.com/office/drawing/2014/main" id="{21D43802-ABBA-46EF-8B2A-6D2FDC6FE559}"/>
              </a:ext>
            </a:extLst>
          </p:cNvPr>
          <p:cNvGrpSpPr/>
          <p:nvPr/>
        </p:nvGrpSpPr>
        <p:grpSpPr>
          <a:xfrm flipH="1">
            <a:off x="7370806" y="2108254"/>
            <a:ext cx="4211622" cy="2494338"/>
            <a:chOff x="2309964" y="1915978"/>
            <a:chExt cx="6023760" cy="1588881"/>
          </a:xfrm>
        </p:grpSpPr>
        <p:sp>
          <p:nvSpPr>
            <p:cNvPr id="16" name="矩形 1">
              <a:extLst>
                <a:ext uri="{FF2B5EF4-FFF2-40B4-BE49-F238E27FC236}">
                  <a16:creationId xmlns:a16="http://schemas.microsoft.com/office/drawing/2014/main" id="{F41AD191-F541-445E-A801-6B7662B1A769}"/>
                </a:ext>
              </a:extLst>
            </p:cNvPr>
            <p:cNvSpPr/>
            <p:nvPr/>
          </p:nvSpPr>
          <p:spPr>
            <a:xfrm>
              <a:off x="2309964" y="1915978"/>
              <a:ext cx="6023760" cy="158888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accent1">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
                  <a:srgbClr val="000000"/>
                </a:buClr>
                <a:buSzTx/>
                <a:buFontTx/>
                <a:buNone/>
                <a:tabLst/>
                <a:defRPr/>
              </a:pPr>
              <a:endParaRPr kumimoji="0" lang="zh-CN" altLang="en-US" sz="1050" b="0" i="0" u="none" strike="noStrike" kern="0" cap="none" spc="0" normalizeH="0" baseline="0" noProof="0">
                <a:ln>
                  <a:noFill/>
                </a:ln>
                <a:solidFill>
                  <a:srgbClr val="94BC7E"/>
                </a:solidFill>
                <a:effectLst/>
                <a:uLnTx/>
                <a:uFillTx/>
                <a:latin typeface="Arial"/>
                <a:ea typeface="宋体" panose="02010600030101010101" pitchFamily="2" charset="-122"/>
                <a:cs typeface="+mn-cs"/>
                <a:sym typeface="Arial"/>
              </a:endParaRPr>
            </a:p>
          </p:txBody>
        </p:sp>
        <p:sp>
          <p:nvSpPr>
            <p:cNvPr id="17" name="TextBox 16">
              <a:extLst>
                <a:ext uri="{FF2B5EF4-FFF2-40B4-BE49-F238E27FC236}">
                  <a16:creationId xmlns:a16="http://schemas.microsoft.com/office/drawing/2014/main" id="{9B7DCAFC-2531-4512-B514-0E377E113F71}"/>
                </a:ext>
              </a:extLst>
            </p:cNvPr>
            <p:cNvSpPr txBox="1"/>
            <p:nvPr/>
          </p:nvSpPr>
          <p:spPr>
            <a:xfrm>
              <a:off x="2637701" y="2034038"/>
              <a:ext cx="5368287" cy="13527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nhóm</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grpSp>
    </p:spTree>
    <p:extLst>
      <p:ext uri="{BB962C8B-B14F-4D97-AF65-F5344CB8AC3E}">
        <p14:creationId xmlns:p14="http://schemas.microsoft.com/office/powerpoint/2010/main" val="3735502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456050" y="606545"/>
            <a:ext cx="6228618" cy="1200329"/>
            <a:chOff x="10673707" y="2043674"/>
            <a:chExt cx="11297971"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0673707" y="2043674"/>
              <a:ext cx="11297971"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của con người giống như sinh vật khác</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627401" cy="1924667"/>
            <a:chOff x="11237716" y="1917607"/>
            <a:chExt cx="10207434"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417722" y="2024310"/>
              <a:ext cx="9693128" cy="4984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Phân, nước tiểu, mồ hôi,..</a:t>
              </a:r>
            </a:p>
          </p:txBody>
        </p:sp>
      </p:grpSp>
    </p:spTree>
    <p:extLst>
      <p:ext uri="{BB962C8B-B14F-4D97-AF65-F5344CB8AC3E}">
        <p14:creationId xmlns:p14="http://schemas.microsoft.com/office/powerpoint/2010/main" val="202913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hoạt động sản xuất, giao thông.</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593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Khói xe, khói nhà máy, rác thải công nghiệp</a:t>
              </a:r>
            </a:p>
          </p:txBody>
        </p:sp>
      </p:grpSp>
    </p:spTree>
    <p:extLst>
      <p:ext uri="{BB962C8B-B14F-4D97-AF65-F5344CB8AC3E}">
        <p14:creationId xmlns:p14="http://schemas.microsoft.com/office/powerpoint/2010/main" val="576807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màu xanh dương - Hà Nội Spirit Of Place">
            <a:extLst>
              <a:ext uri="{FF2B5EF4-FFF2-40B4-BE49-F238E27FC236}">
                <a16:creationId xmlns:a16="http://schemas.microsoft.com/office/drawing/2014/main" id="{67D4F697-6A7A-46AD-9111-70C42DA1E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24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vector woman smiling and pointing to empty copy space business woman character hand drawn cartoon illustration">
            <a:extLst>
              <a:ext uri="{FF2B5EF4-FFF2-40B4-BE49-F238E27FC236}">
                <a16:creationId xmlns:a16="http://schemas.microsoft.com/office/drawing/2014/main" id="{0827437F-2AB3-4478-A75C-0AD71300119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928218" y="1206710"/>
            <a:ext cx="3226748" cy="6081823"/>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9AA59D3C-BA9F-4793-A4FD-35F4342FB73B}"/>
              </a:ext>
            </a:extLst>
          </p:cNvPr>
          <p:cNvGrpSpPr/>
          <p:nvPr/>
        </p:nvGrpSpPr>
        <p:grpSpPr>
          <a:xfrm>
            <a:off x="4596486" y="606545"/>
            <a:ext cx="6088182" cy="1200329"/>
            <a:chOff x="10928441" y="2043674"/>
            <a:chExt cx="11043237" cy="381139"/>
          </a:xfrm>
        </p:grpSpPr>
        <p:sp>
          <p:nvSpPr>
            <p:cNvPr id="12" name="Speech Bubble: Rectangle with Corners Rounded 11">
              <a:extLst>
                <a:ext uri="{FF2B5EF4-FFF2-40B4-BE49-F238E27FC236}">
                  <a16:creationId xmlns:a16="http://schemas.microsoft.com/office/drawing/2014/main" id="{445C910F-5086-4599-8D61-2617044BB799}"/>
                </a:ext>
              </a:extLst>
            </p:cNvPr>
            <p:cNvSpPr/>
            <p:nvPr/>
          </p:nvSpPr>
          <p:spPr>
            <a:xfrm>
              <a:off x="10928441" y="2043674"/>
              <a:ext cx="10788502" cy="381139"/>
            </a:xfrm>
            <a:prstGeom prst="wedgeRoundRectCallout">
              <a:avLst>
                <a:gd name="adj1" fmla="val 40091"/>
                <a:gd name="adj2" fmla="val 86391"/>
                <a:gd name="adj3" fmla="val 16667"/>
              </a:avLst>
            </a:prstGeom>
            <a:solidFill>
              <a:schemeClr val="accent6">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17" name="TextBox 16">
              <a:extLst>
                <a:ext uri="{FF2B5EF4-FFF2-40B4-BE49-F238E27FC236}">
                  <a16:creationId xmlns:a16="http://schemas.microsoft.com/office/drawing/2014/main" id="{41E969FF-2220-4DA1-9A75-B2741F5853C6}"/>
                </a:ext>
              </a:extLst>
            </p:cNvPr>
            <p:cNvSpPr txBox="1"/>
            <p:nvPr/>
          </p:nvSpPr>
          <p:spPr>
            <a:xfrm>
              <a:off x="11154034" y="2043674"/>
              <a:ext cx="10817644" cy="3811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prstClr val="black"/>
                  </a:solidFill>
                  <a:effectLst/>
                  <a:uLnTx/>
                  <a:uFillTx/>
                  <a:latin typeface="Calibri "/>
                  <a:ea typeface="Times New Roman" panose="02020603050405020304" pitchFamily="18" charset="0"/>
                  <a:cs typeface="Arial" panose="020B0604020202020204" pitchFamily="34" charset="0"/>
                  <a:sym typeface="Arial"/>
                </a:rPr>
                <a:t>3 loại rác thải từ sinh hoạt tại gia đình</a:t>
              </a:r>
            </a:p>
          </p:txBody>
        </p:sp>
      </p:grpSp>
      <p:pic>
        <p:nvPicPr>
          <p:cNvPr id="18" name="Picture 10" descr="Happy Cute Little Kid Boy With Light Idea Stock Vector - Illustration of  homework, school: 177079924">
            <a:extLst>
              <a:ext uri="{FF2B5EF4-FFF2-40B4-BE49-F238E27FC236}">
                <a16:creationId xmlns:a16="http://schemas.microsoft.com/office/drawing/2014/main" id="{5D11F35D-4DE3-4936-B1E5-0F1162D166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80257" y="1570214"/>
            <a:ext cx="4456050" cy="550748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B8B62A46-15C6-4333-8082-C4B754193DAC}"/>
              </a:ext>
            </a:extLst>
          </p:cNvPr>
          <p:cNvGrpSpPr/>
          <p:nvPr/>
        </p:nvGrpSpPr>
        <p:grpSpPr>
          <a:xfrm>
            <a:off x="3157458" y="2774926"/>
            <a:ext cx="5710095" cy="1924667"/>
            <a:chOff x="11237716" y="1917607"/>
            <a:chExt cx="10357431" cy="611137"/>
          </a:xfrm>
        </p:grpSpPr>
        <p:sp>
          <p:nvSpPr>
            <p:cNvPr id="21" name="Speech Bubble: Rectangle with Corners Rounded 20">
              <a:extLst>
                <a:ext uri="{FF2B5EF4-FFF2-40B4-BE49-F238E27FC236}">
                  <a16:creationId xmlns:a16="http://schemas.microsoft.com/office/drawing/2014/main" id="{705C2E22-847D-47E5-995C-9EBEFED4F780}"/>
                </a:ext>
              </a:extLst>
            </p:cNvPr>
            <p:cNvSpPr/>
            <p:nvPr/>
          </p:nvSpPr>
          <p:spPr>
            <a:xfrm>
              <a:off x="11237716" y="1917607"/>
              <a:ext cx="10207434" cy="611137"/>
            </a:xfrm>
            <a:prstGeom prst="wedgeRoundRectCallout">
              <a:avLst>
                <a:gd name="adj1" fmla="val -61708"/>
                <a:gd name="adj2" fmla="val -27891"/>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Arial"/>
                <a:sym typeface="Arial"/>
              </a:endParaRPr>
            </a:p>
          </p:txBody>
        </p:sp>
        <p:sp>
          <p:nvSpPr>
            <p:cNvPr id="23" name="TextBox 22">
              <a:extLst>
                <a:ext uri="{FF2B5EF4-FFF2-40B4-BE49-F238E27FC236}">
                  <a16:creationId xmlns:a16="http://schemas.microsoft.com/office/drawing/2014/main" id="{53A348CC-C6A9-4616-9B7B-B192D8E4C27D}"/>
                </a:ext>
              </a:extLst>
            </p:cNvPr>
            <p:cNvSpPr txBox="1"/>
            <p:nvPr/>
          </p:nvSpPr>
          <p:spPr>
            <a:xfrm>
              <a:off x="11359863" y="1990549"/>
              <a:ext cx="10235284" cy="4202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 Túi ni-lông, thức ăn thừa, đồ đạc cũ hỏng,...</a:t>
              </a:r>
            </a:p>
          </p:txBody>
        </p:sp>
      </p:grpSp>
    </p:spTree>
    <p:extLst>
      <p:ext uri="{BB962C8B-B14F-4D97-AF65-F5344CB8AC3E}">
        <p14:creationId xmlns:p14="http://schemas.microsoft.com/office/powerpoint/2010/main" val="5904159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4431983"/>
          </a:xfrm>
          <a:prstGeom prst="rect">
            <a:avLst/>
          </a:prstGeom>
          <a:noFill/>
        </p:spPr>
        <p:txBody>
          <a:bodyPr wrap="square" lIns="0" tIns="0" rIns="0" bIns="0" rtlCol="0">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rPr>
              <a:t>Trong quá trình hoạt dộng sống, sinh vật thường xuyên bài tiết chất thải như phân, nước tiểu, mồ hôi hoặc cơ thể sinh vật sau khi chết ra môi trường. Chất thải của sinh vật sau đó được vi sinh vật phân hủy thành những chất đơn giản, quay lại cung cấp cho các loài thực vật sử dụng.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2144399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938992"/>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60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Nếu như  rừng bị cháy, các loài thú rừng sẽ ra sao? </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微软雅黑"/>
                <a:cs typeface="+mn-cs"/>
              </a:rPr>
              <a:t>2</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90567" cy="2879473"/>
            <a:chOff x="696744" y="3193038"/>
            <a:chExt cx="4932356"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27971" y="4665749"/>
              <a:ext cx="4801129" cy="15381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Các loài thú có thể bị mất đồ, mất hang, thiếu thức ăn bị chết cháy,…</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492574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1852"/>
          <a:stretch/>
        </p:blipFill>
        <p:spPr>
          <a:xfrm>
            <a:off x="-50710" y="192615"/>
            <a:ext cx="9096387" cy="6037028"/>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29941" y="-280525"/>
            <a:ext cx="11767200" cy="2506408"/>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6757960" y="3145647"/>
            <a:ext cx="5075750" cy="3712352"/>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6919B57E-5E54-A6E7-AB5E-584277A76A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63" y="2065030"/>
            <a:ext cx="12192000" cy="2940592"/>
          </a:xfrm>
          <a:prstGeom prst="rect">
            <a:avLst/>
          </a:prstGeom>
        </p:spPr>
      </p:pic>
    </p:spTree>
    <p:extLst>
      <p:ext uri="{BB962C8B-B14F-4D97-AF65-F5344CB8AC3E}">
        <p14:creationId xmlns:p14="http://schemas.microsoft.com/office/powerpoint/2010/main" val="8891403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551814"/>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62120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Nếu môi trường không có chức năng chứa đựng chất thải, điều gì sẽ xảy ra với sinh vật và con người?</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466041"/>
            <a:ext cx="5627401" cy="2943074"/>
            <a:chOff x="11237716" y="1917607"/>
            <a:chExt cx="10207434" cy="1304895"/>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296494"/>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269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   </a:t>
              </a:r>
              <a:r>
                <a:rPr kumimoji="0" lang="vi-VN" sz="3600" b="1" i="0" u="none" strike="noStrike" kern="1200" cap="none" spc="0" normalizeH="0" baseline="0" noProof="0" dirty="0">
                  <a:ln w="0"/>
                  <a:solidFill>
                    <a:srgbClr val="FF0000"/>
                  </a:solidFill>
                  <a:uLnTx/>
                  <a:uFillTx/>
                  <a:latin typeface="Calibri "/>
                  <a:ea typeface="Times New Roman" panose="02020603050405020304" pitchFamily="18" charset="0"/>
                  <a:cs typeface="Arial" panose="020B0604020202020204" pitchFamily="34" charset="0"/>
                  <a:sym typeface="Arial"/>
                </a:rPr>
                <a:t>Trái Đất sẽ bị bao phủ bởi phân và xác của sinh vật dẫn đến nhiều loài sẽ biến mất do ô nhiễm môi trường.</a:t>
              </a:r>
            </a:p>
          </p:txBody>
        </p:sp>
      </p:grpSp>
    </p:spTree>
    <p:extLst>
      <p:ext uri="{BB962C8B-B14F-4D97-AF65-F5344CB8AC3E}">
        <p14:creationId xmlns:p14="http://schemas.microsoft.com/office/powerpoint/2010/main" val="3886142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48948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Em có nhận xét gì về lượng rác mà con người thải ra hằng ngày?</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Lượng rác thải quá lớn và gây ô nhiễm môi trường,  ảnh hưởng đến sức khoẻ con người,...</a:t>
              </a:r>
            </a:p>
          </p:txBody>
        </p:sp>
      </p:grpSp>
    </p:spTree>
    <p:extLst>
      <p:ext uri="{BB962C8B-B14F-4D97-AF65-F5344CB8AC3E}">
        <p14:creationId xmlns:p14="http://schemas.microsoft.com/office/powerpoint/2010/main" val="3677052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30+ hình nền thiên nhiên đẹp cho powerpoint mẫu thiết kế chất lượng cao">
            <a:extLst>
              <a:ext uri="{FF2B5EF4-FFF2-40B4-BE49-F238E27FC236}">
                <a16:creationId xmlns:a16="http://schemas.microsoft.com/office/drawing/2014/main" id="{EA37351C-7111-421D-ACA0-3173FCF49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D3E408F-5939-4FA0-A0D2-B81DABFBA07A}"/>
              </a:ext>
            </a:extLst>
          </p:cNvPr>
          <p:cNvGrpSpPr/>
          <p:nvPr/>
        </p:nvGrpSpPr>
        <p:grpSpPr>
          <a:xfrm>
            <a:off x="3051544" y="446567"/>
            <a:ext cx="7170253" cy="2083982"/>
            <a:chOff x="3256982" y="3851928"/>
            <a:chExt cx="8840855" cy="2058249"/>
          </a:xfrm>
        </p:grpSpPr>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3256982" y="3851928"/>
              <a:ext cx="8840855" cy="2058249"/>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674945" y="3921760"/>
              <a:ext cx="8069785" cy="182385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Loại rác thải phổ biến nào là loại gây hại cho môi  trường nhất?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appy Cute Little Kid Boy With Light Idea Stock Vector - Illustration of  homework, school: 177079924">
            <a:extLst>
              <a:ext uri="{FF2B5EF4-FFF2-40B4-BE49-F238E27FC236}">
                <a16:creationId xmlns:a16="http://schemas.microsoft.com/office/drawing/2014/main" id="{B43DF07F-6110-336A-A125-229E5C2E7C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229484" y="2381693"/>
            <a:ext cx="3928532" cy="485549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9505413-EE8C-2F76-DE46-75E9FCF1A3ED}"/>
              </a:ext>
            </a:extLst>
          </p:cNvPr>
          <p:cNvGrpSpPr/>
          <p:nvPr/>
        </p:nvGrpSpPr>
        <p:grpSpPr>
          <a:xfrm>
            <a:off x="3816676" y="3614896"/>
            <a:ext cx="5627401" cy="2435029"/>
            <a:chOff x="11237716" y="1917607"/>
            <a:chExt cx="10207434" cy="1079639"/>
          </a:xfrm>
        </p:grpSpPr>
        <p:sp>
          <p:nvSpPr>
            <p:cNvPr id="15" name="Speech Bubble: Rectangle with Corners Rounded 14">
              <a:extLst>
                <a:ext uri="{FF2B5EF4-FFF2-40B4-BE49-F238E27FC236}">
                  <a16:creationId xmlns:a16="http://schemas.microsoft.com/office/drawing/2014/main" id="{A159873A-8901-B142-59C0-D4814016CA4E}"/>
                </a:ext>
              </a:extLst>
            </p:cNvPr>
            <p:cNvSpPr/>
            <p:nvPr/>
          </p:nvSpPr>
          <p:spPr>
            <a:xfrm>
              <a:off x="11237716" y="1917607"/>
              <a:ext cx="10207434" cy="1079639"/>
            </a:xfrm>
            <a:prstGeom prst="wedgeRoundRectCallout">
              <a:avLst>
                <a:gd name="adj1" fmla="val 65450"/>
                <a:gd name="adj2" fmla="val -12527"/>
                <a:gd name="adj3" fmla="val 16667"/>
              </a:avLst>
            </a:prstGeom>
            <a:solidFill>
              <a:schemeClr val="accent4">
                <a:lumMod val="60000"/>
                <a:lumOff val="40000"/>
              </a:schemeClr>
            </a:solidFill>
            <a:ln w="28575" cap="flat" cmpd="sng" algn="ctr">
              <a:noFill/>
              <a:prstDash val="solid"/>
              <a:miter lim="800000"/>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Calibri" panose="020F0502020204030204"/>
                <a:ea typeface="+mn-ea"/>
                <a:cs typeface="Arial"/>
                <a:sym typeface="Arial"/>
              </a:endParaRPr>
            </a:p>
          </p:txBody>
        </p:sp>
        <p:sp>
          <p:nvSpPr>
            <p:cNvPr id="16" name="TextBox 15">
              <a:extLst>
                <a:ext uri="{FF2B5EF4-FFF2-40B4-BE49-F238E27FC236}">
                  <a16:creationId xmlns:a16="http://schemas.microsoft.com/office/drawing/2014/main" id="{B6C3A102-C712-4693-4BF8-9C0C9950F724}"/>
                </a:ext>
              </a:extLst>
            </p:cNvPr>
            <p:cNvSpPr txBox="1"/>
            <p:nvPr/>
          </p:nvSpPr>
          <p:spPr>
            <a:xfrm>
              <a:off x="11494868" y="1953411"/>
              <a:ext cx="9693128" cy="10234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FF0000"/>
                  </a:solidFill>
                  <a:effectLst/>
                  <a:uLnTx/>
                  <a:uFillTx/>
                  <a:latin typeface="Calibri "/>
                  <a:ea typeface="Times New Roman" panose="02020603050405020304" pitchFamily="18" charset="0"/>
                  <a:cs typeface="Arial" panose="020B0604020202020204" pitchFamily="34" charset="0"/>
                  <a:sym typeface="Arial"/>
                </a:rPr>
                <a:t>Rác thải nhựa mất nhiều thời gian để phân huỷ, gây ô nhiễm môi trường nặng nề,…</a:t>
              </a:r>
            </a:p>
          </p:txBody>
        </p:sp>
      </p:grpSp>
    </p:spTree>
    <p:extLst>
      <p:ext uri="{BB962C8B-B14F-4D97-AF65-F5344CB8AC3E}">
        <p14:creationId xmlns:p14="http://schemas.microsoft.com/office/powerpoint/2010/main" val="1398195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06200" y="1709613"/>
            <a:ext cx="8124581" cy="3693319"/>
          </a:xfrm>
          <a:prstGeom prst="rect">
            <a:avLst/>
          </a:prstGeom>
          <a:noFill/>
        </p:spPr>
        <p:txBody>
          <a:bodyPr wrap="square" lIns="0" tIns="0" rIns="0" bIns="0" rtlCol="0">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Vai trò chứa đựng chất thải từ sinh vật và con người của môi trường là vô cùng quan trọng, giúp cho sự sống trên Trái Dất được tiếp tục và bảo vệ con người cũng như các loài sinh vật khỏi sự diệt vong.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606465" y="1497260"/>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002329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hình nền đẹp slide để trang trí màn hình của bạn">
            <a:extLst>
              <a:ext uri="{FF2B5EF4-FFF2-40B4-BE49-F238E27FC236}">
                <a16:creationId xmlns:a16="http://schemas.microsoft.com/office/drawing/2014/main" id="{12AFF241-1739-46D6-9225-3352D4FD29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5">
            <a:extLst>
              <a:ext uri="{FF2B5EF4-FFF2-40B4-BE49-F238E27FC236}">
                <a16:creationId xmlns:a16="http://schemas.microsoft.com/office/drawing/2014/main" id="{4B6668E8-70EE-680E-1C08-AA3F99B98A9B}"/>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350727" y="1034750"/>
            <a:ext cx="8569989" cy="4939344"/>
          </a:xfrm>
          <a:prstGeom prst="rect">
            <a:avLst/>
          </a:prstGeom>
        </p:spPr>
      </p:pic>
      <p:pic>
        <p:nvPicPr>
          <p:cNvPr id="10" name="Picture 2" descr="Free vector woman smiling and pointing to empty copy space business woman character hand drawn cartoon illustration">
            <a:extLst>
              <a:ext uri="{FF2B5EF4-FFF2-40B4-BE49-F238E27FC236}">
                <a16:creationId xmlns:a16="http://schemas.microsoft.com/office/drawing/2014/main" id="{91D4D9BD-22F1-489D-B3B1-40E611E01ED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a:off x="8723829" y="841376"/>
            <a:ext cx="3468171" cy="63586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80CE214-0577-67AB-C3B9-219AE0FB4728}"/>
              </a:ext>
            </a:extLst>
          </p:cNvPr>
          <p:cNvSpPr txBox="1"/>
          <p:nvPr/>
        </p:nvSpPr>
        <p:spPr>
          <a:xfrm>
            <a:off x="988827" y="1658679"/>
            <a:ext cx="7325833" cy="4031873"/>
          </a:xfrm>
          <a:prstGeom prst="rect">
            <a:avLst/>
          </a:prstGeom>
          <a:noFill/>
        </p:spPr>
        <p:txBody>
          <a:bodyPr wrap="square" rtlCol="0">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Tìm hiểu chức năng cơ bản của môi trường đối với sinh vật và con người theo gợi ý:</a:t>
            </a:r>
          </a:p>
          <a:p>
            <a:pPr algn="just"/>
            <a:r>
              <a:rPr lang="vi-VN" sz="3200" b="0" i="0" dirty="0">
                <a:solidFill>
                  <a:srgbClr val="002060"/>
                </a:solidFill>
                <a:effectLst/>
                <a:latin typeface="Cambria" panose="02040503050406030204" pitchFamily="18" charset="0"/>
                <a:ea typeface="Cambria" panose="02040503050406030204" pitchFamily="18" charset="0"/>
              </a:rPr>
              <a:t>- Lựa chọn nội dung.</a:t>
            </a:r>
          </a:p>
          <a:p>
            <a:pPr algn="just"/>
            <a:r>
              <a:rPr lang="vi-VN" sz="3200" b="0" i="0" dirty="0">
                <a:solidFill>
                  <a:srgbClr val="002060"/>
                </a:solidFill>
                <a:effectLst/>
                <a:latin typeface="Cambria" panose="02040503050406030204" pitchFamily="18" charset="0"/>
                <a:ea typeface="Cambria" panose="02040503050406030204" pitchFamily="18" charset="0"/>
              </a:rPr>
              <a:t>- Thu thập thông tin và lựa chọn hình thức trình bày.</a:t>
            </a:r>
          </a:p>
          <a:p>
            <a:pPr algn="just"/>
            <a:r>
              <a:rPr lang="vi-VN" sz="3200" b="0" i="0" dirty="0">
                <a:solidFill>
                  <a:srgbClr val="002060"/>
                </a:solidFill>
                <a:effectLst/>
                <a:latin typeface="Cambria" panose="02040503050406030204" pitchFamily="18" charset="0"/>
                <a:ea typeface="Cambria" panose="02040503050406030204" pitchFamily="18" charset="0"/>
              </a:rPr>
              <a:t>- Chia sẻ sản phẩm với bạn và người thân.</a:t>
            </a:r>
          </a:p>
        </p:txBody>
      </p:sp>
    </p:spTree>
    <p:extLst>
      <p:ext uri="{BB962C8B-B14F-4D97-AF65-F5344CB8AC3E}">
        <p14:creationId xmlns:p14="http://schemas.microsoft.com/office/powerpoint/2010/main" val="35269883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2902688" y="731418"/>
            <a:ext cx="8770624" cy="5601533"/>
          </a:xfrm>
          <a:prstGeom prst="rect">
            <a:avLst/>
          </a:prstGeom>
          <a:noFill/>
        </p:spPr>
        <p:txBody>
          <a:bodyPr wrap="square" lIns="0" tIns="0" rIns="0" bIns="0" rtlCol="0">
            <a:spAutoFit/>
          </a:bodyPr>
          <a:lstStyle/>
          <a:p>
            <a:pPr algn="ctr"/>
            <a:r>
              <a:rPr lang="vi-VN" sz="2800" b="1" dirty="0">
                <a:latin typeface="Cambria" panose="02040503050406030204" pitchFamily="18" charset="0"/>
                <a:ea typeface="Cambria" panose="02040503050406030204" pitchFamily="18" charset="0"/>
              </a:rPr>
              <a:t>Ví dụ: Cung cấp tài nguyên:</a:t>
            </a:r>
          </a:p>
          <a:p>
            <a:r>
              <a:rPr lang="vi-VN" sz="2800" dirty="0">
                <a:latin typeface="Cambria" panose="02040503050406030204" pitchFamily="18" charset="0"/>
                <a:ea typeface="Cambria" panose="02040503050406030204" pitchFamily="18" charset="0"/>
              </a:rPr>
              <a:t>- Môi trường cung cấp cho con người và sinh vật các tài nguyên thiết yếu cho cuộc sống như: nước, không khí, đất, khoáng sản, sinh vật...</a:t>
            </a:r>
          </a:p>
          <a:p>
            <a:r>
              <a:rPr lang="vi-VN" sz="2800" dirty="0">
                <a:latin typeface="Cambria" panose="02040503050406030204" pitchFamily="18" charset="0"/>
                <a:ea typeface="Cambria" panose="02040503050406030204" pitchFamily="18" charset="0"/>
              </a:rPr>
              <a:t>- Nước là thành phần quan trọng trong cơ thể, giúp con người và sinh vật duy trì các hoạt động sống.</a:t>
            </a:r>
          </a:p>
          <a:p>
            <a:r>
              <a:rPr lang="vi-VN" sz="2800" dirty="0">
                <a:latin typeface="Cambria" panose="02040503050406030204" pitchFamily="18" charset="0"/>
                <a:ea typeface="Cambria" panose="02040503050406030204" pitchFamily="18" charset="0"/>
              </a:rPr>
              <a:t>- Không khí cung cấp oxy cho con người và sinh vật hô hấp.</a:t>
            </a:r>
          </a:p>
          <a:p>
            <a:r>
              <a:rPr lang="vi-VN" sz="2800" dirty="0">
                <a:latin typeface="Cambria" panose="02040503050406030204" pitchFamily="18" charset="0"/>
                <a:ea typeface="Cambria" panose="02040503050406030204" pitchFamily="18" charset="0"/>
              </a:rPr>
              <a:t>- Đất là môi trường sống của nhiều loài sinh vật, cung cấp thức ăn cho con người và động vật.</a:t>
            </a:r>
          </a:p>
          <a:p>
            <a:r>
              <a:rPr lang="vi-VN" sz="2800" dirty="0">
                <a:latin typeface="Cambria" panose="02040503050406030204" pitchFamily="18" charset="0"/>
                <a:ea typeface="Cambria" panose="02040503050406030204" pitchFamily="18" charset="0"/>
              </a:rPr>
              <a:t>- Khoáng sản là nguyên liệu cho nhiều ngành công nghiệp.</a:t>
            </a:r>
          </a:p>
          <a:p>
            <a:r>
              <a:rPr lang="vi-VN" sz="2800" dirty="0">
                <a:latin typeface="Cambria" panose="02040503050406030204" pitchFamily="18" charset="0"/>
                <a:ea typeface="Cambria" panose="02040503050406030204" pitchFamily="18" charset="0"/>
              </a:rPr>
              <a:t>- Sinh vật cung cấp thức ăn, thuốc men, và các sản phẩm khác cho con người.</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3078" b="65783"/>
          <a:stretch/>
        </p:blipFill>
        <p:spPr>
          <a:xfrm>
            <a:off x="2298120" y="487167"/>
            <a:ext cx="840441" cy="891306"/>
          </a:xfrm>
          <a:prstGeom prst="rect">
            <a:avLst/>
          </a:prstGeom>
        </p:spPr>
      </p:pic>
    </p:spTree>
    <p:extLst>
      <p:ext uri="{BB962C8B-B14F-4D97-AF65-F5344CB8AC3E}">
        <p14:creationId xmlns:p14="http://schemas.microsoft.com/office/powerpoint/2010/main" val="1061252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7" y="4990030"/>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fontAlgn="base">
                <a:spcBef>
                  <a:spcPct val="0"/>
                </a:spcBef>
                <a:spcAft>
                  <a:spcPct val="0"/>
                </a:spcAft>
              </a:pPr>
              <a:endParaRPr lang="zh-CN" altLang="en-US" sz="900">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a:endParaRPr lang="zh-CN" altLang="en-US">
                  <a:solidFill>
                    <a:schemeClr val="tx1"/>
                  </a:solidFill>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865448" y="1482313"/>
            <a:ext cx="7831002" cy="3495618"/>
          </a:xfrm>
          <a:prstGeom prst="rect">
            <a:avLst/>
          </a:prstGeom>
        </p:spPr>
      </p:pic>
    </p:spTree>
    <p:extLst>
      <p:ext uri="{BB962C8B-B14F-4D97-AF65-F5344CB8AC3E}">
        <p14:creationId xmlns:p14="http://schemas.microsoft.com/office/powerpoint/2010/main" val="3069981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1346127" y="1661218"/>
            <a:ext cx="8996053"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Vì sao một số vùng ven biển nước ta lại trồng rừng ngập mặn?</a:t>
            </a:r>
          </a:p>
        </p:txBody>
      </p:sp>
      <p:sp>
        <p:nvSpPr>
          <p:cNvPr id="2" name="Oval 1">
            <a:hlinkClick r:id="rId5" action="ppaction://hlinksldjump"/>
            <a:extLst>
              <a:ext uri="{FF2B5EF4-FFF2-40B4-BE49-F238E27FC236}">
                <a16:creationId xmlns:a16="http://schemas.microsoft.com/office/drawing/2014/main" id="{60D7F8A1-D2F0-94FC-FED7-006BFE02A406}"/>
              </a:ext>
            </a:extLst>
          </p:cNvPr>
          <p:cNvSpPr/>
          <p:nvPr/>
        </p:nvSpPr>
        <p:spPr>
          <a:xfrm>
            <a:off x="5506250" y="739963"/>
            <a:ext cx="898634" cy="898634"/>
          </a:xfrm>
          <a:prstGeom prst="ellipse">
            <a:avLst/>
          </a:prstGeom>
          <a:solidFill>
            <a:srgbClr val="F04E23"/>
          </a:solidFill>
          <a:ln>
            <a:solidFill>
              <a:srgbClr val="F04E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微软雅黑"/>
                <a:cs typeface="+mn-cs"/>
              </a:rPr>
              <a:t>3</a:t>
            </a:r>
          </a:p>
        </p:txBody>
      </p:sp>
      <p:grpSp>
        <p:nvGrpSpPr>
          <p:cNvPr id="3" name="Group 2">
            <a:extLst>
              <a:ext uri="{FF2B5EF4-FFF2-40B4-BE49-F238E27FC236}">
                <a16:creationId xmlns:a16="http://schemas.microsoft.com/office/drawing/2014/main" id="{26E47DF9-7583-F976-E8F3-AC80E5EF5720}"/>
              </a:ext>
            </a:extLst>
          </p:cNvPr>
          <p:cNvGrpSpPr/>
          <p:nvPr/>
        </p:nvGrpSpPr>
        <p:grpSpPr>
          <a:xfrm>
            <a:off x="1446028" y="3164938"/>
            <a:ext cx="9537405" cy="2879473"/>
            <a:chOff x="696744" y="3193038"/>
            <a:chExt cx="4905015" cy="3061841"/>
          </a:xfrm>
        </p:grpSpPr>
        <p:grpSp>
          <p:nvGrpSpPr>
            <p:cNvPr id="4" name="Group 3">
              <a:extLst>
                <a:ext uri="{FF2B5EF4-FFF2-40B4-BE49-F238E27FC236}">
                  <a16:creationId xmlns:a16="http://schemas.microsoft.com/office/drawing/2014/main" id="{10E3CBB0-A8DF-8937-A661-3437B308C863}"/>
                </a:ext>
              </a:extLst>
            </p:cNvPr>
            <p:cNvGrpSpPr/>
            <p:nvPr/>
          </p:nvGrpSpPr>
          <p:grpSpPr>
            <a:xfrm>
              <a:off x="696744" y="3193038"/>
              <a:ext cx="4801129" cy="3061841"/>
              <a:chOff x="751504" y="-295152"/>
              <a:chExt cx="5342191" cy="6915173"/>
            </a:xfrm>
          </p:grpSpPr>
          <p:pic>
            <p:nvPicPr>
              <p:cNvPr id="6" name="图片 11">
                <a:extLst>
                  <a:ext uri="{FF2B5EF4-FFF2-40B4-BE49-F238E27FC236}">
                    <a16:creationId xmlns:a16="http://schemas.microsoft.com/office/drawing/2014/main" id="{A1CE6EB5-BD2A-D4B4-BDAC-3CD795F1F9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254" y="-295152"/>
                <a:ext cx="4668691" cy="4668690"/>
              </a:xfrm>
              <a:prstGeom prst="rect">
                <a:avLst/>
              </a:prstGeom>
            </p:spPr>
          </p:pic>
          <p:sp>
            <p:nvSpPr>
              <p:cNvPr id="7" name="任意多边形: 形状 28">
                <a:extLst>
                  <a:ext uri="{FF2B5EF4-FFF2-40B4-BE49-F238E27FC236}">
                    <a16:creationId xmlns:a16="http://schemas.microsoft.com/office/drawing/2014/main" id="{66B18661-07AC-3FEC-0201-C48D497C5983}"/>
                  </a:ext>
                </a:extLst>
              </p:cNvPr>
              <p:cNvSpPr/>
              <p:nvPr/>
            </p:nvSpPr>
            <p:spPr>
              <a:xfrm>
                <a:off x="751504" y="1951334"/>
                <a:ext cx="5342191" cy="4668687"/>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rgbClr val="FF0000"/>
                  </a:solidFill>
                  <a:effectLst/>
                  <a:uLnTx/>
                  <a:uFillTx/>
                  <a:latin typeface="华康方圆体W7"/>
                  <a:cs typeface="+mn-ea"/>
                  <a:sym typeface="+mn-lt"/>
                </a:endParaRPr>
              </a:p>
            </p:txBody>
          </p:sp>
        </p:grpSp>
        <p:sp>
          <p:nvSpPr>
            <p:cNvPr id="5" name="TextBox 4">
              <a:extLst>
                <a:ext uri="{FF2B5EF4-FFF2-40B4-BE49-F238E27FC236}">
                  <a16:creationId xmlns:a16="http://schemas.microsoft.com/office/drawing/2014/main" id="{89E4B2F9-8649-0D21-E7D2-99D819B71572}"/>
                </a:ext>
              </a:extLst>
            </p:cNvPr>
            <p:cNvSpPr txBox="1"/>
            <p:nvPr/>
          </p:nvSpPr>
          <p:spPr>
            <a:xfrm>
              <a:off x="800630" y="4801421"/>
              <a:ext cx="4801129" cy="818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Để chắn sóng biển và bảo vệ bờ biển.</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321929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1852"/>
          <a:stretch/>
        </p:blipFill>
        <p:spPr>
          <a:xfrm>
            <a:off x="-50710" y="546325"/>
            <a:ext cx="8563429" cy="5683318"/>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0948" y="-318068"/>
            <a:ext cx="11767200" cy="2506408"/>
          </a:xfrm>
          <a:prstGeom prst="rect">
            <a:avLst/>
          </a:prstGeom>
        </p:spPr>
      </p:pic>
      <p:pic>
        <p:nvPicPr>
          <p:cNvPr id="9" name="图片 6">
            <a:extLst>
              <a:ext uri="{FF2B5EF4-FFF2-40B4-BE49-F238E27FC236}">
                <a16:creationId xmlns:a16="http://schemas.microsoft.com/office/drawing/2014/main" id="{2F28DC24-389E-4A46-B72A-A0AAEF5B6C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877" y="554581"/>
            <a:ext cx="4796318" cy="6221389"/>
          </a:xfrm>
          <a:prstGeom prst="rect">
            <a:avLst/>
          </a:prstGeom>
        </p:spPr>
      </p:pic>
      <p:pic>
        <p:nvPicPr>
          <p:cNvPr id="3" name="Picture 2">
            <a:extLst>
              <a:ext uri="{FF2B5EF4-FFF2-40B4-BE49-F238E27FC236}">
                <a16:creationId xmlns:a16="http://schemas.microsoft.com/office/drawing/2014/main" id="{617A320C-9C8F-596C-3BCD-993C6BC58395}"/>
              </a:ext>
            </a:extLst>
          </p:cNvPr>
          <p:cNvPicPr>
            <a:picLocks noChangeAspect="1"/>
          </p:cNvPicPr>
          <p:nvPr/>
        </p:nvPicPr>
        <p:blipFill>
          <a:blip r:embed="rId7"/>
          <a:stretch>
            <a:fillRect/>
          </a:stretch>
        </p:blipFill>
        <p:spPr>
          <a:xfrm>
            <a:off x="1540338" y="1613793"/>
            <a:ext cx="5023539" cy="4102964"/>
          </a:xfrm>
          <a:prstGeom prst="rect">
            <a:avLst/>
          </a:prstGeom>
        </p:spPr>
      </p:pic>
    </p:spTree>
    <p:extLst>
      <p:ext uri="{BB962C8B-B14F-4D97-AF65-F5344CB8AC3E}">
        <p14:creationId xmlns:p14="http://schemas.microsoft.com/office/powerpoint/2010/main" val="33770950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6"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1+#ppt_h/2"/>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6">
            <a:extLst>
              <a:ext uri="{FF2B5EF4-FFF2-40B4-BE49-F238E27FC236}">
                <a16:creationId xmlns:a16="http://schemas.microsoft.com/office/drawing/2014/main" id="{D315B2D9-E132-4FB9-A4FC-7D94295C50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sp>
        <p:nvSpPr>
          <p:cNvPr id="10" name="文本框 14">
            <a:extLst>
              <a:ext uri="{FF2B5EF4-FFF2-40B4-BE49-F238E27FC236}">
                <a16:creationId xmlns:a16="http://schemas.microsoft.com/office/drawing/2014/main" id="{02EAC094-882B-4667-BDE7-6DB92628D525}"/>
              </a:ext>
            </a:extLst>
          </p:cNvPr>
          <p:cNvSpPr txBox="1"/>
          <p:nvPr/>
        </p:nvSpPr>
        <p:spPr>
          <a:xfrm>
            <a:off x="4153965" y="1323659"/>
            <a:ext cx="7382361" cy="4431950"/>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lvl="0">
              <a:defRPr/>
            </a:pPr>
            <a:r>
              <a:rPr lang="vi-VN" altLang="zh-CN" sz="4000" dirty="0">
                <a:ln w="38100">
                  <a:noFill/>
                </a:ln>
                <a:solidFill>
                  <a:srgbClr val="3E830E"/>
                </a:solidFill>
                <a:effectLst/>
                <a:latin typeface="Cambria" panose="02040503050406030204" pitchFamily="18" charset="0"/>
                <a:ea typeface="Cambria" panose="02040503050406030204" pitchFamily="18" charset="0"/>
                <a:cs typeface="Times New Roman" pitchFamily="18" charset="0"/>
                <a:sym typeface="+mn-lt"/>
              </a:rPr>
              <a:t>Môi trường có khả năng thu nhận, phân huỷ chất thải của sinh vật. Vi khuẩn, nấm,... có trong môi trường giúp phân huỷ chất thải thành các chất dinh dưỡng, khí các-bô-níc cung cấp cho thực vật sử dụng.</a:t>
            </a:r>
          </a:p>
        </p:txBody>
      </p:sp>
      <p:pic>
        <p:nvPicPr>
          <p:cNvPr id="11" name="图片 15">
            <a:extLst>
              <a:ext uri="{FF2B5EF4-FFF2-40B4-BE49-F238E27FC236}">
                <a16:creationId xmlns:a16="http://schemas.microsoft.com/office/drawing/2014/main" id="{50F91733-AB6E-4436-BF45-3011EB72E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0" y="2478"/>
            <a:ext cx="1950720" cy="1770695"/>
          </a:xfrm>
          <a:prstGeom prst="rect">
            <a:avLst/>
          </a:prstGeom>
        </p:spPr>
      </p:pic>
      <p:pic>
        <p:nvPicPr>
          <p:cNvPr id="14" name="图片 7">
            <a:extLst>
              <a:ext uri="{FF2B5EF4-FFF2-40B4-BE49-F238E27FC236}">
                <a16:creationId xmlns:a16="http://schemas.microsoft.com/office/drawing/2014/main" id="{C64C3C20-8F59-4347-A3B7-E73FEB55A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51" y="2094733"/>
            <a:ext cx="4119552" cy="4053375"/>
          </a:xfrm>
          <a:prstGeom prst="rect">
            <a:avLst/>
          </a:prstGeom>
        </p:spPr>
      </p:pic>
      <p:pic>
        <p:nvPicPr>
          <p:cNvPr id="15" name="Picture 159" descr="10004015438746072987">
            <a:extLst>
              <a:ext uri="{FF2B5EF4-FFF2-40B4-BE49-F238E27FC236}">
                <a16:creationId xmlns:a16="http://schemas.microsoft.com/office/drawing/2014/main" id="{E199C0D1-2C00-42D2-991B-0CB773754BA6}"/>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flipH="1">
            <a:off x="9987915" y="169151"/>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label with white text and a black background&#10;&#10;Description automatically generated">
            <a:extLst>
              <a:ext uri="{FF2B5EF4-FFF2-40B4-BE49-F238E27FC236}">
                <a16:creationId xmlns:a16="http://schemas.microsoft.com/office/drawing/2014/main" id="{AC21E8A6-AE83-43C2-1073-CB1EF6661A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8679" y="3306726"/>
            <a:ext cx="1523259" cy="1523259"/>
          </a:xfrm>
          <a:prstGeom prst="rect">
            <a:avLst/>
          </a:prstGeom>
        </p:spPr>
      </p:pic>
    </p:spTree>
    <p:extLst>
      <p:ext uri="{BB962C8B-B14F-4D97-AF65-F5344CB8AC3E}">
        <p14:creationId xmlns:p14="http://schemas.microsoft.com/office/powerpoint/2010/main" val="25074170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5000"/>
                                  </p:iterate>
                                  <p:childTnLst>
                                    <p:set>
                                      <p:cBhvr>
                                        <p:cTn id="6" dur="1" fill="hold">
                                          <p:stCondLst>
                                            <p:cond delay="0"/>
                                          </p:stCondLst>
                                        </p:cTn>
                                        <p:tgtEl>
                                          <p:spTgt spid="10"/>
                                        </p:tgtEl>
                                        <p:attrNameLst>
                                          <p:attrName>style.visibility</p:attrName>
                                        </p:attrNameLst>
                                      </p:cBhvr>
                                      <p:to>
                                        <p:strVal val="visible"/>
                                      </p:to>
                                    </p:set>
                                    <p:anim to="" calcmode="lin" valueType="num">
                                      <p:cBhvr>
                                        <p:cTn id="7" dur="1000" fill="hold">
                                          <p:stCondLst>
                                            <p:cond delay="0"/>
                                          </p:stCondLst>
                                        </p:cTn>
                                        <p:tgtEl>
                                          <p:spTgt spid="10"/>
                                        </p:tgtEl>
                                        <p:attrNameLst>
                                          <p:attrName>ppt_x</p:attrName>
                                        </p:attrNameLst>
                                      </p:cBhvr>
                                      <p:tavLst>
                                        <p:tav tm="0" fmla="#ppt_x+(8/9)*(#ppt_x-(#ppt_x-#ppt_w/2))*((1.5-1.5*$)^2-(1.5-1.5*$)^3)">
                                          <p:val>
                                            <p:strVal val="0"/>
                                          </p:val>
                                        </p:tav>
                                        <p:tav tm="100000">
                                          <p:val>
                                            <p:strVal val="1"/>
                                          </p:val>
                                        </p:tav>
                                      </p:tavLst>
                                    </p:anim>
                                    <p:anim to="" calcmode="lin" valueType="num">
                                      <p:cBhvr>
                                        <p:cTn id="8" dur="1000" fill="hold">
                                          <p:stCondLst>
                                            <p:cond delay="0"/>
                                          </p:stCondLst>
                                        </p:cTn>
                                        <p:tgtEl>
                                          <p:spTgt spid="10"/>
                                        </p:tgtEl>
                                        <p:attrNameLst>
                                          <p:attrName>ppt_y</p:attrName>
                                        </p:attrNameLst>
                                      </p:cBhvr>
                                      <p:tavLst>
                                        <p:tav tm="0" fmla="#ppt_y+(8/9)*(#ppt_y-(#ppt_y+#ppt_h/2))*((1.5-1.5*$)^2-(1.5-1.5*$)^3)">
                                          <p:val>
                                            <p:strVal val="0"/>
                                          </p:val>
                                        </p:tav>
                                        <p:tav tm="100000">
                                          <p:val>
                                            <p:strVal val="1"/>
                                          </p:val>
                                        </p:tav>
                                      </p:tavLst>
                                    </p:anim>
                                    <p:anim to="" calcmode="lin" valueType="num">
                                      <p:cBhvr>
                                        <p:cTn id="9" dur="1000" fill="hold">
                                          <p:stCondLst>
                                            <p:cond delay="0"/>
                                          </p:stCondLst>
                                        </p:cTn>
                                        <p:tgtEl>
                                          <p:spTgt spid="10"/>
                                        </p:tgtEl>
                                        <p:attrNameLst>
                                          <p:attrName>ppt_w</p:attrName>
                                        </p:attrNameLst>
                                      </p:cBhvr>
                                      <p:tavLst>
                                        <p:tav tm="0" fmla="#ppt_w+(8/9)*(#ppt_w-0)*((1.5-1.5*$)^2-(1.5-1.5*$)^3)">
                                          <p:val>
                                            <p:strVal val="0"/>
                                          </p:val>
                                        </p:tav>
                                        <p:tav tm="100000">
                                          <p:val>
                                            <p:strVal val="1"/>
                                          </p:val>
                                        </p:tav>
                                      </p:tavLst>
                                    </p:anim>
                                    <p:anim to="" calcmode="lin" valueType="num">
                                      <p:cBhvr>
                                        <p:cTn id="10" dur="1000" fill="hold">
                                          <p:stCondLst>
                                            <p:cond delay="0"/>
                                          </p:stCondLst>
                                        </p:cTn>
                                        <p:tgtEl>
                                          <p:spTgt spid="10"/>
                                        </p:tgtEl>
                                        <p:attrNameLst>
                                          <p:attrName>ppt_h</p:attrName>
                                        </p:attrNameLst>
                                      </p:cBhvr>
                                      <p:tavLst>
                                        <p:tav tm="0" fmla="#ppt_h+(8/9)*(#ppt_h-0)*((1.5-1.5*$)^2-(1.5-1.5*$)^3)">
                                          <p:val>
                                            <p:strVal val="0"/>
                                          </p:val>
                                        </p:tav>
                                        <p:tav tm="100000">
                                          <p:val>
                                            <p:strVal val="1"/>
                                          </p:val>
                                        </p:tav>
                                      </p:tavLst>
                                    </p:anim>
                                  </p:childTnLst>
                                </p:cTn>
                              </p:par>
                              <p:par>
                                <p:cTn id="11" presetID="2" presetClass="entr" presetSubtype="8" decel="10000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2000" fill="hold"/>
                                        <p:tgtEl>
                                          <p:spTgt spid="14"/>
                                        </p:tgtEl>
                                        <p:attrNameLst>
                                          <p:attrName>ppt_x</p:attrName>
                                        </p:attrNameLst>
                                      </p:cBhvr>
                                      <p:tavLst>
                                        <p:tav tm="0">
                                          <p:val>
                                            <p:strVal val="0-#ppt_w/2"/>
                                          </p:val>
                                        </p:tav>
                                        <p:tav tm="100000">
                                          <p:val>
                                            <p:strVal val="#ppt_x"/>
                                          </p:val>
                                        </p:tav>
                                      </p:tavLst>
                                    </p:anim>
                                    <p:anim calcmode="lin" valueType="num">
                                      <p:cBhvr additive="base">
                                        <p:cTn id="14" dur="2000" fill="hold"/>
                                        <p:tgtEl>
                                          <p:spTgt spid="14"/>
                                        </p:tgtEl>
                                        <p:attrNameLst>
                                          <p:attrName>ppt_y</p:attrName>
                                        </p:attrNameLst>
                                      </p:cBhvr>
                                      <p:tavLst>
                                        <p:tav tm="0">
                                          <p:val>
                                            <p:strVal val="#ppt_y"/>
                                          </p:val>
                                        </p:tav>
                                        <p:tav tm="100000">
                                          <p:val>
                                            <p:strVal val="#ppt_y"/>
                                          </p:val>
                                        </p:tav>
                                      </p:tavLst>
                                    </p:anim>
                                  </p:childTnLst>
                                </p:cTn>
                              </p:par>
                            </p:childTnLst>
                          </p:cTn>
                        </p:par>
                        <p:par>
                          <p:cTn id="15" fill="hold">
                            <p:stCondLst>
                              <p:cond delay="9000"/>
                            </p:stCondLst>
                            <p:childTnLst>
                              <p:par>
                                <p:cTn id="16" presetID="42"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8439701"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E31C3A"/>
                </a:solidFill>
                <a:latin typeface="Calibri" panose="020F0502020204030204"/>
              </a:rPr>
              <a:t>Ngoài những chức năng của đã học từ tiết trước, môi trường còn có khả năng gì?</a:t>
            </a:r>
            <a:endParaRPr kumimoji="0" lang="en-US" sz="36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3551274"/>
            <a:ext cx="7170253" cy="1807536"/>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dirty="0">
                <a:solidFill>
                  <a:srgbClr val="002060"/>
                </a:solidFill>
                <a:latin typeface="Cambria" panose="02040503050406030204" pitchFamily="18" charset="0"/>
                <a:ea typeface="Cambria" panose="02040503050406030204" pitchFamily="18" charset="0"/>
              </a:rPr>
              <a:t>Vi khuẩn, nấm,... </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086914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 name="Speech Bubble: Oval 1">
            <a:extLst>
              <a:ext uri="{FF2B5EF4-FFF2-40B4-BE49-F238E27FC236}">
                <a16:creationId xmlns:a16="http://schemas.microsoft.com/office/drawing/2014/main" id="{58FC6DE4-F32C-B63A-62D0-3C6CC10A74E4}"/>
              </a:ext>
            </a:extLst>
          </p:cNvPr>
          <p:cNvSpPr/>
          <p:nvPr/>
        </p:nvSpPr>
        <p:spPr>
          <a:xfrm>
            <a:off x="2894606" y="257349"/>
            <a:ext cx="7833645" cy="2196671"/>
          </a:xfrm>
          <a:prstGeom prst="wedgeEllipseCallout">
            <a:avLst>
              <a:gd name="adj1" fmla="val -47007"/>
              <a:gd name="adj2" fmla="val 46229"/>
            </a:avLst>
          </a:prstGeom>
          <a:solidFill>
            <a:schemeClr val="accent4">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E31C3A"/>
                </a:solidFill>
                <a:latin typeface="Calibri" panose="020F0502020204030204"/>
              </a:rPr>
              <a:t>Những gì trong môi trường phân hủy chất thải của sinh vật?</a:t>
            </a:r>
            <a:endParaRPr kumimoji="0" lang="en-US" sz="4000" b="1" i="0" u="none" strike="noStrike" kern="1200" cap="none" spc="0" normalizeH="0" baseline="0" noProof="0" dirty="0">
              <a:ln>
                <a:noFill/>
              </a:ln>
              <a:solidFill>
                <a:srgbClr val="E31C3A"/>
              </a:solidFill>
              <a:effectLst/>
              <a:uLnTx/>
              <a:uFillTx/>
              <a:latin typeface="Calibri" panose="020F0502020204030204"/>
            </a:endParaRPr>
          </a:p>
        </p:txBody>
      </p:sp>
      <p:pic>
        <p:nvPicPr>
          <p:cNvPr id="4" name="Picture 2" descr="Free vector woman smiling and pointing to empty copy space business woman character hand drawn cartoon illustration">
            <a:extLst>
              <a:ext uri="{FF2B5EF4-FFF2-40B4-BE49-F238E27FC236}">
                <a16:creationId xmlns:a16="http://schemas.microsoft.com/office/drawing/2014/main" id="{981DF9BB-28AA-DCCD-8949-F19D458343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0" y="389828"/>
            <a:ext cx="3858726" cy="6728804"/>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16">
            <a:extLst>
              <a:ext uri="{FF2B5EF4-FFF2-40B4-BE49-F238E27FC236}">
                <a16:creationId xmlns:a16="http://schemas.microsoft.com/office/drawing/2014/main" id="{E467CD91-0E24-A423-5F51-A9FF506C290C}"/>
              </a:ext>
            </a:extLst>
          </p:cNvPr>
          <p:cNvSpPr/>
          <p:nvPr/>
        </p:nvSpPr>
        <p:spPr>
          <a:xfrm>
            <a:off x="3902149" y="2892056"/>
            <a:ext cx="7170253"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Môi trường có khả năng thu nhận, phân huỷ chất thải của sinh vật.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6818392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4">
            <a:extLst>
              <a:ext uri="{FF2B5EF4-FFF2-40B4-BE49-F238E27FC236}">
                <a16:creationId xmlns:a16="http://schemas.microsoft.com/office/drawing/2014/main" id="{A4643797-1281-49F9-982E-B474D46A520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216488" y="3429000"/>
            <a:ext cx="3243798" cy="3922729"/>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987915" y="0"/>
            <a:ext cx="2204085" cy="1661218"/>
          </a:xfrm>
          <a:prstGeom prst="rect">
            <a:avLst/>
          </a:prstGeom>
        </p:spPr>
      </p:pic>
      <p:pic>
        <p:nvPicPr>
          <p:cNvPr id="16" name="图片 15">
            <a:extLst>
              <a:ext uri="{FF2B5EF4-FFF2-40B4-BE49-F238E27FC236}">
                <a16:creationId xmlns:a16="http://schemas.microsoft.com/office/drawing/2014/main" id="{68AFFE7B-7389-447A-A90E-08CB02B9D1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7500" y="0"/>
            <a:ext cx="1950720" cy="1770695"/>
          </a:xfrm>
          <a:prstGeom prst="rect">
            <a:avLst/>
          </a:prstGeom>
        </p:spPr>
      </p:pic>
      <p:pic>
        <p:nvPicPr>
          <p:cNvPr id="65" name="图片 64">
            <a:extLst>
              <a:ext uri="{FF2B5EF4-FFF2-40B4-BE49-F238E27FC236}">
                <a16:creationId xmlns:a16="http://schemas.microsoft.com/office/drawing/2014/main" id="{C936D26F-7E90-4CAC-9EAB-A736A9F7E2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7500" y="3164938"/>
            <a:ext cx="3243798" cy="3922729"/>
          </a:xfrm>
          <a:prstGeom prst="rect">
            <a:avLst/>
          </a:prstGeom>
        </p:spPr>
      </p:pic>
      <p:sp>
        <p:nvSpPr>
          <p:cNvPr id="19" name="Hình chữ nhật: Góc Tròn 1">
            <a:extLst>
              <a:ext uri="{FF2B5EF4-FFF2-40B4-BE49-F238E27FC236}">
                <a16:creationId xmlns:a16="http://schemas.microsoft.com/office/drawing/2014/main" id="{0CC96D75-2F6E-49D0-AC90-306240C6FCBA}"/>
              </a:ext>
            </a:extLst>
          </p:cNvPr>
          <p:cNvSpPr/>
          <p:nvPr/>
        </p:nvSpPr>
        <p:spPr>
          <a:xfrm>
            <a:off x="238836" y="427525"/>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微软雅黑"/>
              <a:cs typeface="+mn-cs"/>
            </a:endParaRPr>
          </a:p>
        </p:txBody>
      </p:sp>
      <p:sp>
        <p:nvSpPr>
          <p:cNvPr id="22" name="TextBox 21">
            <a:extLst>
              <a:ext uri="{FF2B5EF4-FFF2-40B4-BE49-F238E27FC236}">
                <a16:creationId xmlns:a16="http://schemas.microsoft.com/office/drawing/2014/main" id="{E941C991-5FD8-4ED3-BED9-3D4EE0A1EFF5}"/>
              </a:ext>
            </a:extLst>
          </p:cNvPr>
          <p:cNvSpPr txBox="1"/>
          <p:nvPr/>
        </p:nvSpPr>
        <p:spPr>
          <a:xfrm>
            <a:off x="695272" y="595902"/>
            <a:ext cx="11332251" cy="2062103"/>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Quan sát từ hình 12 đến hình 16 và trả lời câu hỏi:</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Hằng ngày, sinh vật, con người thải ra môi trường những gì trong quá trình sống?</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20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rPr>
              <a:t>- Chất thải trong môi trường được phân huỷ nhờ đâu?</a:t>
            </a:r>
            <a:endParaRPr kumimoji="0" lang="vi-VN" sz="320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18D6FA9B-78A6-7566-EFBC-68180A6A5548}"/>
              </a:ext>
            </a:extLst>
          </p:cNvPr>
          <p:cNvPicPr>
            <a:picLocks noChangeAspect="1"/>
          </p:cNvPicPr>
          <p:nvPr/>
        </p:nvPicPr>
        <p:blipFill>
          <a:blip r:embed="rId5"/>
          <a:stretch>
            <a:fillRect/>
          </a:stretch>
        </p:blipFill>
        <p:spPr>
          <a:xfrm>
            <a:off x="1651590" y="2742646"/>
            <a:ext cx="8406809" cy="3141607"/>
          </a:xfrm>
          <a:prstGeom prst="rect">
            <a:avLst/>
          </a:prstGeom>
        </p:spPr>
      </p:pic>
    </p:spTree>
    <p:extLst>
      <p:ext uri="{BB962C8B-B14F-4D97-AF65-F5344CB8AC3E}">
        <p14:creationId xmlns:p14="http://schemas.microsoft.com/office/powerpoint/2010/main" val="41061260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1276</TotalTime>
  <Words>1199</Words>
  <Application>Microsoft Office PowerPoint</Application>
  <PresentationFormat>Widescreen</PresentationFormat>
  <Paragraphs>84</Paragraphs>
  <Slides>37</Slides>
  <Notes>3</Notes>
  <HiddenSlides>0</HiddenSlides>
  <MMClips>0</MMClips>
  <ScaleCrop>false</ScaleCrop>
  <HeadingPairs>
    <vt:vector size="6" baseType="variant">
      <vt:variant>
        <vt:lpstr>Fonts Used</vt:lpstr>
      </vt:variant>
      <vt:variant>
        <vt:i4>22</vt:i4>
      </vt:variant>
      <vt:variant>
        <vt:lpstr>Theme</vt:lpstr>
      </vt:variant>
      <vt:variant>
        <vt:i4>14</vt:i4>
      </vt:variant>
      <vt:variant>
        <vt:lpstr>Slide Titles</vt:lpstr>
      </vt:variant>
      <vt:variant>
        <vt:i4>37</vt:i4>
      </vt:variant>
    </vt:vector>
  </HeadingPairs>
  <TitlesOfParts>
    <vt:vector size="73" baseType="lpstr">
      <vt:lpstr>等线</vt:lpstr>
      <vt:lpstr>等线 Light</vt:lpstr>
      <vt:lpstr>KaiTi</vt:lpstr>
      <vt:lpstr>微软雅黑</vt:lpstr>
      <vt:lpstr>#9Slide05 SVNClementine</vt:lpstr>
      <vt:lpstr>#9Slide07 HoneyCream</vt:lpstr>
      <vt:lpstr>#9Slide07 SVNNexa Rust Slab Bla</vt:lpstr>
      <vt:lpstr>Aptos</vt:lpstr>
      <vt:lpstr>Aptos Display</vt:lpstr>
      <vt:lpstr>Arial</vt:lpstr>
      <vt:lpstr>Bebas Neue</vt:lpstr>
      <vt:lpstr>Calibri</vt:lpstr>
      <vt:lpstr>Calibri </vt:lpstr>
      <vt:lpstr>Calibri Light</vt:lpstr>
      <vt:lpstr>Cambria</vt:lpstr>
      <vt:lpstr>Coiny</vt:lpstr>
      <vt:lpstr>Handlee</vt:lpstr>
      <vt:lpstr>Times New Roman</vt:lpstr>
      <vt:lpstr>UTM Duepuntozero</vt:lpstr>
      <vt:lpstr>UTM Mother</vt:lpstr>
      <vt:lpstr>UTM Showcard</vt:lpstr>
      <vt:lpstr>华康方圆体W7</vt:lpstr>
      <vt:lpstr>www.jpppt.com</vt:lpstr>
      <vt:lpstr>www.freeppt7.com</vt:lpstr>
      <vt:lpstr>1_Office 主题​​</vt:lpstr>
      <vt:lpstr>2_Office 主题​​</vt:lpstr>
      <vt:lpstr>Office 主题</vt:lpstr>
      <vt:lpstr>1_Office 主题</vt:lpstr>
      <vt:lpstr>5_Office 主题​​</vt:lpstr>
      <vt:lpstr>1_Office Theme</vt:lpstr>
      <vt:lpstr>2_Custom Design</vt:lpstr>
      <vt:lpstr>2_Office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35</cp:revision>
  <dcterms:created xsi:type="dcterms:W3CDTF">2021-02-28T11:59:59Z</dcterms:created>
  <dcterms:modified xsi:type="dcterms:W3CDTF">2025-04-25T08:57:16Z</dcterms:modified>
  <cp:category>9Slide.vn</cp:category>
</cp:coreProperties>
</file>