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2" r:id="rId3"/>
  </p:sldMasterIdLst>
  <p:notesMasterIdLst>
    <p:notesMasterId r:id="rId30"/>
  </p:notesMasterIdLst>
  <p:sldIdLst>
    <p:sldId id="257" r:id="rId4"/>
    <p:sldId id="258" r:id="rId5"/>
    <p:sldId id="261" r:id="rId6"/>
    <p:sldId id="275" r:id="rId7"/>
    <p:sldId id="260" r:id="rId8"/>
    <p:sldId id="276" r:id="rId9"/>
    <p:sldId id="262" r:id="rId10"/>
    <p:sldId id="265" r:id="rId11"/>
    <p:sldId id="26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70" r:id="rId20"/>
    <p:sldId id="284" r:id="rId21"/>
    <p:sldId id="8675" r:id="rId22"/>
    <p:sldId id="8705" r:id="rId23"/>
    <p:sldId id="8707" r:id="rId24"/>
    <p:sldId id="8706" r:id="rId25"/>
    <p:sldId id="8708" r:id="rId26"/>
    <p:sldId id="8711" r:id="rId27"/>
    <p:sldId id="273" r:id="rId28"/>
    <p:sldId id="274" r:id="rId29"/>
  </p:sldIdLst>
  <p:sldSz cx="18288000" cy="10287000"/>
  <p:notesSz cx="6858000" cy="9144000"/>
  <p:embeddedFontLst>
    <p:embeddedFont>
      <p:font typeface="DengXian" panose="02010600030101010101" pitchFamily="2" charset="-122"/>
      <p:regular r:id="rId31"/>
      <p:bold r:id="rId32"/>
    </p:embeddedFont>
    <p:embeddedFont>
      <p:font typeface="#9Slide03 BoosterNextFYBlack" panose="02000A03000000020004" pitchFamily="2" charset="0"/>
      <p:regular r:id="rId33"/>
    </p:embeddedFont>
    <p:embeddedFont>
      <p:font typeface="#9Slide07 HoneyCream" pitchFamily="2" charset="0"/>
      <p:regular r:id="rId34"/>
    </p:embeddedFont>
    <p:embeddedFont>
      <p:font typeface="Arimo Bold" panose="020B0604020202020204" charset="0"/>
      <p:regular r:id="rId35"/>
    </p:embeddedFont>
    <p:embeddedFont>
      <p:font typeface="Cambria Math" panose="02040503050406030204" pitchFamily="18" charset="0"/>
      <p:regular r:id="rId36"/>
    </p:embeddedFont>
    <p:embeddedFont>
      <p:font typeface="Open Sans" panose="020B0606030504020204" pitchFamily="34" charset="0"/>
      <p:regular r:id="rId37"/>
      <p:bold r:id="rId38"/>
      <p:italic r:id="rId39"/>
      <p:boldItalic r:id="rId40"/>
    </p:embeddedFont>
    <p:embeddedFont>
      <p:font typeface="Roboto" panose="02000000000000000000" pitchFamily="2" charset="0"/>
      <p:regular r:id="rId41"/>
      <p:bold r:id="rId42"/>
      <p:italic r:id="rId43"/>
      <p:boldItalic r:id="rId44"/>
    </p:embeddedFont>
    <p:embeddedFont>
      <p:font typeface="Times New Roman Bold" panose="02020803070505020304" pitchFamily="18" charset="0"/>
      <p:regular r:id="rId45"/>
      <p:bold r:id="rId46"/>
    </p:embeddedFont>
    <p:embeddedFont>
      <p:font typeface="TT Rounds Condensed Bold" panose="020B0604020202020204" charset="0"/>
      <p:regular r:id="rId47"/>
    </p:embeddedFont>
    <p:embeddedFont>
      <p:font typeface="UTM Avo" panose="02040603050506020204" pitchFamily="18" charset="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AC00"/>
    <a:srgbClr val="8C4A00"/>
    <a:srgbClr val="809392"/>
    <a:srgbClr val="0070BB"/>
    <a:srgbClr val="E20000"/>
    <a:srgbClr val="D7E4BD"/>
    <a:srgbClr val="FCD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1536" y="37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6.fntdata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022DE1-D687-46BB-98C3-4CC5FB4BCD14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6A08BC-4268-4C61-B773-F9E413DF0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59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GAME BY DIỆU HIỀN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69443-C213-4BB7-8BF6-6EA82BFBFCB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569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8A6AD-F5A1-4067-94D3-813992C07B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787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Nhấn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bánh </a:t>
            </a:r>
            <a:r>
              <a:rPr lang="en-US" altLang="zh-CN" dirty="0" err="1"/>
              <a:t>chưng</a:t>
            </a:r>
            <a:r>
              <a:rPr lang="en-US" altLang="zh-CN" dirty="0"/>
              <a:t> </a:t>
            </a:r>
            <a:r>
              <a:rPr lang="en-US" altLang="zh-CN" dirty="0" err="1"/>
              <a:t>góc</a:t>
            </a:r>
            <a:r>
              <a:rPr lang="en-US" altLang="zh-CN" dirty="0"/>
              <a:t> </a:t>
            </a:r>
            <a:r>
              <a:rPr lang="en-US" altLang="zh-CN" dirty="0" err="1"/>
              <a:t>màn</a:t>
            </a:r>
            <a:r>
              <a:rPr lang="en-US" altLang="zh-CN" dirty="0"/>
              <a:t> </a:t>
            </a:r>
            <a:r>
              <a:rPr lang="en-US" altLang="zh-CN" dirty="0" err="1"/>
              <a:t>hình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slide </a:t>
            </a:r>
            <a:r>
              <a:rPr lang="en-US" altLang="zh-CN" dirty="0" err="1"/>
              <a:t>tiếp</a:t>
            </a:r>
            <a:r>
              <a:rPr lang="en-US" altLang="zh-CN" dirty="0"/>
              <a:t> </a:t>
            </a:r>
            <a:r>
              <a:rPr lang="en-US" altLang="zh-CN" dirty="0" err="1"/>
              <a:t>theo.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8A6AD-F5A1-4067-94D3-813992C07B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427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8A6AD-F5A1-4067-94D3-813992C07B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799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8A6AD-F5A1-4067-94D3-813992C07B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20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8A6AD-F5A1-4067-94D3-813992C07B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826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8A6AD-F5A1-4067-94D3-813992C07B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558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515BF1-1848-4632-B724-508644527333}"/>
              </a:ext>
            </a:extLst>
          </p:cNvPr>
          <p:cNvSpPr txBox="1"/>
          <p:nvPr userDrawn="1"/>
        </p:nvSpPr>
        <p:spPr>
          <a:xfrm>
            <a:off x="-166259" y="62346"/>
            <a:ext cx="22860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accent6">
                    <a:lumMod val="20000"/>
                    <a:lumOff val="8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MĂNG NON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E86FD2-6855-4F91-A312-5F2AA4BC038B}"/>
              </a:ext>
            </a:extLst>
          </p:cNvPr>
          <p:cNvSpPr txBox="1"/>
          <p:nvPr userDrawn="1"/>
        </p:nvSpPr>
        <p:spPr>
          <a:xfrm>
            <a:off x="-166259" y="9733002"/>
            <a:ext cx="22860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accent6">
                    <a:lumMod val="20000"/>
                    <a:lumOff val="8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Diệu Hiền</a:t>
            </a:r>
          </a:p>
        </p:txBody>
      </p:sp>
    </p:spTree>
    <p:extLst>
      <p:ext uri="{BB962C8B-B14F-4D97-AF65-F5344CB8AC3E}">
        <p14:creationId xmlns:p14="http://schemas.microsoft.com/office/powerpoint/2010/main" val="3644999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97D23F-CF4D-4FC0-897D-9550A60149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D067241-51E5-434B-B9A4-1CC619AA10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7CF17F-11B5-43BC-93A0-AE7B61CD72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F0905FC-CF9B-4ECA-A0B9-752F163B5B50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5970F3-6628-45FB-BEBD-155D7ACC4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B995FB-3283-4388-AAA1-F8064C7BE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6524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AB2F5F-5B3D-4F39-9FDD-CA5EB2C8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1F2F49-4592-450D-AF26-954205EFC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536032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5A5565-63C5-4097-8338-032F49A847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F0905FC-CF9B-4ECA-A0B9-752F163B5B50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642D3B-E031-4BF2-A8DF-9361CBD7F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B45456-8552-4063-AE0B-F48BF5909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227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DC12DB-F01C-4E64-8E18-FFED8D972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D60927E-DB4C-4876-A45B-E99D530C03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B7F915-4587-4B39-B56B-617549170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F0905FC-CF9B-4ECA-A0B9-752F163B5B50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F017CD-D680-4A06-A217-2767CB23A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3FD0B76-36D7-4775-955D-63FC6E937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103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531344-38C9-4BBD-9764-18268345C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CC1B85-AD7C-42DB-AA16-F0044828D2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DE6874A-92AE-46CD-A646-3721A4511D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E362D8-9EB2-45ED-98F1-645CA3F9E7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F0905FC-CF9B-4ECA-A0B9-752F163B5B50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93D09E-E1F7-454C-B4C3-D840DF2A1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0025D5-39A1-4BBE-9348-FBC78BB60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1395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2F822-EDDB-432A-BC97-B86594AC3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EA9C4A-5DAC-4256-B1C1-A9457121CF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E821AE-5447-4CB5-B748-00B46CE4A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378DDC4-3ED0-4187-904F-5F74F771AE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9107532-4F1A-47BF-8051-770B2C1BD3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3E972A9-376F-4CFE-BF21-4BF6622F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F0905FC-CF9B-4ECA-A0B9-752F163B5B50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68918A8-6FBB-4161-A59B-837827814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9F8547C-B031-401C-9B36-49C756CA1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33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BBD538-7B7B-4CF7-91D5-70996431E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3680D02-9900-4A09-8CD0-2CF95EDFFC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F0905FC-CF9B-4ECA-A0B9-752F163B5B50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2611BAA-811A-4F18-98E7-ACAE9D7B2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5025BC0-0621-4A17-8999-6F8CE4AA7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606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1D9B83C-F7C5-4F35-9E10-9A12CBE625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F0905FC-CF9B-4ECA-A0B9-752F163B5B50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CCE2D35-9BD8-4FEA-8266-2608A17E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1C48F75-AB76-4DDF-B819-A2069E1BD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10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143DE1-4271-4592-A091-D48FC1EE6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0DB5824-961B-4F74-8E4E-75E094BBE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931356-A34D-4903-B46B-93630698A2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BDAE9B-385F-4F27-A6FA-B0A1DCA7B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F0905FC-CF9B-4ECA-A0B9-752F163B5B50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504EE8-CBE9-4625-B096-09B51ADA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52B8AA-63F0-42E7-A335-D16E3B9AA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189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558878-D6EC-4223-8D72-DB1695608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0C6AB8B-32C3-462F-8761-7A9764B138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201A19E-5EDE-44FA-B386-B2DB262689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ACF96AF-7AE0-41CC-B9AC-E1A3EB2ABA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F0905FC-CF9B-4ECA-A0B9-752F163B5B50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E846DD-0207-487C-97AC-8BDA5381F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9E97AF8-CFB9-4333-8ED0-8B61EB7D0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662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2A49BF-4686-4053-80D9-9A788E1E3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23F4542-4774-4403-9F41-8B58D8225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536032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D87918-DA36-4575-86B6-2A7B3553CC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F0905FC-CF9B-4ECA-A0B9-752F163B5B50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A5CC5B-FB18-4D4B-87D7-67EC3B1C8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880E9B-4D52-4633-977F-A517DBF37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465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DB57C7-DB21-45F0-A6C3-B7B122F7AB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55749F6-D89F-4BAA-976C-61ECB2A499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D0AC281-C3B3-4887-8B18-23CF0BA9BA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F0905FC-CF9B-4ECA-A0B9-752F163B5B50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323AA9-8E16-4D3A-BD47-7DE4FF130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B5C34A9-8584-46BD-9E5E-AB6902F23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838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4529C85A-0E40-3435-3BA8-3C88FB0297E3}"/>
              </a:ext>
            </a:extLst>
          </p:cNvPr>
          <p:cNvSpPr txBox="1"/>
          <p:nvPr userDrawn="1"/>
        </p:nvSpPr>
        <p:spPr>
          <a:xfrm>
            <a:off x="4863904" y="13202313"/>
            <a:ext cx="10035540" cy="1451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2C9430"/>
                </a:solidFill>
                <a:latin typeface="Arimo Bold"/>
                <a:ea typeface="Arimo Bold"/>
                <a:cs typeface="Arimo Bold"/>
                <a:sym typeface="Arimo Bold"/>
              </a:rPr>
              <a:t>MĂNG NON – TÀI LIỆU TIỂU HỌC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Mời truy cập: </a:t>
            </a:r>
            <a:r>
              <a:rPr lang="en-US" sz="3000" u="sng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3" tooltip="https://www.facebook.com/groups/629898828017053"/>
              </a:rPr>
              <a:t>MĂNG NON- TÀI LIỆU TIỂU HỌC | Facebook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SĐT ZALO : </a:t>
            </a:r>
            <a:r>
              <a:rPr lang="en-US" sz="3000" b="1" u="sng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0382348780 (Cảm) </a:t>
            </a:r>
            <a:r>
              <a:rPr lang="en-US" sz="3000" b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 – </a:t>
            </a:r>
            <a:r>
              <a:rPr lang="en-US" sz="3000" b="1" u="sng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0905919065  (Linh)</a:t>
            </a:r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FB1AFAF8-6B31-F3AE-7C82-1EAC336DA1EE}"/>
              </a:ext>
            </a:extLst>
          </p:cNvPr>
          <p:cNvSpPr/>
          <p:nvPr userDrawn="1"/>
        </p:nvSpPr>
        <p:spPr>
          <a:xfrm>
            <a:off x="-3640014" y="-2667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5FE9A81C-9EF1-51E4-FEAE-378F34380EA0}"/>
              </a:ext>
            </a:extLst>
          </p:cNvPr>
          <p:cNvSpPr/>
          <p:nvPr userDrawn="1"/>
        </p:nvSpPr>
        <p:spPr>
          <a:xfrm>
            <a:off x="2284803" y="123063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1F3B24C1-17D7-72AE-6F2E-F6474713BE06}"/>
              </a:ext>
            </a:extLst>
          </p:cNvPr>
          <p:cNvSpPr txBox="1"/>
          <p:nvPr userDrawn="1"/>
        </p:nvSpPr>
        <p:spPr>
          <a:xfrm>
            <a:off x="-7413954" y="2312670"/>
            <a:ext cx="10035540" cy="52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595959"/>
                </a:solidFill>
                <a:latin typeface="Arimo Bold"/>
                <a:ea typeface="Arimo Bold"/>
                <a:cs typeface="Arimo Bold"/>
                <a:sym typeface="Arimo Bold"/>
              </a:rPr>
              <a:t>By: Hồng Linh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8288000" cy="10287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4E6CC52-8AAB-1E5A-EDF8-898719EC8617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8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4A7ABFA-C277-2920-8174-AEBC741FF09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23926" y="-37000035"/>
            <a:ext cx="3279371" cy="55766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56EE63-FED4-93D9-328E-82E8791835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8667" y="-37000035"/>
            <a:ext cx="3279371" cy="55766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34AB5F-209A-0A88-2401-E625FFD2D26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74881" y="22015297"/>
            <a:ext cx="3279371" cy="55766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2D88D1-320A-43B6-C98B-81F526154B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8667" y="22015295"/>
            <a:ext cx="3279371" cy="5576627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8B280583-4C30-1A80-D1A5-905037980F28}"/>
              </a:ext>
            </a:extLst>
          </p:cNvPr>
          <p:cNvSpPr txBox="1">
            <a:spLocks/>
          </p:cNvSpPr>
          <p:nvPr userDrawn="1"/>
        </p:nvSpPr>
        <p:spPr>
          <a:xfrm>
            <a:off x="15391015" y="-121370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DIỆU HIỀN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B21572A-97D5-1044-2B43-FFD76C42DCE9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7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597A78-C57B-B9C7-C320-6F1C3D658331}"/>
              </a:ext>
            </a:extLst>
          </p:cNvPr>
          <p:cNvSpPr txBox="1"/>
          <p:nvPr userDrawn="1"/>
        </p:nvSpPr>
        <p:spPr>
          <a:xfrm>
            <a:off x="15121623" y="496832"/>
            <a:ext cx="4120467" cy="117721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24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7A48DE56-9D1A-C954-E497-B75445FE76B4}"/>
              </a:ext>
            </a:extLst>
          </p:cNvPr>
          <p:cNvSpPr txBox="1"/>
          <p:nvPr userDrawn="1"/>
        </p:nvSpPr>
        <p:spPr>
          <a:xfrm>
            <a:off x="4863904" y="13202313"/>
            <a:ext cx="10035540" cy="1451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2C9430"/>
                </a:solidFill>
                <a:latin typeface="Arimo Bold"/>
                <a:ea typeface="Arimo Bold"/>
                <a:cs typeface="Arimo Bold"/>
                <a:sym typeface="Arimo Bold"/>
              </a:rPr>
              <a:t>MĂNG NON – TÀI LIỆU TIỂU HỌC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Mời truy cập: </a:t>
            </a:r>
            <a:r>
              <a:rPr lang="en-US" sz="3000" u="sng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 tooltip="https://www.facebook.com/groups/629898828017053"/>
              </a:rPr>
              <a:t>MĂNG NON- TÀI LIỆU TIỂU HỌC | Facebook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SĐT ZALO : </a:t>
            </a:r>
            <a:r>
              <a:rPr lang="en-US" sz="3000" b="1" u="sng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0382348780 (Cảm) </a:t>
            </a:r>
            <a:r>
              <a:rPr lang="en-US" sz="3000" b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 – </a:t>
            </a:r>
            <a:r>
              <a:rPr lang="en-US" sz="3000" b="1" u="sng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0905919065  (Linh)</a:t>
            </a: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0C06A128-01D8-A65B-EE27-94A0F27EE001}"/>
              </a:ext>
            </a:extLst>
          </p:cNvPr>
          <p:cNvSpPr/>
          <p:nvPr userDrawn="1"/>
        </p:nvSpPr>
        <p:spPr>
          <a:xfrm>
            <a:off x="-3640014" y="-2667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F7E08854-F404-9560-8149-A82A34028506}"/>
              </a:ext>
            </a:extLst>
          </p:cNvPr>
          <p:cNvSpPr/>
          <p:nvPr userDrawn="1"/>
        </p:nvSpPr>
        <p:spPr>
          <a:xfrm>
            <a:off x="2284803" y="123063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5ADA51B2-27BC-A9ED-2E19-8FAC2FE5328E}"/>
              </a:ext>
            </a:extLst>
          </p:cNvPr>
          <p:cNvSpPr txBox="1"/>
          <p:nvPr userDrawn="1"/>
        </p:nvSpPr>
        <p:spPr>
          <a:xfrm>
            <a:off x="-7413954" y="2312670"/>
            <a:ext cx="10035540" cy="52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595959"/>
                </a:solidFill>
                <a:latin typeface="Arimo Bold"/>
                <a:ea typeface="Arimo Bold"/>
                <a:cs typeface="Arimo Bold"/>
                <a:sym typeface="Arimo Bold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3708846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83DAD5B-6A93-071E-12E9-B42D08B098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9" y="-331612"/>
            <a:ext cx="3279371" cy="347610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93E6F02-128C-693A-98B8-007399DA72FD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8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71CDFFE-6637-1EC9-F70C-9925D5C9FD0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23926" y="-37000035"/>
            <a:ext cx="3279371" cy="55766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4556AEF-4C73-8842-FE70-A9E1F4BB2E0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8667" y="-37000035"/>
            <a:ext cx="3279371" cy="55766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F198FC-FE15-B96D-E33E-734D56DB839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74881" y="22015297"/>
            <a:ext cx="3279371" cy="55766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29FE92-364B-01E5-9156-22B913AA451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8667" y="22015295"/>
            <a:ext cx="3279371" cy="5576627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0EBF08BF-BA59-FE64-087E-ABF143FE5650}"/>
              </a:ext>
            </a:extLst>
          </p:cNvPr>
          <p:cNvSpPr txBox="1">
            <a:spLocks/>
          </p:cNvSpPr>
          <p:nvPr userDrawn="1"/>
        </p:nvSpPr>
        <p:spPr>
          <a:xfrm>
            <a:off x="15391015" y="-121370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DIỆU HIỀN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4C118F2-A3B8-1B23-4DEB-4DAF0DA615E7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7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43C214-C0D4-D1DE-D61A-A3EABEF0A2EE}"/>
              </a:ext>
            </a:extLst>
          </p:cNvPr>
          <p:cNvSpPr txBox="1"/>
          <p:nvPr userDrawn="1"/>
        </p:nvSpPr>
        <p:spPr>
          <a:xfrm>
            <a:off x="-3933189" y="2868039"/>
            <a:ext cx="4989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5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5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1BA4ED-9C1E-01D5-45A8-D54C2F530B67}"/>
              </a:ext>
            </a:extLst>
          </p:cNvPr>
          <p:cNvSpPr txBox="1"/>
          <p:nvPr userDrawn="1"/>
        </p:nvSpPr>
        <p:spPr>
          <a:xfrm>
            <a:off x="15121623" y="496832"/>
            <a:ext cx="4120467" cy="117721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24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36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accent6">
              <a:lumMod val="20000"/>
              <a:lumOff val="80000"/>
            </a:schemeClr>
          </a:solidFill>
          <a:latin typeface="#9Slide03 Arima Madurai Black" panose="00000A00000000000000" pitchFamily="2" charset="0"/>
          <a:ea typeface="+mj-ea"/>
          <a:cs typeface="#9Slide03 Arima Madurai Black" panose="00000A00000000000000" pitchFamily="2" charset="0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1.png"/><Relationship Id="rId21" Type="http://schemas.openxmlformats.org/officeDocument/2006/relationships/image" Target="../media/image21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hyperlink" Target="https://www.facebook.com/groups/629898828017053" TargetMode="Externa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6.jpe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1.png"/><Relationship Id="rId21" Type="http://schemas.openxmlformats.org/officeDocument/2006/relationships/image" Target="../media/image21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hyperlink" Target="https://www.facebook.com/groups/629898828017053" TargetMode="Externa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56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microsoft.com/office/2007/relationships/hdphoto" Target="../media/hdphoto5.wdp"/><Relationship Id="rId18" Type="http://schemas.openxmlformats.org/officeDocument/2006/relationships/image" Target="../media/image67.png"/><Relationship Id="rId3" Type="http://schemas.openxmlformats.org/officeDocument/2006/relationships/image" Target="../media/image57.png"/><Relationship Id="rId21" Type="http://schemas.openxmlformats.org/officeDocument/2006/relationships/image" Target="../media/image69.png"/><Relationship Id="rId7" Type="http://schemas.openxmlformats.org/officeDocument/2006/relationships/image" Target="../media/image60.png"/><Relationship Id="rId12" Type="http://schemas.openxmlformats.org/officeDocument/2006/relationships/image" Target="../media/image63.png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5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59.png"/><Relationship Id="rId15" Type="http://schemas.microsoft.com/office/2007/relationships/hdphoto" Target="../media/hdphoto6.wdp"/><Relationship Id="rId10" Type="http://schemas.openxmlformats.org/officeDocument/2006/relationships/image" Target="../media/image62.png"/><Relationship Id="rId19" Type="http://schemas.microsoft.com/office/2007/relationships/hdphoto" Target="../media/hdphoto7.wdp"/><Relationship Id="rId4" Type="http://schemas.openxmlformats.org/officeDocument/2006/relationships/image" Target="../media/image58.png"/><Relationship Id="rId9" Type="http://schemas.microsoft.com/office/2007/relationships/hdphoto" Target="../media/hdphoto3.wdp"/><Relationship Id="rId1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8.wdp"/><Relationship Id="rId5" Type="http://schemas.openxmlformats.org/officeDocument/2006/relationships/image" Target="../media/image72.png"/><Relationship Id="rId10" Type="http://schemas.microsoft.com/office/2007/relationships/hdphoto" Target="../media/hdphoto9.wdp"/><Relationship Id="rId4" Type="http://schemas.openxmlformats.org/officeDocument/2006/relationships/image" Target="../media/image71.png"/><Relationship Id="rId9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8.png"/><Relationship Id="rId18" Type="http://schemas.openxmlformats.org/officeDocument/2006/relationships/image" Target="../media/image82.png"/><Relationship Id="rId26" Type="http://schemas.microsoft.com/office/2007/relationships/hdphoto" Target="../media/hdphoto7.wdp"/><Relationship Id="rId3" Type="http://schemas.microsoft.com/office/2007/relationships/media" Target="../media/media2.mp3"/><Relationship Id="rId21" Type="http://schemas.openxmlformats.org/officeDocument/2006/relationships/image" Target="../media/image66.png"/><Relationship Id="rId7" Type="http://schemas.openxmlformats.org/officeDocument/2006/relationships/image" Target="../media/image75.png"/><Relationship Id="rId12" Type="http://schemas.openxmlformats.org/officeDocument/2006/relationships/image" Target="../media/image77.png"/><Relationship Id="rId17" Type="http://schemas.openxmlformats.org/officeDocument/2006/relationships/image" Target="../media/image81.png"/><Relationship Id="rId25" Type="http://schemas.openxmlformats.org/officeDocument/2006/relationships/image" Target="../media/image67.png"/><Relationship Id="rId2" Type="http://schemas.openxmlformats.org/officeDocument/2006/relationships/audio" Target="../media/media1.mp3"/><Relationship Id="rId16" Type="http://schemas.openxmlformats.org/officeDocument/2006/relationships/image" Target="../media/image80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71.png"/><Relationship Id="rId24" Type="http://schemas.openxmlformats.org/officeDocument/2006/relationships/slide" Target="slide21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79.png"/><Relationship Id="rId23" Type="http://schemas.microsoft.com/office/2007/relationships/hdphoto" Target="../media/hdphoto12.wdp"/><Relationship Id="rId10" Type="http://schemas.openxmlformats.org/officeDocument/2006/relationships/image" Target="../media/image70.png"/><Relationship Id="rId19" Type="http://schemas.openxmlformats.org/officeDocument/2006/relationships/image" Target="../media/image63.png"/><Relationship Id="rId4" Type="http://schemas.openxmlformats.org/officeDocument/2006/relationships/audio" Target="../media/media2.mp3"/><Relationship Id="rId9" Type="http://schemas.microsoft.com/office/2007/relationships/hdphoto" Target="../media/hdphoto10.wdp"/><Relationship Id="rId14" Type="http://schemas.microsoft.com/office/2007/relationships/hdphoto" Target="../media/hdphoto11.wdp"/><Relationship Id="rId22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microsoft.com/office/2007/relationships/hdphoto" Target="../media/hdphoto11.wdp"/><Relationship Id="rId18" Type="http://schemas.microsoft.com/office/2007/relationships/hdphoto" Target="../media/hdphoto12.wdp"/><Relationship Id="rId3" Type="http://schemas.microsoft.com/office/2007/relationships/media" Target="../media/media2.mp3"/><Relationship Id="rId21" Type="http://schemas.openxmlformats.org/officeDocument/2006/relationships/image" Target="../media/image67.png"/><Relationship Id="rId7" Type="http://schemas.openxmlformats.org/officeDocument/2006/relationships/image" Target="../media/image70.png"/><Relationship Id="rId12" Type="http://schemas.openxmlformats.org/officeDocument/2006/relationships/image" Target="../media/image84.png"/><Relationship Id="rId17" Type="http://schemas.openxmlformats.org/officeDocument/2006/relationships/image" Target="../media/image83.png"/><Relationship Id="rId2" Type="http://schemas.openxmlformats.org/officeDocument/2006/relationships/audio" Target="../media/media1.mp3"/><Relationship Id="rId16" Type="http://schemas.openxmlformats.org/officeDocument/2006/relationships/image" Target="../media/image81.png"/><Relationship Id="rId20" Type="http://schemas.openxmlformats.org/officeDocument/2006/relationships/slide" Target="slide22.xml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microsoft.com/office/2007/relationships/hdphoto" Target="../media/hdphoto5.wdp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80.png"/><Relationship Id="rId10" Type="http://schemas.openxmlformats.org/officeDocument/2006/relationships/image" Target="../media/image63.png"/><Relationship Id="rId19" Type="http://schemas.openxmlformats.org/officeDocument/2006/relationships/image" Target="../media/image82.png"/><Relationship Id="rId4" Type="http://schemas.openxmlformats.org/officeDocument/2006/relationships/audio" Target="../media/media2.mp3"/><Relationship Id="rId9" Type="http://schemas.openxmlformats.org/officeDocument/2006/relationships/image" Target="../media/image77.png"/><Relationship Id="rId14" Type="http://schemas.openxmlformats.org/officeDocument/2006/relationships/image" Target="../media/image79.png"/><Relationship Id="rId22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9.png"/><Relationship Id="rId18" Type="http://schemas.openxmlformats.org/officeDocument/2006/relationships/image" Target="../media/image82.png"/><Relationship Id="rId3" Type="http://schemas.microsoft.com/office/2007/relationships/media" Target="../media/media1.mp3"/><Relationship Id="rId21" Type="http://schemas.openxmlformats.org/officeDocument/2006/relationships/slide" Target="slide23.xml"/><Relationship Id="rId7" Type="http://schemas.openxmlformats.org/officeDocument/2006/relationships/image" Target="../media/image75.png"/><Relationship Id="rId12" Type="http://schemas.microsoft.com/office/2007/relationships/hdphoto" Target="../media/hdphoto11.wdp"/><Relationship Id="rId17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63.png"/><Relationship Id="rId20" Type="http://schemas.microsoft.com/office/2007/relationships/hdphoto" Target="../media/hdphoto12.wdp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84.pn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81.png"/><Relationship Id="rId23" Type="http://schemas.microsoft.com/office/2007/relationships/hdphoto" Target="../media/hdphoto7.wdp"/><Relationship Id="rId10" Type="http://schemas.openxmlformats.org/officeDocument/2006/relationships/image" Target="../media/image77.png"/><Relationship Id="rId19" Type="http://schemas.openxmlformats.org/officeDocument/2006/relationships/image" Target="../media/image83.png"/><Relationship Id="rId4" Type="http://schemas.openxmlformats.org/officeDocument/2006/relationships/audio" Target="../media/media1.mp3"/><Relationship Id="rId9" Type="http://schemas.openxmlformats.org/officeDocument/2006/relationships/image" Target="../media/image71.png"/><Relationship Id="rId14" Type="http://schemas.openxmlformats.org/officeDocument/2006/relationships/image" Target="../media/image80.png"/><Relationship Id="rId22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84.png"/><Relationship Id="rId18" Type="http://schemas.openxmlformats.org/officeDocument/2006/relationships/image" Target="../media/image83.png"/><Relationship Id="rId3" Type="http://schemas.microsoft.com/office/2007/relationships/media" Target="../media/media2.mp3"/><Relationship Id="rId21" Type="http://schemas.openxmlformats.org/officeDocument/2006/relationships/slide" Target="slide24.xml"/><Relationship Id="rId7" Type="http://schemas.openxmlformats.org/officeDocument/2006/relationships/image" Target="../media/image70.png"/><Relationship Id="rId12" Type="http://schemas.openxmlformats.org/officeDocument/2006/relationships/image" Target="../media/image66.png"/><Relationship Id="rId17" Type="http://schemas.openxmlformats.org/officeDocument/2006/relationships/image" Target="../media/image81.png"/><Relationship Id="rId2" Type="http://schemas.openxmlformats.org/officeDocument/2006/relationships/audio" Target="../media/media1.mp3"/><Relationship Id="rId16" Type="http://schemas.openxmlformats.org/officeDocument/2006/relationships/image" Target="../media/image80.png"/><Relationship Id="rId20" Type="http://schemas.openxmlformats.org/officeDocument/2006/relationships/image" Target="../media/image82.png"/><Relationship Id="rId1" Type="http://schemas.microsoft.com/office/2007/relationships/media" Target="../media/media1.mp3"/><Relationship Id="rId6" Type="http://schemas.openxmlformats.org/officeDocument/2006/relationships/notesSlide" Target="../notesSlides/notesSlide6.xml"/><Relationship Id="rId11" Type="http://schemas.microsoft.com/office/2007/relationships/hdphoto" Target="../media/hdphoto6.wdp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79.png"/><Relationship Id="rId23" Type="http://schemas.microsoft.com/office/2007/relationships/hdphoto" Target="../media/hdphoto7.wdp"/><Relationship Id="rId10" Type="http://schemas.openxmlformats.org/officeDocument/2006/relationships/image" Target="../media/image64.png"/><Relationship Id="rId19" Type="http://schemas.microsoft.com/office/2007/relationships/hdphoto" Target="../media/hdphoto12.wdp"/><Relationship Id="rId4" Type="http://schemas.openxmlformats.org/officeDocument/2006/relationships/audio" Target="../media/media2.mp3"/><Relationship Id="rId9" Type="http://schemas.openxmlformats.org/officeDocument/2006/relationships/image" Target="../media/image77.png"/><Relationship Id="rId14" Type="http://schemas.microsoft.com/office/2007/relationships/hdphoto" Target="../media/hdphoto11.wdp"/><Relationship Id="rId22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8.png"/><Relationship Id="rId18" Type="http://schemas.openxmlformats.org/officeDocument/2006/relationships/image" Target="../media/image82.png"/><Relationship Id="rId3" Type="http://schemas.microsoft.com/office/2007/relationships/media" Target="../media/media2.mp3"/><Relationship Id="rId21" Type="http://schemas.openxmlformats.org/officeDocument/2006/relationships/image" Target="../media/image66.png"/><Relationship Id="rId7" Type="http://schemas.openxmlformats.org/officeDocument/2006/relationships/image" Target="../media/image75.png"/><Relationship Id="rId12" Type="http://schemas.openxmlformats.org/officeDocument/2006/relationships/image" Target="../media/image77.png"/><Relationship Id="rId17" Type="http://schemas.openxmlformats.org/officeDocument/2006/relationships/image" Target="../media/image81.png"/><Relationship Id="rId25" Type="http://schemas.microsoft.com/office/2007/relationships/hdphoto" Target="../media/hdphoto7.wdp"/><Relationship Id="rId2" Type="http://schemas.openxmlformats.org/officeDocument/2006/relationships/audio" Target="../media/media1.mp3"/><Relationship Id="rId16" Type="http://schemas.openxmlformats.org/officeDocument/2006/relationships/image" Target="../media/image80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71.png"/><Relationship Id="rId24" Type="http://schemas.openxmlformats.org/officeDocument/2006/relationships/image" Target="../media/image67.pn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79.png"/><Relationship Id="rId23" Type="http://schemas.microsoft.com/office/2007/relationships/hdphoto" Target="../media/hdphoto12.wdp"/><Relationship Id="rId10" Type="http://schemas.openxmlformats.org/officeDocument/2006/relationships/image" Target="../media/image70.png"/><Relationship Id="rId19" Type="http://schemas.openxmlformats.org/officeDocument/2006/relationships/image" Target="../media/image63.png"/><Relationship Id="rId4" Type="http://schemas.openxmlformats.org/officeDocument/2006/relationships/audio" Target="../media/media2.mp3"/><Relationship Id="rId9" Type="http://schemas.microsoft.com/office/2007/relationships/hdphoto" Target="../media/hdphoto10.wdp"/><Relationship Id="rId14" Type="http://schemas.microsoft.com/office/2007/relationships/hdphoto" Target="../media/hdphoto11.wdp"/><Relationship Id="rId22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gif"/><Relationship Id="rId3" Type="http://schemas.openxmlformats.org/officeDocument/2006/relationships/image" Target="../media/image1.png"/><Relationship Id="rId7" Type="http://schemas.openxmlformats.org/officeDocument/2006/relationships/image" Target="../media/image85.svg"/><Relationship Id="rId12" Type="http://schemas.openxmlformats.org/officeDocument/2006/relationships/image" Target="../media/image90.gif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89.svg"/><Relationship Id="rId5" Type="http://schemas.openxmlformats.org/officeDocument/2006/relationships/image" Target="../media/image28.svg"/><Relationship Id="rId10" Type="http://schemas.openxmlformats.org/officeDocument/2006/relationships/image" Target="../media/image88.png"/><Relationship Id="rId4" Type="http://schemas.openxmlformats.org/officeDocument/2006/relationships/image" Target="../media/image27.png"/><Relationship Id="rId9" Type="http://schemas.openxmlformats.org/officeDocument/2006/relationships/image" Target="../media/image87.svg"/><Relationship Id="rId14" Type="http://schemas.openxmlformats.org/officeDocument/2006/relationships/image" Target="../media/image9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1.png"/><Relationship Id="rId21" Type="http://schemas.openxmlformats.org/officeDocument/2006/relationships/image" Target="../media/image21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hyperlink" Target="https://www.facebook.com/groups/629898828017053" TargetMode="Externa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31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hyperlink" Target="https://www.facebook.com/groups/629898828017053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1.png"/><Relationship Id="rId21" Type="http://schemas.openxmlformats.org/officeDocument/2006/relationships/image" Target="../media/image21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hyperlink" Target="https://www.facebook.com/groups/629898828017053" TargetMode="Externa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39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63904" y="13202313"/>
            <a:ext cx="10035540" cy="1451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2C9430"/>
                </a:solidFill>
                <a:latin typeface="Arimo Bold"/>
                <a:ea typeface="Arimo Bold"/>
                <a:cs typeface="Arimo Bold"/>
                <a:sym typeface="Arimo Bold"/>
              </a:rPr>
              <a:t>MĂNG NON – TÀI LIỆU TIỂU HỌC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Mời truy cập: </a:t>
            </a:r>
            <a:r>
              <a:rPr lang="en-US" sz="3000" u="sng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2" tooltip="https://www.facebook.com/groups/629898828017053"/>
              </a:rPr>
              <a:t>MĂNG NON- TÀI LIỆU TIỂU HỌC | Facebook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SĐT ZALO : </a:t>
            </a:r>
            <a:r>
              <a:rPr lang="en-US" sz="3000" b="1" u="sng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0382348780 (Cảm) </a:t>
            </a:r>
            <a:r>
              <a:rPr lang="en-US" sz="3000" b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 – </a:t>
            </a:r>
            <a:r>
              <a:rPr lang="en-US" sz="3000" b="1" u="sng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0905919065  (Linh)</a:t>
            </a:r>
          </a:p>
        </p:txBody>
      </p:sp>
      <p:sp>
        <p:nvSpPr>
          <p:cNvPr id="3" name="Freeform 3"/>
          <p:cNvSpPr/>
          <p:nvPr/>
        </p:nvSpPr>
        <p:spPr>
          <a:xfrm>
            <a:off x="-3640014" y="-2667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284803" y="123063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-7413954" y="2312670"/>
            <a:ext cx="10035540" cy="52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595959"/>
                </a:solidFill>
                <a:latin typeface="Arimo Bold"/>
                <a:ea typeface="Arimo Bold"/>
                <a:cs typeface="Arimo Bold"/>
                <a:sym typeface="Arimo Bold"/>
              </a:rPr>
              <a:t>By: Hồng Linh</a:t>
            </a:r>
          </a:p>
        </p:txBody>
      </p:sp>
      <p:sp>
        <p:nvSpPr>
          <p:cNvPr id="6" name="Freeform 6"/>
          <p:cNvSpPr/>
          <p:nvPr/>
        </p:nvSpPr>
        <p:spPr>
          <a:xfrm>
            <a:off x="3095778" y="3278839"/>
            <a:ext cx="438150" cy="478155"/>
          </a:xfrm>
          <a:custGeom>
            <a:avLst/>
            <a:gdLst/>
            <a:ahLst/>
            <a:cxnLst/>
            <a:rect l="l" t="t" r="r" b="b"/>
            <a:pathLst>
              <a:path w="438150" h="478155">
                <a:moveTo>
                  <a:pt x="0" y="0"/>
                </a:moveTo>
                <a:lnTo>
                  <a:pt x="438150" y="0"/>
                </a:lnTo>
                <a:lnTo>
                  <a:pt x="438150" y="478155"/>
                </a:lnTo>
                <a:lnTo>
                  <a:pt x="0" y="4781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776286" y="6457334"/>
            <a:ext cx="438150" cy="440055"/>
          </a:xfrm>
          <a:custGeom>
            <a:avLst/>
            <a:gdLst/>
            <a:ahLst/>
            <a:cxnLst/>
            <a:rect l="l" t="t" r="r" b="b"/>
            <a:pathLst>
              <a:path w="438150" h="440055">
                <a:moveTo>
                  <a:pt x="0" y="0"/>
                </a:moveTo>
                <a:lnTo>
                  <a:pt x="438150" y="0"/>
                </a:lnTo>
                <a:lnTo>
                  <a:pt x="438150" y="440054"/>
                </a:lnTo>
                <a:lnTo>
                  <a:pt x="0" y="4400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8643939" y="2350770"/>
            <a:ext cx="45720" cy="42862"/>
            <a:chOff x="0" y="0"/>
            <a:chExt cx="60960" cy="571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0960" cy="57150"/>
            </a:xfrm>
            <a:custGeom>
              <a:avLst/>
              <a:gdLst/>
              <a:ahLst/>
              <a:cxnLst/>
              <a:rect l="l" t="t" r="r" b="b"/>
              <a:pathLst>
                <a:path w="60960" h="57150">
                  <a:moveTo>
                    <a:pt x="53340" y="13970"/>
                  </a:moveTo>
                  <a:cubicBezTo>
                    <a:pt x="58420" y="43180"/>
                    <a:pt x="52070" y="52070"/>
                    <a:pt x="45720" y="54610"/>
                  </a:cubicBezTo>
                  <a:cubicBezTo>
                    <a:pt x="39370" y="57150"/>
                    <a:pt x="29210" y="55880"/>
                    <a:pt x="22860" y="52070"/>
                  </a:cubicBezTo>
                  <a:cubicBezTo>
                    <a:pt x="17780" y="48260"/>
                    <a:pt x="11430" y="39370"/>
                    <a:pt x="11430" y="33020"/>
                  </a:cubicBezTo>
                  <a:cubicBezTo>
                    <a:pt x="11430" y="26670"/>
                    <a:pt x="16510" y="15240"/>
                    <a:pt x="21590" y="11430"/>
                  </a:cubicBezTo>
                  <a:cubicBezTo>
                    <a:pt x="26670" y="7620"/>
                    <a:pt x="38100" y="6350"/>
                    <a:pt x="44450" y="8890"/>
                  </a:cubicBezTo>
                  <a:cubicBezTo>
                    <a:pt x="50800" y="11430"/>
                    <a:pt x="58420" y="19050"/>
                    <a:pt x="59690" y="25400"/>
                  </a:cubicBezTo>
                  <a:cubicBezTo>
                    <a:pt x="60960" y="33020"/>
                    <a:pt x="55880" y="49530"/>
                    <a:pt x="48260" y="53340"/>
                  </a:cubicBezTo>
                  <a:cubicBezTo>
                    <a:pt x="39370" y="57150"/>
                    <a:pt x="13970" y="49530"/>
                    <a:pt x="7620" y="41910"/>
                  </a:cubicBezTo>
                  <a:cubicBezTo>
                    <a:pt x="1270" y="35560"/>
                    <a:pt x="0" y="17780"/>
                    <a:pt x="5080" y="11430"/>
                  </a:cubicBezTo>
                  <a:cubicBezTo>
                    <a:pt x="10160" y="3810"/>
                    <a:pt x="38100" y="0"/>
                    <a:pt x="38100" y="0"/>
                  </a:cubicBezTo>
                </a:path>
              </a:pathLst>
            </a:custGeom>
            <a:solidFill>
              <a:srgbClr val="D8B08C"/>
            </a:solidFill>
          </p:spPr>
        </p:sp>
      </p:grpSp>
      <p:sp>
        <p:nvSpPr>
          <p:cNvPr id="10" name="Freeform 10"/>
          <p:cNvSpPr/>
          <p:nvPr/>
        </p:nvSpPr>
        <p:spPr>
          <a:xfrm rot="-162447">
            <a:off x="5452852" y="8086179"/>
            <a:ext cx="2776950" cy="1300537"/>
          </a:xfrm>
          <a:custGeom>
            <a:avLst/>
            <a:gdLst/>
            <a:ahLst/>
            <a:cxnLst/>
            <a:rect l="l" t="t" r="r" b="b"/>
            <a:pathLst>
              <a:path w="2776950" h="1300537">
                <a:moveTo>
                  <a:pt x="0" y="0"/>
                </a:moveTo>
                <a:lnTo>
                  <a:pt x="2776950" y="0"/>
                </a:lnTo>
                <a:lnTo>
                  <a:pt x="2776950" y="1300537"/>
                </a:lnTo>
                <a:lnTo>
                  <a:pt x="0" y="13005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0" r="-80"/>
            </a:stretch>
          </a:blipFill>
        </p:spPr>
      </p:sp>
      <p:sp>
        <p:nvSpPr>
          <p:cNvPr id="11" name="Freeform 11"/>
          <p:cNvSpPr/>
          <p:nvPr/>
        </p:nvSpPr>
        <p:spPr>
          <a:xfrm rot="236384">
            <a:off x="16099590" y="4166877"/>
            <a:ext cx="1387058" cy="1942203"/>
          </a:xfrm>
          <a:custGeom>
            <a:avLst/>
            <a:gdLst/>
            <a:ahLst/>
            <a:cxnLst/>
            <a:rect l="l" t="t" r="r" b="b"/>
            <a:pathLst>
              <a:path w="1387058" h="1942203">
                <a:moveTo>
                  <a:pt x="0" y="0"/>
                </a:moveTo>
                <a:lnTo>
                  <a:pt x="1387058" y="0"/>
                </a:lnTo>
                <a:lnTo>
                  <a:pt x="1387058" y="1942203"/>
                </a:lnTo>
                <a:lnTo>
                  <a:pt x="0" y="19422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06" r="-106"/>
            </a:stretch>
          </a:blipFill>
        </p:spPr>
      </p:sp>
      <p:sp>
        <p:nvSpPr>
          <p:cNvPr id="12" name="Freeform 12"/>
          <p:cNvSpPr/>
          <p:nvPr/>
        </p:nvSpPr>
        <p:spPr>
          <a:xfrm rot="220561">
            <a:off x="1270807" y="700344"/>
            <a:ext cx="2735068" cy="1430212"/>
          </a:xfrm>
          <a:custGeom>
            <a:avLst/>
            <a:gdLst/>
            <a:ahLst/>
            <a:cxnLst/>
            <a:rect l="l" t="t" r="r" b="b"/>
            <a:pathLst>
              <a:path w="2735068" h="1430212">
                <a:moveTo>
                  <a:pt x="0" y="0"/>
                </a:moveTo>
                <a:lnTo>
                  <a:pt x="2735069" y="0"/>
                </a:lnTo>
                <a:lnTo>
                  <a:pt x="2735069" y="1430212"/>
                </a:lnTo>
                <a:lnTo>
                  <a:pt x="0" y="14302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132" b="-132"/>
            </a:stretch>
          </a:blipFill>
        </p:spPr>
      </p:sp>
      <p:sp>
        <p:nvSpPr>
          <p:cNvPr id="13" name="Freeform 13"/>
          <p:cNvSpPr/>
          <p:nvPr/>
        </p:nvSpPr>
        <p:spPr>
          <a:xfrm rot="420285">
            <a:off x="15174877" y="832475"/>
            <a:ext cx="1526834" cy="1592524"/>
          </a:xfrm>
          <a:custGeom>
            <a:avLst/>
            <a:gdLst/>
            <a:ahLst/>
            <a:cxnLst/>
            <a:rect l="l" t="t" r="r" b="b"/>
            <a:pathLst>
              <a:path w="1526834" h="1592524">
                <a:moveTo>
                  <a:pt x="0" y="0"/>
                </a:moveTo>
                <a:lnTo>
                  <a:pt x="1526834" y="0"/>
                </a:lnTo>
                <a:lnTo>
                  <a:pt x="1526834" y="1592524"/>
                </a:lnTo>
                <a:lnTo>
                  <a:pt x="0" y="15925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t="-21" b="-21"/>
            </a:stretch>
          </a:blipFill>
        </p:spPr>
      </p:sp>
      <p:sp>
        <p:nvSpPr>
          <p:cNvPr id="14" name="Freeform 14"/>
          <p:cNvSpPr/>
          <p:nvPr/>
        </p:nvSpPr>
        <p:spPr>
          <a:xfrm rot="-569934">
            <a:off x="546075" y="3650269"/>
            <a:ext cx="1619486" cy="1849961"/>
          </a:xfrm>
          <a:custGeom>
            <a:avLst/>
            <a:gdLst/>
            <a:ahLst/>
            <a:cxnLst/>
            <a:rect l="l" t="t" r="r" b="b"/>
            <a:pathLst>
              <a:path w="1619486" h="1849961">
                <a:moveTo>
                  <a:pt x="0" y="0"/>
                </a:moveTo>
                <a:lnTo>
                  <a:pt x="1619486" y="0"/>
                </a:lnTo>
                <a:lnTo>
                  <a:pt x="1619486" y="1849961"/>
                </a:lnTo>
                <a:lnTo>
                  <a:pt x="0" y="184996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86" r="-86"/>
            </a:stretch>
          </a:blipFill>
        </p:spPr>
      </p:sp>
      <p:sp>
        <p:nvSpPr>
          <p:cNvPr id="15" name="Freeform 15"/>
          <p:cNvSpPr/>
          <p:nvPr/>
        </p:nvSpPr>
        <p:spPr>
          <a:xfrm rot="-514279">
            <a:off x="14961700" y="7620160"/>
            <a:ext cx="1713309" cy="1713309"/>
          </a:xfrm>
          <a:custGeom>
            <a:avLst/>
            <a:gdLst/>
            <a:ahLst/>
            <a:cxnLst/>
            <a:rect l="l" t="t" r="r" b="b"/>
            <a:pathLst>
              <a:path w="1713309" h="1713309">
                <a:moveTo>
                  <a:pt x="0" y="0"/>
                </a:moveTo>
                <a:lnTo>
                  <a:pt x="1713309" y="0"/>
                </a:lnTo>
                <a:lnTo>
                  <a:pt x="1713309" y="1713310"/>
                </a:lnTo>
                <a:lnTo>
                  <a:pt x="0" y="171331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827351">
            <a:off x="1249831" y="7135872"/>
            <a:ext cx="1520150" cy="2039330"/>
          </a:xfrm>
          <a:custGeom>
            <a:avLst/>
            <a:gdLst/>
            <a:ahLst/>
            <a:cxnLst/>
            <a:rect l="l" t="t" r="r" b="b"/>
            <a:pathLst>
              <a:path w="1520150" h="2039330">
                <a:moveTo>
                  <a:pt x="0" y="0"/>
                </a:moveTo>
                <a:lnTo>
                  <a:pt x="1520150" y="0"/>
                </a:lnTo>
                <a:lnTo>
                  <a:pt x="1520150" y="2039330"/>
                </a:lnTo>
                <a:lnTo>
                  <a:pt x="0" y="203933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t="-82" b="-82"/>
            </a:stretch>
          </a:blipFill>
        </p:spPr>
      </p:sp>
      <p:sp>
        <p:nvSpPr>
          <p:cNvPr id="17" name="Freeform 17"/>
          <p:cNvSpPr/>
          <p:nvPr/>
        </p:nvSpPr>
        <p:spPr>
          <a:xfrm rot="307064">
            <a:off x="10641121" y="7792408"/>
            <a:ext cx="1401898" cy="1888079"/>
          </a:xfrm>
          <a:custGeom>
            <a:avLst/>
            <a:gdLst/>
            <a:ahLst/>
            <a:cxnLst/>
            <a:rect l="l" t="t" r="r" b="b"/>
            <a:pathLst>
              <a:path w="1401898" h="1888079">
                <a:moveTo>
                  <a:pt x="0" y="0"/>
                </a:moveTo>
                <a:lnTo>
                  <a:pt x="1401899" y="0"/>
                </a:lnTo>
                <a:lnTo>
                  <a:pt x="1401899" y="1888079"/>
                </a:lnTo>
                <a:lnTo>
                  <a:pt x="0" y="188807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-82" r="-82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65472" y="1100007"/>
            <a:ext cx="16210670" cy="5364945"/>
          </a:xfrm>
          <a:custGeom>
            <a:avLst/>
            <a:gdLst/>
            <a:ahLst/>
            <a:cxnLst/>
            <a:rect l="l" t="t" r="r" b="b"/>
            <a:pathLst>
              <a:path w="16210670" h="5364945">
                <a:moveTo>
                  <a:pt x="0" y="0"/>
                </a:moveTo>
                <a:lnTo>
                  <a:pt x="16210670" y="0"/>
                </a:lnTo>
                <a:lnTo>
                  <a:pt x="16210670" y="5364945"/>
                </a:lnTo>
                <a:lnTo>
                  <a:pt x="0" y="5364945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A3F728-A390-5225-9322-FD61F4D61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BA63EB0A-1965-3EFB-E636-B5B509C7F4E7}"/>
              </a:ext>
            </a:extLst>
          </p:cNvPr>
          <p:cNvSpPr txBox="1"/>
          <p:nvPr/>
        </p:nvSpPr>
        <p:spPr>
          <a:xfrm>
            <a:off x="4863904" y="13202313"/>
            <a:ext cx="10035540" cy="1451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dirty="0">
                <a:solidFill>
                  <a:srgbClr val="2C9430"/>
                </a:solidFill>
                <a:latin typeface="Arimo Bold"/>
                <a:ea typeface="Arimo Bold"/>
                <a:cs typeface="Arimo Bold"/>
                <a:sym typeface="Arimo Bold"/>
              </a:rPr>
              <a:t>MĂNG NON – TÀI LIỆU TIỂU HỌC</a:t>
            </a:r>
          </a:p>
          <a:p>
            <a:pPr algn="ctr">
              <a:lnSpc>
                <a:spcPts val="3600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Mời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truy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cập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: </a:t>
            </a:r>
            <a:r>
              <a:rPr lang="en-US" sz="3000" u="sng" dirty="0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2" tooltip="https://www.facebook.com/groups/629898828017053"/>
              </a:rPr>
              <a:t>MĂNG NON- TÀI LIỆU TIỂU HỌC | Facebook</a:t>
            </a:r>
          </a:p>
          <a:p>
            <a:pPr algn="ctr">
              <a:lnSpc>
                <a:spcPts val="3600"/>
              </a:lnSpc>
            </a:pPr>
            <a:r>
              <a:rPr lang="en-US" sz="3000" b="1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SĐT ZALO : 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0382348780 (</a:t>
            </a:r>
            <a:r>
              <a:rPr lang="en-US" sz="3000" b="1" u="sng" dirty="0" err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Cảm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) </a:t>
            </a:r>
            <a:r>
              <a:rPr lang="en-US" sz="3000" b="1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 – 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0905919065  (Linh)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BE3918A-93A5-7CF6-2653-D6A0DA1AEAF8}"/>
              </a:ext>
            </a:extLst>
          </p:cNvPr>
          <p:cNvSpPr/>
          <p:nvPr/>
        </p:nvSpPr>
        <p:spPr>
          <a:xfrm>
            <a:off x="-3640014" y="-2667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0EE1885-D333-3C92-D28C-CD00CB62AC04}"/>
              </a:ext>
            </a:extLst>
          </p:cNvPr>
          <p:cNvSpPr/>
          <p:nvPr/>
        </p:nvSpPr>
        <p:spPr>
          <a:xfrm>
            <a:off x="2284803" y="123063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A18BE5F1-26BF-FCD6-C3E1-26FB895EA64F}"/>
              </a:ext>
            </a:extLst>
          </p:cNvPr>
          <p:cNvSpPr txBox="1"/>
          <p:nvPr/>
        </p:nvSpPr>
        <p:spPr>
          <a:xfrm>
            <a:off x="-7413954" y="2312670"/>
            <a:ext cx="10035540" cy="52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595959"/>
                </a:solidFill>
                <a:latin typeface="Arimo Bold"/>
                <a:ea typeface="Arimo Bold"/>
                <a:cs typeface="Arimo Bold"/>
                <a:sym typeface="Arimo Bold"/>
              </a:rPr>
              <a:t>By: Hồng Linh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217EFDB-87B5-99FA-FF4F-11DED5B6ACA6}"/>
              </a:ext>
            </a:extLst>
          </p:cNvPr>
          <p:cNvSpPr/>
          <p:nvPr/>
        </p:nvSpPr>
        <p:spPr>
          <a:xfrm>
            <a:off x="762000" y="635302"/>
            <a:ext cx="16535400" cy="9144000"/>
          </a:xfrm>
          <a:custGeom>
            <a:avLst/>
            <a:gdLst/>
            <a:ahLst/>
            <a:cxnLst/>
            <a:rect l="l" t="t" r="r" b="b"/>
            <a:pathLst>
              <a:path w="21437600" h="12192000">
                <a:moveTo>
                  <a:pt x="0" y="2032000"/>
                </a:moveTo>
                <a:cubicBezTo>
                  <a:pt x="0" y="909828"/>
                  <a:pt x="912241" y="0"/>
                  <a:pt x="2037461" y="0"/>
                </a:cubicBezTo>
                <a:lnTo>
                  <a:pt x="19400138" y="0"/>
                </a:lnTo>
                <a:cubicBezTo>
                  <a:pt x="20525360" y="0"/>
                  <a:pt x="21437600" y="909828"/>
                  <a:pt x="21437600" y="2032000"/>
                </a:cubicBezTo>
                <a:lnTo>
                  <a:pt x="21437600" y="10160000"/>
                </a:lnTo>
                <a:cubicBezTo>
                  <a:pt x="21437600" y="11282299"/>
                  <a:pt x="20525360" y="12192000"/>
                  <a:pt x="19400140" y="12192000"/>
                </a:cubicBezTo>
                <a:lnTo>
                  <a:pt x="2037461" y="12192000"/>
                </a:lnTo>
                <a:cubicBezTo>
                  <a:pt x="912241" y="12192000"/>
                  <a:pt x="0" y="11282172"/>
                  <a:pt x="0" y="1016000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0DF30C6D-DBB6-5406-A70A-739BA454435B}"/>
              </a:ext>
            </a:extLst>
          </p:cNvPr>
          <p:cNvSpPr txBox="1"/>
          <p:nvPr/>
        </p:nvSpPr>
        <p:spPr>
          <a:xfrm>
            <a:off x="3352800" y="1333500"/>
            <a:ext cx="12481560" cy="790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8000" b="1" spc="44" dirty="0">
                <a:ln w="28575">
                  <a:solidFill>
                    <a:srgbClr val="C00000"/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BoosterNextFYBlack" panose="02000A03000000020004" pitchFamily="2" charset="0"/>
                <a:ea typeface="TT Rounds Condensed Bold"/>
                <a:cs typeface="TT Rounds Condensed Bold"/>
                <a:sym typeface="TT Rounds Condensed Bold"/>
              </a:rPr>
              <a:t>THI </a:t>
            </a:r>
            <a:r>
              <a:rPr lang="en-US" sz="8000" b="1" i="1" spc="44" dirty="0">
                <a:ln w="28575">
                  <a:solidFill>
                    <a:srgbClr val="C00000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#9Slide03 BoosterNextFYBlack" panose="02000A03000000020004" pitchFamily="2" charset="0"/>
                <a:ea typeface="TT Rounds Condensed Bold"/>
                <a:cs typeface="TT Rounds Condensed Bold"/>
                <a:sym typeface="TT Rounds Condensed Bold"/>
              </a:rPr>
              <a:t>AI NHANH, AI ĐÚNG?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30B3A-C3DF-4E8C-C598-038E613EEB3C}"/>
              </a:ext>
            </a:extLst>
          </p:cNvPr>
          <p:cNvSpPr txBox="1"/>
          <p:nvPr/>
        </p:nvSpPr>
        <p:spPr>
          <a:xfrm>
            <a:off x="1137417" y="2124166"/>
            <a:ext cx="10668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/>
              <a:t>Luật</a:t>
            </a:r>
            <a:r>
              <a:rPr lang="en-US" sz="6000" b="1" dirty="0"/>
              <a:t> </a:t>
            </a:r>
            <a:r>
              <a:rPr lang="en-US" sz="6000" b="1" dirty="0" err="1"/>
              <a:t>chơi</a:t>
            </a:r>
            <a:r>
              <a:rPr lang="en-US" sz="6000" b="1" dirty="0"/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6000" dirty="0"/>
              <a:t> Chia </a:t>
            </a:r>
            <a:r>
              <a:rPr lang="en-US" sz="6000" dirty="0" err="1"/>
              <a:t>lớp</a:t>
            </a:r>
            <a:r>
              <a:rPr lang="en-US" sz="6000" dirty="0"/>
              <a:t> </a:t>
            </a:r>
            <a:r>
              <a:rPr lang="en-US" sz="6000" dirty="0" err="1"/>
              <a:t>thành</a:t>
            </a:r>
            <a:r>
              <a:rPr lang="en-US" sz="6000" dirty="0"/>
              <a:t> 2 </a:t>
            </a:r>
            <a:r>
              <a:rPr lang="en-US" sz="6000" dirty="0" err="1"/>
              <a:t>đội</a:t>
            </a:r>
            <a:endParaRPr lang="en-US" sz="6000" dirty="0"/>
          </a:p>
          <a:p>
            <a:pPr marL="285750" indent="-285750" algn="just">
              <a:buFontTx/>
              <a:buChar char="-"/>
            </a:pPr>
            <a:r>
              <a:rPr lang="en-US" sz="6000" dirty="0"/>
              <a:t> </a:t>
            </a:r>
            <a:r>
              <a:rPr lang="en-US" sz="6000" dirty="0" err="1"/>
              <a:t>Các</a:t>
            </a:r>
            <a:r>
              <a:rPr lang="en-US" sz="6000" dirty="0"/>
              <a:t> </a:t>
            </a:r>
            <a:r>
              <a:rPr lang="en-US" sz="6000" dirty="0" err="1"/>
              <a:t>đội</a:t>
            </a:r>
            <a:r>
              <a:rPr lang="en-US" sz="6000" dirty="0"/>
              <a:t> </a:t>
            </a:r>
            <a:r>
              <a:rPr lang="en-US" sz="6000" dirty="0" err="1"/>
              <a:t>lần</a:t>
            </a:r>
            <a:r>
              <a:rPr lang="en-US" sz="6000" dirty="0"/>
              <a:t> </a:t>
            </a:r>
            <a:r>
              <a:rPr lang="en-US" sz="6000" dirty="0" err="1"/>
              <a:t>lượt</a:t>
            </a:r>
            <a:r>
              <a:rPr lang="en-US" sz="6000" dirty="0"/>
              <a:t> </a:t>
            </a:r>
            <a:r>
              <a:rPr lang="en-US" sz="6000" dirty="0" err="1"/>
              <a:t>kê</a:t>
            </a:r>
            <a:r>
              <a:rPr lang="en-US" sz="6000" dirty="0"/>
              <a:t>̉ </a:t>
            </a:r>
            <a:r>
              <a:rPr lang="en-US" sz="6000" dirty="0" err="1"/>
              <a:t>tên</a:t>
            </a:r>
            <a:r>
              <a:rPr lang="en-US" sz="6000" dirty="0"/>
              <a:t> </a:t>
            </a:r>
            <a:r>
              <a:rPr lang="en-US" sz="6000" dirty="0" err="1"/>
              <a:t>các</a:t>
            </a:r>
            <a:r>
              <a:rPr lang="en-US" sz="6000" dirty="0"/>
              <a:t> </a:t>
            </a:r>
            <a:r>
              <a:rPr lang="en-US" sz="6000" dirty="0" err="1"/>
              <a:t>đô</a:t>
            </a:r>
            <a:r>
              <a:rPr lang="en-US" sz="6000" dirty="0"/>
              <a:t>̀ </a:t>
            </a:r>
            <a:r>
              <a:rPr lang="en-US" sz="6000" dirty="0" err="1"/>
              <a:t>vật</a:t>
            </a:r>
            <a:r>
              <a:rPr lang="en-US" sz="6000" dirty="0"/>
              <a:t> có </a:t>
            </a:r>
            <a:r>
              <a:rPr lang="en-US" sz="6000" dirty="0" err="1"/>
              <a:t>thê</a:t>
            </a:r>
            <a:r>
              <a:rPr lang="en-US" sz="6000" dirty="0"/>
              <a:t>̉ </a:t>
            </a:r>
            <a:r>
              <a:rPr lang="en-US" sz="6000" dirty="0" err="1"/>
              <a:t>tích</a:t>
            </a:r>
            <a:r>
              <a:rPr lang="en-US" sz="6000" dirty="0"/>
              <a:t> </a:t>
            </a:r>
            <a:r>
              <a:rPr lang="en-US" sz="6000" dirty="0" err="1"/>
              <a:t>khoảng</a:t>
            </a:r>
            <a:r>
              <a:rPr lang="en-US" sz="6000" dirty="0"/>
              <a:t> 1 dm</a:t>
            </a:r>
            <a:r>
              <a:rPr lang="en-US" sz="6000" baseline="30000" dirty="0"/>
              <a:t>3</a:t>
            </a:r>
            <a:endParaRPr lang="en-US" sz="6000" dirty="0"/>
          </a:p>
          <a:p>
            <a:pPr marL="285750" indent="-285750" algn="just">
              <a:buFontTx/>
              <a:buChar char="-"/>
            </a:pPr>
            <a:r>
              <a:rPr lang="en-US" sz="6000" dirty="0"/>
              <a:t> Sau </a:t>
            </a:r>
            <a:r>
              <a:rPr lang="en-US" sz="6000" dirty="0" err="1"/>
              <a:t>thời</a:t>
            </a:r>
            <a:r>
              <a:rPr lang="en-US" sz="6000" dirty="0"/>
              <a:t> </a:t>
            </a:r>
            <a:r>
              <a:rPr lang="en-US" sz="6000" dirty="0" err="1"/>
              <a:t>gian</a:t>
            </a:r>
            <a:r>
              <a:rPr lang="en-US" sz="6000" dirty="0"/>
              <a:t> 1 </a:t>
            </a:r>
            <a:r>
              <a:rPr lang="en-US" sz="6000" dirty="0" err="1"/>
              <a:t>phút</a:t>
            </a:r>
            <a:r>
              <a:rPr lang="en-US" sz="6000" dirty="0"/>
              <a:t>, </a:t>
            </a:r>
            <a:r>
              <a:rPr lang="en-US" sz="6000" dirty="0" err="1"/>
              <a:t>đội</a:t>
            </a:r>
            <a:r>
              <a:rPr lang="en-US" sz="6000" dirty="0"/>
              <a:t> </a:t>
            </a:r>
            <a:r>
              <a:rPr lang="en-US" sz="6000" dirty="0" err="1"/>
              <a:t>nào</a:t>
            </a:r>
            <a:r>
              <a:rPr lang="en-US" sz="6000" dirty="0"/>
              <a:t> </a:t>
            </a:r>
            <a:r>
              <a:rPr lang="en-US" sz="6000" dirty="0" err="1"/>
              <a:t>tra</a:t>
            </a:r>
            <a:r>
              <a:rPr lang="en-US" sz="6000" dirty="0"/>
              <a:t>̉ </a:t>
            </a:r>
            <a:r>
              <a:rPr lang="en-US" sz="6000" dirty="0" err="1"/>
              <a:t>lời</a:t>
            </a:r>
            <a:r>
              <a:rPr lang="en-US" sz="6000" dirty="0"/>
              <a:t> </a:t>
            </a:r>
            <a:r>
              <a:rPr lang="en-US" sz="6000" dirty="0" err="1"/>
              <a:t>nhiều</a:t>
            </a:r>
            <a:r>
              <a:rPr lang="en-US" sz="6000" dirty="0"/>
              <a:t> </a:t>
            </a:r>
            <a:r>
              <a:rPr lang="en-US" sz="6000" dirty="0" err="1"/>
              <a:t>đô</a:t>
            </a:r>
            <a:r>
              <a:rPr lang="en-US" sz="6000" dirty="0"/>
              <a:t>̀ </a:t>
            </a:r>
            <a:r>
              <a:rPr lang="en-US" sz="6000" dirty="0" err="1"/>
              <a:t>vật</a:t>
            </a:r>
            <a:r>
              <a:rPr lang="en-US" sz="6000" dirty="0"/>
              <a:t> </a:t>
            </a:r>
            <a:r>
              <a:rPr lang="en-US" sz="6000" dirty="0" err="1"/>
              <a:t>đúng</a:t>
            </a:r>
            <a:r>
              <a:rPr lang="en-US" sz="6000" dirty="0"/>
              <a:t> </a:t>
            </a:r>
            <a:r>
              <a:rPr lang="en-US" sz="6000" dirty="0" err="1"/>
              <a:t>va</a:t>
            </a:r>
            <a:r>
              <a:rPr lang="en-US" sz="6000" dirty="0"/>
              <a:t>̀ </a:t>
            </a:r>
            <a:r>
              <a:rPr lang="en-US" sz="6000" dirty="0" err="1"/>
              <a:t>nhanh</a:t>
            </a:r>
            <a:r>
              <a:rPr lang="en-US" sz="6000" dirty="0"/>
              <a:t> </a:t>
            </a:r>
            <a:r>
              <a:rPr lang="en-US" sz="6000" dirty="0" err="1"/>
              <a:t>nhất</a:t>
            </a:r>
            <a:r>
              <a:rPr lang="en-US" sz="6000" dirty="0"/>
              <a:t> sẽ là </a:t>
            </a:r>
            <a:r>
              <a:rPr lang="en-US" sz="6000" dirty="0" err="1"/>
              <a:t>đội</a:t>
            </a:r>
            <a:r>
              <a:rPr lang="en-US" sz="6000" dirty="0"/>
              <a:t> </a:t>
            </a:r>
            <a:r>
              <a:rPr lang="en-US" sz="6000" dirty="0" err="1"/>
              <a:t>chiến</a:t>
            </a:r>
            <a:r>
              <a:rPr lang="en-US" sz="6000" dirty="0"/>
              <a:t> </a:t>
            </a:r>
            <a:r>
              <a:rPr lang="en-US" sz="6000" dirty="0" err="1"/>
              <a:t>thắng</a:t>
            </a:r>
            <a:endParaRPr lang="en-US" sz="6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092E76-2D25-C7BA-CA9F-6BEA1E45BE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887" y="1482969"/>
            <a:ext cx="6846401" cy="101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6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F94B8F-7CDC-DDF8-0D7F-08D49155B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31880995-058A-F20C-98A8-8780F24BA71E}"/>
              </a:ext>
            </a:extLst>
          </p:cNvPr>
          <p:cNvSpPr txBox="1"/>
          <p:nvPr/>
        </p:nvSpPr>
        <p:spPr>
          <a:xfrm>
            <a:off x="4863904" y="13202313"/>
            <a:ext cx="10035540" cy="1451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dirty="0">
                <a:solidFill>
                  <a:srgbClr val="2C9430"/>
                </a:solidFill>
                <a:latin typeface="Arimo Bold"/>
                <a:ea typeface="Arimo Bold"/>
                <a:cs typeface="Arimo Bold"/>
                <a:sym typeface="Arimo Bold"/>
              </a:rPr>
              <a:t>MĂNG NON – TÀI LIỆU TIỂU HỌC</a:t>
            </a:r>
          </a:p>
          <a:p>
            <a:pPr algn="ctr">
              <a:lnSpc>
                <a:spcPts val="3600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Mời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truy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cập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: </a:t>
            </a:r>
            <a:r>
              <a:rPr lang="en-US" sz="3000" u="sng" dirty="0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2" tooltip="https://www.facebook.com/groups/629898828017053"/>
              </a:rPr>
              <a:t>MĂNG NON- TÀI LIỆU TIỂU HỌC | Facebook</a:t>
            </a:r>
          </a:p>
          <a:p>
            <a:pPr algn="ctr">
              <a:lnSpc>
                <a:spcPts val="3600"/>
              </a:lnSpc>
            </a:pPr>
            <a:r>
              <a:rPr lang="en-US" sz="3000" b="1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SĐT ZALO : 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0382348780 (</a:t>
            </a:r>
            <a:r>
              <a:rPr lang="en-US" sz="3000" b="1" u="sng" dirty="0" err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Cảm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) </a:t>
            </a:r>
            <a:r>
              <a:rPr lang="en-US" sz="3000" b="1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 – 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0905919065  (Linh)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BFB1338-2187-1376-42CD-E6C9F6B9C672}"/>
              </a:ext>
            </a:extLst>
          </p:cNvPr>
          <p:cNvSpPr/>
          <p:nvPr/>
        </p:nvSpPr>
        <p:spPr>
          <a:xfrm>
            <a:off x="-3640014" y="-2667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09E50BA-D01A-FB6D-B14A-FEAD60DAD21E}"/>
              </a:ext>
            </a:extLst>
          </p:cNvPr>
          <p:cNvSpPr/>
          <p:nvPr/>
        </p:nvSpPr>
        <p:spPr>
          <a:xfrm>
            <a:off x="2284803" y="123063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ED73CD4A-4324-A420-1A56-A14B61B8AE90}"/>
              </a:ext>
            </a:extLst>
          </p:cNvPr>
          <p:cNvSpPr txBox="1"/>
          <p:nvPr/>
        </p:nvSpPr>
        <p:spPr>
          <a:xfrm>
            <a:off x="-7413954" y="2312670"/>
            <a:ext cx="10035540" cy="52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595959"/>
                </a:solidFill>
                <a:latin typeface="Arimo Bold"/>
                <a:ea typeface="Arimo Bold"/>
                <a:cs typeface="Arimo Bold"/>
                <a:sym typeface="Arimo Bold"/>
              </a:rPr>
              <a:t>By: Hồng Linh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8F05CDC-2CB9-5CD3-00D6-0A08FCBCBCC4}"/>
              </a:ext>
            </a:extLst>
          </p:cNvPr>
          <p:cNvSpPr/>
          <p:nvPr/>
        </p:nvSpPr>
        <p:spPr>
          <a:xfrm>
            <a:off x="1143000" y="571501"/>
            <a:ext cx="16078200" cy="9144000"/>
          </a:xfrm>
          <a:custGeom>
            <a:avLst/>
            <a:gdLst/>
            <a:ahLst/>
            <a:cxnLst/>
            <a:rect l="l" t="t" r="r" b="b"/>
            <a:pathLst>
              <a:path w="21437600" h="12192000">
                <a:moveTo>
                  <a:pt x="0" y="2032000"/>
                </a:moveTo>
                <a:cubicBezTo>
                  <a:pt x="0" y="909828"/>
                  <a:pt x="912241" y="0"/>
                  <a:pt x="2037461" y="0"/>
                </a:cubicBezTo>
                <a:lnTo>
                  <a:pt x="19400138" y="0"/>
                </a:lnTo>
                <a:cubicBezTo>
                  <a:pt x="20525360" y="0"/>
                  <a:pt x="21437600" y="909828"/>
                  <a:pt x="21437600" y="2032000"/>
                </a:cubicBezTo>
                <a:lnTo>
                  <a:pt x="21437600" y="10160000"/>
                </a:lnTo>
                <a:cubicBezTo>
                  <a:pt x="21437600" y="11282299"/>
                  <a:pt x="20525360" y="12192000"/>
                  <a:pt x="19400140" y="12192000"/>
                </a:cubicBezTo>
                <a:lnTo>
                  <a:pt x="2037461" y="12192000"/>
                </a:lnTo>
                <a:cubicBezTo>
                  <a:pt x="912241" y="12192000"/>
                  <a:pt x="0" y="11282172"/>
                  <a:pt x="0" y="1016000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72DA3BBB-E83E-E800-0B41-751118B5F094}"/>
              </a:ext>
            </a:extLst>
          </p:cNvPr>
          <p:cNvSpPr txBox="1"/>
          <p:nvPr/>
        </p:nvSpPr>
        <p:spPr>
          <a:xfrm>
            <a:off x="463354" y="625513"/>
            <a:ext cx="4400550" cy="1429709"/>
          </a:xfrm>
          <a:custGeom>
            <a:avLst/>
            <a:gdLst>
              <a:gd name="connsiteX0" fmla="*/ 0 w 4400550"/>
              <a:gd name="connsiteY0" fmla="*/ 0 h 1429709"/>
              <a:gd name="connsiteX1" fmla="*/ 4400550 w 4400550"/>
              <a:gd name="connsiteY1" fmla="*/ 0 h 1429709"/>
              <a:gd name="connsiteX2" fmla="*/ 4400550 w 4400550"/>
              <a:gd name="connsiteY2" fmla="*/ 1429709 h 1429709"/>
              <a:gd name="connsiteX3" fmla="*/ 0 w 4400550"/>
              <a:gd name="connsiteY3" fmla="*/ 1429709 h 1429709"/>
              <a:gd name="connsiteX4" fmla="*/ 0 w 4400550"/>
              <a:gd name="connsiteY4" fmla="*/ 0 h 1429709"/>
              <a:gd name="connsiteX0" fmla="*/ 0 w 4400550"/>
              <a:gd name="connsiteY0" fmla="*/ 0 h 1429709"/>
              <a:gd name="connsiteX1" fmla="*/ 4400550 w 4400550"/>
              <a:gd name="connsiteY1" fmla="*/ 0 h 1429709"/>
              <a:gd name="connsiteX2" fmla="*/ 4400550 w 4400550"/>
              <a:gd name="connsiteY2" fmla="*/ 1429709 h 1429709"/>
              <a:gd name="connsiteX3" fmla="*/ 0 w 4400550"/>
              <a:gd name="connsiteY3" fmla="*/ 1429709 h 1429709"/>
              <a:gd name="connsiteX4" fmla="*/ 0 w 4400550"/>
              <a:gd name="connsiteY4" fmla="*/ 0 h 1429709"/>
              <a:gd name="connsiteX0" fmla="*/ 0 w 4400550"/>
              <a:gd name="connsiteY0" fmla="*/ 0 h 1429709"/>
              <a:gd name="connsiteX1" fmla="*/ 4400550 w 4400550"/>
              <a:gd name="connsiteY1" fmla="*/ 0 h 1429709"/>
              <a:gd name="connsiteX2" fmla="*/ 4400550 w 4400550"/>
              <a:gd name="connsiteY2" fmla="*/ 1429709 h 1429709"/>
              <a:gd name="connsiteX3" fmla="*/ 0 w 4400550"/>
              <a:gd name="connsiteY3" fmla="*/ 1429709 h 1429709"/>
              <a:gd name="connsiteX4" fmla="*/ 0 w 4400550"/>
              <a:gd name="connsiteY4" fmla="*/ 0 h 1429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0550" h="1429709">
                <a:moveTo>
                  <a:pt x="0" y="0"/>
                </a:moveTo>
                <a:lnTo>
                  <a:pt x="4400550" y="0"/>
                </a:lnTo>
                <a:cubicBezTo>
                  <a:pt x="3760470" y="568010"/>
                  <a:pt x="4400550" y="953139"/>
                  <a:pt x="4400550" y="1429709"/>
                </a:cubicBezTo>
                <a:lnTo>
                  <a:pt x="0" y="1429709"/>
                </a:lnTo>
                <a:cubicBezTo>
                  <a:pt x="0" y="953139"/>
                  <a:pt x="579120" y="872810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50800" tIns="50800" rIns="50800" bIns="50800" rtlCol="0" anchor="ctr"/>
          <a:lstStyle/>
          <a:p>
            <a:pPr algn="ctr">
              <a:lnSpc>
                <a:spcPts val="7920"/>
              </a:lnSpc>
            </a:pPr>
            <a:r>
              <a:rPr lang="en-US" sz="6600" b="1" dirty="0" err="1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Arimo"/>
                <a:cs typeface="Arimo"/>
                <a:sym typeface="Arimo"/>
              </a:rPr>
              <a:t>Bài</a:t>
            </a: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Arimo"/>
                <a:cs typeface="Arimo"/>
                <a:sym typeface="Arimo"/>
              </a:rPr>
              <a:t> 1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44ECD64B-455E-A9F4-8FEC-4ADAB5DDB88F}"/>
              </a:ext>
            </a:extLst>
          </p:cNvPr>
          <p:cNvSpPr txBox="1"/>
          <p:nvPr/>
        </p:nvSpPr>
        <p:spPr>
          <a:xfrm>
            <a:off x="5349240" y="750124"/>
            <a:ext cx="11247120" cy="1487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5400" b="1" spc="44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Kê</a:t>
            </a:r>
            <a:r>
              <a:rPr lang="en-US" sz="5400" b="1" spc="44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̉ </a:t>
            </a:r>
            <a:r>
              <a:rPr lang="en-US" sz="5400" b="1" spc="44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tên</a:t>
            </a:r>
            <a:r>
              <a:rPr lang="en-US" sz="5400" b="1" spc="44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5400" b="1" spc="44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một</a:t>
            </a:r>
            <a:r>
              <a:rPr lang="en-US" sz="5400" b="1" spc="44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5400" b="1" spc="44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vài</a:t>
            </a:r>
            <a:r>
              <a:rPr lang="en-US" sz="5400" b="1" spc="44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5400" b="1" spc="44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đô</a:t>
            </a:r>
            <a:r>
              <a:rPr lang="en-US" sz="5400" b="1" spc="44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̀ </a:t>
            </a:r>
            <a:r>
              <a:rPr lang="en-US" sz="5400" b="1" spc="44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vật</a:t>
            </a:r>
            <a:r>
              <a:rPr lang="en-US" sz="5400" b="1" spc="44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 có </a:t>
            </a:r>
            <a:r>
              <a:rPr lang="en-US" sz="5400" b="1" spc="44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thê</a:t>
            </a:r>
            <a:r>
              <a:rPr lang="en-US" sz="5400" b="1" spc="44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̉ </a:t>
            </a:r>
            <a:r>
              <a:rPr lang="en-US" sz="5400" b="1" spc="44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tích</a:t>
            </a:r>
            <a:r>
              <a:rPr lang="en-US" sz="5400" b="1" spc="44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5400" b="1" spc="44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khoảng</a:t>
            </a:r>
            <a:r>
              <a:rPr lang="en-US" sz="5400" b="1" spc="44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 1 dm</a:t>
            </a:r>
            <a:r>
              <a:rPr lang="en-US" sz="5400" b="1" spc="44" baseline="300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3</a:t>
            </a:r>
            <a:endParaRPr lang="en-US" sz="5400" b="1" spc="44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  <a:ea typeface="TT Rounds Condensed Bold"/>
              <a:cs typeface="TT Rounds Condensed Bold"/>
              <a:sym typeface="TT Rounds Condensed Bold"/>
            </a:endParaRPr>
          </a:p>
        </p:txBody>
      </p:sp>
      <p:pic>
        <p:nvPicPr>
          <p:cNvPr id="1026" name="Picture 2" descr="Nước tinh khiết Dasani chai, Nước tinh khiết Dasani, Nước tinh khiết..">
            <a:extLst>
              <a:ext uri="{FF2B5EF4-FFF2-40B4-BE49-F238E27FC236}">
                <a16:creationId xmlns:a16="http://schemas.microsoft.com/office/drawing/2014/main" id="{1566A0EC-AA83-D4F6-38C7-6AA1D594B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1" t="-2425" r="34000" b="2425"/>
          <a:stretch/>
        </p:blipFill>
        <p:spPr bwMode="auto">
          <a:xfrm>
            <a:off x="5623122" y="2799211"/>
            <a:ext cx="2745401" cy="573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Chai sữa tươi Dutch lady 1 lít | Aemi">
            <a:extLst>
              <a:ext uri="{FF2B5EF4-FFF2-40B4-BE49-F238E27FC236}">
                <a16:creationId xmlns:a16="http://schemas.microsoft.com/office/drawing/2014/main" id="{3F107318-21B4-3AE6-3B8D-B52D7C8D75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C27F8B-865D-34F8-B5C6-9635F2498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1600" y="2868445"/>
            <a:ext cx="3458582" cy="5732055"/>
          </a:xfrm>
          <a:prstGeom prst="rect">
            <a:avLst/>
          </a:prstGeom>
        </p:spPr>
      </p:pic>
      <p:sp>
        <p:nvSpPr>
          <p:cNvPr id="10" name="AutoShape 6" descr="Dầu Đậu Nành Simply Nguyên chất 100% Chai 1L">
            <a:extLst>
              <a:ext uri="{FF2B5EF4-FFF2-40B4-BE49-F238E27FC236}">
                <a16:creationId xmlns:a16="http://schemas.microsoft.com/office/drawing/2014/main" id="{78B9B848-0119-F347-C0C8-014A70B677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215801-4105-6DA6-FC10-C647113FEF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47000" y="2799211"/>
            <a:ext cx="2967133" cy="5793669"/>
          </a:xfrm>
          <a:prstGeom prst="rect">
            <a:avLst/>
          </a:prstGeom>
        </p:spPr>
      </p:pic>
      <p:pic>
        <p:nvPicPr>
          <p:cNvPr id="1032" name="Picture 8" descr="Nước rữa chén Sunlight 1 lít">
            <a:extLst>
              <a:ext uri="{FF2B5EF4-FFF2-40B4-BE49-F238E27FC236}">
                <a16:creationId xmlns:a16="http://schemas.microsoft.com/office/drawing/2014/main" id="{A4C553D8-E450-5D12-7A22-F85E6FB896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7" r="17998"/>
          <a:stretch/>
        </p:blipFill>
        <p:spPr bwMode="auto">
          <a:xfrm>
            <a:off x="2056974" y="3361750"/>
            <a:ext cx="3139866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9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AC60A8-A4E8-4CC8-A3E5-C79428F53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0B966BD2-4433-FD07-C10A-2D351ABA6EAC}"/>
              </a:ext>
            </a:extLst>
          </p:cNvPr>
          <p:cNvSpPr txBox="1"/>
          <p:nvPr/>
        </p:nvSpPr>
        <p:spPr>
          <a:xfrm>
            <a:off x="4863904" y="13202313"/>
            <a:ext cx="10035540" cy="1451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dirty="0">
                <a:solidFill>
                  <a:srgbClr val="2C9430"/>
                </a:solidFill>
                <a:latin typeface="Arimo Bold"/>
                <a:ea typeface="Arimo Bold"/>
                <a:cs typeface="Arimo Bold"/>
                <a:sym typeface="Arimo Bold"/>
              </a:rPr>
              <a:t>MĂNG NON – TÀI LIỆU TIỂU HỌC</a:t>
            </a:r>
          </a:p>
          <a:p>
            <a:pPr algn="ctr">
              <a:lnSpc>
                <a:spcPts val="3600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Mời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truy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cập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: </a:t>
            </a:r>
            <a:r>
              <a:rPr lang="en-US" sz="3000" u="sng" dirty="0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2" tooltip="https://www.facebook.com/groups/629898828017053"/>
              </a:rPr>
              <a:t>MĂNG NON- TÀI LIỆU TIỂU HỌC | Facebook</a:t>
            </a:r>
          </a:p>
          <a:p>
            <a:pPr algn="ctr">
              <a:lnSpc>
                <a:spcPts val="3600"/>
              </a:lnSpc>
            </a:pPr>
            <a:r>
              <a:rPr lang="en-US" sz="3000" b="1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SĐT ZALO : 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0382348780 (</a:t>
            </a:r>
            <a:r>
              <a:rPr lang="en-US" sz="3000" b="1" u="sng" dirty="0" err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Cảm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) </a:t>
            </a:r>
            <a:r>
              <a:rPr lang="en-US" sz="3000" b="1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 – 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0905919065  (Linh)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5AA7A4C-50F5-BE2B-5F83-BF9BE4F46164}"/>
              </a:ext>
            </a:extLst>
          </p:cNvPr>
          <p:cNvSpPr/>
          <p:nvPr/>
        </p:nvSpPr>
        <p:spPr>
          <a:xfrm>
            <a:off x="-3640014" y="-2667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5F31D1C-76D0-A9D1-5B6A-8DA43642F66A}"/>
              </a:ext>
            </a:extLst>
          </p:cNvPr>
          <p:cNvSpPr/>
          <p:nvPr/>
        </p:nvSpPr>
        <p:spPr>
          <a:xfrm>
            <a:off x="2284803" y="123063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CDC8A54-232B-B18A-6DD7-8AFC7C214F30}"/>
              </a:ext>
            </a:extLst>
          </p:cNvPr>
          <p:cNvSpPr txBox="1"/>
          <p:nvPr/>
        </p:nvSpPr>
        <p:spPr>
          <a:xfrm>
            <a:off x="-7413954" y="2312670"/>
            <a:ext cx="10035540" cy="52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595959"/>
                </a:solidFill>
                <a:latin typeface="Arimo Bold"/>
                <a:ea typeface="Arimo Bold"/>
                <a:cs typeface="Arimo Bold"/>
                <a:sym typeface="Arimo Bold"/>
              </a:rPr>
              <a:t>By: Hồng Linh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43E99118-5273-1EFB-A9E5-2ED7D7CB6446}"/>
              </a:ext>
            </a:extLst>
          </p:cNvPr>
          <p:cNvSpPr/>
          <p:nvPr/>
        </p:nvSpPr>
        <p:spPr>
          <a:xfrm>
            <a:off x="746760" y="845377"/>
            <a:ext cx="16855440" cy="8839201"/>
          </a:xfrm>
          <a:custGeom>
            <a:avLst/>
            <a:gdLst/>
            <a:ahLst/>
            <a:cxnLst/>
            <a:rect l="l" t="t" r="r" b="b"/>
            <a:pathLst>
              <a:path w="21437600" h="12192000">
                <a:moveTo>
                  <a:pt x="0" y="2032000"/>
                </a:moveTo>
                <a:cubicBezTo>
                  <a:pt x="0" y="909828"/>
                  <a:pt x="912241" y="0"/>
                  <a:pt x="2037461" y="0"/>
                </a:cubicBezTo>
                <a:lnTo>
                  <a:pt x="19400138" y="0"/>
                </a:lnTo>
                <a:cubicBezTo>
                  <a:pt x="20525360" y="0"/>
                  <a:pt x="21437600" y="909828"/>
                  <a:pt x="21437600" y="2032000"/>
                </a:cubicBezTo>
                <a:lnTo>
                  <a:pt x="21437600" y="10160000"/>
                </a:lnTo>
                <a:cubicBezTo>
                  <a:pt x="21437600" y="11282299"/>
                  <a:pt x="20525360" y="12192000"/>
                  <a:pt x="19400140" y="12192000"/>
                </a:cubicBezTo>
                <a:lnTo>
                  <a:pt x="2037461" y="12192000"/>
                </a:lnTo>
                <a:cubicBezTo>
                  <a:pt x="912241" y="12192000"/>
                  <a:pt x="0" y="11282172"/>
                  <a:pt x="0" y="1016000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AFCB1821-312A-5B43-F552-6349A44B9614}"/>
              </a:ext>
            </a:extLst>
          </p:cNvPr>
          <p:cNvSpPr txBox="1"/>
          <p:nvPr/>
        </p:nvSpPr>
        <p:spPr>
          <a:xfrm>
            <a:off x="2952750" y="451750"/>
            <a:ext cx="4400550" cy="1429709"/>
          </a:xfrm>
          <a:custGeom>
            <a:avLst/>
            <a:gdLst>
              <a:gd name="connsiteX0" fmla="*/ 0 w 4400550"/>
              <a:gd name="connsiteY0" fmla="*/ 0 h 1429709"/>
              <a:gd name="connsiteX1" fmla="*/ 4400550 w 4400550"/>
              <a:gd name="connsiteY1" fmla="*/ 0 h 1429709"/>
              <a:gd name="connsiteX2" fmla="*/ 4400550 w 4400550"/>
              <a:gd name="connsiteY2" fmla="*/ 1429709 h 1429709"/>
              <a:gd name="connsiteX3" fmla="*/ 0 w 4400550"/>
              <a:gd name="connsiteY3" fmla="*/ 1429709 h 1429709"/>
              <a:gd name="connsiteX4" fmla="*/ 0 w 4400550"/>
              <a:gd name="connsiteY4" fmla="*/ 0 h 1429709"/>
              <a:gd name="connsiteX0" fmla="*/ 0 w 4400550"/>
              <a:gd name="connsiteY0" fmla="*/ 0 h 1429709"/>
              <a:gd name="connsiteX1" fmla="*/ 4400550 w 4400550"/>
              <a:gd name="connsiteY1" fmla="*/ 0 h 1429709"/>
              <a:gd name="connsiteX2" fmla="*/ 4400550 w 4400550"/>
              <a:gd name="connsiteY2" fmla="*/ 1429709 h 1429709"/>
              <a:gd name="connsiteX3" fmla="*/ 0 w 4400550"/>
              <a:gd name="connsiteY3" fmla="*/ 1429709 h 1429709"/>
              <a:gd name="connsiteX4" fmla="*/ 0 w 4400550"/>
              <a:gd name="connsiteY4" fmla="*/ 0 h 1429709"/>
              <a:gd name="connsiteX0" fmla="*/ 0 w 4400550"/>
              <a:gd name="connsiteY0" fmla="*/ 0 h 1429709"/>
              <a:gd name="connsiteX1" fmla="*/ 4400550 w 4400550"/>
              <a:gd name="connsiteY1" fmla="*/ 0 h 1429709"/>
              <a:gd name="connsiteX2" fmla="*/ 4400550 w 4400550"/>
              <a:gd name="connsiteY2" fmla="*/ 1429709 h 1429709"/>
              <a:gd name="connsiteX3" fmla="*/ 0 w 4400550"/>
              <a:gd name="connsiteY3" fmla="*/ 1429709 h 1429709"/>
              <a:gd name="connsiteX4" fmla="*/ 0 w 4400550"/>
              <a:gd name="connsiteY4" fmla="*/ 0 h 1429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0550" h="1429709">
                <a:moveTo>
                  <a:pt x="0" y="0"/>
                </a:moveTo>
                <a:lnTo>
                  <a:pt x="4400550" y="0"/>
                </a:lnTo>
                <a:cubicBezTo>
                  <a:pt x="3760470" y="568010"/>
                  <a:pt x="4400550" y="953139"/>
                  <a:pt x="4400550" y="1429709"/>
                </a:cubicBezTo>
                <a:lnTo>
                  <a:pt x="0" y="1429709"/>
                </a:lnTo>
                <a:cubicBezTo>
                  <a:pt x="0" y="953139"/>
                  <a:pt x="579120" y="872810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50800" tIns="50800" rIns="50800" bIns="50800" rtlCol="0" anchor="ctr"/>
          <a:lstStyle/>
          <a:p>
            <a:pPr algn="ctr">
              <a:lnSpc>
                <a:spcPts val="7920"/>
              </a:lnSpc>
            </a:pPr>
            <a:r>
              <a:rPr lang="en-US" sz="66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Arimo"/>
                <a:cs typeface="Arimo"/>
                <a:sym typeface="Arimo"/>
              </a:rPr>
              <a:t>Bài</a:t>
            </a:r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Arimo"/>
                <a:cs typeface="Arimo"/>
                <a:sym typeface="Arimo"/>
              </a:rPr>
              <a:t> 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3FE18E8-C768-3EA8-8BA2-4BA2C9EA4C70}"/>
                  </a:ext>
                </a:extLst>
              </p:cNvPr>
              <p:cNvSpPr txBox="1"/>
              <p:nvPr/>
            </p:nvSpPr>
            <p:spPr>
              <a:xfrm>
                <a:off x="1409700" y="1916560"/>
                <a:ext cx="16131540" cy="66968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143000" indent="-1143000" algn="just">
                  <a:buAutoNum type="alphaLcParenR"/>
                </a:pPr>
                <a:r>
                  <a:rPr lang="vi-VN" sz="6600" b="1" i="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Đọc các số đo thể tích: </a:t>
                </a:r>
                <a:endParaRPr lang="en-US" sz="6600" b="1" i="0" dirty="0">
                  <a:solidFill>
                    <a:srgbClr val="000000"/>
                  </a:solidFill>
                  <a:effectLst/>
                  <a:latin typeface="Open Sans" panose="020B0606030504020204" pitchFamily="34" charset="0"/>
                </a:endParaRPr>
              </a:p>
              <a:p>
                <a:pPr algn="just"/>
                <a:r>
                  <a:rPr lang="vi-VN" sz="6600" b="0" i="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42 dm</a:t>
                </a:r>
                <a:r>
                  <a:rPr lang="vi-VN" sz="6600" b="0" i="0" baseline="3000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3</a:t>
                </a:r>
                <a:r>
                  <a:rPr lang="vi-VN" sz="6600" b="0" i="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; 1009 dm</a:t>
                </a:r>
                <a:r>
                  <a:rPr lang="vi-VN" sz="6600" b="0" i="0" baseline="3000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3</a:t>
                </a:r>
                <a:r>
                  <a:rPr lang="vi-VN" sz="6600" b="0" i="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;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66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sz="6600" b="0" i="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 dm</a:t>
                </a:r>
                <a:r>
                  <a:rPr lang="vi-VN" sz="6600" b="0" i="0" baseline="3000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3</a:t>
                </a:r>
                <a:r>
                  <a:rPr lang="vi-VN" sz="6600" b="0" i="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; 80,05 dm</a:t>
                </a:r>
                <a:r>
                  <a:rPr lang="vi-VN" sz="6600" b="0" i="0" baseline="3000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3</a:t>
                </a:r>
                <a:endParaRPr lang="vi-VN" sz="6600" b="0" i="0" dirty="0">
                  <a:solidFill>
                    <a:srgbClr val="000000"/>
                  </a:solidFill>
                  <a:effectLst/>
                  <a:latin typeface="Open Sans" panose="020B0606030504020204" pitchFamily="34" charset="0"/>
                </a:endParaRPr>
              </a:p>
              <a:p>
                <a:pPr algn="just"/>
                <a:r>
                  <a:rPr lang="vi-VN" sz="6600" b="1" i="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b) Viết các số đo thể </a:t>
                </a:r>
                <a:r>
                  <a:rPr lang="en-US" sz="6600" b="1" i="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 </a:t>
                </a:r>
                <a:r>
                  <a:rPr lang="vi-VN" sz="6600" b="1" i="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tích:</a:t>
                </a:r>
              </a:p>
              <a:p>
                <a:pPr algn="just"/>
                <a:r>
                  <a:rPr lang="vi-VN" sz="6600" b="0" i="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• Bốn mươi hai đề-xi-mét khối.</a:t>
                </a:r>
              </a:p>
              <a:p>
                <a:pPr algn="just"/>
                <a:r>
                  <a:rPr lang="vi-VN" sz="6600" b="0" i="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• Sáu phần bảy đề-xi-mét khối.</a:t>
                </a:r>
              </a:p>
              <a:p>
                <a:pPr algn="just"/>
                <a:r>
                  <a:rPr lang="vi-VN" sz="6600" b="0" i="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• Ba trăm phẩy tám đề-xi-mét khối.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3FE18E8-C768-3EA8-8BA2-4BA2C9EA4C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700" y="1916560"/>
                <a:ext cx="16131540" cy="6696833"/>
              </a:xfrm>
              <a:prstGeom prst="rect">
                <a:avLst/>
              </a:prstGeom>
              <a:blipFill>
                <a:blip r:embed="rId4"/>
                <a:stretch>
                  <a:fillRect l="-2985" t="-5278" b="-45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reeform 17">
            <a:extLst>
              <a:ext uri="{FF2B5EF4-FFF2-40B4-BE49-F238E27FC236}">
                <a16:creationId xmlns:a16="http://schemas.microsoft.com/office/drawing/2014/main" id="{07DDD945-728C-040F-16DD-D045F94A694C}"/>
              </a:ext>
            </a:extLst>
          </p:cNvPr>
          <p:cNvSpPr/>
          <p:nvPr/>
        </p:nvSpPr>
        <p:spPr>
          <a:xfrm>
            <a:off x="5257800" y="8780901"/>
            <a:ext cx="8480271" cy="1603387"/>
          </a:xfrm>
          <a:custGeom>
            <a:avLst/>
            <a:gdLst/>
            <a:ahLst/>
            <a:cxnLst/>
            <a:rect l="l" t="t" r="r" b="b"/>
            <a:pathLst>
              <a:path w="8480271" h="1603387">
                <a:moveTo>
                  <a:pt x="0" y="0"/>
                </a:moveTo>
                <a:lnTo>
                  <a:pt x="8480271" y="0"/>
                </a:lnTo>
                <a:lnTo>
                  <a:pt x="8480271" y="1603387"/>
                </a:lnTo>
                <a:lnTo>
                  <a:pt x="0" y="16033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1836F2-193C-E36E-1E06-888B306FB2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454" y="222557"/>
            <a:ext cx="1750563" cy="17947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7BAE90-30DB-2C39-A371-029CE8AE92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99444" y="4346359"/>
            <a:ext cx="3528094" cy="598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9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280155-3DA0-3B75-91D6-6AB9C12A6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0A8A60-5EE8-CD46-EC8A-76FE29C01ED9}"/>
              </a:ext>
            </a:extLst>
          </p:cNvPr>
          <p:cNvSpPr txBox="1"/>
          <p:nvPr/>
        </p:nvSpPr>
        <p:spPr>
          <a:xfrm>
            <a:off x="4863904" y="13202313"/>
            <a:ext cx="10035540" cy="1451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dirty="0">
                <a:solidFill>
                  <a:srgbClr val="2C9430"/>
                </a:solidFill>
                <a:latin typeface="Arimo Bold"/>
                <a:ea typeface="Arimo Bold"/>
                <a:cs typeface="Arimo Bold"/>
                <a:sym typeface="Arimo Bold"/>
              </a:rPr>
              <a:t>MĂNG NON – TÀI LIỆU TIỂU HỌC</a:t>
            </a:r>
          </a:p>
          <a:p>
            <a:pPr algn="ctr">
              <a:lnSpc>
                <a:spcPts val="3600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Mời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truy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cập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: </a:t>
            </a:r>
            <a:r>
              <a:rPr lang="en-US" sz="3000" u="sng" dirty="0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2" tooltip="https://www.facebook.com/groups/629898828017053"/>
              </a:rPr>
              <a:t>MĂNG NON- TÀI LIỆU TIỂU HỌC | Facebook</a:t>
            </a:r>
          </a:p>
          <a:p>
            <a:pPr algn="ctr">
              <a:lnSpc>
                <a:spcPts val="3600"/>
              </a:lnSpc>
            </a:pPr>
            <a:r>
              <a:rPr lang="en-US" sz="3000" b="1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SĐT ZALO : 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0382348780 (</a:t>
            </a:r>
            <a:r>
              <a:rPr lang="en-US" sz="3000" b="1" u="sng" dirty="0" err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Cảm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) </a:t>
            </a:r>
            <a:r>
              <a:rPr lang="en-US" sz="3000" b="1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 – 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0905919065  (Linh)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3B0DA2C-CD8D-BCE0-69D5-735FED268DBF}"/>
              </a:ext>
            </a:extLst>
          </p:cNvPr>
          <p:cNvSpPr/>
          <p:nvPr/>
        </p:nvSpPr>
        <p:spPr>
          <a:xfrm>
            <a:off x="-3640014" y="-2667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695029C-AE85-7E93-882A-C3A7C83A9E6A}"/>
              </a:ext>
            </a:extLst>
          </p:cNvPr>
          <p:cNvSpPr/>
          <p:nvPr/>
        </p:nvSpPr>
        <p:spPr>
          <a:xfrm>
            <a:off x="2284803" y="123063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6E004CB1-3D9A-66FA-2DC5-534AD12FA2AA}"/>
              </a:ext>
            </a:extLst>
          </p:cNvPr>
          <p:cNvSpPr txBox="1"/>
          <p:nvPr/>
        </p:nvSpPr>
        <p:spPr>
          <a:xfrm>
            <a:off x="-7413954" y="2312670"/>
            <a:ext cx="10035540" cy="52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595959"/>
                </a:solidFill>
                <a:latin typeface="Arimo Bold"/>
                <a:ea typeface="Arimo Bold"/>
                <a:cs typeface="Arimo Bold"/>
                <a:sym typeface="Arimo Bold"/>
              </a:rPr>
              <a:t>By: Hồng Linh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D4BE5F9-CFC4-FF66-59C1-107CA7DEFF1F}"/>
              </a:ext>
            </a:extLst>
          </p:cNvPr>
          <p:cNvSpPr/>
          <p:nvPr/>
        </p:nvSpPr>
        <p:spPr>
          <a:xfrm>
            <a:off x="746760" y="845377"/>
            <a:ext cx="16855440" cy="8839201"/>
          </a:xfrm>
          <a:custGeom>
            <a:avLst/>
            <a:gdLst/>
            <a:ahLst/>
            <a:cxnLst/>
            <a:rect l="l" t="t" r="r" b="b"/>
            <a:pathLst>
              <a:path w="21437600" h="12192000">
                <a:moveTo>
                  <a:pt x="0" y="2032000"/>
                </a:moveTo>
                <a:cubicBezTo>
                  <a:pt x="0" y="909828"/>
                  <a:pt x="912241" y="0"/>
                  <a:pt x="2037461" y="0"/>
                </a:cubicBezTo>
                <a:lnTo>
                  <a:pt x="19400138" y="0"/>
                </a:lnTo>
                <a:cubicBezTo>
                  <a:pt x="20525360" y="0"/>
                  <a:pt x="21437600" y="909828"/>
                  <a:pt x="21437600" y="2032000"/>
                </a:cubicBezTo>
                <a:lnTo>
                  <a:pt x="21437600" y="10160000"/>
                </a:lnTo>
                <a:cubicBezTo>
                  <a:pt x="21437600" y="11282299"/>
                  <a:pt x="20525360" y="12192000"/>
                  <a:pt x="19400140" y="12192000"/>
                </a:cubicBezTo>
                <a:lnTo>
                  <a:pt x="2037461" y="12192000"/>
                </a:lnTo>
                <a:cubicBezTo>
                  <a:pt x="912241" y="12192000"/>
                  <a:pt x="0" y="11282172"/>
                  <a:pt x="0" y="1016000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282E7DBF-3553-3864-9797-4C0AC963735A}"/>
              </a:ext>
            </a:extLst>
          </p:cNvPr>
          <p:cNvSpPr txBox="1"/>
          <p:nvPr/>
        </p:nvSpPr>
        <p:spPr>
          <a:xfrm>
            <a:off x="584362" y="602422"/>
            <a:ext cx="4400550" cy="1429709"/>
          </a:xfrm>
          <a:custGeom>
            <a:avLst/>
            <a:gdLst>
              <a:gd name="connsiteX0" fmla="*/ 0 w 4400550"/>
              <a:gd name="connsiteY0" fmla="*/ 0 h 1429709"/>
              <a:gd name="connsiteX1" fmla="*/ 4400550 w 4400550"/>
              <a:gd name="connsiteY1" fmla="*/ 0 h 1429709"/>
              <a:gd name="connsiteX2" fmla="*/ 4400550 w 4400550"/>
              <a:gd name="connsiteY2" fmla="*/ 1429709 h 1429709"/>
              <a:gd name="connsiteX3" fmla="*/ 0 w 4400550"/>
              <a:gd name="connsiteY3" fmla="*/ 1429709 h 1429709"/>
              <a:gd name="connsiteX4" fmla="*/ 0 w 4400550"/>
              <a:gd name="connsiteY4" fmla="*/ 0 h 1429709"/>
              <a:gd name="connsiteX0" fmla="*/ 0 w 4400550"/>
              <a:gd name="connsiteY0" fmla="*/ 0 h 1429709"/>
              <a:gd name="connsiteX1" fmla="*/ 4400550 w 4400550"/>
              <a:gd name="connsiteY1" fmla="*/ 0 h 1429709"/>
              <a:gd name="connsiteX2" fmla="*/ 4400550 w 4400550"/>
              <a:gd name="connsiteY2" fmla="*/ 1429709 h 1429709"/>
              <a:gd name="connsiteX3" fmla="*/ 0 w 4400550"/>
              <a:gd name="connsiteY3" fmla="*/ 1429709 h 1429709"/>
              <a:gd name="connsiteX4" fmla="*/ 0 w 4400550"/>
              <a:gd name="connsiteY4" fmla="*/ 0 h 1429709"/>
              <a:gd name="connsiteX0" fmla="*/ 0 w 4400550"/>
              <a:gd name="connsiteY0" fmla="*/ 0 h 1429709"/>
              <a:gd name="connsiteX1" fmla="*/ 4400550 w 4400550"/>
              <a:gd name="connsiteY1" fmla="*/ 0 h 1429709"/>
              <a:gd name="connsiteX2" fmla="*/ 4400550 w 4400550"/>
              <a:gd name="connsiteY2" fmla="*/ 1429709 h 1429709"/>
              <a:gd name="connsiteX3" fmla="*/ 0 w 4400550"/>
              <a:gd name="connsiteY3" fmla="*/ 1429709 h 1429709"/>
              <a:gd name="connsiteX4" fmla="*/ 0 w 4400550"/>
              <a:gd name="connsiteY4" fmla="*/ 0 h 1429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0550" h="1429709">
                <a:moveTo>
                  <a:pt x="0" y="0"/>
                </a:moveTo>
                <a:lnTo>
                  <a:pt x="4400550" y="0"/>
                </a:lnTo>
                <a:cubicBezTo>
                  <a:pt x="3760470" y="568010"/>
                  <a:pt x="4400550" y="953139"/>
                  <a:pt x="4400550" y="1429709"/>
                </a:cubicBezTo>
                <a:lnTo>
                  <a:pt x="0" y="1429709"/>
                </a:lnTo>
                <a:cubicBezTo>
                  <a:pt x="0" y="953139"/>
                  <a:pt x="579120" y="872810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50800" tIns="50800" rIns="50800" bIns="50800" rtlCol="0" anchor="ctr"/>
          <a:lstStyle/>
          <a:p>
            <a:pPr algn="ctr">
              <a:lnSpc>
                <a:spcPts val="7920"/>
              </a:lnSpc>
            </a:pPr>
            <a:r>
              <a:rPr lang="en-US" sz="66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Arimo"/>
                <a:cs typeface="Arimo"/>
                <a:sym typeface="Arimo"/>
              </a:rPr>
              <a:t>Bài</a:t>
            </a:r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Arimo"/>
                <a:cs typeface="Arimo"/>
                <a:sym typeface="Arimo"/>
              </a:rPr>
              <a:t> 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0913493-1892-7A2B-1421-2C5531EB1491}"/>
                  </a:ext>
                </a:extLst>
              </p:cNvPr>
              <p:cNvSpPr txBox="1"/>
              <p:nvPr/>
            </p:nvSpPr>
            <p:spPr>
              <a:xfrm>
                <a:off x="1480964" y="2526962"/>
                <a:ext cx="16131540" cy="60582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6000" b="0" i="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42 dm</a:t>
                </a:r>
                <a:r>
                  <a:rPr lang="vi-VN" sz="6000" b="0" i="0" baseline="3000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3</a:t>
                </a:r>
                <a:r>
                  <a:rPr lang="en-US" sz="6000" b="0" i="0" baseline="3000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		</a:t>
                </a:r>
                <a:r>
                  <a:rPr lang="en-US" sz="6000" dirty="0">
                    <a:solidFill>
                      <a:srgbClr val="000000"/>
                    </a:solidFill>
                    <a:latin typeface="Open Sans" panose="020B0606030504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6000" b="0" i="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1009 dm</a:t>
                </a:r>
                <a:r>
                  <a:rPr lang="vi-VN" sz="6000" b="0" i="0" baseline="3000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3</a:t>
                </a:r>
                <a:r>
                  <a:rPr lang="en-US" sz="6000" b="0" i="0" baseline="3000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	</a:t>
                </a:r>
                <a:r>
                  <a:rPr lang="en-US" sz="6000" dirty="0">
                    <a:solidFill>
                      <a:srgbClr val="000000"/>
                    </a:solidFill>
                    <a:latin typeface="Open Sans" panose="020B0606030504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6000" b="0" i="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60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sz="6000" b="0" i="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 dm</a:t>
                </a:r>
                <a:r>
                  <a:rPr lang="vi-VN" sz="6000" b="0" i="0" baseline="3000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3</a:t>
                </a:r>
                <a:r>
                  <a:rPr lang="en-US" sz="6000" b="0" i="0" baseline="3000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		</a:t>
                </a:r>
                <a:r>
                  <a:rPr lang="en-US" sz="6000" dirty="0">
                    <a:solidFill>
                      <a:srgbClr val="000000"/>
                    </a:solidFill>
                    <a:latin typeface="Open Sans" panose="020B0606030504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6000" b="0" i="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80,05 dm</a:t>
                </a:r>
                <a:r>
                  <a:rPr lang="vi-VN" sz="6000" b="0" i="0" baseline="3000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3</a:t>
                </a:r>
                <a:r>
                  <a:rPr lang="en-US" sz="6000" b="0" i="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	:</a:t>
                </a:r>
                <a:endParaRPr lang="vi-VN" sz="6000" b="0" i="0" dirty="0">
                  <a:solidFill>
                    <a:srgbClr val="000000"/>
                  </a:solidFill>
                  <a:effectLst/>
                  <a:latin typeface="Open Sans" panose="020B0606030504020204" pitchFamily="34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0913493-1892-7A2B-1421-2C5531EB1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0964" y="2526962"/>
                <a:ext cx="16131540" cy="6058262"/>
              </a:xfrm>
              <a:prstGeom prst="rect">
                <a:avLst/>
              </a:prstGeom>
              <a:blipFill>
                <a:blip r:embed="rId4"/>
                <a:stretch>
                  <a:fillRect l="-2305" b="-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ACCA4D7C-0CA1-1879-21CF-B012F7F5E0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99444" y="4346359"/>
            <a:ext cx="3528094" cy="59880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057ABC-432A-AC10-87D5-6F8E13EC4EBD}"/>
              </a:ext>
            </a:extLst>
          </p:cNvPr>
          <p:cNvSpPr txBox="1"/>
          <p:nvPr/>
        </p:nvSpPr>
        <p:spPr>
          <a:xfrm>
            <a:off x="5280660" y="965576"/>
            <a:ext cx="1292352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0" marR="0" lvl="0" indent="-1143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Đọc các số đo thể tích: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7A7EEE-C0AD-F8BC-B007-ABDB4CA8A8F0}"/>
              </a:ext>
            </a:extLst>
          </p:cNvPr>
          <p:cNvSpPr txBox="1"/>
          <p:nvPr/>
        </p:nvSpPr>
        <p:spPr>
          <a:xfrm>
            <a:off x="5534498" y="2839887"/>
            <a:ext cx="129235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40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Bốn</a:t>
            </a:r>
            <a:r>
              <a:rPr kumimoji="0" lang="en-US" sz="54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540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mươi</a:t>
            </a:r>
            <a:r>
              <a:rPr kumimoji="0" lang="en-US" sz="54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540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hai</a:t>
            </a:r>
            <a:r>
              <a:rPr kumimoji="0" lang="en-US" sz="54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540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đê</a:t>
            </a:r>
            <a:r>
              <a:rPr kumimoji="0" lang="en-US" sz="54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̀-</a:t>
            </a:r>
            <a:r>
              <a:rPr kumimoji="0" lang="en-US" sz="540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xi-mét</a:t>
            </a:r>
            <a:r>
              <a:rPr kumimoji="0" lang="en-US" sz="54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540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khối</a:t>
            </a:r>
            <a:endParaRPr kumimoji="0" lang="en-US" sz="540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6D06CF-68D2-C9D9-ED6B-3248280F75AD}"/>
              </a:ext>
            </a:extLst>
          </p:cNvPr>
          <p:cNvSpPr txBox="1"/>
          <p:nvPr/>
        </p:nvSpPr>
        <p:spPr>
          <a:xfrm>
            <a:off x="5556538" y="4258048"/>
            <a:ext cx="99120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40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Một</a:t>
            </a:r>
            <a:r>
              <a:rPr kumimoji="0" lang="en-US" sz="5400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5400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nghìn</a:t>
            </a:r>
            <a:r>
              <a:rPr kumimoji="0" lang="en-US" sz="5400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5400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không</a:t>
            </a:r>
            <a:r>
              <a:rPr kumimoji="0" lang="en-US" sz="5400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5400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trăm</a:t>
            </a:r>
            <a:r>
              <a:rPr kumimoji="0" lang="en-US" sz="5400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5400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linh</a:t>
            </a:r>
            <a:r>
              <a:rPr kumimoji="0" lang="en-US" sz="5400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5400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chín</a:t>
            </a:r>
            <a:r>
              <a:rPr kumimoji="0" lang="en-US" sz="5400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540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đê</a:t>
            </a:r>
            <a:r>
              <a:rPr kumimoji="0" lang="en-US" sz="54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̀-</a:t>
            </a:r>
            <a:r>
              <a:rPr kumimoji="0" lang="en-US" sz="540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xi-mét</a:t>
            </a:r>
            <a:r>
              <a:rPr kumimoji="0" lang="en-US" sz="54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540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khối</a:t>
            </a:r>
            <a:endParaRPr kumimoji="0" lang="en-US" sz="540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6B935B-483B-0B6A-9133-C3380D2654B0}"/>
              </a:ext>
            </a:extLst>
          </p:cNvPr>
          <p:cNvSpPr txBox="1"/>
          <p:nvPr/>
        </p:nvSpPr>
        <p:spPr>
          <a:xfrm>
            <a:off x="5556538" y="6054409"/>
            <a:ext cx="99120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40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Chín</a:t>
            </a:r>
            <a:r>
              <a:rPr kumimoji="0" lang="en-US" sz="5400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5400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phần</a:t>
            </a:r>
            <a:r>
              <a:rPr kumimoji="0" lang="en-US" sz="5400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5400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tư</a:t>
            </a:r>
            <a:r>
              <a:rPr kumimoji="0" lang="en-US" sz="5400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540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đê</a:t>
            </a:r>
            <a:r>
              <a:rPr kumimoji="0" lang="en-US" sz="54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̀-</a:t>
            </a:r>
            <a:r>
              <a:rPr kumimoji="0" lang="en-US" sz="540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xi-mét</a:t>
            </a:r>
            <a:r>
              <a:rPr kumimoji="0" lang="en-US" sz="54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540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khối</a:t>
            </a:r>
            <a:endParaRPr kumimoji="0" lang="en-US" sz="540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4D4AAC-7AA5-26F5-C3DF-844EBAB662B2}"/>
              </a:ext>
            </a:extLst>
          </p:cNvPr>
          <p:cNvSpPr txBox="1"/>
          <p:nvPr/>
        </p:nvSpPr>
        <p:spPr>
          <a:xfrm>
            <a:off x="5556538" y="7525124"/>
            <a:ext cx="99120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40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Tám</a:t>
            </a:r>
            <a:r>
              <a:rPr kumimoji="0" lang="en-US" sz="5400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5400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mươi</a:t>
            </a:r>
            <a:r>
              <a:rPr kumimoji="0" lang="en-US" sz="5400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5400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phẩy</a:t>
            </a:r>
            <a:r>
              <a:rPr kumimoji="0" lang="en-US" sz="5400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5400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không</a:t>
            </a:r>
            <a:r>
              <a:rPr kumimoji="0" lang="en-US" sz="5400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5400" i="1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năm</a:t>
            </a:r>
            <a:r>
              <a:rPr kumimoji="0" lang="en-US" sz="5400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40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đê</a:t>
            </a:r>
            <a:r>
              <a:rPr kumimoji="0" lang="en-US" sz="54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̀-</a:t>
            </a:r>
            <a:r>
              <a:rPr kumimoji="0" lang="en-US" sz="540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xi-mét</a:t>
            </a:r>
            <a:r>
              <a:rPr kumimoji="0" lang="en-US" sz="540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540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khối</a:t>
            </a:r>
            <a:endParaRPr kumimoji="0" lang="en-US" sz="540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41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9DD84E-5706-9AE1-1811-D2BFA5E8B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E267D7FC-DDD6-FBBC-60D7-A572EF653066}"/>
              </a:ext>
            </a:extLst>
          </p:cNvPr>
          <p:cNvSpPr txBox="1"/>
          <p:nvPr/>
        </p:nvSpPr>
        <p:spPr>
          <a:xfrm>
            <a:off x="4863904" y="13202313"/>
            <a:ext cx="10035540" cy="1451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dirty="0">
                <a:solidFill>
                  <a:srgbClr val="2C9430"/>
                </a:solidFill>
                <a:latin typeface="Arimo Bold"/>
                <a:ea typeface="Arimo Bold"/>
                <a:cs typeface="Arimo Bold"/>
                <a:sym typeface="Arimo Bold"/>
              </a:rPr>
              <a:t>MĂNG NON – TÀI LIỆU TIỂU HỌC</a:t>
            </a:r>
          </a:p>
          <a:p>
            <a:pPr algn="ctr">
              <a:lnSpc>
                <a:spcPts val="3600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Mời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truy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cập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: </a:t>
            </a:r>
            <a:r>
              <a:rPr lang="en-US" sz="3000" u="sng" dirty="0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2" tooltip="https://www.facebook.com/groups/629898828017053"/>
              </a:rPr>
              <a:t>MĂNG NON- TÀI LIỆU TIỂU HỌC | Facebook</a:t>
            </a:r>
          </a:p>
          <a:p>
            <a:pPr algn="ctr">
              <a:lnSpc>
                <a:spcPts val="3600"/>
              </a:lnSpc>
            </a:pPr>
            <a:r>
              <a:rPr lang="en-US" sz="3000" b="1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SĐT ZALO : 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0382348780 (</a:t>
            </a:r>
            <a:r>
              <a:rPr lang="en-US" sz="3000" b="1" u="sng" dirty="0" err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Cảm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) </a:t>
            </a:r>
            <a:r>
              <a:rPr lang="en-US" sz="3000" b="1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 – 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0905919065  (Linh)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4D7F1DA-B832-E08C-1617-99B0AD35AA9A}"/>
              </a:ext>
            </a:extLst>
          </p:cNvPr>
          <p:cNvSpPr/>
          <p:nvPr/>
        </p:nvSpPr>
        <p:spPr>
          <a:xfrm>
            <a:off x="-3640014" y="-2667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BEC0F11-90F3-F50C-1EB3-AC6636D11F62}"/>
              </a:ext>
            </a:extLst>
          </p:cNvPr>
          <p:cNvSpPr/>
          <p:nvPr/>
        </p:nvSpPr>
        <p:spPr>
          <a:xfrm>
            <a:off x="2284803" y="123063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BC2551B8-C9CA-EFF0-3646-52705DDCB0C9}"/>
              </a:ext>
            </a:extLst>
          </p:cNvPr>
          <p:cNvSpPr txBox="1"/>
          <p:nvPr/>
        </p:nvSpPr>
        <p:spPr>
          <a:xfrm>
            <a:off x="-7413954" y="2312670"/>
            <a:ext cx="10035540" cy="52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595959"/>
                </a:solidFill>
                <a:latin typeface="Arimo Bold"/>
                <a:ea typeface="Arimo Bold"/>
                <a:cs typeface="Arimo Bold"/>
                <a:sym typeface="Arimo Bold"/>
              </a:rPr>
              <a:t>By: Hồng Linh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CDE6864-5686-F7AB-848B-096B0368537B}"/>
              </a:ext>
            </a:extLst>
          </p:cNvPr>
          <p:cNvSpPr/>
          <p:nvPr/>
        </p:nvSpPr>
        <p:spPr>
          <a:xfrm>
            <a:off x="746760" y="845377"/>
            <a:ext cx="16855440" cy="8839201"/>
          </a:xfrm>
          <a:custGeom>
            <a:avLst/>
            <a:gdLst/>
            <a:ahLst/>
            <a:cxnLst/>
            <a:rect l="l" t="t" r="r" b="b"/>
            <a:pathLst>
              <a:path w="21437600" h="12192000">
                <a:moveTo>
                  <a:pt x="0" y="2032000"/>
                </a:moveTo>
                <a:cubicBezTo>
                  <a:pt x="0" y="909828"/>
                  <a:pt x="912241" y="0"/>
                  <a:pt x="2037461" y="0"/>
                </a:cubicBezTo>
                <a:lnTo>
                  <a:pt x="19400138" y="0"/>
                </a:lnTo>
                <a:cubicBezTo>
                  <a:pt x="20525360" y="0"/>
                  <a:pt x="21437600" y="909828"/>
                  <a:pt x="21437600" y="2032000"/>
                </a:cubicBezTo>
                <a:lnTo>
                  <a:pt x="21437600" y="10160000"/>
                </a:lnTo>
                <a:cubicBezTo>
                  <a:pt x="21437600" y="11282299"/>
                  <a:pt x="20525360" y="12192000"/>
                  <a:pt x="19400140" y="12192000"/>
                </a:cubicBezTo>
                <a:lnTo>
                  <a:pt x="2037461" y="12192000"/>
                </a:lnTo>
                <a:cubicBezTo>
                  <a:pt x="912241" y="12192000"/>
                  <a:pt x="0" y="11282172"/>
                  <a:pt x="0" y="1016000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664DC9A2-7364-995B-FF38-471862474372}"/>
              </a:ext>
            </a:extLst>
          </p:cNvPr>
          <p:cNvSpPr txBox="1"/>
          <p:nvPr/>
        </p:nvSpPr>
        <p:spPr>
          <a:xfrm>
            <a:off x="655320" y="509711"/>
            <a:ext cx="4400550" cy="1429709"/>
          </a:xfrm>
          <a:custGeom>
            <a:avLst/>
            <a:gdLst>
              <a:gd name="connsiteX0" fmla="*/ 0 w 4400550"/>
              <a:gd name="connsiteY0" fmla="*/ 0 h 1429709"/>
              <a:gd name="connsiteX1" fmla="*/ 4400550 w 4400550"/>
              <a:gd name="connsiteY1" fmla="*/ 0 h 1429709"/>
              <a:gd name="connsiteX2" fmla="*/ 4400550 w 4400550"/>
              <a:gd name="connsiteY2" fmla="*/ 1429709 h 1429709"/>
              <a:gd name="connsiteX3" fmla="*/ 0 w 4400550"/>
              <a:gd name="connsiteY3" fmla="*/ 1429709 h 1429709"/>
              <a:gd name="connsiteX4" fmla="*/ 0 w 4400550"/>
              <a:gd name="connsiteY4" fmla="*/ 0 h 1429709"/>
              <a:gd name="connsiteX0" fmla="*/ 0 w 4400550"/>
              <a:gd name="connsiteY0" fmla="*/ 0 h 1429709"/>
              <a:gd name="connsiteX1" fmla="*/ 4400550 w 4400550"/>
              <a:gd name="connsiteY1" fmla="*/ 0 h 1429709"/>
              <a:gd name="connsiteX2" fmla="*/ 4400550 w 4400550"/>
              <a:gd name="connsiteY2" fmla="*/ 1429709 h 1429709"/>
              <a:gd name="connsiteX3" fmla="*/ 0 w 4400550"/>
              <a:gd name="connsiteY3" fmla="*/ 1429709 h 1429709"/>
              <a:gd name="connsiteX4" fmla="*/ 0 w 4400550"/>
              <a:gd name="connsiteY4" fmla="*/ 0 h 1429709"/>
              <a:gd name="connsiteX0" fmla="*/ 0 w 4400550"/>
              <a:gd name="connsiteY0" fmla="*/ 0 h 1429709"/>
              <a:gd name="connsiteX1" fmla="*/ 4400550 w 4400550"/>
              <a:gd name="connsiteY1" fmla="*/ 0 h 1429709"/>
              <a:gd name="connsiteX2" fmla="*/ 4400550 w 4400550"/>
              <a:gd name="connsiteY2" fmla="*/ 1429709 h 1429709"/>
              <a:gd name="connsiteX3" fmla="*/ 0 w 4400550"/>
              <a:gd name="connsiteY3" fmla="*/ 1429709 h 1429709"/>
              <a:gd name="connsiteX4" fmla="*/ 0 w 4400550"/>
              <a:gd name="connsiteY4" fmla="*/ 0 h 1429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0550" h="1429709">
                <a:moveTo>
                  <a:pt x="0" y="0"/>
                </a:moveTo>
                <a:lnTo>
                  <a:pt x="4400550" y="0"/>
                </a:lnTo>
                <a:cubicBezTo>
                  <a:pt x="3760470" y="568010"/>
                  <a:pt x="4400550" y="953139"/>
                  <a:pt x="4400550" y="1429709"/>
                </a:cubicBezTo>
                <a:lnTo>
                  <a:pt x="0" y="1429709"/>
                </a:lnTo>
                <a:cubicBezTo>
                  <a:pt x="0" y="953139"/>
                  <a:pt x="579120" y="872810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50800" tIns="50800" rIns="50800" bIns="50800" rtlCol="0" anchor="ctr"/>
          <a:lstStyle/>
          <a:p>
            <a:pPr algn="ctr">
              <a:lnSpc>
                <a:spcPts val="7920"/>
              </a:lnSpc>
            </a:pPr>
            <a:r>
              <a:rPr lang="en-US" sz="66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Arimo"/>
                <a:cs typeface="Arimo"/>
                <a:sym typeface="Arimo"/>
              </a:rPr>
              <a:t>Bài</a:t>
            </a:r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Arimo"/>
                <a:cs typeface="Arimo"/>
                <a:sym typeface="Arimo"/>
              </a:rPr>
              <a:t>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A4EA0D-E868-7166-5D72-BE0FC42B9D72}"/>
              </a:ext>
            </a:extLst>
          </p:cNvPr>
          <p:cNvSpPr txBox="1"/>
          <p:nvPr/>
        </p:nvSpPr>
        <p:spPr>
          <a:xfrm>
            <a:off x="900638" y="2286000"/>
            <a:ext cx="16131540" cy="5369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6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Bốn mươi hai đề-xi-mét khối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</a:t>
            </a:r>
            <a:endParaRPr lang="vi-VN" sz="60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vi-VN" sz="6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Sáu phần bảy đề-xi-mét khối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</a:t>
            </a:r>
            <a:endParaRPr lang="vi-VN" sz="60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vi-VN" sz="6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 trăm phẩy tám đề-xi-mét khối</a:t>
            </a:r>
            <a:r>
              <a:rPr lang="en-US" sz="6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</a:t>
            </a:r>
            <a:endParaRPr lang="vi-VN" sz="60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444E33-597E-1096-77C8-07A252A2E629}"/>
              </a:ext>
            </a:extLst>
          </p:cNvPr>
          <p:cNvSpPr txBox="1"/>
          <p:nvPr/>
        </p:nvSpPr>
        <p:spPr>
          <a:xfrm>
            <a:off x="5071110" y="808564"/>
            <a:ext cx="1292352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b) Viết các số đo thể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tích: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0B4CB7-98A6-4887-1741-2AD7A2F7A4E1}"/>
              </a:ext>
            </a:extLst>
          </p:cNvPr>
          <p:cNvSpPr txBox="1"/>
          <p:nvPr/>
        </p:nvSpPr>
        <p:spPr>
          <a:xfrm>
            <a:off x="11864340" y="2869567"/>
            <a:ext cx="1284732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42 dm</a:t>
            </a:r>
            <a:r>
              <a:rPr kumimoji="0" lang="vi-VN" sz="66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3</a:t>
            </a:r>
            <a:r>
              <a:rPr kumimoji="0" lang="en-US" sz="66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	</a:t>
            </a:r>
            <a:endParaRPr lang="en-US" sz="20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7119C31-F11B-37F1-B77F-278E10A2131B}"/>
                  </a:ext>
                </a:extLst>
              </p:cNvPr>
              <p:cNvSpPr txBox="1"/>
              <p:nvPr/>
            </p:nvSpPr>
            <p:spPr>
              <a:xfrm>
                <a:off x="11864340" y="4561130"/>
                <a:ext cx="16870680" cy="16591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7200" b="0" i="0" dirty="0">
                    <a:solidFill>
                      <a:srgbClr val="C00000"/>
                    </a:solidFill>
                    <a:effectLst/>
                    <a:latin typeface="Open Sans" panose="020B0606030504020204" pitchFamily="34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7200" b="0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0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7200" b="0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vi-VN" sz="7200" b="0" i="0" dirty="0">
                    <a:solidFill>
                      <a:srgbClr val="C00000"/>
                    </a:solidFill>
                    <a:effectLst/>
                    <a:latin typeface="Open Sans" panose="020B0606030504020204" pitchFamily="34" charset="0"/>
                  </a:rPr>
                  <a:t> dm</a:t>
                </a:r>
                <a:r>
                  <a:rPr lang="vi-VN" sz="7200" b="0" i="0" baseline="30000" dirty="0">
                    <a:solidFill>
                      <a:srgbClr val="C00000"/>
                    </a:solidFill>
                    <a:effectLst/>
                    <a:latin typeface="Open Sans" panose="020B0606030504020204" pitchFamily="34" charset="0"/>
                  </a:rPr>
                  <a:t>3</a:t>
                </a:r>
                <a:r>
                  <a:rPr lang="en-US" sz="7200" b="0" i="0" baseline="30000" dirty="0">
                    <a:solidFill>
                      <a:srgbClr val="C00000"/>
                    </a:solidFill>
                    <a:effectLst/>
                    <a:latin typeface="Open Sans" panose="020B0606030504020204" pitchFamily="34" charset="0"/>
                  </a:rPr>
                  <a:t>	</a:t>
                </a:r>
                <a:endParaRPr lang="en-US" sz="72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7119C31-F11B-37F1-B77F-278E10A213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64340" y="4561130"/>
                <a:ext cx="16870680" cy="1659172"/>
              </a:xfrm>
              <a:prstGeom prst="rect">
                <a:avLst/>
              </a:prstGeom>
              <a:blipFill>
                <a:blip r:embed="rId4"/>
                <a:stretch>
                  <a:fillRect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3A41752B-BCAA-5D58-FAFF-67F881727BBE}"/>
              </a:ext>
            </a:extLst>
          </p:cNvPr>
          <p:cNvSpPr txBox="1"/>
          <p:nvPr/>
        </p:nvSpPr>
        <p:spPr>
          <a:xfrm>
            <a:off x="13182600" y="6555968"/>
            <a:ext cx="1687068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0" i="0" dirty="0">
                <a:solidFill>
                  <a:srgbClr val="C00000"/>
                </a:solidFill>
                <a:effectLst/>
                <a:latin typeface="Open Sans" panose="020B0606030504020204" pitchFamily="34" charset="0"/>
              </a:rPr>
              <a:t>300,8 </a:t>
            </a:r>
            <a:r>
              <a:rPr lang="vi-VN" sz="6600" b="0" i="0" dirty="0">
                <a:solidFill>
                  <a:srgbClr val="C00000"/>
                </a:solidFill>
                <a:effectLst/>
                <a:latin typeface="Open Sans" panose="020B0606030504020204" pitchFamily="34" charset="0"/>
              </a:rPr>
              <a:t>dm</a:t>
            </a:r>
            <a:r>
              <a:rPr lang="vi-VN" sz="6600" b="0" i="0" baseline="30000" dirty="0">
                <a:solidFill>
                  <a:srgbClr val="C00000"/>
                </a:solidFill>
                <a:effectLst/>
                <a:latin typeface="Open Sans" panose="020B0606030504020204" pitchFamily="34" charset="0"/>
              </a:rPr>
              <a:t>3</a:t>
            </a:r>
            <a:r>
              <a:rPr lang="en-US" sz="6600" b="0" i="0" baseline="30000" dirty="0">
                <a:solidFill>
                  <a:srgbClr val="C00000"/>
                </a:solidFill>
                <a:effectLst/>
                <a:latin typeface="Open Sans" panose="020B0606030504020204" pitchFamily="34" charset="0"/>
              </a:rPr>
              <a:t>	</a:t>
            </a:r>
            <a:endParaRPr lang="en-US" sz="6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83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44130A-EE6C-1C24-D722-8337CD054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BFA63C9C-63D4-9264-FD59-D3826A6F8170}"/>
              </a:ext>
            </a:extLst>
          </p:cNvPr>
          <p:cNvSpPr txBox="1"/>
          <p:nvPr/>
        </p:nvSpPr>
        <p:spPr>
          <a:xfrm>
            <a:off x="4863904" y="13202313"/>
            <a:ext cx="10035540" cy="1451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dirty="0">
                <a:solidFill>
                  <a:srgbClr val="2C9430"/>
                </a:solidFill>
                <a:latin typeface="Arimo Bold"/>
                <a:ea typeface="Arimo Bold"/>
                <a:cs typeface="Arimo Bold"/>
                <a:sym typeface="Arimo Bold"/>
              </a:rPr>
              <a:t>MĂNG NON – TÀI LIỆU TIỂU HỌC</a:t>
            </a:r>
          </a:p>
          <a:p>
            <a:pPr algn="ctr">
              <a:lnSpc>
                <a:spcPts val="3600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Mời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truy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cập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: </a:t>
            </a:r>
            <a:r>
              <a:rPr lang="en-US" sz="3000" u="sng" dirty="0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2" tooltip="https://www.facebook.com/groups/629898828017053"/>
              </a:rPr>
              <a:t>MĂNG NON- TÀI LIỆU TIỂU HỌC | Facebook</a:t>
            </a:r>
          </a:p>
          <a:p>
            <a:pPr algn="ctr">
              <a:lnSpc>
                <a:spcPts val="3600"/>
              </a:lnSpc>
            </a:pPr>
            <a:r>
              <a:rPr lang="en-US" sz="3000" b="1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SĐT ZALO : 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0382348780 (</a:t>
            </a:r>
            <a:r>
              <a:rPr lang="en-US" sz="3000" b="1" u="sng" dirty="0" err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Cảm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) </a:t>
            </a:r>
            <a:r>
              <a:rPr lang="en-US" sz="3000" b="1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 – 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0905919065  (Linh)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E501A3D-E6B0-E3B1-C32C-481BB26AAEAE}"/>
              </a:ext>
            </a:extLst>
          </p:cNvPr>
          <p:cNvSpPr/>
          <p:nvPr/>
        </p:nvSpPr>
        <p:spPr>
          <a:xfrm>
            <a:off x="-3640014" y="-2667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02A658D-51EE-8363-813E-49F893FA6964}"/>
              </a:ext>
            </a:extLst>
          </p:cNvPr>
          <p:cNvSpPr/>
          <p:nvPr/>
        </p:nvSpPr>
        <p:spPr>
          <a:xfrm>
            <a:off x="2284803" y="123063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74C6CEB-4758-37FA-442A-5B53BEDA8F3D}"/>
              </a:ext>
            </a:extLst>
          </p:cNvPr>
          <p:cNvSpPr txBox="1"/>
          <p:nvPr/>
        </p:nvSpPr>
        <p:spPr>
          <a:xfrm>
            <a:off x="-7413954" y="2312670"/>
            <a:ext cx="10035540" cy="52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595959"/>
                </a:solidFill>
                <a:latin typeface="Arimo Bold"/>
                <a:ea typeface="Arimo Bold"/>
                <a:cs typeface="Arimo Bold"/>
                <a:sym typeface="Arimo Bold"/>
              </a:rPr>
              <a:t>By: Hồng Linh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A8AEE286-82E0-3C1E-D73D-2F8C8F6B9A63}"/>
              </a:ext>
            </a:extLst>
          </p:cNvPr>
          <p:cNvSpPr/>
          <p:nvPr/>
        </p:nvSpPr>
        <p:spPr>
          <a:xfrm>
            <a:off x="746759" y="625956"/>
            <a:ext cx="17171189" cy="9058622"/>
          </a:xfrm>
          <a:custGeom>
            <a:avLst/>
            <a:gdLst/>
            <a:ahLst/>
            <a:cxnLst/>
            <a:rect l="l" t="t" r="r" b="b"/>
            <a:pathLst>
              <a:path w="21437600" h="12192000">
                <a:moveTo>
                  <a:pt x="0" y="2032000"/>
                </a:moveTo>
                <a:cubicBezTo>
                  <a:pt x="0" y="909828"/>
                  <a:pt x="912241" y="0"/>
                  <a:pt x="2037461" y="0"/>
                </a:cubicBezTo>
                <a:lnTo>
                  <a:pt x="19400138" y="0"/>
                </a:lnTo>
                <a:cubicBezTo>
                  <a:pt x="20525360" y="0"/>
                  <a:pt x="21437600" y="909828"/>
                  <a:pt x="21437600" y="2032000"/>
                </a:cubicBezTo>
                <a:lnTo>
                  <a:pt x="21437600" y="10160000"/>
                </a:lnTo>
                <a:cubicBezTo>
                  <a:pt x="21437600" y="11282299"/>
                  <a:pt x="20525360" y="12192000"/>
                  <a:pt x="19400140" y="12192000"/>
                </a:cubicBezTo>
                <a:lnTo>
                  <a:pt x="2037461" y="12192000"/>
                </a:lnTo>
                <a:cubicBezTo>
                  <a:pt x="912241" y="12192000"/>
                  <a:pt x="0" y="11282172"/>
                  <a:pt x="0" y="1016000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80E6B10D-18B1-A5A6-D2E2-5B3250F5D7DA}"/>
              </a:ext>
            </a:extLst>
          </p:cNvPr>
          <p:cNvSpPr txBox="1"/>
          <p:nvPr/>
        </p:nvSpPr>
        <p:spPr>
          <a:xfrm>
            <a:off x="2059347" y="855149"/>
            <a:ext cx="4400550" cy="1429709"/>
          </a:xfrm>
          <a:custGeom>
            <a:avLst/>
            <a:gdLst>
              <a:gd name="connsiteX0" fmla="*/ 0 w 4400550"/>
              <a:gd name="connsiteY0" fmla="*/ 0 h 1429709"/>
              <a:gd name="connsiteX1" fmla="*/ 4400550 w 4400550"/>
              <a:gd name="connsiteY1" fmla="*/ 0 h 1429709"/>
              <a:gd name="connsiteX2" fmla="*/ 4400550 w 4400550"/>
              <a:gd name="connsiteY2" fmla="*/ 1429709 h 1429709"/>
              <a:gd name="connsiteX3" fmla="*/ 0 w 4400550"/>
              <a:gd name="connsiteY3" fmla="*/ 1429709 h 1429709"/>
              <a:gd name="connsiteX4" fmla="*/ 0 w 4400550"/>
              <a:gd name="connsiteY4" fmla="*/ 0 h 1429709"/>
              <a:gd name="connsiteX0" fmla="*/ 0 w 4400550"/>
              <a:gd name="connsiteY0" fmla="*/ 0 h 1429709"/>
              <a:gd name="connsiteX1" fmla="*/ 4400550 w 4400550"/>
              <a:gd name="connsiteY1" fmla="*/ 0 h 1429709"/>
              <a:gd name="connsiteX2" fmla="*/ 4400550 w 4400550"/>
              <a:gd name="connsiteY2" fmla="*/ 1429709 h 1429709"/>
              <a:gd name="connsiteX3" fmla="*/ 0 w 4400550"/>
              <a:gd name="connsiteY3" fmla="*/ 1429709 h 1429709"/>
              <a:gd name="connsiteX4" fmla="*/ 0 w 4400550"/>
              <a:gd name="connsiteY4" fmla="*/ 0 h 1429709"/>
              <a:gd name="connsiteX0" fmla="*/ 0 w 4400550"/>
              <a:gd name="connsiteY0" fmla="*/ 0 h 1429709"/>
              <a:gd name="connsiteX1" fmla="*/ 4400550 w 4400550"/>
              <a:gd name="connsiteY1" fmla="*/ 0 h 1429709"/>
              <a:gd name="connsiteX2" fmla="*/ 4400550 w 4400550"/>
              <a:gd name="connsiteY2" fmla="*/ 1429709 h 1429709"/>
              <a:gd name="connsiteX3" fmla="*/ 0 w 4400550"/>
              <a:gd name="connsiteY3" fmla="*/ 1429709 h 1429709"/>
              <a:gd name="connsiteX4" fmla="*/ 0 w 4400550"/>
              <a:gd name="connsiteY4" fmla="*/ 0 h 1429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0550" h="1429709">
                <a:moveTo>
                  <a:pt x="0" y="0"/>
                </a:moveTo>
                <a:lnTo>
                  <a:pt x="4400550" y="0"/>
                </a:lnTo>
                <a:cubicBezTo>
                  <a:pt x="3760470" y="568010"/>
                  <a:pt x="4400550" y="953139"/>
                  <a:pt x="4400550" y="1429709"/>
                </a:cubicBezTo>
                <a:lnTo>
                  <a:pt x="0" y="1429709"/>
                </a:lnTo>
                <a:cubicBezTo>
                  <a:pt x="0" y="953139"/>
                  <a:pt x="579120" y="872810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50800" tIns="50800" rIns="50800" bIns="50800" rtlCol="0" anchor="ctr"/>
          <a:lstStyle/>
          <a:p>
            <a:pPr algn="ctr">
              <a:lnSpc>
                <a:spcPts val="7920"/>
              </a:lnSpc>
            </a:pPr>
            <a:r>
              <a:rPr lang="en-US" sz="6600" b="1" dirty="0" err="1">
                <a:solidFill>
                  <a:schemeClr val="bg1"/>
                </a:solidFill>
                <a:latin typeface="UTM Avo" panose="02040603050506020204" pitchFamily="18" charset="0"/>
                <a:ea typeface="Arimo"/>
                <a:cs typeface="Arimo"/>
                <a:sym typeface="Arimo"/>
              </a:rPr>
              <a:t>Bài</a:t>
            </a:r>
            <a:r>
              <a:rPr lang="en-US" sz="6600" b="1" dirty="0">
                <a:solidFill>
                  <a:schemeClr val="bg1"/>
                </a:solidFill>
                <a:latin typeface="UTM Avo" panose="02040603050506020204" pitchFamily="18" charset="0"/>
                <a:ea typeface="Arimo"/>
                <a:cs typeface="Arimo"/>
                <a:sym typeface="Arimo"/>
              </a:rPr>
              <a:t> 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A9ADB6E-C229-B70E-88EF-E44FD441C2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51" y="625956"/>
            <a:ext cx="1750563" cy="17947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420C03-2D48-2481-E272-33334F7ADF09}"/>
              </a:ext>
            </a:extLst>
          </p:cNvPr>
          <p:cNvSpPr txBox="1"/>
          <p:nvPr/>
        </p:nvSpPr>
        <p:spPr>
          <a:xfrm>
            <a:off x="7008363" y="906590"/>
            <a:ext cx="270129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Sô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́?</a:t>
            </a:r>
            <a:endParaRPr kumimoji="0" lang="vi-VN" sz="9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A37B21-8F7C-D32C-2470-169BE6A7378C}"/>
              </a:ext>
            </a:extLst>
          </p:cNvPr>
          <p:cNvSpPr txBox="1"/>
          <p:nvPr/>
        </p:nvSpPr>
        <p:spPr>
          <a:xfrm>
            <a:off x="2059347" y="2856511"/>
            <a:ext cx="821994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 dm</a:t>
            </a:r>
            <a:r>
              <a:rPr kumimoji="0" lang="en-US" sz="6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 = .?. cm</a:t>
            </a:r>
            <a:r>
              <a:rPr kumimoji="0" lang="en-US" sz="6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  <a:p>
            <a:pPr algn="just">
              <a:defRPr/>
            </a:pPr>
            <a:r>
              <a:rPr lang="en-US" sz="60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8 dm</a:t>
            </a:r>
            <a:r>
              <a:rPr lang="en-US" sz="6000" baseline="300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3</a:t>
            </a:r>
            <a:r>
              <a:rPr lang="en-US" sz="60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 = .?. cm</a:t>
            </a:r>
            <a:r>
              <a:rPr lang="en-US" sz="6000" baseline="300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3</a:t>
            </a:r>
            <a:endParaRPr lang="en-US" sz="6000" dirty="0">
              <a:solidFill>
                <a:srgbClr val="000000"/>
              </a:solidFill>
              <a:effectLst/>
              <a:latin typeface="UTM Avo" panose="02040603050506020204" pitchFamily="18" charset="0"/>
            </a:endParaRPr>
          </a:p>
          <a:p>
            <a:pPr algn="just">
              <a:defRPr/>
            </a:pPr>
            <a:r>
              <a:rPr lang="en-US" sz="60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11,3 dm</a:t>
            </a:r>
            <a:r>
              <a:rPr lang="en-US" sz="6000" baseline="300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3</a:t>
            </a:r>
            <a:r>
              <a:rPr lang="en-US" sz="60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 = .?. cm</a:t>
            </a:r>
            <a:r>
              <a:rPr lang="en-US" sz="6000" baseline="300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3</a:t>
            </a:r>
            <a:endParaRPr lang="en-US" sz="6000" dirty="0">
              <a:solidFill>
                <a:srgbClr val="000000"/>
              </a:solidFill>
              <a:effectLst/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6B37FB-4846-4B42-FB8E-0FB5D4A4A238}"/>
                  </a:ext>
                </a:extLst>
              </p:cNvPr>
              <p:cNvSpPr txBox="1"/>
              <p:nvPr/>
            </p:nvSpPr>
            <p:spPr>
              <a:xfrm>
                <a:off x="2050708" y="6358180"/>
                <a:ext cx="8818377" cy="32578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defRPr/>
                </a:pPr>
                <a:r>
                  <a:rPr lang="en-US" sz="60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</a:rPr>
                  <a:t>1 000 cm</a:t>
                </a:r>
                <a:r>
                  <a:rPr lang="en-US" sz="6000" baseline="300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</a:rPr>
                  <a:t>3</a:t>
                </a:r>
                <a:r>
                  <a:rPr lang="en-US" sz="60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</a:rPr>
                  <a:t> = .?. dm</a:t>
                </a:r>
                <a:r>
                  <a:rPr lang="en-US" sz="6000" baseline="300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</a:rPr>
                  <a:t>3</a:t>
                </a:r>
                <a:endParaRPr kumimoji="0" lang="en-US" sz="6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  <a:p>
                <a:pPr algn="just">
                  <a:lnSpc>
                    <a:spcPct val="100000"/>
                  </a:lnSpc>
                </a:pPr>
                <a:r>
                  <a:rPr lang="en-US" sz="60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</a:rPr>
                  <a:t>700 cm</a:t>
                </a:r>
                <a:r>
                  <a:rPr lang="en-US" sz="6000" baseline="300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</a:rPr>
                  <a:t>3</a:t>
                </a:r>
                <a:r>
                  <a:rPr lang="en-US" sz="60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</a:rPr>
                  <a:t> = .?. dm</a:t>
                </a:r>
                <a:r>
                  <a:rPr lang="en-US" sz="6000" baseline="300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</a:rPr>
                  <a:t>3</a:t>
                </a:r>
                <a:endParaRPr lang="en-US" sz="600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endParaRPr>
              </a:p>
              <a:p>
                <a:pPr algn="just">
                  <a:lnSpc>
                    <a:spcPct val="10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6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6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60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</a:rPr>
                  <a:t> cm</a:t>
                </a:r>
                <a:r>
                  <a:rPr lang="en-US" sz="6000" baseline="300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</a:rPr>
                  <a:t>3</a:t>
                </a:r>
                <a:r>
                  <a:rPr lang="en-US" sz="60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</a:rPr>
                  <a:t> = .?. dm</a:t>
                </a:r>
                <a:r>
                  <a:rPr lang="en-US" sz="6000" baseline="300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</a:rPr>
                  <a:t>3</a:t>
                </a:r>
                <a:endParaRPr lang="en-US" sz="600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D6B37FB-4846-4B42-FB8E-0FB5D4A4A2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0708" y="6358180"/>
                <a:ext cx="8818377" cy="3257815"/>
              </a:xfrm>
              <a:prstGeom prst="rect">
                <a:avLst/>
              </a:prstGeom>
              <a:blipFill>
                <a:blip r:embed="rId5"/>
                <a:stretch>
                  <a:fillRect l="-4147" t="-6180" b="-4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6493395E-5DCB-2E01-3AFF-7E5662E3B681}"/>
              </a:ext>
            </a:extLst>
          </p:cNvPr>
          <p:cNvSpPr txBox="1"/>
          <p:nvPr/>
        </p:nvSpPr>
        <p:spPr>
          <a:xfrm>
            <a:off x="10279290" y="2809761"/>
            <a:ext cx="821994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 </a:t>
            </a:r>
            <a:r>
              <a:rPr lang="en-US" sz="6000" dirty="0">
                <a:solidFill>
                  <a:srgbClr val="000000"/>
                </a:solidFill>
                <a:latin typeface="UTM Avo" panose="02040603050506020204" pitchFamily="18" charset="0"/>
              </a:rPr>
              <a:t>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</a:t>
            </a:r>
            <a:r>
              <a:rPr kumimoji="0" lang="en-US" sz="6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 = .?. </a:t>
            </a:r>
            <a:r>
              <a:rPr lang="en-US" sz="6000" dirty="0">
                <a:solidFill>
                  <a:srgbClr val="000000"/>
                </a:solidFill>
                <a:latin typeface="UTM Avo" panose="02040603050506020204" pitchFamily="18" charset="0"/>
              </a:rPr>
              <a:t>d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</a:t>
            </a:r>
            <a:r>
              <a:rPr kumimoji="0" lang="en-US" sz="6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  <a:p>
            <a:pPr algn="just">
              <a:lnSpc>
                <a:spcPct val="100000"/>
              </a:lnSpc>
            </a:pPr>
            <a:r>
              <a:rPr lang="en-US" sz="60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15 000 cm</a:t>
            </a:r>
            <a:r>
              <a:rPr lang="en-US" sz="6000" baseline="300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3</a:t>
            </a:r>
            <a:r>
              <a:rPr lang="en-US" sz="60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 = .?. dm</a:t>
            </a:r>
            <a:r>
              <a:rPr lang="en-US" sz="6000" baseline="300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3</a:t>
            </a:r>
            <a:endParaRPr lang="en-US" sz="6000" dirty="0">
              <a:solidFill>
                <a:srgbClr val="000000"/>
              </a:solidFill>
              <a:effectLst/>
              <a:latin typeface="UTM Avo" panose="020406030505060202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6000" b="0" i="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5 252</a:t>
            </a:r>
            <a:r>
              <a:rPr lang="en-US" sz="60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 dm</a:t>
            </a:r>
            <a:r>
              <a:rPr lang="en-US" sz="6000" baseline="300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3</a:t>
            </a:r>
            <a:r>
              <a:rPr lang="en-US" sz="60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 = .?. cm</a:t>
            </a:r>
            <a:r>
              <a:rPr lang="en-US" sz="6000" baseline="300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3</a:t>
            </a:r>
            <a:endParaRPr lang="en-US" sz="6000" dirty="0">
              <a:solidFill>
                <a:srgbClr val="000000"/>
              </a:solidFill>
              <a:effectLst/>
              <a:latin typeface="UTM Avo" panose="020406030505060202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B4867BD-BF25-AEC7-59EF-81B8B4C35448}"/>
              </a:ext>
            </a:extLst>
          </p:cNvPr>
          <p:cNvSpPr/>
          <p:nvPr/>
        </p:nvSpPr>
        <p:spPr>
          <a:xfrm>
            <a:off x="635732" y="2867115"/>
            <a:ext cx="1219200" cy="1184045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#9Slide03 BoosterNextFYBlack" panose="02000A03000000020004" pitchFamily="2" charset="0"/>
              </a:rPr>
              <a:t>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FEFD457-21AE-C436-E86F-DE0F1A2CB044}"/>
              </a:ext>
            </a:extLst>
          </p:cNvPr>
          <p:cNvSpPr/>
          <p:nvPr/>
        </p:nvSpPr>
        <p:spPr>
          <a:xfrm>
            <a:off x="8918276" y="2836431"/>
            <a:ext cx="1219200" cy="1184045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#9Slide03 BoosterNextFYBlack" panose="02000A03000000020004" pitchFamily="2" charset="0"/>
              </a:rPr>
              <a:t>b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73BADEA-BD1E-C933-9740-AA5123E3C63B}"/>
              </a:ext>
            </a:extLst>
          </p:cNvPr>
          <p:cNvSpPr/>
          <p:nvPr/>
        </p:nvSpPr>
        <p:spPr>
          <a:xfrm>
            <a:off x="454800" y="6168415"/>
            <a:ext cx="1219200" cy="1184045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#9Slide03 BoosterNextFYBlack" panose="02000A03000000020004" pitchFamily="2" charset="0"/>
              </a:rPr>
              <a:t>c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F160E8E-869F-7686-D66B-F523512BEC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172" y="5912783"/>
            <a:ext cx="4259120" cy="38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9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/>
      <p:bldP spid="13" grpId="0"/>
      <p:bldP spid="15" grpId="0"/>
      <p:bldP spid="16" grpId="0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39D1C8-FA7C-6DD9-13C9-02D52734D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F85E90C5-EC63-738F-C5AE-A95DDF201DEB}"/>
              </a:ext>
            </a:extLst>
          </p:cNvPr>
          <p:cNvSpPr txBox="1"/>
          <p:nvPr/>
        </p:nvSpPr>
        <p:spPr>
          <a:xfrm>
            <a:off x="4863904" y="13202313"/>
            <a:ext cx="10035540" cy="1451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dirty="0">
                <a:solidFill>
                  <a:srgbClr val="2C9430"/>
                </a:solidFill>
                <a:latin typeface="Arimo Bold"/>
                <a:ea typeface="Arimo Bold"/>
                <a:cs typeface="Arimo Bold"/>
                <a:sym typeface="Arimo Bold"/>
              </a:rPr>
              <a:t>MĂNG NON – TÀI LIỆU TIỂU HỌC</a:t>
            </a:r>
          </a:p>
          <a:p>
            <a:pPr algn="ctr">
              <a:lnSpc>
                <a:spcPts val="3600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Mời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truy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cập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: </a:t>
            </a:r>
            <a:r>
              <a:rPr lang="en-US" sz="3000" u="sng" dirty="0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2" tooltip="https://www.facebook.com/groups/629898828017053"/>
              </a:rPr>
              <a:t>MĂNG NON- TÀI LIỆU TIỂU HỌC | Facebook</a:t>
            </a:r>
          </a:p>
          <a:p>
            <a:pPr algn="ctr">
              <a:lnSpc>
                <a:spcPts val="3600"/>
              </a:lnSpc>
            </a:pPr>
            <a:r>
              <a:rPr lang="en-US" sz="3000" b="1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SĐT ZALO : 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0382348780 (</a:t>
            </a:r>
            <a:r>
              <a:rPr lang="en-US" sz="3000" b="1" u="sng" dirty="0" err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Cảm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) </a:t>
            </a:r>
            <a:r>
              <a:rPr lang="en-US" sz="3000" b="1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 – 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0905919065  (Linh)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AA22382-E98A-6A58-F73C-22E6904E5489}"/>
              </a:ext>
            </a:extLst>
          </p:cNvPr>
          <p:cNvSpPr/>
          <p:nvPr/>
        </p:nvSpPr>
        <p:spPr>
          <a:xfrm>
            <a:off x="-3640014" y="-2667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D4C0E35-91B6-C8B7-A5E5-AD3243161882}"/>
              </a:ext>
            </a:extLst>
          </p:cNvPr>
          <p:cNvSpPr/>
          <p:nvPr/>
        </p:nvSpPr>
        <p:spPr>
          <a:xfrm>
            <a:off x="2284803" y="123063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7A001308-5EF5-8A8C-2443-D6AB4D8FCB51}"/>
              </a:ext>
            </a:extLst>
          </p:cNvPr>
          <p:cNvSpPr txBox="1"/>
          <p:nvPr/>
        </p:nvSpPr>
        <p:spPr>
          <a:xfrm>
            <a:off x="-7413954" y="2312670"/>
            <a:ext cx="10035540" cy="52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595959"/>
                </a:solidFill>
                <a:latin typeface="Arimo Bold"/>
                <a:ea typeface="Arimo Bold"/>
                <a:cs typeface="Arimo Bold"/>
                <a:sym typeface="Arimo Bold"/>
              </a:rPr>
              <a:t>By: Hồng Linh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0CCF43B-15C5-275C-5658-E609313EB88C}"/>
              </a:ext>
            </a:extLst>
          </p:cNvPr>
          <p:cNvSpPr/>
          <p:nvPr/>
        </p:nvSpPr>
        <p:spPr>
          <a:xfrm>
            <a:off x="746759" y="625956"/>
            <a:ext cx="17171189" cy="9058622"/>
          </a:xfrm>
          <a:custGeom>
            <a:avLst/>
            <a:gdLst/>
            <a:ahLst/>
            <a:cxnLst/>
            <a:rect l="l" t="t" r="r" b="b"/>
            <a:pathLst>
              <a:path w="21437600" h="12192000">
                <a:moveTo>
                  <a:pt x="0" y="2032000"/>
                </a:moveTo>
                <a:cubicBezTo>
                  <a:pt x="0" y="909828"/>
                  <a:pt x="912241" y="0"/>
                  <a:pt x="2037461" y="0"/>
                </a:cubicBezTo>
                <a:lnTo>
                  <a:pt x="19400138" y="0"/>
                </a:lnTo>
                <a:cubicBezTo>
                  <a:pt x="20525360" y="0"/>
                  <a:pt x="21437600" y="909828"/>
                  <a:pt x="21437600" y="2032000"/>
                </a:cubicBezTo>
                <a:lnTo>
                  <a:pt x="21437600" y="10160000"/>
                </a:lnTo>
                <a:cubicBezTo>
                  <a:pt x="21437600" y="11282299"/>
                  <a:pt x="20525360" y="12192000"/>
                  <a:pt x="19400140" y="12192000"/>
                </a:cubicBezTo>
                <a:lnTo>
                  <a:pt x="2037461" y="12192000"/>
                </a:lnTo>
                <a:cubicBezTo>
                  <a:pt x="912241" y="12192000"/>
                  <a:pt x="0" y="11282172"/>
                  <a:pt x="0" y="1016000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8366EA22-3292-3C0A-5EDA-877A481468FC}"/>
              </a:ext>
            </a:extLst>
          </p:cNvPr>
          <p:cNvSpPr txBox="1"/>
          <p:nvPr/>
        </p:nvSpPr>
        <p:spPr>
          <a:xfrm>
            <a:off x="2059347" y="855149"/>
            <a:ext cx="4400550" cy="1429709"/>
          </a:xfrm>
          <a:custGeom>
            <a:avLst/>
            <a:gdLst>
              <a:gd name="connsiteX0" fmla="*/ 0 w 4400550"/>
              <a:gd name="connsiteY0" fmla="*/ 0 h 1429709"/>
              <a:gd name="connsiteX1" fmla="*/ 4400550 w 4400550"/>
              <a:gd name="connsiteY1" fmla="*/ 0 h 1429709"/>
              <a:gd name="connsiteX2" fmla="*/ 4400550 w 4400550"/>
              <a:gd name="connsiteY2" fmla="*/ 1429709 h 1429709"/>
              <a:gd name="connsiteX3" fmla="*/ 0 w 4400550"/>
              <a:gd name="connsiteY3" fmla="*/ 1429709 h 1429709"/>
              <a:gd name="connsiteX4" fmla="*/ 0 w 4400550"/>
              <a:gd name="connsiteY4" fmla="*/ 0 h 1429709"/>
              <a:gd name="connsiteX0" fmla="*/ 0 w 4400550"/>
              <a:gd name="connsiteY0" fmla="*/ 0 h 1429709"/>
              <a:gd name="connsiteX1" fmla="*/ 4400550 w 4400550"/>
              <a:gd name="connsiteY1" fmla="*/ 0 h 1429709"/>
              <a:gd name="connsiteX2" fmla="*/ 4400550 w 4400550"/>
              <a:gd name="connsiteY2" fmla="*/ 1429709 h 1429709"/>
              <a:gd name="connsiteX3" fmla="*/ 0 w 4400550"/>
              <a:gd name="connsiteY3" fmla="*/ 1429709 h 1429709"/>
              <a:gd name="connsiteX4" fmla="*/ 0 w 4400550"/>
              <a:gd name="connsiteY4" fmla="*/ 0 h 1429709"/>
              <a:gd name="connsiteX0" fmla="*/ 0 w 4400550"/>
              <a:gd name="connsiteY0" fmla="*/ 0 h 1429709"/>
              <a:gd name="connsiteX1" fmla="*/ 4400550 w 4400550"/>
              <a:gd name="connsiteY1" fmla="*/ 0 h 1429709"/>
              <a:gd name="connsiteX2" fmla="*/ 4400550 w 4400550"/>
              <a:gd name="connsiteY2" fmla="*/ 1429709 h 1429709"/>
              <a:gd name="connsiteX3" fmla="*/ 0 w 4400550"/>
              <a:gd name="connsiteY3" fmla="*/ 1429709 h 1429709"/>
              <a:gd name="connsiteX4" fmla="*/ 0 w 4400550"/>
              <a:gd name="connsiteY4" fmla="*/ 0 h 1429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0550" h="1429709">
                <a:moveTo>
                  <a:pt x="0" y="0"/>
                </a:moveTo>
                <a:lnTo>
                  <a:pt x="4400550" y="0"/>
                </a:lnTo>
                <a:cubicBezTo>
                  <a:pt x="3760470" y="568010"/>
                  <a:pt x="4400550" y="953139"/>
                  <a:pt x="4400550" y="1429709"/>
                </a:cubicBezTo>
                <a:lnTo>
                  <a:pt x="0" y="1429709"/>
                </a:lnTo>
                <a:cubicBezTo>
                  <a:pt x="0" y="953139"/>
                  <a:pt x="579120" y="872810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50800" tIns="50800" rIns="50800" bIns="50800" rtlCol="0" anchor="ctr"/>
          <a:lstStyle/>
          <a:p>
            <a:pPr algn="ctr">
              <a:lnSpc>
                <a:spcPts val="7920"/>
              </a:lnSpc>
            </a:pPr>
            <a:r>
              <a:rPr lang="en-US" sz="6600" b="1" dirty="0" err="1">
                <a:solidFill>
                  <a:schemeClr val="bg1"/>
                </a:solidFill>
                <a:latin typeface="UTM Avo" panose="02040603050506020204" pitchFamily="18" charset="0"/>
                <a:ea typeface="Arimo"/>
                <a:cs typeface="Arimo"/>
                <a:sym typeface="Arimo"/>
              </a:rPr>
              <a:t>Bài</a:t>
            </a:r>
            <a:r>
              <a:rPr lang="en-US" sz="6600" b="1" dirty="0">
                <a:solidFill>
                  <a:schemeClr val="bg1"/>
                </a:solidFill>
                <a:latin typeface="UTM Avo" panose="02040603050506020204" pitchFamily="18" charset="0"/>
                <a:ea typeface="Arimo"/>
                <a:cs typeface="Arimo"/>
                <a:sym typeface="Arimo"/>
              </a:rPr>
              <a:t> 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65BCF57-BB58-164E-DE02-DEE247CC2F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51" y="625956"/>
            <a:ext cx="1750563" cy="17947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EE57C0-2627-1D7C-9367-951C30195318}"/>
              </a:ext>
            </a:extLst>
          </p:cNvPr>
          <p:cNvSpPr txBox="1"/>
          <p:nvPr/>
        </p:nvSpPr>
        <p:spPr>
          <a:xfrm>
            <a:off x="7008363" y="906590"/>
            <a:ext cx="270129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Sô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́?</a:t>
            </a:r>
            <a:endParaRPr kumimoji="0" lang="vi-VN" sz="9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233F48-95D2-EFF7-CDB4-386DC20B2D6F}"/>
              </a:ext>
            </a:extLst>
          </p:cNvPr>
          <p:cNvSpPr txBox="1"/>
          <p:nvPr/>
        </p:nvSpPr>
        <p:spPr>
          <a:xfrm>
            <a:off x="1650355" y="2825923"/>
            <a:ext cx="828254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1 dm</a:t>
            </a:r>
            <a:r>
              <a:rPr kumimoji="0" lang="en-US" sz="5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3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 =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</a:rPr>
              <a:t>1 000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cm</a:t>
            </a:r>
            <a:r>
              <a:rPr kumimoji="0" lang="en-US" sz="5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3</a:t>
            </a:r>
          </a:p>
          <a:p>
            <a:pPr algn="just">
              <a:defRPr/>
            </a:pPr>
            <a:r>
              <a:rPr lang="en-US" sz="54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8 dm</a:t>
            </a:r>
            <a:r>
              <a:rPr lang="en-US" sz="5400" baseline="300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3</a:t>
            </a:r>
            <a:r>
              <a:rPr lang="en-US" sz="54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 = </a:t>
            </a:r>
            <a:r>
              <a:rPr lang="en-US" sz="5400" dirty="0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8 000 </a:t>
            </a:r>
            <a:r>
              <a:rPr lang="en-US" sz="54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cm</a:t>
            </a:r>
            <a:r>
              <a:rPr lang="en-US" sz="5400" baseline="300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3</a:t>
            </a:r>
            <a:endParaRPr lang="en-US" sz="5400" dirty="0">
              <a:solidFill>
                <a:srgbClr val="000000"/>
              </a:solidFill>
              <a:effectLst/>
              <a:latin typeface="UTM Avo" panose="02040603050506020204" pitchFamily="18" charset="0"/>
            </a:endParaRPr>
          </a:p>
          <a:p>
            <a:pPr algn="just">
              <a:defRPr/>
            </a:pPr>
            <a:r>
              <a:rPr lang="en-US" sz="54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11,3 dm</a:t>
            </a:r>
            <a:r>
              <a:rPr lang="en-US" sz="5400" baseline="300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3</a:t>
            </a:r>
            <a:r>
              <a:rPr lang="en-US" sz="54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 = </a:t>
            </a:r>
            <a:r>
              <a:rPr lang="en-US" sz="5400" dirty="0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11 300 </a:t>
            </a:r>
            <a:r>
              <a:rPr lang="en-US" sz="54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cm</a:t>
            </a:r>
            <a:r>
              <a:rPr lang="en-US" sz="5400" baseline="300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3</a:t>
            </a:r>
            <a:endParaRPr lang="en-US" sz="5400" dirty="0">
              <a:solidFill>
                <a:srgbClr val="000000"/>
              </a:solidFill>
              <a:effectLst/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62104B3-0238-9516-B039-51C41F65FD1F}"/>
                  </a:ext>
                </a:extLst>
              </p:cNvPr>
              <p:cNvSpPr txBox="1"/>
              <p:nvPr/>
            </p:nvSpPr>
            <p:spPr>
              <a:xfrm>
                <a:off x="6324996" y="6396054"/>
                <a:ext cx="8818377" cy="30030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defRPr/>
                </a:pPr>
                <a:r>
                  <a:rPr lang="en-US" sz="54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</a:rPr>
                  <a:t>1 000 cm</a:t>
                </a:r>
                <a:r>
                  <a:rPr lang="en-US" sz="5400" baseline="300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</a:rPr>
                  <a:t>3</a:t>
                </a:r>
                <a:r>
                  <a:rPr lang="en-US" sz="54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</a:rPr>
                  <a:t> = </a:t>
                </a:r>
                <a:r>
                  <a:rPr lang="en-US" sz="5400" dirty="0">
                    <a:solidFill>
                      <a:srgbClr val="C00000"/>
                    </a:solidFill>
                    <a:effectLst/>
                    <a:latin typeface="UTM Avo" panose="02040603050506020204" pitchFamily="18" charset="0"/>
                  </a:rPr>
                  <a:t>1</a:t>
                </a:r>
                <a:r>
                  <a:rPr lang="en-US" sz="54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</a:rPr>
                  <a:t> dm</a:t>
                </a:r>
                <a:r>
                  <a:rPr lang="en-US" sz="5400" baseline="300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</a:rPr>
                  <a:t>3</a:t>
                </a:r>
                <a:endParaRPr kumimoji="0" lang="en-US" sz="5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  <a:p>
                <a:pPr algn="just">
                  <a:lnSpc>
                    <a:spcPct val="100000"/>
                  </a:lnSpc>
                </a:pPr>
                <a:r>
                  <a:rPr lang="en-US" sz="54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</a:rPr>
                  <a:t>15 000 cm</a:t>
                </a:r>
                <a:r>
                  <a:rPr lang="en-US" sz="5400" baseline="300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</a:rPr>
                  <a:t>3</a:t>
                </a:r>
                <a:r>
                  <a:rPr lang="en-US" sz="54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</a:rPr>
                  <a:t> = </a:t>
                </a:r>
                <a:r>
                  <a:rPr lang="en-US" sz="5400" dirty="0">
                    <a:solidFill>
                      <a:srgbClr val="C00000"/>
                    </a:solidFill>
                    <a:effectLst/>
                    <a:latin typeface="UTM Avo" panose="02040603050506020204" pitchFamily="18" charset="0"/>
                  </a:rPr>
                  <a:t>15 </a:t>
                </a:r>
                <a:r>
                  <a:rPr lang="en-US" sz="54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</a:rPr>
                  <a:t>dm</a:t>
                </a:r>
                <a:r>
                  <a:rPr lang="en-US" sz="5400" baseline="30000" dirty="0">
                    <a:solidFill>
                      <a:srgbClr val="000000"/>
                    </a:solidFill>
                    <a:effectLst/>
                    <a:latin typeface="UTM Avo" panose="02040603050506020204" pitchFamily="18" charset="0"/>
                  </a:rPr>
                  <a:t>3</a:t>
                </a:r>
                <a:endParaRPr lang="en-US" sz="540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</a:endParaRPr>
              </a:p>
              <a:p>
                <a:pPr algn="just">
                  <a:lnSpc>
                    <a:spcPct val="10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5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5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dm</a:t>
                </a:r>
                <a:r>
                  <a:rPr lang="en-US" sz="5400" baseline="300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3</a:t>
                </a:r>
                <a:r>
                  <a:rPr lang="en-US" sz="5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 = </a:t>
                </a:r>
                <a:r>
                  <a:rPr lang="en-US" sz="5400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2 500 </a:t>
                </a:r>
                <a:r>
                  <a:rPr lang="en-US" sz="54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cm</a:t>
                </a:r>
                <a:r>
                  <a:rPr lang="en-US" sz="5400" baseline="300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3</a:t>
                </a:r>
                <a:endParaRPr lang="en-US" sz="5400" dirty="0">
                  <a:solidFill>
                    <a:srgbClr val="00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62104B3-0238-9516-B039-51C41F65FD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996" y="6396054"/>
                <a:ext cx="8818377" cy="3003002"/>
              </a:xfrm>
              <a:prstGeom prst="rect">
                <a:avLst/>
              </a:prstGeom>
              <a:blipFill>
                <a:blip r:embed="rId5"/>
                <a:stretch>
                  <a:fillRect l="-3734" t="-6288" b="-2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FD7AEAFA-185F-FC86-23D3-CFD5796274F8}"/>
              </a:ext>
            </a:extLst>
          </p:cNvPr>
          <p:cNvSpPr txBox="1"/>
          <p:nvPr/>
        </p:nvSpPr>
        <p:spPr>
          <a:xfrm>
            <a:off x="10074713" y="2869287"/>
            <a:ext cx="821994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1 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m</a:t>
            </a:r>
            <a:r>
              <a:rPr kumimoji="0" lang="en-US" sz="5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3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 =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</a:rPr>
              <a:t>1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d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m</a:t>
            </a:r>
            <a:r>
              <a:rPr kumimoji="0" lang="en-US" sz="5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3</a:t>
            </a:r>
          </a:p>
          <a:p>
            <a:pPr algn="just">
              <a:lnSpc>
                <a:spcPct val="100000"/>
              </a:lnSpc>
            </a:pPr>
            <a:r>
              <a:rPr lang="en-US" sz="54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15 000 cm</a:t>
            </a:r>
            <a:r>
              <a:rPr lang="en-US" sz="5400" baseline="300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3</a:t>
            </a:r>
            <a:r>
              <a:rPr lang="en-US" sz="54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 = </a:t>
            </a:r>
            <a:r>
              <a:rPr lang="en-US" sz="5400" dirty="0"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15</a:t>
            </a:r>
            <a:r>
              <a:rPr lang="en-US" sz="54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 dm</a:t>
            </a:r>
            <a:r>
              <a:rPr lang="en-US" sz="5400" baseline="30000" dirty="0">
                <a:solidFill>
                  <a:srgbClr val="000000"/>
                </a:solidFill>
                <a:effectLst/>
                <a:latin typeface="UTM Avo" panose="02040603050506020204" pitchFamily="18" charset="0"/>
              </a:rPr>
              <a:t>3</a:t>
            </a:r>
            <a:endParaRPr lang="en-US" sz="5400" dirty="0">
              <a:solidFill>
                <a:srgbClr val="000000"/>
              </a:solidFill>
              <a:effectLst/>
              <a:latin typeface="UTM Avo" panose="02040603050506020204" pitchFamily="18" charset="0"/>
            </a:endParaRPr>
          </a:p>
          <a:p>
            <a:pPr algn="just"/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127 400 cm</a:t>
            </a:r>
            <a:r>
              <a:rPr lang="en-US" sz="5400" baseline="30000" dirty="0">
                <a:solidFill>
                  <a:srgbClr val="000000"/>
                </a:solidFill>
                <a:latin typeface="UTM Avo" panose="02040603050506020204" pitchFamily="18" charset="0"/>
              </a:rPr>
              <a:t>3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 = </a:t>
            </a:r>
            <a:r>
              <a:rPr lang="en-US" sz="5400" dirty="0">
                <a:solidFill>
                  <a:srgbClr val="C00000"/>
                </a:solidFill>
                <a:latin typeface="UTM Avo" panose="02040603050506020204" pitchFamily="18" charset="0"/>
              </a:rPr>
              <a:t>127,4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 dm</a:t>
            </a:r>
            <a:r>
              <a:rPr lang="en-US" sz="5400" baseline="30000" dirty="0">
                <a:solidFill>
                  <a:srgbClr val="000000"/>
                </a:solidFill>
                <a:latin typeface="UTM Avo" panose="02040603050506020204" pitchFamily="18" charset="0"/>
              </a:rPr>
              <a:t>3</a:t>
            </a:r>
            <a:endParaRPr lang="en-US" sz="54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BB49624-0EF8-A43A-0207-434DD3BA2B44}"/>
              </a:ext>
            </a:extLst>
          </p:cNvPr>
          <p:cNvSpPr/>
          <p:nvPr/>
        </p:nvSpPr>
        <p:spPr>
          <a:xfrm>
            <a:off x="289340" y="2836527"/>
            <a:ext cx="1219200" cy="1184045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#9Slide03 BoosterNextFYBlack" panose="02000A03000000020004" pitchFamily="2" charset="0"/>
              </a:rPr>
              <a:t>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68A0FE2-729D-7113-F853-9931A53C27B1}"/>
              </a:ext>
            </a:extLst>
          </p:cNvPr>
          <p:cNvSpPr/>
          <p:nvPr/>
        </p:nvSpPr>
        <p:spPr>
          <a:xfrm>
            <a:off x="8713699" y="2895957"/>
            <a:ext cx="1219200" cy="1184045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#9Slide03 BoosterNextFYBlack" panose="02000A03000000020004" pitchFamily="2" charset="0"/>
              </a:rPr>
              <a:t>b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69EAA6D-7B82-DE48-B9E9-C32B064E22B5}"/>
              </a:ext>
            </a:extLst>
          </p:cNvPr>
          <p:cNvSpPr/>
          <p:nvPr/>
        </p:nvSpPr>
        <p:spPr>
          <a:xfrm>
            <a:off x="4729088" y="6206289"/>
            <a:ext cx="1219200" cy="1184045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#9Slide03 BoosterNextFYBlack" panose="02000A03000000020004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75092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63904" y="13202313"/>
            <a:ext cx="10035540" cy="1451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2C9430"/>
                </a:solidFill>
                <a:latin typeface="Arimo Bold"/>
                <a:ea typeface="Arimo Bold"/>
                <a:cs typeface="Arimo Bold"/>
                <a:sym typeface="Arimo Bold"/>
              </a:rPr>
              <a:t>MĂNG NON – TÀI LIỆU TIỂU HỌC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Mời truy cập: </a:t>
            </a:r>
            <a:r>
              <a:rPr lang="en-US" sz="3000" u="sng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2" tooltip="https://www.facebook.com/groups/629898828017053"/>
              </a:rPr>
              <a:t>MĂNG NON- TÀI LIỆU TIỂU HỌC | Facebook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SĐT ZALO : </a:t>
            </a:r>
            <a:r>
              <a:rPr lang="en-US" sz="3000" b="1" u="sng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0382348780 (Cảm) </a:t>
            </a:r>
            <a:r>
              <a:rPr lang="en-US" sz="3000" b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 – </a:t>
            </a:r>
            <a:r>
              <a:rPr lang="en-US" sz="3000" b="1" u="sng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0905919065  (Linh)</a:t>
            </a:r>
          </a:p>
        </p:txBody>
      </p:sp>
      <p:sp>
        <p:nvSpPr>
          <p:cNvPr id="3" name="Freeform 3"/>
          <p:cNvSpPr/>
          <p:nvPr/>
        </p:nvSpPr>
        <p:spPr>
          <a:xfrm>
            <a:off x="-3640014" y="-2667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284803" y="123063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-7413954" y="2312670"/>
            <a:ext cx="10035540" cy="52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595959"/>
                </a:solidFill>
                <a:latin typeface="Arimo Bold"/>
                <a:ea typeface="Arimo Bold"/>
                <a:cs typeface="Arimo Bold"/>
                <a:sym typeface="Arimo Bold"/>
              </a:rPr>
              <a:t>By: Hồng Linh</a:t>
            </a:r>
          </a:p>
        </p:txBody>
      </p:sp>
      <p:sp>
        <p:nvSpPr>
          <p:cNvPr id="6" name="Freeform 6"/>
          <p:cNvSpPr/>
          <p:nvPr/>
        </p:nvSpPr>
        <p:spPr>
          <a:xfrm>
            <a:off x="3095778" y="3278839"/>
            <a:ext cx="438150" cy="478155"/>
          </a:xfrm>
          <a:custGeom>
            <a:avLst/>
            <a:gdLst/>
            <a:ahLst/>
            <a:cxnLst/>
            <a:rect l="l" t="t" r="r" b="b"/>
            <a:pathLst>
              <a:path w="438150" h="478155">
                <a:moveTo>
                  <a:pt x="0" y="0"/>
                </a:moveTo>
                <a:lnTo>
                  <a:pt x="438150" y="0"/>
                </a:lnTo>
                <a:lnTo>
                  <a:pt x="438150" y="478155"/>
                </a:lnTo>
                <a:lnTo>
                  <a:pt x="0" y="4781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776286" y="6457334"/>
            <a:ext cx="438150" cy="440055"/>
          </a:xfrm>
          <a:custGeom>
            <a:avLst/>
            <a:gdLst/>
            <a:ahLst/>
            <a:cxnLst/>
            <a:rect l="l" t="t" r="r" b="b"/>
            <a:pathLst>
              <a:path w="438150" h="440055">
                <a:moveTo>
                  <a:pt x="0" y="0"/>
                </a:moveTo>
                <a:lnTo>
                  <a:pt x="438150" y="0"/>
                </a:lnTo>
                <a:lnTo>
                  <a:pt x="438150" y="440054"/>
                </a:lnTo>
                <a:lnTo>
                  <a:pt x="0" y="4400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8643939" y="2350770"/>
            <a:ext cx="45720" cy="42862"/>
            <a:chOff x="0" y="0"/>
            <a:chExt cx="60960" cy="571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0960" cy="57150"/>
            </a:xfrm>
            <a:custGeom>
              <a:avLst/>
              <a:gdLst/>
              <a:ahLst/>
              <a:cxnLst/>
              <a:rect l="l" t="t" r="r" b="b"/>
              <a:pathLst>
                <a:path w="60960" h="57150">
                  <a:moveTo>
                    <a:pt x="53340" y="13970"/>
                  </a:moveTo>
                  <a:cubicBezTo>
                    <a:pt x="58420" y="43180"/>
                    <a:pt x="52070" y="52070"/>
                    <a:pt x="45720" y="54610"/>
                  </a:cubicBezTo>
                  <a:cubicBezTo>
                    <a:pt x="39370" y="57150"/>
                    <a:pt x="29210" y="55880"/>
                    <a:pt x="22860" y="52070"/>
                  </a:cubicBezTo>
                  <a:cubicBezTo>
                    <a:pt x="17780" y="48260"/>
                    <a:pt x="11430" y="39370"/>
                    <a:pt x="11430" y="33020"/>
                  </a:cubicBezTo>
                  <a:cubicBezTo>
                    <a:pt x="11430" y="26670"/>
                    <a:pt x="16510" y="15240"/>
                    <a:pt x="21590" y="11430"/>
                  </a:cubicBezTo>
                  <a:cubicBezTo>
                    <a:pt x="26670" y="7620"/>
                    <a:pt x="38100" y="6350"/>
                    <a:pt x="44450" y="8890"/>
                  </a:cubicBezTo>
                  <a:cubicBezTo>
                    <a:pt x="50800" y="11430"/>
                    <a:pt x="58420" y="19050"/>
                    <a:pt x="59690" y="25400"/>
                  </a:cubicBezTo>
                  <a:cubicBezTo>
                    <a:pt x="60960" y="33020"/>
                    <a:pt x="55880" y="49530"/>
                    <a:pt x="48260" y="53340"/>
                  </a:cubicBezTo>
                  <a:cubicBezTo>
                    <a:pt x="39370" y="57150"/>
                    <a:pt x="13970" y="49530"/>
                    <a:pt x="7620" y="41910"/>
                  </a:cubicBezTo>
                  <a:cubicBezTo>
                    <a:pt x="1270" y="35560"/>
                    <a:pt x="0" y="17780"/>
                    <a:pt x="5080" y="11430"/>
                  </a:cubicBezTo>
                  <a:cubicBezTo>
                    <a:pt x="10160" y="3810"/>
                    <a:pt x="38100" y="0"/>
                    <a:pt x="38100" y="0"/>
                  </a:cubicBezTo>
                </a:path>
              </a:pathLst>
            </a:custGeom>
            <a:solidFill>
              <a:srgbClr val="D8B08C"/>
            </a:solidFill>
          </p:spPr>
        </p:sp>
      </p:grpSp>
      <p:sp>
        <p:nvSpPr>
          <p:cNvPr id="10" name="Freeform 10"/>
          <p:cNvSpPr/>
          <p:nvPr/>
        </p:nvSpPr>
        <p:spPr>
          <a:xfrm rot="-162447">
            <a:off x="5452852" y="8086179"/>
            <a:ext cx="2776950" cy="1300537"/>
          </a:xfrm>
          <a:custGeom>
            <a:avLst/>
            <a:gdLst/>
            <a:ahLst/>
            <a:cxnLst/>
            <a:rect l="l" t="t" r="r" b="b"/>
            <a:pathLst>
              <a:path w="2776950" h="1300537">
                <a:moveTo>
                  <a:pt x="0" y="0"/>
                </a:moveTo>
                <a:lnTo>
                  <a:pt x="2776950" y="0"/>
                </a:lnTo>
                <a:lnTo>
                  <a:pt x="2776950" y="1300537"/>
                </a:lnTo>
                <a:lnTo>
                  <a:pt x="0" y="13005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0" r="-80"/>
            </a:stretch>
          </a:blipFill>
        </p:spPr>
      </p:sp>
      <p:sp>
        <p:nvSpPr>
          <p:cNvPr id="11" name="Freeform 11"/>
          <p:cNvSpPr/>
          <p:nvPr/>
        </p:nvSpPr>
        <p:spPr>
          <a:xfrm rot="236384">
            <a:off x="16099590" y="4166877"/>
            <a:ext cx="1387058" cy="1942203"/>
          </a:xfrm>
          <a:custGeom>
            <a:avLst/>
            <a:gdLst/>
            <a:ahLst/>
            <a:cxnLst/>
            <a:rect l="l" t="t" r="r" b="b"/>
            <a:pathLst>
              <a:path w="1387058" h="1942203">
                <a:moveTo>
                  <a:pt x="0" y="0"/>
                </a:moveTo>
                <a:lnTo>
                  <a:pt x="1387058" y="0"/>
                </a:lnTo>
                <a:lnTo>
                  <a:pt x="1387058" y="1942203"/>
                </a:lnTo>
                <a:lnTo>
                  <a:pt x="0" y="19422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06" r="-106"/>
            </a:stretch>
          </a:blipFill>
        </p:spPr>
      </p:sp>
      <p:sp>
        <p:nvSpPr>
          <p:cNvPr id="12" name="Freeform 12"/>
          <p:cNvSpPr/>
          <p:nvPr/>
        </p:nvSpPr>
        <p:spPr>
          <a:xfrm rot="220561">
            <a:off x="1270807" y="700344"/>
            <a:ext cx="2735068" cy="1430212"/>
          </a:xfrm>
          <a:custGeom>
            <a:avLst/>
            <a:gdLst/>
            <a:ahLst/>
            <a:cxnLst/>
            <a:rect l="l" t="t" r="r" b="b"/>
            <a:pathLst>
              <a:path w="2735068" h="1430212">
                <a:moveTo>
                  <a:pt x="0" y="0"/>
                </a:moveTo>
                <a:lnTo>
                  <a:pt x="2735069" y="0"/>
                </a:lnTo>
                <a:lnTo>
                  <a:pt x="2735069" y="1430212"/>
                </a:lnTo>
                <a:lnTo>
                  <a:pt x="0" y="14302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132" b="-132"/>
            </a:stretch>
          </a:blipFill>
        </p:spPr>
      </p:sp>
      <p:sp>
        <p:nvSpPr>
          <p:cNvPr id="13" name="Freeform 13"/>
          <p:cNvSpPr/>
          <p:nvPr/>
        </p:nvSpPr>
        <p:spPr>
          <a:xfrm rot="420285">
            <a:off x="15174877" y="832475"/>
            <a:ext cx="1526834" cy="1592524"/>
          </a:xfrm>
          <a:custGeom>
            <a:avLst/>
            <a:gdLst/>
            <a:ahLst/>
            <a:cxnLst/>
            <a:rect l="l" t="t" r="r" b="b"/>
            <a:pathLst>
              <a:path w="1526834" h="1592524">
                <a:moveTo>
                  <a:pt x="0" y="0"/>
                </a:moveTo>
                <a:lnTo>
                  <a:pt x="1526834" y="0"/>
                </a:lnTo>
                <a:lnTo>
                  <a:pt x="1526834" y="1592524"/>
                </a:lnTo>
                <a:lnTo>
                  <a:pt x="0" y="15925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t="-21" b="-21"/>
            </a:stretch>
          </a:blipFill>
        </p:spPr>
      </p:sp>
      <p:sp>
        <p:nvSpPr>
          <p:cNvPr id="14" name="Freeform 14"/>
          <p:cNvSpPr/>
          <p:nvPr/>
        </p:nvSpPr>
        <p:spPr>
          <a:xfrm rot="-569934">
            <a:off x="546075" y="3650269"/>
            <a:ext cx="1619486" cy="1849961"/>
          </a:xfrm>
          <a:custGeom>
            <a:avLst/>
            <a:gdLst/>
            <a:ahLst/>
            <a:cxnLst/>
            <a:rect l="l" t="t" r="r" b="b"/>
            <a:pathLst>
              <a:path w="1619486" h="1849961">
                <a:moveTo>
                  <a:pt x="0" y="0"/>
                </a:moveTo>
                <a:lnTo>
                  <a:pt x="1619486" y="0"/>
                </a:lnTo>
                <a:lnTo>
                  <a:pt x="1619486" y="1849961"/>
                </a:lnTo>
                <a:lnTo>
                  <a:pt x="0" y="184996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86" r="-86"/>
            </a:stretch>
          </a:blipFill>
        </p:spPr>
      </p:sp>
      <p:sp>
        <p:nvSpPr>
          <p:cNvPr id="15" name="Freeform 15"/>
          <p:cNvSpPr/>
          <p:nvPr/>
        </p:nvSpPr>
        <p:spPr>
          <a:xfrm rot="-514279">
            <a:off x="14961700" y="7620160"/>
            <a:ext cx="1713309" cy="1713309"/>
          </a:xfrm>
          <a:custGeom>
            <a:avLst/>
            <a:gdLst/>
            <a:ahLst/>
            <a:cxnLst/>
            <a:rect l="l" t="t" r="r" b="b"/>
            <a:pathLst>
              <a:path w="1713309" h="1713309">
                <a:moveTo>
                  <a:pt x="0" y="0"/>
                </a:moveTo>
                <a:lnTo>
                  <a:pt x="1713309" y="0"/>
                </a:lnTo>
                <a:lnTo>
                  <a:pt x="1713309" y="1713310"/>
                </a:lnTo>
                <a:lnTo>
                  <a:pt x="0" y="171331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827351">
            <a:off x="1249831" y="7135872"/>
            <a:ext cx="1520150" cy="2039330"/>
          </a:xfrm>
          <a:custGeom>
            <a:avLst/>
            <a:gdLst/>
            <a:ahLst/>
            <a:cxnLst/>
            <a:rect l="l" t="t" r="r" b="b"/>
            <a:pathLst>
              <a:path w="1520150" h="2039330">
                <a:moveTo>
                  <a:pt x="0" y="0"/>
                </a:moveTo>
                <a:lnTo>
                  <a:pt x="1520150" y="0"/>
                </a:lnTo>
                <a:lnTo>
                  <a:pt x="1520150" y="2039330"/>
                </a:lnTo>
                <a:lnTo>
                  <a:pt x="0" y="203933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t="-82" b="-82"/>
            </a:stretch>
          </a:blipFill>
        </p:spPr>
      </p:sp>
      <p:sp>
        <p:nvSpPr>
          <p:cNvPr id="17" name="Freeform 17"/>
          <p:cNvSpPr/>
          <p:nvPr/>
        </p:nvSpPr>
        <p:spPr>
          <a:xfrm rot="307064">
            <a:off x="10641121" y="7792408"/>
            <a:ext cx="1401898" cy="1888079"/>
          </a:xfrm>
          <a:custGeom>
            <a:avLst/>
            <a:gdLst/>
            <a:ahLst/>
            <a:cxnLst/>
            <a:rect l="l" t="t" r="r" b="b"/>
            <a:pathLst>
              <a:path w="1401898" h="1888079">
                <a:moveTo>
                  <a:pt x="0" y="0"/>
                </a:moveTo>
                <a:lnTo>
                  <a:pt x="1401899" y="0"/>
                </a:lnTo>
                <a:lnTo>
                  <a:pt x="1401899" y="1888079"/>
                </a:lnTo>
                <a:lnTo>
                  <a:pt x="0" y="188807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-82" r="-82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27771" y="1505356"/>
            <a:ext cx="16204572" cy="5367993"/>
          </a:xfrm>
          <a:custGeom>
            <a:avLst/>
            <a:gdLst/>
            <a:ahLst/>
            <a:cxnLst/>
            <a:rect l="l" t="t" r="r" b="b"/>
            <a:pathLst>
              <a:path w="16204572" h="5367993">
                <a:moveTo>
                  <a:pt x="0" y="0"/>
                </a:moveTo>
                <a:lnTo>
                  <a:pt x="16204572" y="0"/>
                </a:lnTo>
                <a:lnTo>
                  <a:pt x="16204572" y="5367993"/>
                </a:lnTo>
                <a:lnTo>
                  <a:pt x="0" y="5367993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51"/>
          <a:stretch/>
        </p:blipFill>
        <p:spPr>
          <a:xfrm>
            <a:off x="12750139" y="0"/>
            <a:ext cx="5537861" cy="10287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01" r="57648"/>
          <a:stretch/>
        </p:blipFill>
        <p:spPr>
          <a:xfrm>
            <a:off x="13471234" y="-10718"/>
            <a:ext cx="4816766" cy="950902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7" y="1923807"/>
            <a:ext cx="8526167" cy="8398791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97C70230-C210-4A38-8480-00FD22E5D31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6" t="35216" r="29113" b="53211"/>
          <a:stretch/>
        </p:blipFill>
        <p:spPr>
          <a:xfrm>
            <a:off x="1517806" y="-338000"/>
            <a:ext cx="15716993" cy="2394858"/>
          </a:xfrm>
          <a:prstGeom prst="rect">
            <a:avLst/>
          </a:prstGeom>
        </p:spPr>
      </p:pic>
      <p:sp>
        <p:nvSpPr>
          <p:cNvPr id="13" name="文本框 1">
            <a:extLst>
              <a:ext uri="{FF2B5EF4-FFF2-40B4-BE49-F238E27FC236}">
                <a16:creationId xmlns:a16="http://schemas.microsoft.com/office/drawing/2014/main" id="{CFF03723-9439-43CA-A93F-78DFDEB1CD96}"/>
              </a:ext>
            </a:extLst>
          </p:cNvPr>
          <p:cNvSpPr txBox="1"/>
          <p:nvPr/>
        </p:nvSpPr>
        <p:spPr>
          <a:xfrm>
            <a:off x="4857369" y="290944"/>
            <a:ext cx="9533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6000" b="1"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defRPr>
            </a:lvl1pPr>
          </a:lstStyle>
          <a:p>
            <a:pPr defTabSz="1371600"/>
            <a:r>
              <a:rPr lang="en-US" altLang="zh-CN" sz="7200" dirty="0">
                <a:solidFill>
                  <a:prstClr val="white"/>
                </a:solidFill>
                <a:latin typeface="UTM Avo" panose="02040603050506020204" pitchFamily="18" charset="0"/>
                <a:ea typeface="UVF Valentine" panose="02000603000000000000" pitchFamily="2" charset="0"/>
              </a:rPr>
              <a:t>TẾT ĐẾN RỒI</a:t>
            </a:r>
            <a:endParaRPr lang="zh-CN" altLang="en-US" sz="72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 descr="A picture containing container&#10;&#10;Description automatically generated">
            <a:extLst>
              <a:ext uri="{FF2B5EF4-FFF2-40B4-BE49-F238E27FC236}">
                <a16:creationId xmlns:a16="http://schemas.microsoft.com/office/drawing/2014/main" id="{2AD42A97-FA9C-4753-9016-B7BEAF695A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364" r="92636">
                        <a14:foregroundMark x1="8000" y1="57455" x2="7273" y2="70182"/>
                        <a14:foregroundMark x1="90636" y1="55636" x2="92727" y2="69455"/>
                        <a14:foregroundMark x1="6364" y1="58818" x2="7727" y2="58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966" y="6972182"/>
            <a:ext cx="2009589" cy="2009589"/>
          </a:xfrm>
          <a:prstGeom prst="rect">
            <a:avLst/>
          </a:prstGeom>
        </p:spPr>
      </p:pic>
      <p:pic>
        <p:nvPicPr>
          <p:cNvPr id="7" name="Picture 6" descr="A picture containing indoor, toy, doll&#10;&#10;Description automatically generated">
            <a:extLst>
              <a:ext uri="{FF2B5EF4-FFF2-40B4-BE49-F238E27FC236}">
                <a16:creationId xmlns:a16="http://schemas.microsoft.com/office/drawing/2014/main" id="{2194CE6B-B5FA-4B5A-A955-4D0ACB74FE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73" b="89965" l="10000" r="90000">
                        <a14:foregroundMark x1="42375" y1="3873" x2="34625" y2="10387"/>
                        <a14:foregroundMark x1="56375" y1="33627" x2="48250" y2="34683"/>
                        <a14:foregroundMark x1="15750" y1="23944" x2="13625" y2="32042"/>
                        <a14:foregroundMark x1="13625" y1="32042" x2="16000" y2="49296"/>
                        <a14:foregroundMark x1="16000" y1="49296" x2="17750" y2="54049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996" y="1426756"/>
            <a:ext cx="9173816" cy="7115258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E394971A-C1C1-4FAA-B2B2-80033B9BCB5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6604" y="6106286"/>
            <a:ext cx="3766773" cy="3766773"/>
          </a:xfrm>
          <a:prstGeom prst="rect">
            <a:avLst/>
          </a:prstGeom>
        </p:spPr>
      </p:pic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6A606FAA-625D-4791-A548-1CAD50EA5CD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8303" y="5813951"/>
            <a:ext cx="3046295" cy="30462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4080A4-18BB-4BFB-9423-E13482EB4A4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7110" y="6941651"/>
            <a:ext cx="2335626" cy="108243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C765A95-E5C4-4769-BFC7-1B4FD43C3ED0}"/>
              </a:ext>
            </a:extLst>
          </p:cNvPr>
          <p:cNvGrpSpPr/>
          <p:nvPr/>
        </p:nvGrpSpPr>
        <p:grpSpPr>
          <a:xfrm>
            <a:off x="11322785" y="6743771"/>
            <a:ext cx="4194675" cy="3936558"/>
            <a:chOff x="8633759" y="4036458"/>
            <a:chExt cx="2401142" cy="2401142"/>
          </a:xfrm>
        </p:grpSpPr>
        <p:pic>
          <p:nvPicPr>
            <p:cNvPr id="19" name="Picture 18" descr="Diagram&#10;&#10;Description automatically generated">
              <a:extLst>
                <a:ext uri="{FF2B5EF4-FFF2-40B4-BE49-F238E27FC236}">
                  <a16:creationId xmlns:a16="http://schemas.microsoft.com/office/drawing/2014/main" id="{8A31D42F-A384-4ABC-8976-810496621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759" y="4036458"/>
              <a:ext cx="2401142" cy="240114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11A0AF9-A927-4D96-854A-FD1617FDD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4899" y="4708233"/>
              <a:ext cx="1298552" cy="865701"/>
            </a:xfrm>
            <a:prstGeom prst="rect">
              <a:avLst/>
            </a:prstGeom>
          </p:spPr>
        </p:pic>
      </p:grp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BD22D1A-7757-4FB9-B970-3A3DFFAC47A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8438" r="90000">
                        <a14:foregroundMark x1="8438" y1="54063" x2="8438" y2="5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68" y="8128601"/>
            <a:ext cx="1978830" cy="1978830"/>
          </a:xfrm>
          <a:prstGeom prst="rect">
            <a:avLst/>
          </a:prstGeom>
        </p:spPr>
      </p:pic>
      <p:pic>
        <p:nvPicPr>
          <p:cNvPr id="23" name="Picture 22" descr="A picture containing flower, indoor, plant&#10;&#10;Description automatically generated">
            <a:extLst>
              <a:ext uri="{FF2B5EF4-FFF2-40B4-BE49-F238E27FC236}">
                <a16:creationId xmlns:a16="http://schemas.microsoft.com/office/drawing/2014/main" id="{4B03499A-1593-4863-A21C-99A4B3C85BE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042" y="-423955"/>
            <a:ext cx="8145024" cy="3803969"/>
          </a:xfrm>
          <a:prstGeom prst="rect">
            <a:avLst/>
          </a:prstGeom>
        </p:spPr>
      </p:pic>
      <p:pic>
        <p:nvPicPr>
          <p:cNvPr id="29" name="图片 18">
            <a:extLst>
              <a:ext uri="{FF2B5EF4-FFF2-40B4-BE49-F238E27FC236}">
                <a16:creationId xmlns:a16="http://schemas.microsoft.com/office/drawing/2014/main" id="{7AB46ED5-1D31-4ECA-AFEE-8CCA97E05703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907" y="2198179"/>
            <a:ext cx="3236234" cy="3236234"/>
          </a:xfrm>
          <a:prstGeom prst="rect">
            <a:avLst/>
          </a:prstGeom>
        </p:spPr>
      </p:pic>
      <p:sp>
        <p:nvSpPr>
          <p:cNvPr id="22" name="文本框 2">
            <a:extLst>
              <a:ext uri="{FF2B5EF4-FFF2-40B4-BE49-F238E27FC236}">
                <a16:creationId xmlns:a16="http://schemas.microsoft.com/office/drawing/2014/main" id="{99C7502E-8E99-402F-8BBA-342C2B2F24E2}"/>
              </a:ext>
            </a:extLst>
          </p:cNvPr>
          <p:cNvSpPr txBox="1"/>
          <p:nvPr/>
        </p:nvSpPr>
        <p:spPr>
          <a:xfrm>
            <a:off x="7456071" y="9385261"/>
            <a:ext cx="9902992" cy="1052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ts val="6450"/>
              </a:lnSpc>
            </a:pPr>
            <a:r>
              <a:rPr lang="en-US" altLang="zh-CN" sz="8800" b="1" dirty="0" err="1">
                <a:solidFill>
                  <a:srgbClr val="F56199"/>
                </a:solidFill>
                <a:latin typeface="UYa Mirella Script Limited" panose="02000000000000000000" pitchFamily="2" charset="0"/>
                <a:ea typeface="方正少儿简体" panose="03000509000000000000" pitchFamily="65" charset="-122"/>
              </a:rPr>
              <a:t>Yêu</a:t>
            </a:r>
            <a:r>
              <a:rPr lang="en-US" altLang="zh-CN" sz="8800" b="1" dirty="0">
                <a:solidFill>
                  <a:srgbClr val="F56199"/>
                </a:solidFill>
                <a:latin typeface="UYa Mirella Script Limited" panose="02000000000000000000" pitchFamily="2" charset="0"/>
                <a:ea typeface="方正少儿简体" panose="03000509000000000000" pitchFamily="65" charset="-122"/>
              </a:rPr>
              <a:t> </a:t>
            </a:r>
            <a:r>
              <a:rPr lang="en-US" altLang="zh-CN" sz="8800" b="1" dirty="0" err="1">
                <a:solidFill>
                  <a:srgbClr val="F56199"/>
                </a:solidFill>
                <a:latin typeface="UYa Mirella Script Limited" panose="02000000000000000000" pitchFamily="2" charset="0"/>
                <a:ea typeface="方正少儿简体" panose="03000509000000000000" pitchFamily="65" charset="-122"/>
              </a:rPr>
              <a:t>Tết</a:t>
            </a:r>
            <a:r>
              <a:rPr lang="en-US" altLang="zh-CN" sz="8800" b="1" dirty="0">
                <a:solidFill>
                  <a:srgbClr val="F56199"/>
                </a:solidFill>
                <a:latin typeface="UYa Mirella Script Limited" panose="02000000000000000000" pitchFamily="2" charset="0"/>
                <a:ea typeface="方正少儿简体" panose="03000509000000000000" pitchFamily="65" charset="-122"/>
              </a:rPr>
              <a:t> </a:t>
            </a:r>
            <a:r>
              <a:rPr lang="en-US" altLang="zh-CN" sz="8800" b="1" dirty="0" err="1">
                <a:solidFill>
                  <a:srgbClr val="F56199"/>
                </a:solidFill>
                <a:latin typeface="UYa Mirella Script Limited" panose="02000000000000000000" pitchFamily="2" charset="0"/>
                <a:ea typeface="方正少儿简体" panose="03000509000000000000" pitchFamily="65" charset="-122"/>
              </a:rPr>
              <a:t>quê</a:t>
            </a:r>
            <a:r>
              <a:rPr lang="en-US" altLang="zh-CN" sz="8800" b="1" dirty="0">
                <a:solidFill>
                  <a:srgbClr val="F56199"/>
                </a:solidFill>
                <a:latin typeface="UYa Mirella Script Limited" panose="02000000000000000000" pitchFamily="2" charset="0"/>
                <a:ea typeface="方正少儿简体" panose="03000509000000000000" pitchFamily="65" charset="-122"/>
              </a:rPr>
              <a:t> </a:t>
            </a:r>
            <a:r>
              <a:rPr lang="en-US" altLang="zh-CN" sz="8800" b="1" dirty="0" err="1">
                <a:solidFill>
                  <a:srgbClr val="F56199"/>
                </a:solidFill>
                <a:latin typeface="UYa Mirella Script Limited" panose="02000000000000000000" pitchFamily="2" charset="0"/>
                <a:ea typeface="方正少儿简体" panose="03000509000000000000" pitchFamily="65" charset="-122"/>
              </a:rPr>
              <a:t>em</a:t>
            </a:r>
            <a:r>
              <a:rPr lang="en-US" altLang="zh-CN" sz="8800" b="1" dirty="0">
                <a:solidFill>
                  <a:srgbClr val="F56199"/>
                </a:solidFill>
                <a:latin typeface="UYa Mirella Script Limited" panose="02000000000000000000" pitchFamily="2" charset="0"/>
                <a:ea typeface="方正少儿简体" panose="03000509000000000000" pitchFamily="65" charset="-122"/>
              </a:rPr>
              <a:t>!</a:t>
            </a:r>
            <a:endParaRPr lang="zh-CN" altLang="en-US" sz="8800" b="1" dirty="0">
              <a:solidFill>
                <a:srgbClr val="F56199"/>
              </a:solidFill>
              <a:latin typeface="UYa Mirella Script Limited" panose="02000000000000000000" pitchFamily="2" charset="0"/>
              <a:ea typeface="方正少儿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646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1DE7B22-6552-40F4-BCD7-A475ADB366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0500" y="-4000500"/>
            <a:ext cx="10287000" cy="1828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FA548CD-BB2E-4CBA-B76B-28BAF6320CAB}"/>
              </a:ext>
            </a:extLst>
          </p:cNvPr>
          <p:cNvSpPr/>
          <p:nvPr/>
        </p:nvSpPr>
        <p:spPr>
          <a:xfrm>
            <a:off x="361951" y="342900"/>
            <a:ext cx="17561318" cy="960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86796E5-CA52-4493-A313-1F4A76C560C6}"/>
              </a:ext>
            </a:extLst>
          </p:cNvPr>
          <p:cNvSpPr/>
          <p:nvPr/>
        </p:nvSpPr>
        <p:spPr>
          <a:xfrm>
            <a:off x="689438" y="651137"/>
            <a:ext cx="16891200" cy="8931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65100">
              <a:schemeClr val="bg1">
                <a:lumMod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E49A02B-1F32-4714-9A66-7A331145F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4150" y="683079"/>
            <a:ext cx="5396489" cy="960392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02D9251-6D42-4FD8-926C-1270A2723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7365" y="683079"/>
            <a:ext cx="5396489" cy="9603921"/>
          </a:xfrm>
          <a:prstGeom prst="rect">
            <a:avLst/>
          </a:prstGeom>
        </p:spPr>
      </p:pic>
      <p:pic>
        <p:nvPicPr>
          <p:cNvPr id="3" name="Picture 2" descr="A group of children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0EE79FFA-F534-4C83-80E9-99078E559E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697" y="-2263071"/>
            <a:ext cx="9563768" cy="9563768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891A079-593B-42EA-8833-8ED70641EA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7445" y="6653407"/>
            <a:ext cx="2941211" cy="111478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1" name="图片 2">
            <a:extLst>
              <a:ext uri="{FF2B5EF4-FFF2-40B4-BE49-F238E27FC236}">
                <a16:creationId xmlns:a16="http://schemas.microsoft.com/office/drawing/2014/main" id="{B030830C-4136-4741-8509-A4DD3E68010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6" t="35216" r="29113" b="53211"/>
          <a:stretch/>
        </p:blipFill>
        <p:spPr>
          <a:xfrm>
            <a:off x="1158230" y="4090198"/>
            <a:ext cx="19805186" cy="301779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3B18B26-F97D-42F0-859D-22BB8968C2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097" y="5997401"/>
            <a:ext cx="6295680" cy="3541571"/>
          </a:xfrm>
          <a:prstGeom prst="rect">
            <a:avLst/>
          </a:prstGeom>
        </p:spPr>
      </p:pic>
      <p:sp>
        <p:nvSpPr>
          <p:cNvPr id="12" name="文本框 1">
            <a:extLst>
              <a:ext uri="{FF2B5EF4-FFF2-40B4-BE49-F238E27FC236}">
                <a16:creationId xmlns:a16="http://schemas.microsoft.com/office/drawing/2014/main" id="{256BD34A-8B24-4191-9A41-91C24E2AED36}"/>
              </a:ext>
            </a:extLst>
          </p:cNvPr>
          <p:cNvSpPr txBox="1"/>
          <p:nvPr/>
        </p:nvSpPr>
        <p:spPr>
          <a:xfrm>
            <a:off x="4614062" y="4701089"/>
            <a:ext cx="95637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6000" b="1"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defRPr>
            </a:lvl1pPr>
          </a:lstStyle>
          <a:p>
            <a:pPr defTabSz="1371600"/>
            <a:r>
              <a:rPr lang="en-US" altLang="zh-CN" sz="8800" dirty="0" err="1">
                <a:solidFill>
                  <a:prstClr val="black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UVF Valentine" panose="02000603000000000000" pitchFamily="2" charset="0"/>
              </a:rPr>
              <a:t>Gói</a:t>
            </a:r>
            <a:r>
              <a:rPr lang="en-US" altLang="zh-CN" sz="8800" dirty="0">
                <a:solidFill>
                  <a:prstClr val="black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UVF Valentine" panose="02000603000000000000" pitchFamily="2" charset="0"/>
              </a:rPr>
              <a:t> bánh </a:t>
            </a:r>
            <a:r>
              <a:rPr lang="en-US" altLang="zh-CN" sz="8800" dirty="0" err="1">
                <a:solidFill>
                  <a:prstClr val="black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UVF Valentine" panose="02000603000000000000" pitchFamily="2" charset="0"/>
              </a:rPr>
              <a:t>chưng</a:t>
            </a:r>
            <a:endParaRPr lang="zh-CN" altLang="en-US" sz="8800" dirty="0">
              <a:solidFill>
                <a:prstClr val="black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227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1.66667E-6 0.0284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685800" y="571500"/>
            <a:ext cx="16775654" cy="9144000"/>
            <a:chOff x="0" y="0"/>
            <a:chExt cx="22367538" cy="12192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367621" cy="12192127"/>
            </a:xfrm>
            <a:custGeom>
              <a:avLst/>
              <a:gdLst/>
              <a:ahLst/>
              <a:cxnLst/>
              <a:rect l="l" t="t" r="r" b="b"/>
              <a:pathLst>
                <a:path w="22367621" h="12192127">
                  <a:moveTo>
                    <a:pt x="812419" y="0"/>
                  </a:moveTo>
                  <a:lnTo>
                    <a:pt x="21555075" y="0"/>
                  </a:lnTo>
                  <a:cubicBezTo>
                    <a:pt x="21770594" y="0"/>
                    <a:pt x="21977223" y="40005"/>
                    <a:pt x="22129623" y="111125"/>
                  </a:cubicBezTo>
                  <a:cubicBezTo>
                    <a:pt x="22282023" y="182245"/>
                    <a:pt x="22367621" y="278765"/>
                    <a:pt x="22367621" y="379349"/>
                  </a:cubicBezTo>
                  <a:lnTo>
                    <a:pt x="22367621" y="11812778"/>
                  </a:lnTo>
                  <a:cubicBezTo>
                    <a:pt x="22367621" y="11913362"/>
                    <a:pt x="22282023" y="12009882"/>
                    <a:pt x="22129623" y="12081002"/>
                  </a:cubicBezTo>
                  <a:cubicBezTo>
                    <a:pt x="21977223" y="12152123"/>
                    <a:pt x="21770594" y="12192127"/>
                    <a:pt x="21555075" y="12192127"/>
                  </a:cubicBezTo>
                  <a:lnTo>
                    <a:pt x="812419" y="12192127"/>
                  </a:lnTo>
                  <a:cubicBezTo>
                    <a:pt x="596900" y="12192127"/>
                    <a:pt x="390271" y="12152123"/>
                    <a:pt x="237871" y="12081002"/>
                  </a:cubicBezTo>
                  <a:cubicBezTo>
                    <a:pt x="85471" y="12009882"/>
                    <a:pt x="0" y="11913362"/>
                    <a:pt x="0" y="11812778"/>
                  </a:cubicBezTo>
                  <a:lnTo>
                    <a:pt x="0" y="379222"/>
                  </a:lnTo>
                  <a:cubicBezTo>
                    <a:pt x="0" y="278638"/>
                    <a:pt x="85598" y="182245"/>
                    <a:pt x="237998" y="111125"/>
                  </a:cubicBezTo>
                  <a:cubicBezTo>
                    <a:pt x="390398" y="40005"/>
                    <a:pt x="597027" y="0"/>
                    <a:pt x="81241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" name="TextBox 2"/>
          <p:cNvSpPr txBox="1"/>
          <p:nvPr/>
        </p:nvSpPr>
        <p:spPr>
          <a:xfrm>
            <a:off x="4863904" y="13202313"/>
            <a:ext cx="10035540" cy="1451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dirty="0">
                <a:solidFill>
                  <a:srgbClr val="2C9430"/>
                </a:solidFill>
                <a:latin typeface="Arimo Bold"/>
                <a:ea typeface="Arimo Bold"/>
                <a:cs typeface="Arimo Bold"/>
                <a:sym typeface="Arimo Bold"/>
              </a:rPr>
              <a:t>MĂNG NON – TÀI LIỆU TIỂU HỌC</a:t>
            </a:r>
          </a:p>
          <a:p>
            <a:pPr algn="ctr">
              <a:lnSpc>
                <a:spcPts val="3600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Mời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truy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cập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: </a:t>
            </a:r>
            <a:r>
              <a:rPr lang="en-US" sz="3000" u="sng" dirty="0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2" tooltip="https://www.facebook.com/groups/629898828017053"/>
              </a:rPr>
              <a:t>MĂNG NON- TÀI LIỆU TIỂU HỌC | Facebook</a:t>
            </a:r>
          </a:p>
          <a:p>
            <a:pPr algn="ctr">
              <a:lnSpc>
                <a:spcPts val="3600"/>
              </a:lnSpc>
            </a:pPr>
            <a:r>
              <a:rPr lang="en-US" sz="3000" b="1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SĐT ZALO : 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0382348780 (</a:t>
            </a:r>
            <a:r>
              <a:rPr lang="en-US" sz="3000" b="1" u="sng" dirty="0" err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Cảm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) </a:t>
            </a:r>
            <a:r>
              <a:rPr lang="en-US" sz="3000" b="1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 – 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0905919065  (Linh)</a:t>
            </a:r>
          </a:p>
        </p:txBody>
      </p:sp>
      <p:sp>
        <p:nvSpPr>
          <p:cNvPr id="3" name="Freeform 3"/>
          <p:cNvSpPr/>
          <p:nvPr/>
        </p:nvSpPr>
        <p:spPr>
          <a:xfrm>
            <a:off x="-3640014" y="-2667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284803" y="123063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-7413954" y="2312670"/>
            <a:ext cx="10035540" cy="52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595959"/>
                </a:solidFill>
                <a:latin typeface="Arimo Bold"/>
                <a:ea typeface="Arimo Bold"/>
                <a:cs typeface="Arimo Bold"/>
                <a:sym typeface="Arimo Bold"/>
              </a:rPr>
              <a:t>By: Hồng Linh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2510446-807D-24E3-090C-A71E786E6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315" y="3992897"/>
            <a:ext cx="16670201" cy="473873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EE45DE2-098F-CCA2-8C8C-2E3C38DCC6E8}"/>
              </a:ext>
            </a:extLst>
          </p:cNvPr>
          <p:cNvGrpSpPr/>
          <p:nvPr/>
        </p:nvGrpSpPr>
        <p:grpSpPr>
          <a:xfrm>
            <a:off x="5715000" y="915200"/>
            <a:ext cx="6858000" cy="1785016"/>
            <a:chOff x="5181600" y="1055429"/>
            <a:chExt cx="6858000" cy="178501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7845529-8534-532B-A8DA-019D9435A190}"/>
                </a:ext>
              </a:extLst>
            </p:cNvPr>
            <p:cNvSpPr/>
            <p:nvPr/>
          </p:nvSpPr>
          <p:spPr>
            <a:xfrm>
              <a:off x="5181600" y="1055429"/>
              <a:ext cx="6858000" cy="178501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1F18365-E657-025A-668C-E3A2BB9E4FCE}"/>
                </a:ext>
              </a:extLst>
            </p:cNvPr>
            <p:cNvGrpSpPr/>
            <p:nvPr/>
          </p:nvGrpSpPr>
          <p:grpSpPr>
            <a:xfrm>
              <a:off x="5994403" y="1055429"/>
              <a:ext cx="5381091" cy="1657390"/>
              <a:chOff x="5994403" y="1055429"/>
              <a:chExt cx="5381091" cy="1657390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C9220247-51CE-2292-250C-25389D940E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5000" l="8696" r="89855">
                            <a14:foregroundMark x1="57971" y1="33333" x2="57971" y2="3333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994403" y="1055429"/>
                <a:ext cx="1905999" cy="1657390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2D94F5D-B120-8A79-7F05-A6A7B0ED5643}"/>
                  </a:ext>
                </a:extLst>
              </p:cNvPr>
              <p:cNvSpPr txBox="1"/>
              <p:nvPr/>
            </p:nvSpPr>
            <p:spPr>
              <a:xfrm>
                <a:off x="8367939" y="1376293"/>
                <a:ext cx="3007555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dirty="0">
                    <a:latin typeface="UTM Avo" panose="02040603050506020204" pitchFamily="18" charset="0"/>
                  </a:rPr>
                  <a:t>= 1 cm</a:t>
                </a:r>
                <a:r>
                  <a:rPr lang="en-US" sz="6000" baseline="30000" dirty="0">
                    <a:latin typeface="UTM Avo" panose="02040603050506020204" pitchFamily="18" charset="0"/>
                  </a:rPr>
                  <a:t>3</a:t>
                </a:r>
                <a:endParaRPr lang="en-US" sz="6000" dirty="0"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1CFDA6E-8509-6DF6-C405-8D86B63707EA}"/>
              </a:ext>
            </a:extLst>
          </p:cNvPr>
          <p:cNvSpPr txBox="1"/>
          <p:nvPr/>
        </p:nvSpPr>
        <p:spPr>
          <a:xfrm>
            <a:off x="1343545" y="2955726"/>
            <a:ext cx="122745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Em </a:t>
            </a:r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hãy</a:t>
            </a: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xác</a:t>
            </a: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định</a:t>
            </a: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thê</a:t>
            </a: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̉ </a:t>
            </a:r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tích</a:t>
            </a: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các</a:t>
            </a: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hình</a:t>
            </a: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dưới</a:t>
            </a: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đây</a:t>
            </a: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E6CAB8F-D448-0C03-6527-41CAD43FAF0F}"/>
              </a:ext>
            </a:extLst>
          </p:cNvPr>
          <p:cNvSpPr txBox="1"/>
          <p:nvPr/>
        </p:nvSpPr>
        <p:spPr>
          <a:xfrm>
            <a:off x="2151494" y="8535723"/>
            <a:ext cx="27542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12 cm</a:t>
            </a:r>
            <a:r>
              <a:rPr lang="en-US" sz="6000" b="1" baseline="300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3</a:t>
            </a:r>
            <a:endParaRPr lang="en-US" sz="60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F2A5CCB-1F67-8A0F-C2C3-F645E95846DB}"/>
              </a:ext>
            </a:extLst>
          </p:cNvPr>
          <p:cNvSpPr txBox="1"/>
          <p:nvPr/>
        </p:nvSpPr>
        <p:spPr>
          <a:xfrm>
            <a:off x="8001000" y="8535722"/>
            <a:ext cx="27542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11 cm</a:t>
            </a:r>
            <a:r>
              <a:rPr lang="en-US" sz="6000" b="1" baseline="300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3</a:t>
            </a:r>
            <a:endParaRPr lang="en-US" sz="60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98C88BF-7CB2-CC53-156F-B3D4E09B1B87}"/>
              </a:ext>
            </a:extLst>
          </p:cNvPr>
          <p:cNvSpPr txBox="1"/>
          <p:nvPr/>
        </p:nvSpPr>
        <p:spPr>
          <a:xfrm>
            <a:off x="14097000" y="8535722"/>
            <a:ext cx="23278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5 cm</a:t>
            </a:r>
            <a:r>
              <a:rPr lang="en-US" sz="6000" b="1" baseline="300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3</a:t>
            </a:r>
            <a:endParaRPr lang="en-US" sz="60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1FA548CD-BB2E-4CBA-B76B-28BAF6320CAB}"/>
              </a:ext>
            </a:extLst>
          </p:cNvPr>
          <p:cNvSpPr/>
          <p:nvPr/>
        </p:nvSpPr>
        <p:spPr>
          <a:xfrm>
            <a:off x="410968" y="312803"/>
            <a:ext cx="17561318" cy="960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86796E5-CA52-4493-A313-1F4A76C560C6}"/>
              </a:ext>
            </a:extLst>
          </p:cNvPr>
          <p:cNvSpPr/>
          <p:nvPr/>
        </p:nvSpPr>
        <p:spPr>
          <a:xfrm>
            <a:off x="707364" y="554593"/>
            <a:ext cx="16891200" cy="8931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65100">
              <a:schemeClr val="bg1">
                <a:lumMod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46" name="图片 11">
            <a:extLst>
              <a:ext uri="{FF2B5EF4-FFF2-40B4-BE49-F238E27FC236}">
                <a16:creationId xmlns:a16="http://schemas.microsoft.com/office/drawing/2014/main" id="{E5A65D17-0B4D-47CA-A840-ABFAD292F30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442"/>
          <a:stretch/>
        </p:blipFill>
        <p:spPr>
          <a:xfrm>
            <a:off x="-42105" y="4103756"/>
            <a:ext cx="18330105" cy="6206634"/>
          </a:xfrm>
          <a:prstGeom prst="rect">
            <a:avLst/>
          </a:prstGeom>
        </p:spPr>
      </p:pic>
      <p:pic>
        <p:nvPicPr>
          <p:cNvPr id="45" name="Picture 44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3B02B195-0006-4B09-A9F8-187BBEBF81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17" y="4889742"/>
            <a:ext cx="6180222" cy="6180222"/>
          </a:xfrm>
          <a:prstGeom prst="rect">
            <a:avLst/>
          </a:prstGeom>
        </p:spPr>
      </p:pic>
      <p:pic>
        <p:nvPicPr>
          <p:cNvPr id="47" name="图片 3">
            <a:extLst>
              <a:ext uri="{FF2B5EF4-FFF2-40B4-BE49-F238E27FC236}">
                <a16:creationId xmlns:a16="http://schemas.microsoft.com/office/drawing/2014/main" id="{88DAD67F-46C7-4058-80D0-91E73BD112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47790" y="-4000500"/>
            <a:ext cx="10287000" cy="1828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E49A02B-1F32-4714-9A66-7A331145FD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4247" y="622884"/>
            <a:ext cx="3445536" cy="960392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02D9251-6D42-4FD8-926C-1270A2723B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4036" y="188130"/>
            <a:ext cx="3445536" cy="9603921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EC97FF93-EBCD-4749-86BD-200959852D48}"/>
              </a:ext>
            </a:extLst>
          </p:cNvPr>
          <p:cNvGrpSpPr/>
          <p:nvPr/>
        </p:nvGrpSpPr>
        <p:grpSpPr>
          <a:xfrm>
            <a:off x="899160" y="673612"/>
            <a:ext cx="15924414" cy="2652029"/>
            <a:chOff x="598209" y="343885"/>
            <a:chExt cx="10616276" cy="1768019"/>
          </a:xfrm>
        </p:grpSpPr>
        <p:sp>
          <p:nvSpPr>
            <p:cNvPr id="42" name="圆角矩形 4">
              <a:extLst>
                <a:ext uri="{FF2B5EF4-FFF2-40B4-BE49-F238E27FC236}">
                  <a16:creationId xmlns:a16="http://schemas.microsoft.com/office/drawing/2014/main" id="{44597C05-3BCE-4620-BAE0-EA1D1F8348C8}"/>
                </a:ext>
              </a:extLst>
            </p:cNvPr>
            <p:cNvSpPr/>
            <p:nvPr/>
          </p:nvSpPr>
          <p:spPr>
            <a:xfrm>
              <a:off x="1174141" y="348433"/>
              <a:ext cx="10040344" cy="17634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white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F980455-9E34-4E75-9896-41864B47569D}"/>
                </a:ext>
              </a:extLst>
            </p:cNvPr>
            <p:cNvGrpSpPr/>
            <p:nvPr/>
          </p:nvGrpSpPr>
          <p:grpSpPr>
            <a:xfrm>
              <a:off x="598209" y="343885"/>
              <a:ext cx="10447610" cy="1600584"/>
              <a:chOff x="1276752" y="343069"/>
              <a:chExt cx="10447610" cy="1600584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6931E10E-631A-474D-9CE5-B19430FBB5DC}"/>
                  </a:ext>
                </a:extLst>
              </p:cNvPr>
              <p:cNvSpPr/>
              <p:nvPr/>
            </p:nvSpPr>
            <p:spPr>
              <a:xfrm>
                <a:off x="2597340" y="631442"/>
                <a:ext cx="9127022" cy="1293971"/>
              </a:xfrm>
              <a:prstGeom prst="roundRect">
                <a:avLst/>
              </a:prstGeom>
              <a:solidFill>
                <a:srgbClr val="92D050">
                  <a:alpha val="62000"/>
                </a:srgbClr>
              </a:solidFill>
              <a:ln w="285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 defTabSz="1371600">
                  <a:defRPr/>
                </a:pPr>
                <a:r>
                  <a:rPr lang="en-US" altLang="zh-CN" sz="5250" b="1" dirty="0" err="1">
                    <a:solidFill>
                      <a:srgbClr val="70AD47">
                        <a:lumMod val="50000"/>
                      </a:srgbClr>
                    </a:solidFill>
                    <a:latin typeface="UTM Avo" panose="02040603050506020204" pitchFamily="18" charset="0"/>
                    <a:ea typeface="汉仪雪君体简" panose="02010604000101010101" pitchFamily="2" charset="-122"/>
                    <a:cs typeface="Times New Roman" panose="02020603050405020304" pitchFamily="18" charset="0"/>
                  </a:rPr>
                  <a:t>Câu</a:t>
                </a:r>
                <a:r>
                  <a:rPr lang="en-US" altLang="zh-CN" sz="5250" b="1" dirty="0">
                    <a:solidFill>
                      <a:srgbClr val="70AD47">
                        <a:lumMod val="50000"/>
                      </a:srgbClr>
                    </a:solidFill>
                    <a:latin typeface="UTM Avo" panose="02040603050506020204" pitchFamily="18" charset="0"/>
                    <a:ea typeface="汉仪雪君体简" panose="02010604000101010101" pitchFamily="2" charset="-122"/>
                    <a:cs typeface="Times New Roman" panose="02020603050405020304" pitchFamily="18" charset="0"/>
                  </a:rPr>
                  <a:t> 1: </a:t>
                </a:r>
                <a:r>
                  <a:rPr lang="vi-VN" sz="5400" b="0" i="0" dirty="0">
                    <a:solidFill>
                      <a:srgbClr val="333333"/>
                    </a:solidFill>
                    <a:effectLst/>
                    <a:latin typeface="Roboto" panose="02000000000000000000" pitchFamily="2" charset="0"/>
                  </a:rPr>
                  <a:t>Đề-xi-mét khối được viết tắt là kí hiệu nào sau đây?</a:t>
                </a:r>
                <a:endParaRPr lang="zh-CN" altLang="en-US" sz="5250" b="1" dirty="0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  <a:ea typeface="汉仪雪君体简" panose="02010604000101010101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3" name="图片 5">
                <a:extLst>
                  <a:ext uri="{FF2B5EF4-FFF2-40B4-BE49-F238E27FC236}">
                    <a16:creationId xmlns:a16="http://schemas.microsoft.com/office/drawing/2014/main" id="{731B3882-29CA-4A71-9DA7-86AEC497E3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05" t="7292" r="7668" b="19897"/>
              <a:stretch/>
            </p:blipFill>
            <p:spPr>
              <a:xfrm>
                <a:off x="1276752" y="343069"/>
                <a:ext cx="1780962" cy="1600584"/>
              </a:xfrm>
              <a:prstGeom prst="rect">
                <a:avLst/>
              </a:prstGeom>
            </p:spPr>
          </p:pic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18BA65F-0423-4E73-AA8D-9C970129A54A}"/>
              </a:ext>
            </a:extLst>
          </p:cNvPr>
          <p:cNvGrpSpPr/>
          <p:nvPr/>
        </p:nvGrpSpPr>
        <p:grpSpPr>
          <a:xfrm>
            <a:off x="8861368" y="3355087"/>
            <a:ext cx="10205126" cy="2315327"/>
            <a:chOff x="5933192" y="2152667"/>
            <a:chExt cx="6803417" cy="1543551"/>
          </a:xfrm>
        </p:grpSpPr>
        <p:sp>
          <p:nvSpPr>
            <p:cNvPr id="27" name="圆角矩形 4">
              <a:extLst>
                <a:ext uri="{FF2B5EF4-FFF2-40B4-BE49-F238E27FC236}">
                  <a16:creationId xmlns:a16="http://schemas.microsoft.com/office/drawing/2014/main" id="{780F707D-9543-45F7-A941-FC80620F2D26}"/>
                </a:ext>
              </a:extLst>
            </p:cNvPr>
            <p:cNvSpPr/>
            <p:nvPr/>
          </p:nvSpPr>
          <p:spPr>
            <a:xfrm>
              <a:off x="6502677" y="2304722"/>
              <a:ext cx="5169432" cy="12932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 b="1">
                <a:solidFill>
                  <a:prstClr val="white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5" name="文本框 2">
              <a:extLst>
                <a:ext uri="{FF2B5EF4-FFF2-40B4-BE49-F238E27FC236}">
                  <a16:creationId xmlns:a16="http://schemas.microsoft.com/office/drawing/2014/main" id="{568401D9-860D-46EB-84B8-2173E173EBBE}"/>
                </a:ext>
              </a:extLst>
            </p:cNvPr>
            <p:cNvSpPr txBox="1"/>
            <p:nvPr/>
          </p:nvSpPr>
          <p:spPr>
            <a:xfrm>
              <a:off x="7874236" y="2571470"/>
              <a:ext cx="4862373" cy="563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lnSpc>
                  <a:spcPts val="6450"/>
                </a:lnSpc>
              </a:pPr>
              <a:r>
                <a:rPr lang="en-US" altLang="zh-CN" sz="4200" b="1" dirty="0">
                  <a:solidFill>
                    <a:srgbClr val="70AD47">
                      <a:lumMod val="50000"/>
                    </a:srgb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dm</a:t>
              </a:r>
              <a:r>
                <a:rPr lang="en-US" altLang="zh-CN" sz="4200" b="1" baseline="30000" dirty="0">
                  <a:solidFill>
                    <a:srgbClr val="70AD47">
                      <a:lumMod val="50000"/>
                    </a:srgb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2</a:t>
              </a:r>
              <a:endParaRPr lang="zh-CN" altLang="en-US" sz="4200" b="1" dirty="0">
                <a:solidFill>
                  <a:srgbClr val="70AD47">
                    <a:lumMod val="50000"/>
                  </a:srgb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  <p:pic>
          <p:nvPicPr>
            <p:cNvPr id="39" name="Picture 38" descr="Shape&#10;&#10;Description automatically generated">
              <a:extLst>
                <a:ext uri="{FF2B5EF4-FFF2-40B4-BE49-F238E27FC236}">
                  <a16:creationId xmlns:a16="http://schemas.microsoft.com/office/drawing/2014/main" id="{0EBAF7F5-A565-4B3A-AF9D-8EB92D5EA4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903" b="40381" l="55800" r="97200">
                          <a14:foregroundMark x1="75000" y1="2114" x2="75000" y2="2114"/>
                          <a14:foregroundMark x1="95900" y1="9408" x2="95900" y2="9408"/>
                          <a14:foregroundMark x1="95300" y1="26638" x2="95300" y2="26638"/>
                          <a14:foregroundMark x1="71800" y1="40381" x2="71800" y2="40381"/>
                          <a14:foregroundMark x1="57300" y1="10888" x2="56900" y2="11839"/>
                          <a14:foregroundMark x1="55900" y1="13742" x2="57900" y2="21036"/>
                          <a14:foregroundMark x1="61800" y1="40169" x2="61800" y2="40169"/>
                          <a14:foregroundMark x1="67500" y1="40381" x2="67500" y2="40381"/>
                          <a14:foregroundMark x1="67100" y1="19979" x2="67100" y2="19979"/>
                          <a14:foregroundMark x1="56700" y1="16279" x2="56700" y2="16279"/>
                          <a14:foregroundMark x1="97200" y1="30127" x2="97200" y2="30127"/>
                          <a14:foregroundMark x1="95900" y1="9408" x2="95900" y2="9408"/>
                          <a14:foregroundMark x1="96800" y1="5603" x2="96800" y2="5603"/>
                          <a14:foregroundMark x1="96300" y1="9831" x2="96300" y2="98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68" b="55667"/>
            <a:stretch/>
          </p:blipFill>
          <p:spPr>
            <a:xfrm>
              <a:off x="5933192" y="2152667"/>
              <a:ext cx="1771489" cy="1543551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CB86895-6D7C-4A6E-80F4-137E2BA26761}"/>
              </a:ext>
            </a:extLst>
          </p:cNvPr>
          <p:cNvGrpSpPr/>
          <p:nvPr/>
        </p:nvGrpSpPr>
        <p:grpSpPr>
          <a:xfrm>
            <a:off x="8901114" y="6129372"/>
            <a:ext cx="10185977" cy="2231118"/>
            <a:chOff x="5969949" y="4214330"/>
            <a:chExt cx="6790651" cy="1487412"/>
          </a:xfrm>
        </p:grpSpPr>
        <p:sp>
          <p:nvSpPr>
            <p:cNvPr id="33" name="圆角矩形 4">
              <a:extLst>
                <a:ext uri="{FF2B5EF4-FFF2-40B4-BE49-F238E27FC236}">
                  <a16:creationId xmlns:a16="http://schemas.microsoft.com/office/drawing/2014/main" id="{4CA6875E-9DBB-4D9D-A948-F17662E0E409}"/>
                </a:ext>
              </a:extLst>
            </p:cNvPr>
            <p:cNvSpPr/>
            <p:nvPr/>
          </p:nvSpPr>
          <p:spPr>
            <a:xfrm>
              <a:off x="6502676" y="4392518"/>
              <a:ext cx="5255315" cy="12932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 b="1" dirty="0">
                <a:solidFill>
                  <a:prstClr val="white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7" name="文本框 2">
              <a:extLst>
                <a:ext uri="{FF2B5EF4-FFF2-40B4-BE49-F238E27FC236}">
                  <a16:creationId xmlns:a16="http://schemas.microsoft.com/office/drawing/2014/main" id="{715BA6B6-3F0D-492E-97E8-8B87BD93EDED}"/>
                </a:ext>
              </a:extLst>
            </p:cNvPr>
            <p:cNvSpPr txBox="1"/>
            <p:nvPr/>
          </p:nvSpPr>
          <p:spPr>
            <a:xfrm>
              <a:off x="7898227" y="4694695"/>
              <a:ext cx="4862373" cy="563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lnSpc>
                  <a:spcPts val="6450"/>
                </a:lnSpc>
              </a:pPr>
              <a:r>
                <a:rPr lang="en-US" altLang="zh-CN" sz="4200" b="1" dirty="0">
                  <a:solidFill>
                    <a:srgbClr val="70AD47">
                      <a:lumMod val="50000"/>
                    </a:srgb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dm </a:t>
              </a:r>
              <a:r>
                <a:rPr lang="en-US" altLang="zh-CN" sz="4200" b="1" dirty="0" err="1">
                  <a:solidFill>
                    <a:srgbClr val="70AD47">
                      <a:lumMod val="50000"/>
                    </a:srgb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khối</a:t>
              </a:r>
              <a:endParaRPr lang="zh-CN" altLang="en-US" sz="4200" b="1" dirty="0">
                <a:solidFill>
                  <a:srgbClr val="70AD47">
                    <a:lumMod val="50000"/>
                  </a:srgb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  <p:pic>
          <p:nvPicPr>
            <p:cNvPr id="41" name="Picture 40" descr="Shape&#10;&#10;Description automatically generated">
              <a:extLst>
                <a:ext uri="{FF2B5EF4-FFF2-40B4-BE49-F238E27FC236}">
                  <a16:creationId xmlns:a16="http://schemas.microsoft.com/office/drawing/2014/main" id="{417F358B-0484-4E76-A80D-C0DD3A8F35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8309" b="87421" l="60400" r="99700">
                          <a14:foregroundMark x1="76000" y1="48414" x2="76000" y2="48414"/>
                          <a14:foregroundMark x1="96600" y1="61945" x2="96600" y2="61945"/>
                          <a14:foregroundMark x1="97900" y1="67653" x2="97600" y2="73679"/>
                          <a14:foregroundMark x1="96400" y1="78118" x2="96400" y2="78118"/>
                          <a14:foregroundMark x1="74500" y1="87526" x2="74500" y2="87526"/>
                          <a14:foregroundMark x1="99700" y1="71987" x2="99700" y2="71987"/>
                          <a14:foregroundMark x1="98900" y1="68288" x2="98900" y2="68288"/>
                          <a14:foregroundMark x1="92900" y1="68499" x2="92900" y2="68499"/>
                          <a14:foregroundMark x1="90300" y1="67442" x2="90300" y2="67442"/>
                          <a14:foregroundMark x1="91100" y1="68288" x2="91100" y2="68288"/>
                          <a14:foregroundMark x1="90100" y1="68499" x2="90100" y2="68499"/>
                          <a14:foregroundMark x1="89700" y1="68076" x2="89700" y2="68076"/>
                          <a14:foregroundMark x1="99700" y1="70402" x2="99700" y2="70402"/>
                          <a14:foregroundMark x1="99100" y1="68922" x2="99100" y2="69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02" t="44844" b="9996"/>
            <a:stretch/>
          </p:blipFill>
          <p:spPr>
            <a:xfrm>
              <a:off x="5969949" y="4214330"/>
              <a:ext cx="1618480" cy="148741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475A464-367D-430B-B5B1-E071F337F4D8}"/>
              </a:ext>
            </a:extLst>
          </p:cNvPr>
          <p:cNvGrpSpPr/>
          <p:nvPr/>
        </p:nvGrpSpPr>
        <p:grpSpPr>
          <a:xfrm>
            <a:off x="240278" y="3500108"/>
            <a:ext cx="9820563" cy="2214932"/>
            <a:chOff x="160185" y="2333405"/>
            <a:chExt cx="6547042" cy="147662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2108E3-9269-4181-A752-92848AAAF595}"/>
                </a:ext>
              </a:extLst>
            </p:cNvPr>
            <p:cNvGrpSpPr/>
            <p:nvPr/>
          </p:nvGrpSpPr>
          <p:grpSpPr>
            <a:xfrm>
              <a:off x="160185" y="2333405"/>
              <a:ext cx="5747393" cy="1476621"/>
              <a:chOff x="128300" y="2162639"/>
              <a:chExt cx="5747393" cy="1476621"/>
            </a:xfrm>
          </p:grpSpPr>
          <p:sp>
            <p:nvSpPr>
              <p:cNvPr id="24" name="圆角矩形 4">
                <a:extLst>
                  <a:ext uri="{FF2B5EF4-FFF2-40B4-BE49-F238E27FC236}">
                    <a16:creationId xmlns:a16="http://schemas.microsoft.com/office/drawing/2014/main" id="{AFEE3116-DF7D-4123-9F61-F61C626747A6}"/>
                  </a:ext>
                </a:extLst>
              </p:cNvPr>
              <p:cNvSpPr/>
              <p:nvPr/>
            </p:nvSpPr>
            <p:spPr>
              <a:xfrm>
                <a:off x="722812" y="2200429"/>
                <a:ext cx="5152881" cy="12932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700" b="1">
                  <a:solidFill>
                    <a:prstClr val="white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8" name="Picture 37" descr="Shape&#10;&#10;Description automatically generated">
                <a:extLst>
                  <a:ext uri="{FF2B5EF4-FFF2-40B4-BE49-F238E27FC236}">
                    <a16:creationId xmlns:a16="http://schemas.microsoft.com/office/drawing/2014/main" id="{68D1D50B-5E1A-4C4A-A33F-BB747D4928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163" b="41755" l="5000" r="49300">
                            <a14:foregroundMark x1="26600" y1="1268" x2="26600" y2="1268"/>
                            <a14:foregroundMark x1="46700" y1="10782" x2="46700" y2="10782"/>
                            <a14:foregroundMark x1="49300" y1="20190" x2="49300" y2="20190"/>
                            <a14:foregroundMark x1="24100" y1="22727" x2="24100" y2="2272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180" b="53269"/>
              <a:stretch/>
            </p:blipFill>
            <p:spPr>
              <a:xfrm>
                <a:off x="128300" y="2162639"/>
                <a:ext cx="1697513" cy="1476621"/>
              </a:xfrm>
              <a:prstGeom prst="rect">
                <a:avLst/>
              </a:prstGeom>
            </p:spPr>
          </p:pic>
        </p:grpSp>
        <p:sp>
          <p:nvSpPr>
            <p:cNvPr id="34" name="文本框 2">
              <a:extLst>
                <a:ext uri="{FF2B5EF4-FFF2-40B4-BE49-F238E27FC236}">
                  <a16:creationId xmlns:a16="http://schemas.microsoft.com/office/drawing/2014/main" id="{C76E24B8-7AC7-47E8-9D82-F7F1F47DA7E9}"/>
                </a:ext>
              </a:extLst>
            </p:cNvPr>
            <p:cNvSpPr txBox="1"/>
            <p:nvPr/>
          </p:nvSpPr>
          <p:spPr>
            <a:xfrm>
              <a:off x="1844854" y="2694317"/>
              <a:ext cx="4862373" cy="563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lnSpc>
                  <a:spcPts val="6450"/>
                </a:lnSpc>
              </a:pPr>
              <a:r>
                <a:rPr lang="en-US" altLang="zh-CN" sz="4200" b="1" dirty="0">
                  <a:solidFill>
                    <a:srgbClr val="70AD47">
                      <a:lumMod val="50000"/>
                    </a:srgb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dm</a:t>
              </a:r>
              <a:r>
                <a:rPr lang="en-US" altLang="zh-CN" sz="4200" b="1" baseline="30000" dirty="0">
                  <a:solidFill>
                    <a:srgbClr val="70AD47">
                      <a:lumMod val="50000"/>
                    </a:srgb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3</a:t>
              </a:r>
              <a:endParaRPr lang="zh-CN" altLang="en-US" sz="4200" b="1" dirty="0">
                <a:solidFill>
                  <a:srgbClr val="70AD47">
                    <a:lumMod val="50000"/>
                  </a:srgb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CD1C2EB-2E82-452E-B2B5-F696FC946FE3}"/>
              </a:ext>
            </a:extLst>
          </p:cNvPr>
          <p:cNvGrpSpPr/>
          <p:nvPr/>
        </p:nvGrpSpPr>
        <p:grpSpPr>
          <a:xfrm>
            <a:off x="333644" y="6034163"/>
            <a:ext cx="10115474" cy="2211806"/>
            <a:chOff x="242330" y="4045056"/>
            <a:chExt cx="6743649" cy="147453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BDB0AA9-BBB7-47B9-BF94-2BB83A894E89}"/>
                </a:ext>
              </a:extLst>
            </p:cNvPr>
            <p:cNvGrpSpPr/>
            <p:nvPr/>
          </p:nvGrpSpPr>
          <p:grpSpPr>
            <a:xfrm>
              <a:off x="242330" y="4045056"/>
              <a:ext cx="5613440" cy="1474537"/>
              <a:chOff x="253306" y="4172846"/>
              <a:chExt cx="5613440" cy="1474537"/>
            </a:xfrm>
          </p:grpSpPr>
          <p:sp>
            <p:nvSpPr>
              <p:cNvPr id="26" name="圆角矩形 4">
                <a:extLst>
                  <a:ext uri="{FF2B5EF4-FFF2-40B4-BE49-F238E27FC236}">
                    <a16:creationId xmlns:a16="http://schemas.microsoft.com/office/drawing/2014/main" id="{AFC4CB63-4FF7-4993-AB03-85CA219E2683}"/>
                  </a:ext>
                </a:extLst>
              </p:cNvPr>
              <p:cNvSpPr/>
              <p:nvPr/>
            </p:nvSpPr>
            <p:spPr>
              <a:xfrm>
                <a:off x="954081" y="4318434"/>
                <a:ext cx="4912665" cy="12932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700" b="1">
                  <a:solidFill>
                    <a:prstClr val="white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39" descr="Shape&#10;&#10;Description automatically generated">
                <a:extLst>
                  <a:ext uri="{FF2B5EF4-FFF2-40B4-BE49-F238E27FC236}">
                    <a16:creationId xmlns:a16="http://schemas.microsoft.com/office/drawing/2014/main" id="{6FC28DA8-0A86-4878-88F2-8B8487442F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48309" b="89641" l="1500" r="49100">
                            <a14:foregroundMark x1="6700" y1="56871" x2="4300" y2="75793"/>
                            <a14:foregroundMark x1="6800" y1="55180" x2="2000" y2="61945"/>
                            <a14:foregroundMark x1="2000" y1="61945" x2="1500" y2="71036"/>
                            <a14:foregroundMark x1="1500" y1="71036" x2="3700" y2="73362"/>
                            <a14:foregroundMark x1="12200" y1="88584" x2="12200" y2="88584"/>
                            <a14:foregroundMark x1="6100" y1="89641" x2="6100" y2="89641"/>
                            <a14:foregroundMark x1="34400" y1="48309" x2="34400" y2="48309"/>
                            <a14:foregroundMark x1="45500" y1="78330" x2="45500" y2="783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4587" r="45340" b="8329"/>
              <a:stretch/>
            </p:blipFill>
            <p:spPr>
              <a:xfrm>
                <a:off x="253306" y="4172846"/>
                <a:ext cx="1809545" cy="1474537"/>
              </a:xfrm>
              <a:prstGeom prst="rect">
                <a:avLst/>
              </a:prstGeom>
            </p:spPr>
          </p:pic>
        </p:grpSp>
        <p:sp>
          <p:nvSpPr>
            <p:cNvPr id="36" name="文本框 2">
              <a:extLst>
                <a:ext uri="{FF2B5EF4-FFF2-40B4-BE49-F238E27FC236}">
                  <a16:creationId xmlns:a16="http://schemas.microsoft.com/office/drawing/2014/main" id="{F7F81965-F356-4009-ADDD-C92A6EF02283}"/>
                </a:ext>
              </a:extLst>
            </p:cNvPr>
            <p:cNvSpPr txBox="1"/>
            <p:nvPr/>
          </p:nvSpPr>
          <p:spPr>
            <a:xfrm>
              <a:off x="2123606" y="4459345"/>
              <a:ext cx="4862373" cy="563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lnSpc>
                  <a:spcPts val="6450"/>
                </a:lnSpc>
              </a:pPr>
              <a:r>
                <a:rPr lang="en-US" altLang="zh-CN" sz="4200" b="1" dirty="0">
                  <a:solidFill>
                    <a:srgbClr val="70AD47">
                      <a:lumMod val="50000"/>
                    </a:srgb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d</a:t>
              </a:r>
              <a:r>
                <a:rPr lang="en-US" altLang="zh-CN" sz="4200" b="1" baseline="30000" dirty="0">
                  <a:solidFill>
                    <a:srgbClr val="70AD47">
                      <a:lumMod val="50000"/>
                    </a:srgb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3</a:t>
              </a:r>
              <a:r>
                <a:rPr lang="en-US" altLang="zh-CN" sz="4200" b="1" dirty="0">
                  <a:solidFill>
                    <a:srgbClr val="70AD47">
                      <a:lumMod val="50000"/>
                    </a:srgb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m</a:t>
              </a:r>
              <a:endParaRPr lang="zh-CN" altLang="en-US" sz="4200" b="1" dirty="0">
                <a:solidFill>
                  <a:srgbClr val="70AD47">
                    <a:lumMod val="50000"/>
                  </a:srgb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pic>
        <p:nvPicPr>
          <p:cNvPr id="3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7AC8B8C6-1EE0-4D1C-A6B9-7D17420C3B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1256610" y="70466"/>
            <a:ext cx="1325960" cy="1325960"/>
          </a:xfrm>
          <a:prstGeom prst="rect">
            <a:avLst/>
          </a:prstGeom>
        </p:spPr>
      </p:pic>
      <p:pic>
        <p:nvPicPr>
          <p:cNvPr id="4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B926840E-D8E9-4B33-ACE2-4C3AD88D74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8660671" y="-2003551"/>
            <a:ext cx="1679123" cy="167912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EA088F1-6549-4D72-8E2E-3D41317522A9}"/>
              </a:ext>
            </a:extLst>
          </p:cNvPr>
          <p:cNvGrpSpPr/>
          <p:nvPr/>
        </p:nvGrpSpPr>
        <p:grpSpPr>
          <a:xfrm>
            <a:off x="1654712" y="11011899"/>
            <a:ext cx="14155991" cy="12804065"/>
            <a:chOff x="3173680" y="3255551"/>
            <a:chExt cx="2587590" cy="2587590"/>
          </a:xfrm>
        </p:grpSpPr>
        <p:pic>
          <p:nvPicPr>
            <p:cNvPr id="53" name="Picture 52" descr="Diagram&#10;&#10;Description automatically generated">
              <a:extLst>
                <a:ext uri="{FF2B5EF4-FFF2-40B4-BE49-F238E27FC236}">
                  <a16:creationId xmlns:a16="http://schemas.microsoft.com/office/drawing/2014/main" id="{F3A1DA01-0598-4686-92B5-2336151AA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3680" y="3255551"/>
              <a:ext cx="2587590" cy="2587590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EFB3CEC-610C-4224-B6F5-BE054433A2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257" t="-72184" r="-29404" b="-1"/>
            <a:stretch/>
          </p:blipFill>
          <p:spPr>
            <a:xfrm>
              <a:off x="3383030" y="3687153"/>
              <a:ext cx="2112368" cy="1242518"/>
            </a:xfrm>
            <a:prstGeom prst="rect">
              <a:avLst/>
            </a:prstGeom>
          </p:spPr>
        </p:pic>
      </p:grpSp>
      <p:pic>
        <p:nvPicPr>
          <p:cNvPr id="44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F04C23B6-47D5-415A-A1FE-E8AE695CCE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8565913" y="-143503"/>
            <a:ext cx="1679123" cy="1679123"/>
          </a:xfrm>
          <a:prstGeom prst="rect">
            <a:avLst/>
          </a:prstGeom>
        </p:spPr>
      </p:pic>
      <p:pic>
        <p:nvPicPr>
          <p:cNvPr id="48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2415F4A5-9A2D-4AB4-B410-9856D4C5FB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8565913" y="-3999610"/>
            <a:ext cx="1679123" cy="1679123"/>
          </a:xfrm>
          <a:prstGeom prst="rect">
            <a:avLst/>
          </a:prstGeom>
        </p:spPr>
      </p:pic>
      <p:pic>
        <p:nvPicPr>
          <p:cNvPr id="50" name="Picture 49" descr="Diagram&#10;&#10;Description automatically generated">
            <a:extLst>
              <a:ext uri="{FF2B5EF4-FFF2-40B4-BE49-F238E27FC236}">
                <a16:creationId xmlns:a16="http://schemas.microsoft.com/office/drawing/2014/main" id="{90533DF4-3B1D-4AC2-9359-5E027FA6B429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752" b="89894" l="8511" r="91667">
                        <a14:foregroundMark x1="8511" y1="65603" x2="11468" y2="65743"/>
                        <a14:foregroundMark x1="84566" y1="66863" x2="84929" y2="66844"/>
                        <a14:foregroundMark x1="83357" y1="66926" x2="83750" y2="66905"/>
                        <a14:foregroundMark x1="89716" y1="52305" x2="89716" y2="52305"/>
                        <a14:foregroundMark x1="9043" y1="47872" x2="9043" y2="47872"/>
                        <a14:foregroundMark x1="44504" y1="68794" x2="44504" y2="68794"/>
                        <a14:foregroundMark x1="27482" y1="63298" x2="55496" y2="67553"/>
                        <a14:foregroundMark x1="12234" y1="61348" x2="71986" y2="67199"/>
                        <a14:foregroundMark x1="71986" y1="67199" x2="91667" y2="55851"/>
                        <a14:backgroundMark x1="10284" y1="59574" x2="13085" y2="60094"/>
                        <a14:backgroundMark x1="21614" y1="66257" x2="73050" y2="78191"/>
                        <a14:backgroundMark x1="73050" y1="78191" x2="83156" y2="70035"/>
                        <a14:backgroundMark x1="33511" y1="75532" x2="8511" y2="94504"/>
                        <a14:backgroundMark x1="8511" y1="94504" x2="7801" y2="94504"/>
                        <a14:backgroundMark x1="10284" y1="67553" x2="35472" y2="68606"/>
                        <a14:backgroundMark x1="83529" y1="63501" x2="85461" y2="62589"/>
                        <a14:backgroundMark x1="70239" y1="69772" x2="70907" y2="69457"/>
                        <a14:backgroundMark x1="10993" y1="31383" x2="76773" y2="24113"/>
                        <a14:backgroundMark x1="76773" y1="24113" x2="87411" y2="28369"/>
                        <a14:backgroundMark x1="35461" y1="84574" x2="90426" y2="75177"/>
                        <a14:backgroundMark x1="90426" y1="75177" x2="92199" y2="72340"/>
                        <a14:backgroundMark x1="86170" y1="65603" x2="86170" y2="65603"/>
                        <a14:backgroundMark x1="83688" y1="66312" x2="83688" y2="66312"/>
                        <a14:backgroundMark x1="84220" y1="67553" x2="79965" y2="72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97" b="24754"/>
          <a:stretch/>
        </p:blipFill>
        <p:spPr>
          <a:xfrm>
            <a:off x="-7116683" y="6998031"/>
            <a:ext cx="3809210" cy="1963644"/>
          </a:xfrm>
          <a:prstGeom prst="rect">
            <a:avLst/>
          </a:prstGeom>
        </p:spPr>
      </p:pic>
      <p:pic>
        <p:nvPicPr>
          <p:cNvPr id="52" name="Picture 51" descr="Diagram&#10;&#10;Description automatically generated">
            <a:extLst>
              <a:ext uri="{FF2B5EF4-FFF2-40B4-BE49-F238E27FC236}">
                <a16:creationId xmlns:a16="http://schemas.microsoft.com/office/drawing/2014/main" id="{C07E3A1E-87B5-4CD1-AA31-DC8ABE9A427A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752" b="89894" l="8511" r="91667">
                        <a14:foregroundMark x1="8511" y1="65603" x2="11468" y2="65743"/>
                        <a14:foregroundMark x1="84566" y1="66863" x2="84929" y2="66844"/>
                        <a14:foregroundMark x1="83357" y1="66926" x2="83750" y2="66905"/>
                        <a14:foregroundMark x1="89716" y1="52305" x2="89716" y2="52305"/>
                        <a14:foregroundMark x1="9043" y1="47872" x2="9043" y2="47872"/>
                        <a14:foregroundMark x1="44504" y1="68794" x2="44504" y2="68794"/>
                        <a14:foregroundMark x1="27482" y1="63298" x2="55496" y2="67553"/>
                        <a14:foregroundMark x1="12234" y1="61348" x2="71986" y2="67199"/>
                        <a14:foregroundMark x1="71986" y1="67199" x2="91667" y2="55851"/>
                        <a14:backgroundMark x1="10284" y1="59574" x2="13085" y2="60094"/>
                        <a14:backgroundMark x1="21614" y1="66257" x2="73050" y2="78191"/>
                        <a14:backgroundMark x1="73050" y1="78191" x2="83156" y2="70035"/>
                        <a14:backgroundMark x1="33511" y1="75532" x2="8511" y2="94504"/>
                        <a14:backgroundMark x1="8511" y1="94504" x2="7801" y2="94504"/>
                        <a14:backgroundMark x1="10284" y1="67553" x2="35472" y2="68606"/>
                        <a14:backgroundMark x1="83529" y1="63501" x2="85461" y2="62589"/>
                        <a14:backgroundMark x1="70239" y1="69772" x2="70907" y2="69457"/>
                        <a14:backgroundMark x1="10993" y1="31383" x2="76773" y2="24113"/>
                        <a14:backgroundMark x1="76773" y1="24113" x2="87411" y2="28369"/>
                        <a14:backgroundMark x1="35461" y1="84574" x2="90426" y2="75177"/>
                        <a14:backgroundMark x1="90426" y1="75177" x2="92199" y2="72340"/>
                        <a14:backgroundMark x1="86170" y1="65603" x2="86170" y2="65603"/>
                        <a14:backgroundMark x1="83688" y1="66312" x2="83688" y2="66312"/>
                        <a14:backgroundMark x1="84220" y1="67553" x2="79965" y2="72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97" b="24754"/>
          <a:stretch/>
        </p:blipFill>
        <p:spPr>
          <a:xfrm>
            <a:off x="21922463" y="4891182"/>
            <a:ext cx="3809210" cy="1963644"/>
          </a:xfrm>
          <a:prstGeom prst="rect">
            <a:avLst/>
          </a:prstGeom>
        </p:spPr>
      </p:pic>
      <p:pic>
        <p:nvPicPr>
          <p:cNvPr id="57" name="Picture 56" descr="Diagram&#10;&#10;Description automatically generated">
            <a:extLst>
              <a:ext uri="{FF2B5EF4-FFF2-40B4-BE49-F238E27FC236}">
                <a16:creationId xmlns:a16="http://schemas.microsoft.com/office/drawing/2014/main" id="{7200E422-BFE4-40AE-A71B-6745D5644BA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752" b="89894" l="8511" r="91667">
                        <a14:foregroundMark x1="8511" y1="65603" x2="11468" y2="65743"/>
                        <a14:foregroundMark x1="84566" y1="66863" x2="84929" y2="66844"/>
                        <a14:foregroundMark x1="83357" y1="66926" x2="83750" y2="66905"/>
                        <a14:foregroundMark x1="89716" y1="52305" x2="89716" y2="52305"/>
                        <a14:foregroundMark x1="9043" y1="47872" x2="9043" y2="47872"/>
                        <a14:foregroundMark x1="44504" y1="68794" x2="44504" y2="68794"/>
                        <a14:foregroundMark x1="27482" y1="63298" x2="55496" y2="67553"/>
                        <a14:foregroundMark x1="12234" y1="61348" x2="71986" y2="67199"/>
                        <a14:foregroundMark x1="71986" y1="67199" x2="91667" y2="55851"/>
                        <a14:backgroundMark x1="10284" y1="59574" x2="13085" y2="60094"/>
                        <a14:backgroundMark x1="21614" y1="66257" x2="73050" y2="78191"/>
                        <a14:backgroundMark x1="73050" y1="78191" x2="83156" y2="70035"/>
                        <a14:backgroundMark x1="33511" y1="75532" x2="8511" y2="94504"/>
                        <a14:backgroundMark x1="8511" y1="94504" x2="7801" y2="94504"/>
                        <a14:backgroundMark x1="10284" y1="67553" x2="35472" y2="68606"/>
                        <a14:backgroundMark x1="83529" y1="63501" x2="85461" y2="62589"/>
                        <a14:backgroundMark x1="70239" y1="69772" x2="70907" y2="69457"/>
                        <a14:backgroundMark x1="10993" y1="31383" x2="76773" y2="24113"/>
                        <a14:backgroundMark x1="76773" y1="24113" x2="87411" y2="28369"/>
                        <a14:backgroundMark x1="35461" y1="84574" x2="90426" y2="75177"/>
                        <a14:backgroundMark x1="90426" y1="75177" x2="92199" y2="72340"/>
                        <a14:backgroundMark x1="86170" y1="65603" x2="86170" y2="65603"/>
                        <a14:backgroundMark x1="83688" y1="66312" x2="83688" y2="66312"/>
                        <a14:backgroundMark x1="84220" y1="67553" x2="79965" y2="72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97" b="24754"/>
          <a:stretch/>
        </p:blipFill>
        <p:spPr>
          <a:xfrm>
            <a:off x="22025796" y="7666013"/>
            <a:ext cx="3809210" cy="1963644"/>
          </a:xfrm>
          <a:prstGeom prst="rect">
            <a:avLst/>
          </a:prstGeom>
        </p:spPr>
      </p:pic>
      <p:pic>
        <p:nvPicPr>
          <p:cNvPr id="49" name="Picture 48" descr="A picture containing text, clipart&#10;&#10;Description automatically generated">
            <a:hlinkClick r:id="rId24" action="ppaction://hlinksldjump"/>
            <a:extLst>
              <a:ext uri="{FF2B5EF4-FFF2-40B4-BE49-F238E27FC236}">
                <a16:creationId xmlns:a16="http://schemas.microsoft.com/office/drawing/2014/main" id="{13E6065D-5E42-4F3C-91B3-0E8251B9C96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8438" r="90000">
                        <a14:foregroundMark x1="8438" y1="54063" x2="8438" y2="5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487" y="8212851"/>
            <a:ext cx="1978830" cy="197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30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0.03334 -0.9909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4956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512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-0.44036 -0.0365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18" y="-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44444E-6 L 0.68347 0.02385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67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12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-0.43099 -0.01782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49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1FA548CD-BB2E-4CBA-B76B-28BAF6320CAB}"/>
              </a:ext>
            </a:extLst>
          </p:cNvPr>
          <p:cNvSpPr/>
          <p:nvPr/>
        </p:nvSpPr>
        <p:spPr>
          <a:xfrm>
            <a:off x="410968" y="312803"/>
            <a:ext cx="17561318" cy="960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1DE7B22-6552-40F4-BCD7-A475ADB366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0500" y="-4000500"/>
            <a:ext cx="10287000" cy="1828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86796E5-CA52-4493-A313-1F4A76C560C6}"/>
              </a:ext>
            </a:extLst>
          </p:cNvPr>
          <p:cNvSpPr/>
          <p:nvPr/>
        </p:nvSpPr>
        <p:spPr>
          <a:xfrm>
            <a:off x="707364" y="554593"/>
            <a:ext cx="16891200" cy="8931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65100">
              <a:schemeClr val="bg1">
                <a:lumMod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E49A02B-1F32-4714-9A66-7A331145FD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5100" y="651137"/>
            <a:ext cx="3445536" cy="960392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02D9251-6D42-4FD8-926C-1270A2723B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8449" y="368396"/>
            <a:ext cx="3445536" cy="9603921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EC97FF93-EBCD-4749-86BD-200959852D48}"/>
              </a:ext>
            </a:extLst>
          </p:cNvPr>
          <p:cNvGrpSpPr/>
          <p:nvPr/>
        </p:nvGrpSpPr>
        <p:grpSpPr>
          <a:xfrm>
            <a:off x="897314" y="515828"/>
            <a:ext cx="15924414" cy="2652029"/>
            <a:chOff x="598209" y="343885"/>
            <a:chExt cx="10616276" cy="1768019"/>
          </a:xfrm>
        </p:grpSpPr>
        <p:sp>
          <p:nvSpPr>
            <p:cNvPr id="42" name="圆角矩形 4">
              <a:extLst>
                <a:ext uri="{FF2B5EF4-FFF2-40B4-BE49-F238E27FC236}">
                  <a16:creationId xmlns:a16="http://schemas.microsoft.com/office/drawing/2014/main" id="{44597C05-3BCE-4620-BAE0-EA1D1F8348C8}"/>
                </a:ext>
              </a:extLst>
            </p:cNvPr>
            <p:cNvSpPr/>
            <p:nvPr/>
          </p:nvSpPr>
          <p:spPr>
            <a:xfrm>
              <a:off x="1174141" y="348433"/>
              <a:ext cx="10040344" cy="17634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white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F980455-9E34-4E75-9896-41864B47569D}"/>
                </a:ext>
              </a:extLst>
            </p:cNvPr>
            <p:cNvGrpSpPr/>
            <p:nvPr/>
          </p:nvGrpSpPr>
          <p:grpSpPr>
            <a:xfrm>
              <a:off x="598209" y="343885"/>
              <a:ext cx="10463465" cy="1600584"/>
              <a:chOff x="1276752" y="343069"/>
              <a:chExt cx="10463465" cy="1600584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6931E10E-631A-474D-9CE5-B19430FBB5DC}"/>
                  </a:ext>
                </a:extLst>
              </p:cNvPr>
              <p:cNvSpPr/>
              <p:nvPr/>
            </p:nvSpPr>
            <p:spPr>
              <a:xfrm>
                <a:off x="2613195" y="832261"/>
                <a:ext cx="9127022" cy="681037"/>
              </a:xfrm>
              <a:prstGeom prst="roundRect">
                <a:avLst/>
              </a:prstGeom>
              <a:solidFill>
                <a:srgbClr val="92D050">
                  <a:alpha val="62000"/>
                </a:srgbClr>
              </a:solidFill>
              <a:ln w="285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 defTabSz="1371600">
                  <a:defRPr/>
                </a:pPr>
                <a:r>
                  <a:rPr lang="en-US" altLang="zh-CN" sz="5250" b="1" dirty="0" err="1">
                    <a:solidFill>
                      <a:srgbClr val="70AD47">
                        <a:lumMod val="50000"/>
                      </a:srgbClr>
                    </a:solidFill>
                    <a:latin typeface="UTM Avo" panose="02040603050506020204" pitchFamily="18" charset="0"/>
                    <a:ea typeface="汉仪雪君体简" panose="02010604000101010101" pitchFamily="2" charset="-122"/>
                    <a:cs typeface="Times New Roman" panose="02020603050405020304" pitchFamily="18" charset="0"/>
                  </a:rPr>
                  <a:t>Câu</a:t>
                </a:r>
                <a:r>
                  <a:rPr lang="en-US" altLang="zh-CN" sz="5250" b="1" dirty="0">
                    <a:solidFill>
                      <a:srgbClr val="70AD47">
                        <a:lumMod val="50000"/>
                      </a:srgbClr>
                    </a:solidFill>
                    <a:latin typeface="UTM Avo" panose="02040603050506020204" pitchFamily="18" charset="0"/>
                    <a:ea typeface="汉仪雪君体简" panose="02010604000101010101" pitchFamily="2" charset="-122"/>
                    <a:cs typeface="Times New Roman" panose="02020603050405020304" pitchFamily="18" charset="0"/>
                  </a:rPr>
                  <a:t> 2: 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75 dm</a:t>
                </a:r>
                <a:r>
                  <a:rPr lang="en-US" sz="5400" b="0" i="0" baseline="3000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3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 </a:t>
                </a:r>
                <a:r>
                  <a:rPr lang="en-US" sz="5400" b="0" i="0" dirty="0" err="1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đọc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 </a:t>
                </a:r>
                <a:r>
                  <a:rPr lang="en-US" sz="5400" b="0" i="0" dirty="0" err="1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là</a:t>
                </a:r>
                <a:endParaRPr lang="zh-CN" altLang="en-US" sz="5250" b="1" dirty="0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  <a:ea typeface="汉仪雪君体简" panose="02010604000101010101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3" name="图片 5">
                <a:extLst>
                  <a:ext uri="{FF2B5EF4-FFF2-40B4-BE49-F238E27FC236}">
                    <a16:creationId xmlns:a16="http://schemas.microsoft.com/office/drawing/2014/main" id="{731B3882-29CA-4A71-9DA7-86AEC497E3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05" t="7292" r="7668" b="19897"/>
              <a:stretch/>
            </p:blipFill>
            <p:spPr>
              <a:xfrm>
                <a:off x="1276752" y="343069"/>
                <a:ext cx="1780962" cy="1600584"/>
              </a:xfrm>
              <a:prstGeom prst="rect">
                <a:avLst/>
              </a:prstGeom>
            </p:spPr>
          </p:pic>
        </p:grpSp>
      </p:grpSp>
      <p:pic>
        <p:nvPicPr>
          <p:cNvPr id="32" name="Picture 31" descr="Diagram&#10;&#10;Description automatically generated">
            <a:extLst>
              <a:ext uri="{FF2B5EF4-FFF2-40B4-BE49-F238E27FC236}">
                <a16:creationId xmlns:a16="http://schemas.microsoft.com/office/drawing/2014/main" id="{CDAFEE26-342F-419D-95A2-3FEE84417A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431" y="11686574"/>
            <a:ext cx="13245134" cy="1324513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18BA65F-0423-4E73-AA8D-9C970129A54A}"/>
              </a:ext>
            </a:extLst>
          </p:cNvPr>
          <p:cNvGrpSpPr/>
          <p:nvPr/>
        </p:nvGrpSpPr>
        <p:grpSpPr>
          <a:xfrm>
            <a:off x="8861367" y="3355087"/>
            <a:ext cx="10095576" cy="2315327"/>
            <a:chOff x="5933192" y="2152667"/>
            <a:chExt cx="6730384" cy="1543551"/>
          </a:xfrm>
        </p:grpSpPr>
        <p:sp>
          <p:nvSpPr>
            <p:cNvPr id="27" name="圆角矩形 4">
              <a:extLst>
                <a:ext uri="{FF2B5EF4-FFF2-40B4-BE49-F238E27FC236}">
                  <a16:creationId xmlns:a16="http://schemas.microsoft.com/office/drawing/2014/main" id="{780F707D-9543-45F7-A941-FC80620F2D26}"/>
                </a:ext>
              </a:extLst>
            </p:cNvPr>
            <p:cNvSpPr/>
            <p:nvPr/>
          </p:nvSpPr>
          <p:spPr>
            <a:xfrm>
              <a:off x="6502677" y="2304722"/>
              <a:ext cx="5169432" cy="12932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 b="1">
                <a:solidFill>
                  <a:prstClr val="white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5" name="文本框 2">
              <a:extLst>
                <a:ext uri="{FF2B5EF4-FFF2-40B4-BE49-F238E27FC236}">
                  <a16:creationId xmlns:a16="http://schemas.microsoft.com/office/drawing/2014/main" id="{568401D9-860D-46EB-84B8-2173E173EBBE}"/>
                </a:ext>
              </a:extLst>
            </p:cNvPr>
            <p:cNvSpPr txBox="1"/>
            <p:nvPr/>
          </p:nvSpPr>
          <p:spPr>
            <a:xfrm>
              <a:off x="7801203" y="2584391"/>
              <a:ext cx="4862373" cy="571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lnSpc>
                  <a:spcPts val="6450"/>
                </a:lnSpc>
              </a:pPr>
              <a:r>
                <a:rPr lang="vi-VN" sz="4400" b="0" i="0" dirty="0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Bảy mươi lăm khối</a:t>
              </a:r>
              <a:endParaRPr lang="zh-CN" altLang="en-US" sz="4200" b="1" dirty="0">
                <a:solidFill>
                  <a:srgbClr val="70AD47">
                    <a:lumMod val="50000"/>
                  </a:srgb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  <p:pic>
          <p:nvPicPr>
            <p:cNvPr id="39" name="Picture 38" descr="Shape&#10;&#10;Description automatically generated">
              <a:extLst>
                <a:ext uri="{FF2B5EF4-FFF2-40B4-BE49-F238E27FC236}">
                  <a16:creationId xmlns:a16="http://schemas.microsoft.com/office/drawing/2014/main" id="{0EBAF7F5-A565-4B3A-AF9D-8EB92D5EA4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903" b="40381" l="55800" r="97200">
                          <a14:foregroundMark x1="75000" y1="2114" x2="75000" y2="2114"/>
                          <a14:foregroundMark x1="95900" y1="9408" x2="95900" y2="9408"/>
                          <a14:foregroundMark x1="95300" y1="26638" x2="95300" y2="26638"/>
                          <a14:foregroundMark x1="71800" y1="40381" x2="71800" y2="40381"/>
                          <a14:foregroundMark x1="57300" y1="10888" x2="56900" y2="11839"/>
                          <a14:foregroundMark x1="55900" y1="13742" x2="57900" y2="21036"/>
                          <a14:foregroundMark x1="61800" y1="40169" x2="61800" y2="40169"/>
                          <a14:foregroundMark x1="67500" y1="40381" x2="67500" y2="40381"/>
                          <a14:foregroundMark x1="67100" y1="19979" x2="67100" y2="19979"/>
                          <a14:foregroundMark x1="56700" y1="16279" x2="56700" y2="16279"/>
                          <a14:foregroundMark x1="97200" y1="30127" x2="97200" y2="301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68" b="55667"/>
            <a:stretch/>
          </p:blipFill>
          <p:spPr>
            <a:xfrm>
              <a:off x="5933192" y="2152667"/>
              <a:ext cx="1771489" cy="1543551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CB86895-6D7C-4A6E-80F4-137E2BA26761}"/>
              </a:ext>
            </a:extLst>
          </p:cNvPr>
          <p:cNvGrpSpPr/>
          <p:nvPr/>
        </p:nvGrpSpPr>
        <p:grpSpPr>
          <a:xfrm>
            <a:off x="8798519" y="6099888"/>
            <a:ext cx="9489483" cy="2231118"/>
            <a:chOff x="5784914" y="4241917"/>
            <a:chExt cx="6528757" cy="1487412"/>
          </a:xfrm>
        </p:grpSpPr>
        <p:sp>
          <p:nvSpPr>
            <p:cNvPr id="33" name="圆角矩形 4">
              <a:extLst>
                <a:ext uri="{FF2B5EF4-FFF2-40B4-BE49-F238E27FC236}">
                  <a16:creationId xmlns:a16="http://schemas.microsoft.com/office/drawing/2014/main" id="{4CA6875E-9DBB-4D9D-A948-F17662E0E409}"/>
                </a:ext>
              </a:extLst>
            </p:cNvPr>
            <p:cNvSpPr/>
            <p:nvPr/>
          </p:nvSpPr>
          <p:spPr>
            <a:xfrm>
              <a:off x="6502676" y="4392518"/>
              <a:ext cx="5255315" cy="12932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 b="1">
                <a:solidFill>
                  <a:prstClr val="white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7" name="文本框 2">
              <a:extLst>
                <a:ext uri="{FF2B5EF4-FFF2-40B4-BE49-F238E27FC236}">
                  <a16:creationId xmlns:a16="http://schemas.microsoft.com/office/drawing/2014/main" id="{715BA6B6-3F0D-492E-97E8-8B87BD93EDED}"/>
                </a:ext>
              </a:extLst>
            </p:cNvPr>
            <p:cNvSpPr txBox="1"/>
            <p:nvPr/>
          </p:nvSpPr>
          <p:spPr>
            <a:xfrm>
              <a:off x="7451298" y="4516680"/>
              <a:ext cx="4862373" cy="1127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lnSpc>
                  <a:spcPts val="6450"/>
                </a:lnSpc>
              </a:pPr>
              <a:r>
                <a:rPr lang="vi-VN" sz="4400" b="0" i="0" dirty="0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Bảy mươi lăm đề-xi-mét khối</a:t>
              </a:r>
              <a:endParaRPr lang="zh-CN" altLang="en-US" sz="4200" b="1" dirty="0">
                <a:solidFill>
                  <a:srgbClr val="70AD47">
                    <a:lumMod val="50000"/>
                  </a:srgb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  <p:pic>
          <p:nvPicPr>
            <p:cNvPr id="41" name="Picture 40" descr="Shape&#10;&#10;Description automatically generated">
              <a:extLst>
                <a:ext uri="{FF2B5EF4-FFF2-40B4-BE49-F238E27FC236}">
                  <a16:creationId xmlns:a16="http://schemas.microsoft.com/office/drawing/2014/main" id="{417F358B-0484-4E76-A80D-C0DD3A8F35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8309" b="87421" l="60400" r="99700">
                          <a14:foregroundMark x1="76000" y1="48414" x2="76000" y2="48414"/>
                          <a14:foregroundMark x1="96600" y1="61945" x2="96600" y2="61945"/>
                          <a14:foregroundMark x1="97900" y1="67653" x2="97600" y2="73679"/>
                          <a14:foregroundMark x1="96400" y1="78118" x2="96400" y2="78118"/>
                          <a14:foregroundMark x1="74500" y1="87526" x2="74500" y2="87526"/>
                          <a14:foregroundMark x1="99700" y1="71987" x2="99700" y2="71987"/>
                          <a14:foregroundMark x1="98900" y1="68288" x2="98900" y2="68288"/>
                          <a14:foregroundMark x1="92900" y1="68499" x2="92900" y2="68499"/>
                          <a14:foregroundMark x1="90300" y1="67442" x2="90300" y2="67442"/>
                          <a14:foregroundMark x1="91100" y1="68288" x2="91100" y2="68288"/>
                          <a14:foregroundMark x1="90100" y1="68499" x2="90100" y2="68499"/>
                          <a14:foregroundMark x1="89700" y1="68076" x2="89700" y2="68076"/>
                          <a14:foregroundMark x1="99700" y1="70402" x2="99700" y2="70402"/>
                          <a14:foregroundMark x1="99100" y1="68922" x2="99100" y2="69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02" t="44844" b="9996"/>
            <a:stretch/>
          </p:blipFill>
          <p:spPr>
            <a:xfrm>
              <a:off x="5784914" y="4241917"/>
              <a:ext cx="1618480" cy="1487412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3586711-B9ED-47E5-B8CD-B21C57B71288}"/>
              </a:ext>
            </a:extLst>
          </p:cNvPr>
          <p:cNvGrpSpPr/>
          <p:nvPr/>
        </p:nvGrpSpPr>
        <p:grpSpPr>
          <a:xfrm>
            <a:off x="240278" y="3500108"/>
            <a:ext cx="9885402" cy="2214932"/>
            <a:chOff x="160185" y="2333405"/>
            <a:chExt cx="6590268" cy="147662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2108E3-9269-4181-A752-92848AAAF595}"/>
                </a:ext>
              </a:extLst>
            </p:cNvPr>
            <p:cNvGrpSpPr/>
            <p:nvPr/>
          </p:nvGrpSpPr>
          <p:grpSpPr>
            <a:xfrm>
              <a:off x="160185" y="2333405"/>
              <a:ext cx="5747393" cy="1476621"/>
              <a:chOff x="128300" y="2162639"/>
              <a:chExt cx="5747393" cy="1476621"/>
            </a:xfrm>
          </p:grpSpPr>
          <p:sp>
            <p:nvSpPr>
              <p:cNvPr id="24" name="圆角矩形 4">
                <a:extLst>
                  <a:ext uri="{FF2B5EF4-FFF2-40B4-BE49-F238E27FC236}">
                    <a16:creationId xmlns:a16="http://schemas.microsoft.com/office/drawing/2014/main" id="{AFEE3116-DF7D-4123-9F61-F61C626747A6}"/>
                  </a:ext>
                </a:extLst>
              </p:cNvPr>
              <p:cNvSpPr/>
              <p:nvPr/>
            </p:nvSpPr>
            <p:spPr>
              <a:xfrm>
                <a:off x="722812" y="2200429"/>
                <a:ext cx="5152881" cy="12932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700" b="1">
                  <a:solidFill>
                    <a:prstClr val="white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8" name="Picture 37" descr="Shape&#10;&#10;Description automatically generated">
                <a:extLst>
                  <a:ext uri="{FF2B5EF4-FFF2-40B4-BE49-F238E27FC236}">
                    <a16:creationId xmlns:a16="http://schemas.microsoft.com/office/drawing/2014/main" id="{68D1D50B-5E1A-4C4A-A33F-BB747D4928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163" b="41755" l="5000" r="49300">
                            <a14:foregroundMark x1="26600" y1="1268" x2="26600" y2="1268"/>
                            <a14:foregroundMark x1="46700" y1="10782" x2="46700" y2="10782"/>
                            <a14:foregroundMark x1="49300" y1="20190" x2="49300" y2="20190"/>
                            <a14:foregroundMark x1="24100" y1="22727" x2="24100" y2="2272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180" b="53269"/>
              <a:stretch/>
            </p:blipFill>
            <p:spPr>
              <a:xfrm>
                <a:off x="128300" y="2162639"/>
                <a:ext cx="1697513" cy="1476621"/>
              </a:xfrm>
              <a:prstGeom prst="rect">
                <a:avLst/>
              </a:prstGeom>
            </p:spPr>
          </p:pic>
        </p:grpSp>
        <p:sp>
          <p:nvSpPr>
            <p:cNvPr id="34" name="文本框 2">
              <a:extLst>
                <a:ext uri="{FF2B5EF4-FFF2-40B4-BE49-F238E27FC236}">
                  <a16:creationId xmlns:a16="http://schemas.microsoft.com/office/drawing/2014/main" id="{C76E24B8-7AC7-47E8-9D82-F7F1F47DA7E9}"/>
                </a:ext>
              </a:extLst>
            </p:cNvPr>
            <p:cNvSpPr txBox="1"/>
            <p:nvPr/>
          </p:nvSpPr>
          <p:spPr>
            <a:xfrm>
              <a:off x="1888080" y="2513551"/>
              <a:ext cx="4862373" cy="1127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lnSpc>
                  <a:spcPts val="6450"/>
                </a:lnSpc>
              </a:pPr>
              <a:r>
                <a:rPr lang="vi-VN" sz="4400" b="0" i="0" dirty="0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Bảy mươi lăm đề-xi-mét vuông</a:t>
              </a:r>
              <a:endParaRPr lang="zh-CN" altLang="en-US" sz="4200" b="1" dirty="0">
                <a:solidFill>
                  <a:srgbClr val="70AD47">
                    <a:lumMod val="50000"/>
                  </a:srgb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CD1C2EB-2E82-452E-B2B5-F696FC946FE3}"/>
              </a:ext>
            </a:extLst>
          </p:cNvPr>
          <p:cNvGrpSpPr/>
          <p:nvPr/>
        </p:nvGrpSpPr>
        <p:grpSpPr>
          <a:xfrm>
            <a:off x="378357" y="6051919"/>
            <a:ext cx="8420160" cy="2211806"/>
            <a:chOff x="242330" y="4045056"/>
            <a:chExt cx="5613440" cy="147453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BDB0AA9-BBB7-47B9-BF94-2BB83A894E89}"/>
                </a:ext>
              </a:extLst>
            </p:cNvPr>
            <p:cNvGrpSpPr/>
            <p:nvPr/>
          </p:nvGrpSpPr>
          <p:grpSpPr>
            <a:xfrm>
              <a:off x="242330" y="4045056"/>
              <a:ext cx="5613440" cy="1474537"/>
              <a:chOff x="253306" y="4172846"/>
              <a:chExt cx="5613440" cy="1474537"/>
            </a:xfrm>
          </p:grpSpPr>
          <p:sp>
            <p:nvSpPr>
              <p:cNvPr id="26" name="圆角矩形 4">
                <a:extLst>
                  <a:ext uri="{FF2B5EF4-FFF2-40B4-BE49-F238E27FC236}">
                    <a16:creationId xmlns:a16="http://schemas.microsoft.com/office/drawing/2014/main" id="{AFC4CB63-4FF7-4993-AB03-85CA219E2683}"/>
                  </a:ext>
                </a:extLst>
              </p:cNvPr>
              <p:cNvSpPr/>
              <p:nvPr/>
            </p:nvSpPr>
            <p:spPr>
              <a:xfrm>
                <a:off x="954081" y="4318434"/>
                <a:ext cx="4912665" cy="12932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700" b="1">
                  <a:solidFill>
                    <a:prstClr val="white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39" descr="Shape&#10;&#10;Description automatically generated">
                <a:extLst>
                  <a:ext uri="{FF2B5EF4-FFF2-40B4-BE49-F238E27FC236}">
                    <a16:creationId xmlns:a16="http://schemas.microsoft.com/office/drawing/2014/main" id="{6FC28DA8-0A86-4878-88F2-8B8487442F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8309" b="89641" l="1500" r="49100">
                            <a14:foregroundMark x1="6700" y1="56871" x2="4300" y2="75793"/>
                            <a14:foregroundMark x1="6800" y1="55180" x2="2000" y2="61945"/>
                            <a14:foregroundMark x1="2000" y1="61945" x2="1500" y2="71036"/>
                            <a14:foregroundMark x1="1500" y1="71036" x2="3700" y2="73362"/>
                            <a14:foregroundMark x1="12200" y1="88584" x2="12200" y2="88584"/>
                            <a14:foregroundMark x1="6100" y1="89641" x2="6100" y2="89641"/>
                            <a14:foregroundMark x1="34400" y1="48309" x2="34400" y2="48309"/>
                            <a14:foregroundMark x1="45500" y1="78330" x2="45500" y2="783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4587" r="45340" b="8329"/>
              <a:stretch/>
            </p:blipFill>
            <p:spPr>
              <a:xfrm>
                <a:off x="253306" y="4172846"/>
                <a:ext cx="1809545" cy="1474537"/>
              </a:xfrm>
              <a:prstGeom prst="rect">
                <a:avLst/>
              </a:prstGeom>
            </p:spPr>
          </p:pic>
        </p:grpSp>
        <p:sp>
          <p:nvSpPr>
            <p:cNvPr id="36" name="文本框 2">
              <a:extLst>
                <a:ext uri="{FF2B5EF4-FFF2-40B4-BE49-F238E27FC236}">
                  <a16:creationId xmlns:a16="http://schemas.microsoft.com/office/drawing/2014/main" id="{F7F81965-F356-4009-ADDD-C92A6EF02283}"/>
                </a:ext>
              </a:extLst>
            </p:cNvPr>
            <p:cNvSpPr txBox="1"/>
            <p:nvPr/>
          </p:nvSpPr>
          <p:spPr>
            <a:xfrm>
              <a:off x="1695009" y="4455754"/>
              <a:ext cx="4148810" cy="571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lnSpc>
                  <a:spcPts val="6450"/>
                </a:lnSpc>
              </a:pPr>
              <a:r>
                <a:rPr lang="vi-VN" sz="4400" b="0" i="0" dirty="0">
                  <a:solidFill>
                    <a:srgbClr val="333333"/>
                  </a:solidFill>
                  <a:effectLst/>
                  <a:latin typeface="Roboto" panose="02000000000000000000" pitchFamily="2" charset="0"/>
                </a:rPr>
                <a:t>Bảy mươi lăm đề-xi-mét</a:t>
              </a:r>
              <a:endParaRPr lang="zh-CN" altLang="en-US" sz="4200" b="1" dirty="0">
                <a:solidFill>
                  <a:srgbClr val="70AD47">
                    <a:lumMod val="50000"/>
                  </a:srgb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pic>
        <p:nvPicPr>
          <p:cNvPr id="48" name="Picture 47" descr="Diagram&#10;&#10;Description automatically generated">
            <a:extLst>
              <a:ext uri="{FF2B5EF4-FFF2-40B4-BE49-F238E27FC236}">
                <a16:creationId xmlns:a16="http://schemas.microsoft.com/office/drawing/2014/main" id="{4FF87673-96D6-4CD7-A594-6369F5C3F44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752" b="89894" l="8511" r="91667">
                        <a14:foregroundMark x1="8511" y1="65603" x2="11468" y2="65743"/>
                        <a14:foregroundMark x1="84566" y1="66863" x2="84929" y2="66844"/>
                        <a14:foregroundMark x1="83357" y1="66926" x2="83750" y2="66905"/>
                        <a14:foregroundMark x1="89716" y1="52305" x2="89716" y2="52305"/>
                        <a14:foregroundMark x1="9043" y1="47872" x2="9043" y2="47872"/>
                        <a14:foregroundMark x1="44504" y1="68794" x2="44504" y2="68794"/>
                        <a14:foregroundMark x1="27482" y1="63298" x2="55496" y2="67553"/>
                        <a14:foregroundMark x1="12234" y1="61348" x2="71986" y2="67199"/>
                        <a14:foregroundMark x1="71986" y1="67199" x2="91667" y2="55851"/>
                        <a14:backgroundMark x1="10284" y1="59574" x2="13085" y2="60094"/>
                        <a14:backgroundMark x1="21614" y1="66257" x2="73050" y2="78191"/>
                        <a14:backgroundMark x1="73050" y1="78191" x2="83156" y2="70035"/>
                        <a14:backgroundMark x1="33511" y1="75532" x2="8511" y2="94504"/>
                        <a14:backgroundMark x1="8511" y1="94504" x2="7801" y2="94504"/>
                        <a14:backgroundMark x1="10284" y1="67553" x2="35472" y2="68606"/>
                        <a14:backgroundMark x1="83529" y1="63501" x2="85461" y2="62589"/>
                        <a14:backgroundMark x1="70239" y1="69772" x2="70907" y2="69457"/>
                        <a14:backgroundMark x1="10993" y1="31383" x2="76773" y2="24113"/>
                        <a14:backgroundMark x1="76773" y1="24113" x2="87411" y2="28369"/>
                        <a14:backgroundMark x1="35461" y1="84574" x2="90426" y2="75177"/>
                        <a14:backgroundMark x1="90426" y1="75177" x2="92199" y2="72340"/>
                        <a14:backgroundMark x1="86170" y1="65603" x2="86170" y2="65603"/>
                        <a14:backgroundMark x1="83688" y1="66312" x2="83688" y2="66312"/>
                        <a14:backgroundMark x1="84220" y1="67553" x2="79965" y2="72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97" b="24754"/>
          <a:stretch/>
        </p:blipFill>
        <p:spPr>
          <a:xfrm>
            <a:off x="20598492" y="4468856"/>
            <a:ext cx="3809210" cy="1963644"/>
          </a:xfrm>
          <a:prstGeom prst="rect">
            <a:avLst/>
          </a:prstGeom>
        </p:spPr>
      </p:pic>
      <p:pic>
        <p:nvPicPr>
          <p:cNvPr id="49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54B18785-AD6F-43A8-BD93-9DBCD61867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1256610" y="70466"/>
            <a:ext cx="1325960" cy="1325960"/>
          </a:xfrm>
          <a:prstGeom prst="rect">
            <a:avLst/>
          </a:prstGeom>
        </p:spPr>
      </p:pic>
      <p:pic>
        <p:nvPicPr>
          <p:cNvPr id="50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80429B18-4852-4984-A0D1-537F50B9EF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8660671" y="-2003551"/>
            <a:ext cx="1679123" cy="1679123"/>
          </a:xfrm>
          <a:prstGeom prst="rect">
            <a:avLst/>
          </a:prstGeom>
        </p:spPr>
      </p:pic>
      <p:pic>
        <p:nvPicPr>
          <p:cNvPr id="51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3FFA6FF8-42FF-441F-ACAF-0441B5D87AB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8565913" y="-143503"/>
            <a:ext cx="1679123" cy="1679123"/>
          </a:xfrm>
          <a:prstGeom prst="rect">
            <a:avLst/>
          </a:prstGeom>
        </p:spPr>
      </p:pic>
      <p:pic>
        <p:nvPicPr>
          <p:cNvPr id="52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99330595-D6B7-4759-932C-D1240E2EAA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8660671" y="2547211"/>
            <a:ext cx="1679123" cy="1679123"/>
          </a:xfrm>
          <a:prstGeom prst="rect">
            <a:avLst/>
          </a:prstGeom>
        </p:spPr>
      </p:pic>
      <p:pic>
        <p:nvPicPr>
          <p:cNvPr id="53" name="Picture 52" descr="Diagram&#10;&#10;Description automatically generated">
            <a:extLst>
              <a:ext uri="{FF2B5EF4-FFF2-40B4-BE49-F238E27FC236}">
                <a16:creationId xmlns:a16="http://schemas.microsoft.com/office/drawing/2014/main" id="{D65F4781-D7CE-431F-8F36-AD3A78CE314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752" b="89894" l="8511" r="91667">
                        <a14:foregroundMark x1="8511" y1="65603" x2="11468" y2="65743"/>
                        <a14:foregroundMark x1="84566" y1="66863" x2="84929" y2="66844"/>
                        <a14:foregroundMark x1="83357" y1="66926" x2="83750" y2="66905"/>
                        <a14:foregroundMark x1="89716" y1="52305" x2="89716" y2="52305"/>
                        <a14:foregroundMark x1="9043" y1="47872" x2="9043" y2="47872"/>
                        <a14:foregroundMark x1="44504" y1="68794" x2="44504" y2="68794"/>
                        <a14:foregroundMark x1="27482" y1="63298" x2="55496" y2="67553"/>
                        <a14:foregroundMark x1="12234" y1="61348" x2="71986" y2="67199"/>
                        <a14:foregroundMark x1="71986" y1="67199" x2="91667" y2="55851"/>
                        <a14:backgroundMark x1="10284" y1="59574" x2="13085" y2="60094"/>
                        <a14:backgroundMark x1="21614" y1="66257" x2="73050" y2="78191"/>
                        <a14:backgroundMark x1="73050" y1="78191" x2="83156" y2="70035"/>
                        <a14:backgroundMark x1="33511" y1="75532" x2="8511" y2="94504"/>
                        <a14:backgroundMark x1="8511" y1="94504" x2="7801" y2="94504"/>
                        <a14:backgroundMark x1="10284" y1="67553" x2="35472" y2="68606"/>
                        <a14:backgroundMark x1="83529" y1="63501" x2="85461" y2="62589"/>
                        <a14:backgroundMark x1="70239" y1="69772" x2="70907" y2="69457"/>
                        <a14:backgroundMark x1="10993" y1="31383" x2="76773" y2="24113"/>
                        <a14:backgroundMark x1="76773" y1="24113" x2="87411" y2="28369"/>
                        <a14:backgroundMark x1="35461" y1="84574" x2="90426" y2="75177"/>
                        <a14:backgroundMark x1="90426" y1="75177" x2="92199" y2="72340"/>
                        <a14:backgroundMark x1="86170" y1="65603" x2="86170" y2="65603"/>
                        <a14:backgroundMark x1="83688" y1="66312" x2="83688" y2="66312"/>
                        <a14:backgroundMark x1="84220" y1="67553" x2="79965" y2="72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97" b="24754"/>
          <a:stretch/>
        </p:blipFill>
        <p:spPr>
          <a:xfrm>
            <a:off x="-6501224" y="7521962"/>
            <a:ext cx="3809210" cy="1963644"/>
          </a:xfrm>
          <a:prstGeom prst="rect">
            <a:avLst/>
          </a:prstGeom>
        </p:spPr>
      </p:pic>
      <p:pic>
        <p:nvPicPr>
          <p:cNvPr id="54" name="Picture 53" descr="Diagram&#10;&#10;Description automatically generated">
            <a:extLst>
              <a:ext uri="{FF2B5EF4-FFF2-40B4-BE49-F238E27FC236}">
                <a16:creationId xmlns:a16="http://schemas.microsoft.com/office/drawing/2014/main" id="{514A55C6-3BD2-4E6B-BBBA-ECD9F240954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752" b="89894" l="8511" r="91667">
                        <a14:foregroundMark x1="8511" y1="65603" x2="11468" y2="65743"/>
                        <a14:foregroundMark x1="84566" y1="66863" x2="84929" y2="66844"/>
                        <a14:foregroundMark x1="83357" y1="66926" x2="83750" y2="66905"/>
                        <a14:foregroundMark x1="89716" y1="52305" x2="89716" y2="52305"/>
                        <a14:foregroundMark x1="9043" y1="47872" x2="9043" y2="47872"/>
                        <a14:foregroundMark x1="44504" y1="68794" x2="44504" y2="68794"/>
                        <a14:foregroundMark x1="27482" y1="63298" x2="55496" y2="67553"/>
                        <a14:foregroundMark x1="12234" y1="61348" x2="71986" y2="67199"/>
                        <a14:foregroundMark x1="71986" y1="67199" x2="91667" y2="55851"/>
                        <a14:backgroundMark x1="10284" y1="59574" x2="13085" y2="60094"/>
                        <a14:backgroundMark x1="21614" y1="66257" x2="73050" y2="78191"/>
                        <a14:backgroundMark x1="73050" y1="78191" x2="83156" y2="70035"/>
                        <a14:backgroundMark x1="33511" y1="75532" x2="8511" y2="94504"/>
                        <a14:backgroundMark x1="8511" y1="94504" x2="7801" y2="94504"/>
                        <a14:backgroundMark x1="10284" y1="67553" x2="35472" y2="68606"/>
                        <a14:backgroundMark x1="83529" y1="63501" x2="85461" y2="62589"/>
                        <a14:backgroundMark x1="70239" y1="69772" x2="70907" y2="69457"/>
                        <a14:backgroundMark x1="10993" y1="31383" x2="76773" y2="24113"/>
                        <a14:backgroundMark x1="76773" y1="24113" x2="87411" y2="28369"/>
                        <a14:backgroundMark x1="35461" y1="84574" x2="90426" y2="75177"/>
                        <a14:backgroundMark x1="90426" y1="75177" x2="92199" y2="72340"/>
                        <a14:backgroundMark x1="86170" y1="65603" x2="86170" y2="65603"/>
                        <a14:backgroundMark x1="83688" y1="66312" x2="83688" y2="66312"/>
                        <a14:backgroundMark x1="84220" y1="67553" x2="79965" y2="72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97" b="24754"/>
          <a:stretch/>
        </p:blipFill>
        <p:spPr>
          <a:xfrm>
            <a:off x="-7034036" y="4733217"/>
            <a:ext cx="3809210" cy="1963644"/>
          </a:xfrm>
          <a:prstGeom prst="rect">
            <a:avLst/>
          </a:prstGeom>
        </p:spPr>
      </p:pic>
      <p:pic>
        <p:nvPicPr>
          <p:cNvPr id="55" name="Picture 54" descr="A picture containing text, clipart&#10;&#10;Description automatically generated">
            <a:hlinkClick r:id="rId20" action="ppaction://hlinksldjump"/>
            <a:extLst>
              <a:ext uri="{FF2B5EF4-FFF2-40B4-BE49-F238E27FC236}">
                <a16:creationId xmlns:a16="http://schemas.microsoft.com/office/drawing/2014/main" id="{5AC4F8DC-E5C9-4C10-A784-504A2BC22AF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8438" r="90000">
                        <a14:foregroundMark x1="8438" y1="54063" x2="8438" y2="5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487" y="8212851"/>
            <a:ext cx="1978830" cy="197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75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0.68542 -0.0349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71" y="-175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12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37018 0.004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16" y="208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12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7 L 0.64713 -0.0166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57" y="-833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-0.0168 -1.1044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-55231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4414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986796E5-CA52-4493-A313-1F4A76C560C6}"/>
              </a:ext>
            </a:extLst>
          </p:cNvPr>
          <p:cNvSpPr/>
          <p:nvPr/>
        </p:nvSpPr>
        <p:spPr>
          <a:xfrm>
            <a:off x="707364" y="554593"/>
            <a:ext cx="16891200" cy="8931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65100">
              <a:schemeClr val="bg1">
                <a:lumMod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58" name="图片 11">
            <a:extLst>
              <a:ext uri="{FF2B5EF4-FFF2-40B4-BE49-F238E27FC236}">
                <a16:creationId xmlns:a16="http://schemas.microsoft.com/office/drawing/2014/main" id="{1D3A3FC4-4CF3-4782-8E18-86507BCEB8B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442"/>
          <a:stretch/>
        </p:blipFill>
        <p:spPr>
          <a:xfrm>
            <a:off x="0" y="4075680"/>
            <a:ext cx="18330105" cy="620663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1DE7B22-6552-40F4-BCD7-A475ADB366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01296" y="-4170069"/>
            <a:ext cx="10405716" cy="1849905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E49A02B-1F32-4714-9A66-7A331145FD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0154" y="0"/>
            <a:ext cx="3445536" cy="960392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02D9251-6D42-4FD8-926C-1270A2723B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8449" y="368396"/>
            <a:ext cx="3445536" cy="9603921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EC97FF93-EBCD-4749-86BD-200959852D48}"/>
              </a:ext>
            </a:extLst>
          </p:cNvPr>
          <p:cNvGrpSpPr/>
          <p:nvPr/>
        </p:nvGrpSpPr>
        <p:grpSpPr>
          <a:xfrm>
            <a:off x="971633" y="554593"/>
            <a:ext cx="15924414" cy="2652029"/>
            <a:chOff x="598209" y="343885"/>
            <a:chExt cx="10616276" cy="1768019"/>
          </a:xfrm>
        </p:grpSpPr>
        <p:sp>
          <p:nvSpPr>
            <p:cNvPr id="42" name="圆角矩形 4">
              <a:extLst>
                <a:ext uri="{FF2B5EF4-FFF2-40B4-BE49-F238E27FC236}">
                  <a16:creationId xmlns:a16="http://schemas.microsoft.com/office/drawing/2014/main" id="{44597C05-3BCE-4620-BAE0-EA1D1F8348C8}"/>
                </a:ext>
              </a:extLst>
            </p:cNvPr>
            <p:cNvSpPr/>
            <p:nvPr/>
          </p:nvSpPr>
          <p:spPr>
            <a:xfrm>
              <a:off x="1174141" y="348433"/>
              <a:ext cx="10040344" cy="17634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white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F980455-9E34-4E75-9896-41864B47569D}"/>
                </a:ext>
              </a:extLst>
            </p:cNvPr>
            <p:cNvGrpSpPr/>
            <p:nvPr/>
          </p:nvGrpSpPr>
          <p:grpSpPr>
            <a:xfrm>
              <a:off x="598209" y="343885"/>
              <a:ext cx="10382559" cy="1600584"/>
              <a:chOff x="1276752" y="343069"/>
              <a:chExt cx="10382559" cy="1600584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6931E10E-631A-474D-9CE5-B19430FBB5DC}"/>
                  </a:ext>
                </a:extLst>
              </p:cNvPr>
              <p:cNvSpPr/>
              <p:nvPr/>
            </p:nvSpPr>
            <p:spPr>
              <a:xfrm>
                <a:off x="2532289" y="606871"/>
                <a:ext cx="9127022" cy="1293971"/>
              </a:xfrm>
              <a:prstGeom prst="roundRect">
                <a:avLst/>
              </a:prstGeom>
              <a:solidFill>
                <a:srgbClr val="92D050">
                  <a:alpha val="62000"/>
                </a:srgbClr>
              </a:solidFill>
              <a:ln w="285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 defTabSz="1371600">
                  <a:defRPr/>
                </a:pPr>
                <a:r>
                  <a:rPr lang="en-US" altLang="zh-CN" sz="5250" b="1" dirty="0" err="1">
                    <a:solidFill>
                      <a:srgbClr val="70AD47">
                        <a:lumMod val="50000"/>
                      </a:srgbClr>
                    </a:solidFill>
                    <a:latin typeface="UTM Avo" panose="02040603050506020204" pitchFamily="18" charset="0"/>
                    <a:ea typeface="汉仪雪君体简" panose="02010604000101010101" pitchFamily="2" charset="-122"/>
                    <a:cs typeface="Times New Roman" panose="02020603050405020304" pitchFamily="18" charset="0"/>
                  </a:rPr>
                  <a:t>Câu</a:t>
                </a:r>
                <a:r>
                  <a:rPr lang="en-US" altLang="zh-CN" sz="5250" b="1" dirty="0">
                    <a:solidFill>
                      <a:srgbClr val="70AD47">
                        <a:lumMod val="50000"/>
                      </a:srgbClr>
                    </a:solidFill>
                    <a:latin typeface="UTM Avo" panose="02040603050506020204" pitchFamily="18" charset="0"/>
                    <a:ea typeface="汉仪雪君体简" panose="02010604000101010101" pitchFamily="2" charset="-122"/>
                    <a:cs typeface="Times New Roman" panose="02020603050405020304" pitchFamily="18" charset="0"/>
                  </a:rPr>
                  <a:t> 3: </a:t>
                </a:r>
                <a:r>
                  <a:rPr lang="en-US" sz="5400" b="0" i="0" dirty="0" err="1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Điền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 </a:t>
                </a:r>
                <a:r>
                  <a:rPr lang="en-US" sz="5400" b="0" i="0" dirty="0" err="1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số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 </a:t>
                </a:r>
                <a:r>
                  <a:rPr lang="en-US" sz="5400" b="0" i="0" dirty="0" err="1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thích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 </a:t>
                </a:r>
                <a:r>
                  <a:rPr lang="en-US" sz="5400" b="0" i="0" dirty="0" err="1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hợp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 </a:t>
                </a:r>
                <a:r>
                  <a:rPr lang="en-US" sz="5400" b="0" i="0" dirty="0" err="1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vào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 </a:t>
                </a:r>
                <a:r>
                  <a:rPr lang="en-US" sz="5400" b="0" i="0" dirty="0" err="1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chỗ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 </a:t>
                </a:r>
                <a:r>
                  <a:rPr lang="en-US" sz="5400" b="0" i="0" dirty="0" err="1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trống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: 7900 dm</a:t>
                </a:r>
                <a:r>
                  <a:rPr lang="en-US" sz="5400" b="0" i="0" baseline="3000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3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 = ... cm</a:t>
                </a:r>
                <a:r>
                  <a:rPr lang="en-US" sz="5400" b="0" i="0" baseline="3000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3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.</a:t>
                </a:r>
                <a:endParaRPr lang="zh-CN" altLang="en-US" sz="5250" b="1" dirty="0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  <a:ea typeface="汉仪雪君体简" panose="02010604000101010101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3" name="图片 5">
                <a:extLst>
                  <a:ext uri="{FF2B5EF4-FFF2-40B4-BE49-F238E27FC236}">
                    <a16:creationId xmlns:a16="http://schemas.microsoft.com/office/drawing/2014/main" id="{731B3882-29CA-4A71-9DA7-86AEC497E3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05" t="7292" r="7668" b="19897"/>
              <a:stretch/>
            </p:blipFill>
            <p:spPr>
              <a:xfrm>
                <a:off x="1276752" y="343069"/>
                <a:ext cx="1780962" cy="1600584"/>
              </a:xfrm>
              <a:prstGeom prst="rect">
                <a:avLst/>
              </a:prstGeom>
            </p:spPr>
          </p:pic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18BA65F-0423-4E73-AA8D-9C970129A54A}"/>
              </a:ext>
            </a:extLst>
          </p:cNvPr>
          <p:cNvGrpSpPr/>
          <p:nvPr/>
        </p:nvGrpSpPr>
        <p:grpSpPr>
          <a:xfrm>
            <a:off x="8861367" y="3355087"/>
            <a:ext cx="10086132" cy="2315327"/>
            <a:chOff x="5933192" y="2152667"/>
            <a:chExt cx="6724088" cy="1543551"/>
          </a:xfrm>
        </p:grpSpPr>
        <p:sp>
          <p:nvSpPr>
            <p:cNvPr id="27" name="圆角矩形 4">
              <a:extLst>
                <a:ext uri="{FF2B5EF4-FFF2-40B4-BE49-F238E27FC236}">
                  <a16:creationId xmlns:a16="http://schemas.microsoft.com/office/drawing/2014/main" id="{780F707D-9543-45F7-A941-FC80620F2D26}"/>
                </a:ext>
              </a:extLst>
            </p:cNvPr>
            <p:cNvSpPr/>
            <p:nvPr/>
          </p:nvSpPr>
          <p:spPr>
            <a:xfrm>
              <a:off x="6502677" y="2304722"/>
              <a:ext cx="5169432" cy="12932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4400" b="1">
                <a:solidFill>
                  <a:prstClr val="white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5" name="文本框 2">
              <a:extLst>
                <a:ext uri="{FF2B5EF4-FFF2-40B4-BE49-F238E27FC236}">
                  <a16:creationId xmlns:a16="http://schemas.microsoft.com/office/drawing/2014/main" id="{568401D9-860D-46EB-84B8-2173E173EBBE}"/>
                </a:ext>
              </a:extLst>
            </p:cNvPr>
            <p:cNvSpPr txBox="1"/>
            <p:nvPr/>
          </p:nvSpPr>
          <p:spPr>
            <a:xfrm>
              <a:off x="7794907" y="2726286"/>
              <a:ext cx="4862373" cy="617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lnSpc>
                  <a:spcPts val="6450"/>
                </a:lnSpc>
              </a:pPr>
              <a:r>
                <a:rPr lang="en-US" altLang="zh-CN" sz="6600" b="1" dirty="0">
                  <a:solidFill>
                    <a:srgbClr val="70AD47">
                      <a:lumMod val="50000"/>
                    </a:srgb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79 000</a:t>
              </a:r>
              <a:endParaRPr lang="zh-CN" altLang="en-US" sz="6600" b="1" dirty="0">
                <a:solidFill>
                  <a:srgbClr val="70AD47">
                    <a:lumMod val="50000"/>
                  </a:srgb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  <p:pic>
          <p:nvPicPr>
            <p:cNvPr id="39" name="Picture 38" descr="Shape&#10;&#10;Description automatically generated">
              <a:extLst>
                <a:ext uri="{FF2B5EF4-FFF2-40B4-BE49-F238E27FC236}">
                  <a16:creationId xmlns:a16="http://schemas.microsoft.com/office/drawing/2014/main" id="{0EBAF7F5-A565-4B3A-AF9D-8EB92D5EA4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903" b="40381" l="55800" r="97200">
                          <a14:foregroundMark x1="75000" y1="2114" x2="75000" y2="2114"/>
                          <a14:foregroundMark x1="95900" y1="9408" x2="95900" y2="9408"/>
                          <a14:foregroundMark x1="95300" y1="26638" x2="95300" y2="26638"/>
                          <a14:foregroundMark x1="71800" y1="40381" x2="71800" y2="40381"/>
                          <a14:foregroundMark x1="57300" y1="10888" x2="56900" y2="11839"/>
                          <a14:foregroundMark x1="55900" y1="13742" x2="57900" y2="21036"/>
                          <a14:foregroundMark x1="61800" y1="40169" x2="61800" y2="40169"/>
                          <a14:foregroundMark x1="67500" y1="40381" x2="67500" y2="40381"/>
                          <a14:foregroundMark x1="67100" y1="19979" x2="67100" y2="19979"/>
                          <a14:foregroundMark x1="56700" y1="16279" x2="56700" y2="16279"/>
                          <a14:foregroundMark x1="97200" y1="30127" x2="97200" y2="301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68" b="55667"/>
            <a:stretch/>
          </p:blipFill>
          <p:spPr>
            <a:xfrm>
              <a:off x="5933192" y="2152667"/>
              <a:ext cx="1771489" cy="1543551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CB86895-6D7C-4A6E-80F4-137E2BA26761}"/>
              </a:ext>
            </a:extLst>
          </p:cNvPr>
          <p:cNvGrpSpPr/>
          <p:nvPr/>
        </p:nvGrpSpPr>
        <p:grpSpPr>
          <a:xfrm>
            <a:off x="8623562" y="6170753"/>
            <a:ext cx="9918424" cy="2231118"/>
            <a:chOff x="5784914" y="4241917"/>
            <a:chExt cx="6612282" cy="1487412"/>
          </a:xfrm>
        </p:grpSpPr>
        <p:sp>
          <p:nvSpPr>
            <p:cNvPr id="33" name="圆角矩形 4">
              <a:extLst>
                <a:ext uri="{FF2B5EF4-FFF2-40B4-BE49-F238E27FC236}">
                  <a16:creationId xmlns:a16="http://schemas.microsoft.com/office/drawing/2014/main" id="{4CA6875E-9DBB-4D9D-A948-F17662E0E409}"/>
                </a:ext>
              </a:extLst>
            </p:cNvPr>
            <p:cNvSpPr/>
            <p:nvPr/>
          </p:nvSpPr>
          <p:spPr>
            <a:xfrm>
              <a:off x="6502676" y="4392518"/>
              <a:ext cx="5255315" cy="12932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4400" b="1">
                <a:solidFill>
                  <a:prstClr val="white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7" name="文本框 2">
              <a:extLst>
                <a:ext uri="{FF2B5EF4-FFF2-40B4-BE49-F238E27FC236}">
                  <a16:creationId xmlns:a16="http://schemas.microsoft.com/office/drawing/2014/main" id="{715BA6B6-3F0D-492E-97E8-8B87BD93EDED}"/>
                </a:ext>
              </a:extLst>
            </p:cNvPr>
            <p:cNvSpPr txBox="1"/>
            <p:nvPr/>
          </p:nvSpPr>
          <p:spPr>
            <a:xfrm>
              <a:off x="7534823" y="4723010"/>
              <a:ext cx="4862373" cy="617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lnSpc>
                  <a:spcPts val="6450"/>
                </a:lnSpc>
              </a:pPr>
              <a:r>
                <a:rPr lang="en-US" altLang="zh-CN" sz="6600" b="1" dirty="0">
                  <a:solidFill>
                    <a:srgbClr val="70AD47">
                      <a:lumMod val="50000"/>
                    </a:srgb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7 900 000</a:t>
              </a:r>
              <a:endParaRPr lang="zh-CN" altLang="en-US" sz="6600" b="1" dirty="0">
                <a:solidFill>
                  <a:srgbClr val="70AD47">
                    <a:lumMod val="50000"/>
                  </a:srgb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  <p:pic>
          <p:nvPicPr>
            <p:cNvPr id="41" name="Picture 40" descr="Shape&#10;&#10;Description automatically generated">
              <a:extLst>
                <a:ext uri="{FF2B5EF4-FFF2-40B4-BE49-F238E27FC236}">
                  <a16:creationId xmlns:a16="http://schemas.microsoft.com/office/drawing/2014/main" id="{417F358B-0484-4E76-A80D-C0DD3A8F35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8309" b="87421" l="60400" r="99700">
                          <a14:foregroundMark x1="76000" y1="48414" x2="76000" y2="48414"/>
                          <a14:foregroundMark x1="96600" y1="61945" x2="96600" y2="61945"/>
                          <a14:foregroundMark x1="97900" y1="67653" x2="97600" y2="73679"/>
                          <a14:foregroundMark x1="96400" y1="78118" x2="96400" y2="78118"/>
                          <a14:foregroundMark x1="74500" y1="87526" x2="74500" y2="87526"/>
                          <a14:foregroundMark x1="99700" y1="71987" x2="99700" y2="71987"/>
                          <a14:foregroundMark x1="98900" y1="68288" x2="98900" y2="68288"/>
                          <a14:foregroundMark x1="92900" y1="68499" x2="92900" y2="68499"/>
                          <a14:foregroundMark x1="90300" y1="67442" x2="90300" y2="67442"/>
                          <a14:foregroundMark x1="91100" y1="68288" x2="91100" y2="68288"/>
                          <a14:foregroundMark x1="90100" y1="68499" x2="90100" y2="68499"/>
                          <a14:foregroundMark x1="89700" y1="68076" x2="89700" y2="68076"/>
                          <a14:foregroundMark x1="99700" y1="70402" x2="99700" y2="70402"/>
                          <a14:foregroundMark x1="99100" y1="68922" x2="99100" y2="69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02" t="44844" b="9996"/>
            <a:stretch/>
          </p:blipFill>
          <p:spPr>
            <a:xfrm>
              <a:off x="5784914" y="4241917"/>
              <a:ext cx="1618480" cy="1487412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927B8D4-D9F1-4CF4-A247-A2DDEADE787E}"/>
              </a:ext>
            </a:extLst>
          </p:cNvPr>
          <p:cNvGrpSpPr/>
          <p:nvPr/>
        </p:nvGrpSpPr>
        <p:grpSpPr>
          <a:xfrm>
            <a:off x="240278" y="3500108"/>
            <a:ext cx="8620977" cy="2214932"/>
            <a:chOff x="160185" y="2333405"/>
            <a:chExt cx="5747393" cy="147662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2108E3-9269-4181-A752-92848AAAF595}"/>
                </a:ext>
              </a:extLst>
            </p:cNvPr>
            <p:cNvGrpSpPr/>
            <p:nvPr/>
          </p:nvGrpSpPr>
          <p:grpSpPr>
            <a:xfrm>
              <a:off x="160185" y="2333405"/>
              <a:ext cx="5747393" cy="1476621"/>
              <a:chOff x="128300" y="2162639"/>
              <a:chExt cx="5747393" cy="1476621"/>
            </a:xfrm>
          </p:grpSpPr>
          <p:sp>
            <p:nvSpPr>
              <p:cNvPr id="24" name="圆角矩形 4">
                <a:extLst>
                  <a:ext uri="{FF2B5EF4-FFF2-40B4-BE49-F238E27FC236}">
                    <a16:creationId xmlns:a16="http://schemas.microsoft.com/office/drawing/2014/main" id="{AFEE3116-DF7D-4123-9F61-F61C626747A6}"/>
                  </a:ext>
                </a:extLst>
              </p:cNvPr>
              <p:cNvSpPr/>
              <p:nvPr/>
            </p:nvSpPr>
            <p:spPr>
              <a:xfrm>
                <a:off x="722812" y="2200429"/>
                <a:ext cx="5152881" cy="12932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4400" b="1">
                  <a:solidFill>
                    <a:prstClr val="white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8" name="Picture 37" descr="Shape&#10;&#10;Description automatically generated">
                <a:extLst>
                  <a:ext uri="{FF2B5EF4-FFF2-40B4-BE49-F238E27FC236}">
                    <a16:creationId xmlns:a16="http://schemas.microsoft.com/office/drawing/2014/main" id="{68D1D50B-5E1A-4C4A-A33F-BB747D4928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163" b="41755" l="5000" r="49300">
                            <a14:foregroundMark x1="26600" y1="1268" x2="26600" y2="1268"/>
                            <a14:foregroundMark x1="46700" y1="10782" x2="46700" y2="10782"/>
                            <a14:foregroundMark x1="49300" y1="20190" x2="49300" y2="20190"/>
                            <a14:foregroundMark x1="24100" y1="22727" x2="24100" y2="2272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180" b="53269"/>
              <a:stretch/>
            </p:blipFill>
            <p:spPr>
              <a:xfrm>
                <a:off x="128300" y="2162639"/>
                <a:ext cx="1697513" cy="1476621"/>
              </a:xfrm>
              <a:prstGeom prst="rect">
                <a:avLst/>
              </a:prstGeom>
            </p:spPr>
          </p:pic>
        </p:grpSp>
        <p:sp>
          <p:nvSpPr>
            <p:cNvPr id="34" name="文本框 2">
              <a:extLst>
                <a:ext uri="{FF2B5EF4-FFF2-40B4-BE49-F238E27FC236}">
                  <a16:creationId xmlns:a16="http://schemas.microsoft.com/office/drawing/2014/main" id="{C76E24B8-7AC7-47E8-9D82-F7F1F47DA7E9}"/>
                </a:ext>
              </a:extLst>
            </p:cNvPr>
            <p:cNvSpPr txBox="1"/>
            <p:nvPr/>
          </p:nvSpPr>
          <p:spPr>
            <a:xfrm>
              <a:off x="2039643" y="2751908"/>
              <a:ext cx="2670776" cy="617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lnSpc>
                  <a:spcPts val="6450"/>
                </a:lnSpc>
              </a:pPr>
              <a:r>
                <a:rPr lang="en-US" altLang="zh-CN" sz="6600" b="1" dirty="0">
                  <a:solidFill>
                    <a:srgbClr val="70AD47">
                      <a:lumMod val="50000"/>
                    </a:srgb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79</a:t>
              </a:r>
              <a:endParaRPr lang="zh-CN" altLang="en-US" sz="6600" b="1" dirty="0">
                <a:solidFill>
                  <a:srgbClr val="70AD47">
                    <a:lumMod val="50000"/>
                  </a:srgb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CD1C2EB-2E82-452E-B2B5-F696FC946FE3}"/>
              </a:ext>
            </a:extLst>
          </p:cNvPr>
          <p:cNvGrpSpPr/>
          <p:nvPr/>
        </p:nvGrpSpPr>
        <p:grpSpPr>
          <a:xfrm>
            <a:off x="378357" y="6051919"/>
            <a:ext cx="9920919" cy="2211806"/>
            <a:chOff x="242330" y="4045056"/>
            <a:chExt cx="6613946" cy="147453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BDB0AA9-BBB7-47B9-BF94-2BB83A894E89}"/>
                </a:ext>
              </a:extLst>
            </p:cNvPr>
            <p:cNvGrpSpPr/>
            <p:nvPr/>
          </p:nvGrpSpPr>
          <p:grpSpPr>
            <a:xfrm>
              <a:off x="242330" y="4045056"/>
              <a:ext cx="5613440" cy="1474537"/>
              <a:chOff x="253306" y="4172846"/>
              <a:chExt cx="5613440" cy="1474537"/>
            </a:xfrm>
          </p:grpSpPr>
          <p:sp>
            <p:nvSpPr>
              <p:cNvPr id="26" name="圆角矩形 4">
                <a:extLst>
                  <a:ext uri="{FF2B5EF4-FFF2-40B4-BE49-F238E27FC236}">
                    <a16:creationId xmlns:a16="http://schemas.microsoft.com/office/drawing/2014/main" id="{AFC4CB63-4FF7-4993-AB03-85CA219E2683}"/>
                  </a:ext>
                </a:extLst>
              </p:cNvPr>
              <p:cNvSpPr/>
              <p:nvPr/>
            </p:nvSpPr>
            <p:spPr>
              <a:xfrm>
                <a:off x="954081" y="4318434"/>
                <a:ext cx="4912665" cy="12932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4400" b="1">
                  <a:solidFill>
                    <a:prstClr val="white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39" descr="Shape&#10;&#10;Description automatically generated">
                <a:extLst>
                  <a:ext uri="{FF2B5EF4-FFF2-40B4-BE49-F238E27FC236}">
                    <a16:creationId xmlns:a16="http://schemas.microsoft.com/office/drawing/2014/main" id="{6FC28DA8-0A86-4878-88F2-8B8487442F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8309" b="89641" l="1500" r="49100">
                            <a14:foregroundMark x1="6700" y1="56871" x2="4300" y2="75793"/>
                            <a14:foregroundMark x1="6800" y1="55180" x2="2000" y2="61945"/>
                            <a14:foregroundMark x1="2000" y1="61945" x2="1500" y2="71036"/>
                            <a14:foregroundMark x1="1500" y1="71036" x2="3700" y2="73362"/>
                            <a14:foregroundMark x1="12200" y1="88584" x2="12200" y2="88584"/>
                            <a14:foregroundMark x1="6100" y1="89641" x2="6100" y2="89641"/>
                            <a14:foregroundMark x1="34400" y1="48309" x2="34400" y2="48309"/>
                            <a14:foregroundMark x1="45500" y1="78330" x2="45500" y2="783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4587" r="45340" b="8329"/>
              <a:stretch/>
            </p:blipFill>
            <p:spPr>
              <a:xfrm>
                <a:off x="253306" y="4172846"/>
                <a:ext cx="1809545" cy="1474537"/>
              </a:xfrm>
              <a:prstGeom prst="rect">
                <a:avLst/>
              </a:prstGeom>
            </p:spPr>
          </p:pic>
        </p:grpSp>
        <p:sp>
          <p:nvSpPr>
            <p:cNvPr id="36" name="文本框 2">
              <a:extLst>
                <a:ext uri="{FF2B5EF4-FFF2-40B4-BE49-F238E27FC236}">
                  <a16:creationId xmlns:a16="http://schemas.microsoft.com/office/drawing/2014/main" id="{F7F81965-F356-4009-ADDD-C92A6EF02283}"/>
                </a:ext>
              </a:extLst>
            </p:cNvPr>
            <p:cNvSpPr txBox="1"/>
            <p:nvPr/>
          </p:nvSpPr>
          <p:spPr>
            <a:xfrm>
              <a:off x="1993903" y="4559341"/>
              <a:ext cx="4862373" cy="617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lnSpc>
                  <a:spcPts val="6450"/>
                </a:lnSpc>
              </a:pPr>
              <a:r>
                <a:rPr lang="en-US" altLang="zh-CN" sz="6600" b="1" dirty="0">
                  <a:solidFill>
                    <a:srgbClr val="70AD47">
                      <a:lumMod val="50000"/>
                    </a:srgb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7,9</a:t>
              </a:r>
              <a:endParaRPr lang="zh-CN" altLang="en-US" sz="6600" b="1" dirty="0">
                <a:solidFill>
                  <a:srgbClr val="70AD47">
                    <a:lumMod val="50000"/>
                  </a:srgb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pic>
        <p:nvPicPr>
          <p:cNvPr id="31" name="Picture 30" descr="Diagram&#10;&#10;Description automatically generated">
            <a:extLst>
              <a:ext uri="{FF2B5EF4-FFF2-40B4-BE49-F238E27FC236}">
                <a16:creationId xmlns:a16="http://schemas.microsoft.com/office/drawing/2014/main" id="{EA8BFB42-C574-4C49-AFA2-9AA7858D5C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9639" y="1997450"/>
            <a:ext cx="13245134" cy="13245134"/>
          </a:xfrm>
          <a:prstGeom prst="rect">
            <a:avLst/>
          </a:prstGeom>
        </p:spPr>
      </p:pic>
      <p:pic>
        <p:nvPicPr>
          <p:cNvPr id="45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6E847DA8-FD8E-40B4-9A2F-8CDB3493FB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8660671" y="-2003551"/>
            <a:ext cx="1679123" cy="1679123"/>
          </a:xfrm>
          <a:prstGeom prst="rect">
            <a:avLst/>
          </a:prstGeom>
        </p:spPr>
      </p:pic>
      <p:pic>
        <p:nvPicPr>
          <p:cNvPr id="46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54B99722-C9AE-4968-98E3-4A5A4160CB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8565913" y="-143503"/>
            <a:ext cx="1679123" cy="1679123"/>
          </a:xfrm>
          <a:prstGeom prst="rect">
            <a:avLst/>
          </a:prstGeom>
        </p:spPr>
      </p:pic>
      <p:pic>
        <p:nvPicPr>
          <p:cNvPr id="47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60F35BA8-E469-4F42-81E8-079E43840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8660671" y="2547211"/>
            <a:ext cx="1679123" cy="1679123"/>
          </a:xfrm>
          <a:prstGeom prst="rect">
            <a:avLst/>
          </a:prstGeom>
        </p:spPr>
      </p:pic>
      <p:pic>
        <p:nvPicPr>
          <p:cNvPr id="49" name="Picture 48" descr="Diagram&#10;&#10;Description automatically generated">
            <a:extLst>
              <a:ext uri="{FF2B5EF4-FFF2-40B4-BE49-F238E27FC236}">
                <a16:creationId xmlns:a16="http://schemas.microsoft.com/office/drawing/2014/main" id="{33623246-5898-417A-A0AE-BAAE14A32AB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752" b="89894" l="8511" r="91667">
                        <a14:foregroundMark x1="8511" y1="65603" x2="11468" y2="65743"/>
                        <a14:foregroundMark x1="84566" y1="66863" x2="84929" y2="66844"/>
                        <a14:foregroundMark x1="83357" y1="66926" x2="83750" y2="66905"/>
                        <a14:foregroundMark x1="89716" y1="52305" x2="89716" y2="52305"/>
                        <a14:foregroundMark x1="9043" y1="47872" x2="9043" y2="47872"/>
                        <a14:foregroundMark x1="44504" y1="68794" x2="44504" y2="68794"/>
                        <a14:foregroundMark x1="27482" y1="63298" x2="55496" y2="67553"/>
                        <a14:foregroundMark x1="12234" y1="61348" x2="71986" y2="67199"/>
                        <a14:foregroundMark x1="71986" y1="67199" x2="91667" y2="55851"/>
                        <a14:backgroundMark x1="10284" y1="59574" x2="13085" y2="60094"/>
                        <a14:backgroundMark x1="21614" y1="66257" x2="73050" y2="78191"/>
                        <a14:backgroundMark x1="73050" y1="78191" x2="83156" y2="70035"/>
                        <a14:backgroundMark x1="33511" y1="75532" x2="8511" y2="94504"/>
                        <a14:backgroundMark x1="8511" y1="94504" x2="7801" y2="94504"/>
                        <a14:backgroundMark x1="10284" y1="67553" x2="35472" y2="68606"/>
                        <a14:backgroundMark x1="83529" y1="63501" x2="85461" y2="62589"/>
                        <a14:backgroundMark x1="70239" y1="69772" x2="70907" y2="69457"/>
                        <a14:backgroundMark x1="10993" y1="31383" x2="76773" y2="24113"/>
                        <a14:backgroundMark x1="76773" y1="24113" x2="87411" y2="28369"/>
                        <a14:backgroundMark x1="35461" y1="84574" x2="90426" y2="75177"/>
                        <a14:backgroundMark x1="90426" y1="75177" x2="92199" y2="72340"/>
                        <a14:backgroundMark x1="86170" y1="65603" x2="86170" y2="65603"/>
                        <a14:backgroundMark x1="83688" y1="66312" x2="83688" y2="66312"/>
                        <a14:backgroundMark x1="84220" y1="67553" x2="79965" y2="72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97" b="24754"/>
          <a:stretch/>
        </p:blipFill>
        <p:spPr>
          <a:xfrm>
            <a:off x="4801507" y="12702866"/>
            <a:ext cx="3809210" cy="1963644"/>
          </a:xfrm>
          <a:prstGeom prst="rect">
            <a:avLst/>
          </a:prstGeom>
        </p:spPr>
      </p:pic>
      <p:pic>
        <p:nvPicPr>
          <p:cNvPr id="52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01D79447-209D-40D6-A87D-B4C86363A6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1028010" y="299066"/>
            <a:ext cx="1325960" cy="1325960"/>
          </a:xfrm>
          <a:prstGeom prst="rect">
            <a:avLst/>
          </a:prstGeom>
        </p:spPr>
      </p:pic>
      <p:pic>
        <p:nvPicPr>
          <p:cNvPr id="56" name="Picture 55" descr="Diagram&#10;&#10;Description automatically generated">
            <a:extLst>
              <a:ext uri="{FF2B5EF4-FFF2-40B4-BE49-F238E27FC236}">
                <a16:creationId xmlns:a16="http://schemas.microsoft.com/office/drawing/2014/main" id="{41F4548E-34F7-400D-9020-3A69BBE171EC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752" b="89894" l="8511" r="91667">
                        <a14:foregroundMark x1="8511" y1="65603" x2="11468" y2="65743"/>
                        <a14:foregroundMark x1="84566" y1="66863" x2="84929" y2="66844"/>
                        <a14:foregroundMark x1="83357" y1="66926" x2="83750" y2="66905"/>
                        <a14:foregroundMark x1="89716" y1="52305" x2="89716" y2="52305"/>
                        <a14:foregroundMark x1="9043" y1="47872" x2="9043" y2="47872"/>
                        <a14:foregroundMark x1="44504" y1="68794" x2="44504" y2="68794"/>
                        <a14:foregroundMark x1="27482" y1="63298" x2="55496" y2="67553"/>
                        <a14:foregroundMark x1="12234" y1="61348" x2="71986" y2="67199"/>
                        <a14:foregroundMark x1="71986" y1="67199" x2="91667" y2="55851"/>
                        <a14:backgroundMark x1="10284" y1="59574" x2="13085" y2="60094"/>
                        <a14:backgroundMark x1="21614" y1="66257" x2="73050" y2="78191"/>
                        <a14:backgroundMark x1="73050" y1="78191" x2="83156" y2="70035"/>
                        <a14:backgroundMark x1="33511" y1="75532" x2="8511" y2="94504"/>
                        <a14:backgroundMark x1="8511" y1="94504" x2="7801" y2="94504"/>
                        <a14:backgroundMark x1="10284" y1="67553" x2="35472" y2="68606"/>
                        <a14:backgroundMark x1="83529" y1="63501" x2="85461" y2="62589"/>
                        <a14:backgroundMark x1="70239" y1="69772" x2="70907" y2="69457"/>
                        <a14:backgroundMark x1="10993" y1="31383" x2="76773" y2="24113"/>
                        <a14:backgroundMark x1="76773" y1="24113" x2="87411" y2="28369"/>
                        <a14:backgroundMark x1="35461" y1="84574" x2="90426" y2="75177"/>
                        <a14:backgroundMark x1="90426" y1="75177" x2="92199" y2="72340"/>
                        <a14:backgroundMark x1="86170" y1="65603" x2="86170" y2="65603"/>
                        <a14:backgroundMark x1="83688" y1="66312" x2="83688" y2="66312"/>
                        <a14:backgroundMark x1="84220" y1="67553" x2="79965" y2="72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97" b="24754"/>
          <a:stretch/>
        </p:blipFill>
        <p:spPr>
          <a:xfrm>
            <a:off x="5114018" y="-2463594"/>
            <a:ext cx="3809210" cy="1963644"/>
          </a:xfrm>
          <a:prstGeom prst="rect">
            <a:avLst/>
          </a:prstGeom>
        </p:spPr>
      </p:pic>
      <p:pic>
        <p:nvPicPr>
          <p:cNvPr id="57" name="Picture 56" descr="Diagram&#10;&#10;Description automatically generated">
            <a:extLst>
              <a:ext uri="{FF2B5EF4-FFF2-40B4-BE49-F238E27FC236}">
                <a16:creationId xmlns:a16="http://schemas.microsoft.com/office/drawing/2014/main" id="{9CD4EFCB-3BFF-4938-BBAD-ACE0F2D2739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752" b="89894" l="8511" r="91667">
                        <a14:foregroundMark x1="8511" y1="65603" x2="11468" y2="65743"/>
                        <a14:foregroundMark x1="84566" y1="66863" x2="84929" y2="66844"/>
                        <a14:foregroundMark x1="83357" y1="66926" x2="83750" y2="66905"/>
                        <a14:foregroundMark x1="89716" y1="52305" x2="89716" y2="52305"/>
                        <a14:foregroundMark x1="9043" y1="47872" x2="9043" y2="47872"/>
                        <a14:foregroundMark x1="44504" y1="68794" x2="44504" y2="68794"/>
                        <a14:foregroundMark x1="27482" y1="63298" x2="55496" y2="67553"/>
                        <a14:foregroundMark x1="12234" y1="61348" x2="71986" y2="67199"/>
                        <a14:foregroundMark x1="71986" y1="67199" x2="91667" y2="55851"/>
                        <a14:backgroundMark x1="10284" y1="59574" x2="13085" y2="60094"/>
                        <a14:backgroundMark x1="21614" y1="66257" x2="73050" y2="78191"/>
                        <a14:backgroundMark x1="73050" y1="78191" x2="83156" y2="70035"/>
                        <a14:backgroundMark x1="33511" y1="75532" x2="8511" y2="94504"/>
                        <a14:backgroundMark x1="8511" y1="94504" x2="7801" y2="94504"/>
                        <a14:backgroundMark x1="10284" y1="67553" x2="35472" y2="68606"/>
                        <a14:backgroundMark x1="83529" y1="63501" x2="85461" y2="62589"/>
                        <a14:backgroundMark x1="70239" y1="69772" x2="70907" y2="69457"/>
                        <a14:backgroundMark x1="10993" y1="31383" x2="76773" y2="24113"/>
                        <a14:backgroundMark x1="76773" y1="24113" x2="87411" y2="28369"/>
                        <a14:backgroundMark x1="35461" y1="84574" x2="90426" y2="75177"/>
                        <a14:backgroundMark x1="90426" y1="75177" x2="92199" y2="72340"/>
                        <a14:backgroundMark x1="86170" y1="65603" x2="86170" y2="65603"/>
                        <a14:backgroundMark x1="83688" y1="66312" x2="83688" y2="66312"/>
                        <a14:backgroundMark x1="84220" y1="67553" x2="79965" y2="72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97" b="24754"/>
          <a:stretch/>
        </p:blipFill>
        <p:spPr>
          <a:xfrm>
            <a:off x="21834815" y="4306656"/>
            <a:ext cx="3809210" cy="1963644"/>
          </a:xfrm>
          <a:prstGeom prst="rect">
            <a:avLst/>
          </a:prstGeom>
        </p:spPr>
      </p:pic>
      <p:pic>
        <p:nvPicPr>
          <p:cNvPr id="59" name="Picture 58" descr="A picture containing text, clipart&#10;&#10;Description automatically generated">
            <a:hlinkClick r:id="rId21" action="ppaction://hlinksldjump"/>
            <a:extLst>
              <a:ext uri="{FF2B5EF4-FFF2-40B4-BE49-F238E27FC236}">
                <a16:creationId xmlns:a16="http://schemas.microsoft.com/office/drawing/2014/main" id="{516CE691-505A-4398-AECD-CD79AF2F095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8438" r="90000">
                        <a14:foregroundMark x1="8438" y1="54063" x2="8438" y2="5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487" y="8212851"/>
            <a:ext cx="1978830" cy="197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83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48148E-6 L 0.0224 0.658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" y="3289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12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96296E-6 L 0.82266 -0.1027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33" y="-5139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41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0.01966 -0.5199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" y="-25995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512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43516 0.2840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58" y="1419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512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1DE7B22-6552-40F4-BCD7-A475ADB366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0500" y="-4000500"/>
            <a:ext cx="10287000" cy="1828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86796E5-CA52-4493-A313-1F4A76C560C6}"/>
              </a:ext>
            </a:extLst>
          </p:cNvPr>
          <p:cNvSpPr/>
          <p:nvPr/>
        </p:nvSpPr>
        <p:spPr>
          <a:xfrm>
            <a:off x="707364" y="554593"/>
            <a:ext cx="16891200" cy="8931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65100">
              <a:schemeClr val="bg1">
                <a:lumMod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E49A02B-1F32-4714-9A66-7A331145FD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5100" y="651137"/>
            <a:ext cx="3445536" cy="960392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02D9251-6D42-4FD8-926C-1270A2723B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8449" y="368396"/>
            <a:ext cx="3445536" cy="9603921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EC97FF93-EBCD-4749-86BD-200959852D48}"/>
              </a:ext>
            </a:extLst>
          </p:cNvPr>
          <p:cNvGrpSpPr/>
          <p:nvPr/>
        </p:nvGrpSpPr>
        <p:grpSpPr>
          <a:xfrm>
            <a:off x="897314" y="515828"/>
            <a:ext cx="15924414" cy="2652029"/>
            <a:chOff x="598209" y="343885"/>
            <a:chExt cx="10616276" cy="1768019"/>
          </a:xfrm>
        </p:grpSpPr>
        <p:sp>
          <p:nvSpPr>
            <p:cNvPr id="42" name="圆角矩形 4">
              <a:extLst>
                <a:ext uri="{FF2B5EF4-FFF2-40B4-BE49-F238E27FC236}">
                  <a16:creationId xmlns:a16="http://schemas.microsoft.com/office/drawing/2014/main" id="{44597C05-3BCE-4620-BAE0-EA1D1F8348C8}"/>
                </a:ext>
              </a:extLst>
            </p:cNvPr>
            <p:cNvSpPr/>
            <p:nvPr/>
          </p:nvSpPr>
          <p:spPr>
            <a:xfrm>
              <a:off x="1174141" y="348433"/>
              <a:ext cx="10040344" cy="17634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white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F980455-9E34-4E75-9896-41864B47569D}"/>
                </a:ext>
              </a:extLst>
            </p:cNvPr>
            <p:cNvGrpSpPr/>
            <p:nvPr/>
          </p:nvGrpSpPr>
          <p:grpSpPr>
            <a:xfrm>
              <a:off x="598209" y="343885"/>
              <a:ext cx="10487837" cy="1600584"/>
              <a:chOff x="1276752" y="343069"/>
              <a:chExt cx="10487837" cy="1600584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6931E10E-631A-474D-9CE5-B19430FBB5DC}"/>
                  </a:ext>
                </a:extLst>
              </p:cNvPr>
              <p:cNvSpPr/>
              <p:nvPr/>
            </p:nvSpPr>
            <p:spPr>
              <a:xfrm>
                <a:off x="2637567" y="505720"/>
                <a:ext cx="9127022" cy="1293971"/>
              </a:xfrm>
              <a:prstGeom prst="roundRect">
                <a:avLst/>
              </a:prstGeom>
              <a:solidFill>
                <a:srgbClr val="92D050">
                  <a:alpha val="62000"/>
                </a:srgbClr>
              </a:solidFill>
              <a:ln w="285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 defTabSz="1371600">
                  <a:defRPr/>
                </a:pPr>
                <a:r>
                  <a:rPr lang="en-US" altLang="zh-CN" sz="5250" b="1" dirty="0" err="1">
                    <a:solidFill>
                      <a:srgbClr val="70AD47">
                        <a:lumMod val="50000"/>
                      </a:srgbClr>
                    </a:solidFill>
                    <a:latin typeface="UTM Avo" panose="02040603050506020204" pitchFamily="18" charset="0"/>
                    <a:ea typeface="汉仪雪君体简" panose="02010604000101010101" pitchFamily="2" charset="-122"/>
                    <a:cs typeface="Times New Roman" panose="02020603050405020304" pitchFamily="18" charset="0"/>
                  </a:rPr>
                  <a:t>Câu</a:t>
                </a:r>
                <a:r>
                  <a:rPr lang="en-US" altLang="zh-CN" sz="5250" b="1" dirty="0">
                    <a:solidFill>
                      <a:srgbClr val="70AD47">
                        <a:lumMod val="50000"/>
                      </a:srgbClr>
                    </a:solidFill>
                    <a:latin typeface="UTM Avo" panose="02040603050506020204" pitchFamily="18" charset="0"/>
                    <a:ea typeface="汉仪雪君体简" panose="02010604000101010101" pitchFamily="2" charset="-122"/>
                    <a:cs typeface="Times New Roman" panose="02020603050405020304" pitchFamily="18" charset="0"/>
                  </a:rPr>
                  <a:t> 4: </a:t>
                </a:r>
                <a:r>
                  <a:rPr lang="en-US" sz="5400" b="0" i="0" dirty="0" err="1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Điền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 </a:t>
                </a:r>
                <a:r>
                  <a:rPr lang="en-US" sz="5400" b="0" i="0" dirty="0" err="1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số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 </a:t>
                </a:r>
                <a:r>
                  <a:rPr lang="en-US" sz="5400" b="0" i="0" dirty="0" err="1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thích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 </a:t>
                </a:r>
                <a:r>
                  <a:rPr lang="en-US" sz="5400" b="0" i="0" dirty="0" err="1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hợp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 </a:t>
                </a:r>
                <a:r>
                  <a:rPr lang="en-US" sz="5400" b="0" i="0" dirty="0" err="1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vào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 ô </a:t>
                </a:r>
                <a:r>
                  <a:rPr lang="en-US" sz="5400" b="0" i="0" dirty="0" err="1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trống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: </a:t>
                </a:r>
              </a:p>
              <a:p>
                <a:pPr algn="ctr" defTabSz="1371600">
                  <a:defRPr/>
                </a:pP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9 cm</a:t>
                </a:r>
                <a:r>
                  <a:rPr lang="en-US" sz="5400" b="0" i="0" baseline="3000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3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 = ... dm</a:t>
                </a:r>
                <a:r>
                  <a:rPr lang="en-US" sz="5400" b="0" i="0" baseline="3000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3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.</a:t>
                </a:r>
                <a:endParaRPr lang="zh-CN" altLang="en-US" sz="5250" b="1" dirty="0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  <a:ea typeface="汉仪雪君体简" panose="02010604000101010101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3" name="图片 5">
                <a:extLst>
                  <a:ext uri="{FF2B5EF4-FFF2-40B4-BE49-F238E27FC236}">
                    <a16:creationId xmlns:a16="http://schemas.microsoft.com/office/drawing/2014/main" id="{731B3882-29CA-4A71-9DA7-86AEC497E3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05" t="7292" r="7668" b="19897"/>
              <a:stretch/>
            </p:blipFill>
            <p:spPr>
              <a:xfrm>
                <a:off x="1276752" y="343069"/>
                <a:ext cx="1780962" cy="1600584"/>
              </a:xfrm>
              <a:prstGeom prst="rect">
                <a:avLst/>
              </a:prstGeom>
            </p:spPr>
          </p:pic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D97FB49-4604-404C-BBCD-60BC9F054CDB}"/>
              </a:ext>
            </a:extLst>
          </p:cNvPr>
          <p:cNvGrpSpPr/>
          <p:nvPr/>
        </p:nvGrpSpPr>
        <p:grpSpPr>
          <a:xfrm rot="21447301">
            <a:off x="640705" y="15521778"/>
            <a:ext cx="15229490" cy="13020236"/>
            <a:chOff x="8633759" y="4036458"/>
            <a:chExt cx="2401142" cy="2401142"/>
          </a:xfrm>
        </p:grpSpPr>
        <p:pic>
          <p:nvPicPr>
            <p:cNvPr id="32" name="Picture 31" descr="Diagram&#10;&#10;Description automatically generated">
              <a:extLst>
                <a:ext uri="{FF2B5EF4-FFF2-40B4-BE49-F238E27FC236}">
                  <a16:creationId xmlns:a16="http://schemas.microsoft.com/office/drawing/2014/main" id="{13F89B81-75BC-4DCC-8748-AB821D6CC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759" y="4036458"/>
              <a:ext cx="2401142" cy="2401142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1BE4699-5B2D-4389-BA69-F99D165CB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4899" y="4708233"/>
              <a:ext cx="1298552" cy="865701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18BA65F-0423-4E73-AA8D-9C970129A54A}"/>
              </a:ext>
            </a:extLst>
          </p:cNvPr>
          <p:cNvGrpSpPr/>
          <p:nvPr/>
        </p:nvGrpSpPr>
        <p:grpSpPr>
          <a:xfrm>
            <a:off x="8861367" y="3355087"/>
            <a:ext cx="10105820" cy="2315327"/>
            <a:chOff x="5933192" y="2152667"/>
            <a:chExt cx="6737213" cy="1543551"/>
          </a:xfrm>
        </p:grpSpPr>
        <p:sp>
          <p:nvSpPr>
            <p:cNvPr id="27" name="圆角矩形 4">
              <a:extLst>
                <a:ext uri="{FF2B5EF4-FFF2-40B4-BE49-F238E27FC236}">
                  <a16:creationId xmlns:a16="http://schemas.microsoft.com/office/drawing/2014/main" id="{780F707D-9543-45F7-A941-FC80620F2D26}"/>
                </a:ext>
              </a:extLst>
            </p:cNvPr>
            <p:cNvSpPr/>
            <p:nvPr/>
          </p:nvSpPr>
          <p:spPr>
            <a:xfrm>
              <a:off x="6502677" y="2304722"/>
              <a:ext cx="5169432" cy="12932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4400" b="1">
                <a:solidFill>
                  <a:prstClr val="white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5" name="文本框 2">
              <a:extLst>
                <a:ext uri="{FF2B5EF4-FFF2-40B4-BE49-F238E27FC236}">
                  <a16:creationId xmlns:a16="http://schemas.microsoft.com/office/drawing/2014/main" id="{568401D9-860D-46EB-84B8-2173E173EBBE}"/>
                </a:ext>
              </a:extLst>
            </p:cNvPr>
            <p:cNvSpPr txBox="1"/>
            <p:nvPr/>
          </p:nvSpPr>
          <p:spPr>
            <a:xfrm>
              <a:off x="7808032" y="2787046"/>
              <a:ext cx="4862373" cy="617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lnSpc>
                  <a:spcPts val="6450"/>
                </a:lnSpc>
              </a:pPr>
              <a:r>
                <a:rPr lang="en-US" altLang="zh-CN" sz="6600" b="1" dirty="0">
                  <a:solidFill>
                    <a:srgbClr val="70AD47">
                      <a:lumMod val="50000"/>
                    </a:srgb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9 000</a:t>
              </a:r>
              <a:endParaRPr lang="zh-CN" altLang="en-US" sz="6600" b="1" dirty="0">
                <a:solidFill>
                  <a:srgbClr val="70AD47">
                    <a:lumMod val="50000"/>
                  </a:srgb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  <p:pic>
          <p:nvPicPr>
            <p:cNvPr id="39" name="Picture 38" descr="Shape&#10;&#10;Description automatically generated">
              <a:extLst>
                <a:ext uri="{FF2B5EF4-FFF2-40B4-BE49-F238E27FC236}">
                  <a16:creationId xmlns:a16="http://schemas.microsoft.com/office/drawing/2014/main" id="{0EBAF7F5-A565-4B3A-AF9D-8EB92D5EA4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903" b="40381" l="55800" r="97200">
                          <a14:foregroundMark x1="75000" y1="2114" x2="75000" y2="2114"/>
                          <a14:foregroundMark x1="95900" y1="9408" x2="95900" y2="9408"/>
                          <a14:foregroundMark x1="95300" y1="26638" x2="95300" y2="26638"/>
                          <a14:foregroundMark x1="71800" y1="40381" x2="71800" y2="40381"/>
                          <a14:foregroundMark x1="57300" y1="10888" x2="56900" y2="11839"/>
                          <a14:foregroundMark x1="55900" y1="13742" x2="57900" y2="21036"/>
                          <a14:foregroundMark x1="61800" y1="40169" x2="61800" y2="40169"/>
                          <a14:foregroundMark x1="67500" y1="40381" x2="67500" y2="40381"/>
                          <a14:foregroundMark x1="67100" y1="19979" x2="67100" y2="19979"/>
                          <a14:foregroundMark x1="56700" y1="16279" x2="56700" y2="16279"/>
                          <a14:foregroundMark x1="97200" y1="30127" x2="97200" y2="301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68" b="55667"/>
            <a:stretch/>
          </p:blipFill>
          <p:spPr>
            <a:xfrm>
              <a:off x="5933192" y="2152667"/>
              <a:ext cx="1771489" cy="1543551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CB86895-6D7C-4A6E-80F4-137E2BA26761}"/>
              </a:ext>
            </a:extLst>
          </p:cNvPr>
          <p:cNvGrpSpPr/>
          <p:nvPr/>
        </p:nvGrpSpPr>
        <p:grpSpPr>
          <a:xfrm>
            <a:off x="8623562" y="6170753"/>
            <a:ext cx="10009156" cy="2231118"/>
            <a:chOff x="5784914" y="4241917"/>
            <a:chExt cx="6672770" cy="1487412"/>
          </a:xfrm>
        </p:grpSpPr>
        <p:sp>
          <p:nvSpPr>
            <p:cNvPr id="33" name="圆角矩形 4">
              <a:extLst>
                <a:ext uri="{FF2B5EF4-FFF2-40B4-BE49-F238E27FC236}">
                  <a16:creationId xmlns:a16="http://schemas.microsoft.com/office/drawing/2014/main" id="{4CA6875E-9DBB-4D9D-A948-F17662E0E409}"/>
                </a:ext>
              </a:extLst>
            </p:cNvPr>
            <p:cNvSpPr/>
            <p:nvPr/>
          </p:nvSpPr>
          <p:spPr>
            <a:xfrm>
              <a:off x="6502676" y="4392518"/>
              <a:ext cx="5255315" cy="12932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4400" b="1">
                <a:solidFill>
                  <a:prstClr val="white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7" name="文本框 2">
              <a:extLst>
                <a:ext uri="{FF2B5EF4-FFF2-40B4-BE49-F238E27FC236}">
                  <a16:creationId xmlns:a16="http://schemas.microsoft.com/office/drawing/2014/main" id="{715BA6B6-3F0D-492E-97E8-8B87BD93EDED}"/>
                </a:ext>
              </a:extLst>
            </p:cNvPr>
            <p:cNvSpPr txBox="1"/>
            <p:nvPr/>
          </p:nvSpPr>
          <p:spPr>
            <a:xfrm>
              <a:off x="7595311" y="4703729"/>
              <a:ext cx="4862373" cy="617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lnSpc>
                  <a:spcPts val="6450"/>
                </a:lnSpc>
              </a:pPr>
              <a:r>
                <a:rPr lang="en-US" altLang="zh-CN" sz="6600" b="1" dirty="0">
                  <a:solidFill>
                    <a:srgbClr val="70AD47">
                      <a:lumMod val="50000"/>
                    </a:srgb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900</a:t>
              </a:r>
              <a:endParaRPr lang="zh-CN" altLang="en-US" sz="6600" b="1" dirty="0">
                <a:solidFill>
                  <a:srgbClr val="70AD47">
                    <a:lumMod val="50000"/>
                  </a:srgb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  <p:pic>
          <p:nvPicPr>
            <p:cNvPr id="41" name="Picture 40" descr="Shape&#10;&#10;Description automatically generated">
              <a:extLst>
                <a:ext uri="{FF2B5EF4-FFF2-40B4-BE49-F238E27FC236}">
                  <a16:creationId xmlns:a16="http://schemas.microsoft.com/office/drawing/2014/main" id="{417F358B-0484-4E76-A80D-C0DD3A8F35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8309" b="87421" l="60400" r="99700">
                          <a14:foregroundMark x1="76000" y1="48414" x2="76000" y2="48414"/>
                          <a14:foregroundMark x1="96600" y1="61945" x2="96600" y2="61945"/>
                          <a14:foregroundMark x1="97900" y1="67653" x2="97600" y2="73679"/>
                          <a14:foregroundMark x1="96400" y1="78118" x2="96400" y2="78118"/>
                          <a14:foregroundMark x1="74500" y1="87526" x2="74500" y2="87526"/>
                          <a14:foregroundMark x1="99700" y1="71987" x2="99700" y2="71987"/>
                          <a14:foregroundMark x1="98900" y1="68288" x2="98900" y2="68288"/>
                          <a14:foregroundMark x1="92900" y1="68499" x2="92900" y2="68499"/>
                          <a14:foregroundMark x1="90300" y1="67442" x2="90300" y2="67442"/>
                          <a14:foregroundMark x1="91100" y1="68288" x2="91100" y2="68288"/>
                          <a14:foregroundMark x1="90100" y1="68499" x2="90100" y2="68499"/>
                          <a14:foregroundMark x1="89700" y1="68076" x2="89700" y2="68076"/>
                          <a14:foregroundMark x1="99700" y1="70402" x2="99700" y2="70402"/>
                          <a14:foregroundMark x1="99100" y1="68922" x2="99100" y2="69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02" t="44844" b="9996"/>
            <a:stretch/>
          </p:blipFill>
          <p:spPr>
            <a:xfrm>
              <a:off x="5784914" y="4241917"/>
              <a:ext cx="1618480" cy="1487412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68E5F6A-AB7B-40C6-A70F-9CFF24967A40}"/>
              </a:ext>
            </a:extLst>
          </p:cNvPr>
          <p:cNvGrpSpPr/>
          <p:nvPr/>
        </p:nvGrpSpPr>
        <p:grpSpPr>
          <a:xfrm>
            <a:off x="240278" y="3500108"/>
            <a:ext cx="10112747" cy="2214932"/>
            <a:chOff x="160185" y="2333405"/>
            <a:chExt cx="6741831" cy="147662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2108E3-9269-4181-A752-92848AAAF595}"/>
                </a:ext>
              </a:extLst>
            </p:cNvPr>
            <p:cNvGrpSpPr/>
            <p:nvPr/>
          </p:nvGrpSpPr>
          <p:grpSpPr>
            <a:xfrm>
              <a:off x="160185" y="2333405"/>
              <a:ext cx="5747393" cy="1476621"/>
              <a:chOff x="128300" y="2162639"/>
              <a:chExt cx="5747393" cy="1476621"/>
            </a:xfrm>
          </p:grpSpPr>
          <p:sp>
            <p:nvSpPr>
              <p:cNvPr id="24" name="圆角矩形 4">
                <a:extLst>
                  <a:ext uri="{FF2B5EF4-FFF2-40B4-BE49-F238E27FC236}">
                    <a16:creationId xmlns:a16="http://schemas.microsoft.com/office/drawing/2014/main" id="{AFEE3116-DF7D-4123-9F61-F61C626747A6}"/>
                  </a:ext>
                </a:extLst>
              </p:cNvPr>
              <p:cNvSpPr/>
              <p:nvPr/>
            </p:nvSpPr>
            <p:spPr>
              <a:xfrm>
                <a:off x="722812" y="2200429"/>
                <a:ext cx="5152881" cy="12932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4400" b="1">
                  <a:solidFill>
                    <a:prstClr val="white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8" name="Picture 37" descr="Shape&#10;&#10;Description automatically generated">
                <a:extLst>
                  <a:ext uri="{FF2B5EF4-FFF2-40B4-BE49-F238E27FC236}">
                    <a16:creationId xmlns:a16="http://schemas.microsoft.com/office/drawing/2014/main" id="{68D1D50B-5E1A-4C4A-A33F-BB747D4928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163" b="41755" l="5000" r="49300">
                            <a14:foregroundMark x1="26600" y1="1268" x2="26600" y2="1268"/>
                            <a14:foregroundMark x1="46700" y1="10782" x2="46700" y2="10782"/>
                            <a14:foregroundMark x1="49300" y1="20190" x2="49300" y2="20190"/>
                            <a14:foregroundMark x1="24100" y1="22727" x2="24100" y2="2272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180" b="53269"/>
              <a:stretch/>
            </p:blipFill>
            <p:spPr>
              <a:xfrm>
                <a:off x="128300" y="2162639"/>
                <a:ext cx="1697513" cy="1476621"/>
              </a:xfrm>
              <a:prstGeom prst="rect">
                <a:avLst/>
              </a:prstGeom>
            </p:spPr>
          </p:pic>
        </p:grpSp>
        <p:sp>
          <p:nvSpPr>
            <p:cNvPr id="34" name="文本框 2">
              <a:extLst>
                <a:ext uri="{FF2B5EF4-FFF2-40B4-BE49-F238E27FC236}">
                  <a16:creationId xmlns:a16="http://schemas.microsoft.com/office/drawing/2014/main" id="{C76E24B8-7AC7-47E8-9D82-F7F1F47DA7E9}"/>
                </a:ext>
              </a:extLst>
            </p:cNvPr>
            <p:cNvSpPr txBox="1"/>
            <p:nvPr/>
          </p:nvSpPr>
          <p:spPr>
            <a:xfrm>
              <a:off x="2039643" y="2817555"/>
              <a:ext cx="4862373" cy="617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lnSpc>
                  <a:spcPts val="6450"/>
                </a:lnSpc>
              </a:pPr>
              <a:r>
                <a:rPr lang="en-US" altLang="zh-CN" sz="6600" b="1" dirty="0">
                  <a:solidFill>
                    <a:srgbClr val="70AD47">
                      <a:lumMod val="50000"/>
                    </a:srgb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0,9</a:t>
              </a:r>
              <a:endParaRPr lang="zh-CN" altLang="en-US" sz="6600" b="1" dirty="0">
                <a:solidFill>
                  <a:srgbClr val="70AD47">
                    <a:lumMod val="50000"/>
                  </a:srgb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CD1C2EB-2E82-452E-B2B5-F696FC946FE3}"/>
              </a:ext>
            </a:extLst>
          </p:cNvPr>
          <p:cNvGrpSpPr/>
          <p:nvPr/>
        </p:nvGrpSpPr>
        <p:grpSpPr>
          <a:xfrm>
            <a:off x="378357" y="6051919"/>
            <a:ext cx="9974667" cy="2211806"/>
            <a:chOff x="242330" y="4045056"/>
            <a:chExt cx="6649778" cy="147453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BDB0AA9-BBB7-47B9-BF94-2BB83A894E89}"/>
                </a:ext>
              </a:extLst>
            </p:cNvPr>
            <p:cNvGrpSpPr/>
            <p:nvPr/>
          </p:nvGrpSpPr>
          <p:grpSpPr>
            <a:xfrm>
              <a:off x="242330" y="4045056"/>
              <a:ext cx="5613440" cy="1474537"/>
              <a:chOff x="253306" y="4172846"/>
              <a:chExt cx="5613440" cy="1474537"/>
            </a:xfrm>
          </p:grpSpPr>
          <p:sp>
            <p:nvSpPr>
              <p:cNvPr id="26" name="圆角矩形 4">
                <a:extLst>
                  <a:ext uri="{FF2B5EF4-FFF2-40B4-BE49-F238E27FC236}">
                    <a16:creationId xmlns:a16="http://schemas.microsoft.com/office/drawing/2014/main" id="{AFC4CB63-4FF7-4993-AB03-85CA219E2683}"/>
                  </a:ext>
                </a:extLst>
              </p:cNvPr>
              <p:cNvSpPr/>
              <p:nvPr/>
            </p:nvSpPr>
            <p:spPr>
              <a:xfrm>
                <a:off x="954081" y="4318434"/>
                <a:ext cx="4912665" cy="12932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4400" b="1">
                  <a:solidFill>
                    <a:prstClr val="white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39" descr="Shape&#10;&#10;Description automatically generated">
                <a:extLst>
                  <a:ext uri="{FF2B5EF4-FFF2-40B4-BE49-F238E27FC236}">
                    <a16:creationId xmlns:a16="http://schemas.microsoft.com/office/drawing/2014/main" id="{6FC28DA8-0A86-4878-88F2-8B8487442F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48309" b="89641" l="1500" r="49100">
                            <a14:foregroundMark x1="6700" y1="56871" x2="4300" y2="75793"/>
                            <a14:foregroundMark x1="6800" y1="55180" x2="2000" y2="61945"/>
                            <a14:foregroundMark x1="2000" y1="61945" x2="1500" y2="71036"/>
                            <a14:foregroundMark x1="1500" y1="71036" x2="3700" y2="73362"/>
                            <a14:foregroundMark x1="12200" y1="88584" x2="12200" y2="88584"/>
                            <a14:foregroundMark x1="6100" y1="89641" x2="6100" y2="89641"/>
                            <a14:foregroundMark x1="34400" y1="48309" x2="34400" y2="48309"/>
                            <a14:foregroundMark x1="45500" y1="78330" x2="45500" y2="783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4587" r="45340" b="8329"/>
              <a:stretch/>
            </p:blipFill>
            <p:spPr>
              <a:xfrm>
                <a:off x="253306" y="4172846"/>
                <a:ext cx="1809545" cy="1474537"/>
              </a:xfrm>
              <a:prstGeom prst="rect">
                <a:avLst/>
              </a:prstGeom>
            </p:spPr>
          </p:pic>
        </p:grpSp>
        <p:sp>
          <p:nvSpPr>
            <p:cNvPr id="36" name="文本框 2">
              <a:extLst>
                <a:ext uri="{FF2B5EF4-FFF2-40B4-BE49-F238E27FC236}">
                  <a16:creationId xmlns:a16="http://schemas.microsoft.com/office/drawing/2014/main" id="{F7F81965-F356-4009-ADDD-C92A6EF02283}"/>
                </a:ext>
              </a:extLst>
            </p:cNvPr>
            <p:cNvSpPr txBox="1"/>
            <p:nvPr/>
          </p:nvSpPr>
          <p:spPr>
            <a:xfrm>
              <a:off x="2029735" y="4606367"/>
              <a:ext cx="4862373" cy="617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lnSpc>
                  <a:spcPts val="6450"/>
                </a:lnSpc>
              </a:pPr>
              <a:r>
                <a:rPr lang="en-US" altLang="zh-CN" sz="6600" b="1" dirty="0">
                  <a:solidFill>
                    <a:srgbClr val="70AD47">
                      <a:lumMod val="50000"/>
                    </a:srgb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0,009</a:t>
              </a:r>
              <a:endParaRPr lang="zh-CN" altLang="en-US" sz="6600" b="1" dirty="0">
                <a:solidFill>
                  <a:srgbClr val="70AD47">
                    <a:lumMod val="50000"/>
                  </a:srgb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pic>
        <p:nvPicPr>
          <p:cNvPr id="46" name="Picture 45" descr="Diagram&#10;&#10;Description automatically generated">
            <a:extLst>
              <a:ext uri="{FF2B5EF4-FFF2-40B4-BE49-F238E27FC236}">
                <a16:creationId xmlns:a16="http://schemas.microsoft.com/office/drawing/2014/main" id="{67577347-49F1-4D1F-8AE8-2040EDEC9FD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752" b="89894" l="8511" r="91667">
                        <a14:foregroundMark x1="8511" y1="65603" x2="11468" y2="65743"/>
                        <a14:foregroundMark x1="84566" y1="66863" x2="84929" y2="66844"/>
                        <a14:foregroundMark x1="83357" y1="66926" x2="83750" y2="66905"/>
                        <a14:foregroundMark x1="89716" y1="52305" x2="89716" y2="52305"/>
                        <a14:foregroundMark x1="9043" y1="47872" x2="9043" y2="47872"/>
                        <a14:foregroundMark x1="44504" y1="68794" x2="44504" y2="68794"/>
                        <a14:foregroundMark x1="27482" y1="63298" x2="55496" y2="67553"/>
                        <a14:foregroundMark x1="12234" y1="61348" x2="71986" y2="67199"/>
                        <a14:foregroundMark x1="71986" y1="67199" x2="91667" y2="55851"/>
                        <a14:backgroundMark x1="10284" y1="59574" x2="13085" y2="60094"/>
                        <a14:backgroundMark x1="21614" y1="66257" x2="73050" y2="78191"/>
                        <a14:backgroundMark x1="73050" y1="78191" x2="83156" y2="70035"/>
                        <a14:backgroundMark x1="33511" y1="75532" x2="8511" y2="94504"/>
                        <a14:backgroundMark x1="8511" y1="94504" x2="7801" y2="94504"/>
                        <a14:backgroundMark x1="10284" y1="67553" x2="35472" y2="68606"/>
                        <a14:backgroundMark x1="83529" y1="63501" x2="85461" y2="62589"/>
                        <a14:backgroundMark x1="70239" y1="69772" x2="70907" y2="69457"/>
                        <a14:backgroundMark x1="10993" y1="31383" x2="76773" y2="24113"/>
                        <a14:backgroundMark x1="76773" y1="24113" x2="87411" y2="28369"/>
                        <a14:backgroundMark x1="35461" y1="84574" x2="90426" y2="75177"/>
                        <a14:backgroundMark x1="90426" y1="75177" x2="92199" y2="72340"/>
                        <a14:backgroundMark x1="86170" y1="65603" x2="86170" y2="65603"/>
                        <a14:backgroundMark x1="83688" y1="66312" x2="83688" y2="66312"/>
                        <a14:backgroundMark x1="84220" y1="67553" x2="79965" y2="72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97" b="24754"/>
          <a:stretch/>
        </p:blipFill>
        <p:spPr>
          <a:xfrm>
            <a:off x="19330653" y="4306656"/>
            <a:ext cx="3809210" cy="1963644"/>
          </a:xfrm>
          <a:prstGeom prst="rect">
            <a:avLst/>
          </a:prstGeom>
        </p:spPr>
      </p:pic>
      <p:pic>
        <p:nvPicPr>
          <p:cNvPr id="47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F0B8AACC-A273-41C0-9E04-46276CBE87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1256610" y="70466"/>
            <a:ext cx="1325960" cy="1325960"/>
          </a:xfrm>
          <a:prstGeom prst="rect">
            <a:avLst/>
          </a:prstGeom>
        </p:spPr>
      </p:pic>
      <p:pic>
        <p:nvPicPr>
          <p:cNvPr id="48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CA54FD2A-137F-43AD-9248-24C57DA0F8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8660671" y="-2003551"/>
            <a:ext cx="1679123" cy="1679123"/>
          </a:xfrm>
          <a:prstGeom prst="rect">
            <a:avLst/>
          </a:prstGeom>
        </p:spPr>
      </p:pic>
      <p:pic>
        <p:nvPicPr>
          <p:cNvPr id="49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3BD996DE-AC6E-440D-99D5-38EE1C5199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8565913" y="-143503"/>
            <a:ext cx="1679123" cy="1679123"/>
          </a:xfrm>
          <a:prstGeom prst="rect">
            <a:avLst/>
          </a:prstGeom>
        </p:spPr>
      </p:pic>
      <p:pic>
        <p:nvPicPr>
          <p:cNvPr id="50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569540C5-526B-4376-893F-371700D551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8660671" y="2547211"/>
            <a:ext cx="1679123" cy="1679123"/>
          </a:xfrm>
          <a:prstGeom prst="rect">
            <a:avLst/>
          </a:prstGeom>
        </p:spPr>
      </p:pic>
      <p:pic>
        <p:nvPicPr>
          <p:cNvPr id="51" name="Picture 50" descr="Diagram&#10;&#10;Description automatically generated">
            <a:extLst>
              <a:ext uri="{FF2B5EF4-FFF2-40B4-BE49-F238E27FC236}">
                <a16:creationId xmlns:a16="http://schemas.microsoft.com/office/drawing/2014/main" id="{5AFB542C-BE09-4930-A7A1-77D317F774A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752" b="89894" l="8511" r="91667">
                        <a14:foregroundMark x1="8511" y1="65603" x2="11468" y2="65743"/>
                        <a14:foregroundMark x1="84566" y1="66863" x2="84929" y2="66844"/>
                        <a14:foregroundMark x1="83357" y1="66926" x2="83750" y2="66905"/>
                        <a14:foregroundMark x1="89716" y1="52305" x2="89716" y2="52305"/>
                        <a14:foregroundMark x1="9043" y1="47872" x2="9043" y2="47872"/>
                        <a14:foregroundMark x1="44504" y1="68794" x2="44504" y2="68794"/>
                        <a14:foregroundMark x1="27482" y1="63298" x2="55496" y2="67553"/>
                        <a14:foregroundMark x1="12234" y1="61348" x2="71986" y2="67199"/>
                        <a14:foregroundMark x1="71986" y1="67199" x2="91667" y2="55851"/>
                        <a14:backgroundMark x1="10284" y1="59574" x2="13085" y2="60094"/>
                        <a14:backgroundMark x1="21614" y1="66257" x2="73050" y2="78191"/>
                        <a14:backgroundMark x1="73050" y1="78191" x2="83156" y2="70035"/>
                        <a14:backgroundMark x1="33511" y1="75532" x2="8511" y2="94504"/>
                        <a14:backgroundMark x1="8511" y1="94504" x2="7801" y2="94504"/>
                        <a14:backgroundMark x1="10284" y1="67553" x2="35472" y2="68606"/>
                        <a14:backgroundMark x1="83529" y1="63501" x2="85461" y2="62589"/>
                        <a14:backgroundMark x1="70239" y1="69772" x2="70907" y2="69457"/>
                        <a14:backgroundMark x1="10993" y1="31383" x2="76773" y2="24113"/>
                        <a14:backgroundMark x1="76773" y1="24113" x2="87411" y2="28369"/>
                        <a14:backgroundMark x1="35461" y1="84574" x2="90426" y2="75177"/>
                        <a14:backgroundMark x1="90426" y1="75177" x2="92199" y2="72340"/>
                        <a14:backgroundMark x1="86170" y1="65603" x2="86170" y2="65603"/>
                        <a14:backgroundMark x1="83688" y1="66312" x2="83688" y2="66312"/>
                        <a14:backgroundMark x1="84220" y1="67553" x2="79965" y2="72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97" b="24754"/>
          <a:stretch/>
        </p:blipFill>
        <p:spPr>
          <a:xfrm>
            <a:off x="19467213" y="8106498"/>
            <a:ext cx="3809210" cy="1963644"/>
          </a:xfrm>
          <a:prstGeom prst="rect">
            <a:avLst/>
          </a:prstGeom>
        </p:spPr>
      </p:pic>
      <p:pic>
        <p:nvPicPr>
          <p:cNvPr id="52" name="Picture 51" descr="Diagram&#10;&#10;Description automatically generated">
            <a:extLst>
              <a:ext uri="{FF2B5EF4-FFF2-40B4-BE49-F238E27FC236}">
                <a16:creationId xmlns:a16="http://schemas.microsoft.com/office/drawing/2014/main" id="{76B1ED7F-6BAF-4D7C-9AD7-3834A029707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752" b="89894" l="8511" r="91667">
                        <a14:foregroundMark x1="8511" y1="65603" x2="11468" y2="65743"/>
                        <a14:foregroundMark x1="84566" y1="66863" x2="84929" y2="66844"/>
                        <a14:foregroundMark x1="83357" y1="66926" x2="83750" y2="66905"/>
                        <a14:foregroundMark x1="89716" y1="52305" x2="89716" y2="52305"/>
                        <a14:foregroundMark x1="9043" y1="47872" x2="9043" y2="47872"/>
                        <a14:foregroundMark x1="44504" y1="68794" x2="44504" y2="68794"/>
                        <a14:foregroundMark x1="27482" y1="63298" x2="55496" y2="67553"/>
                        <a14:foregroundMark x1="12234" y1="61348" x2="71986" y2="67199"/>
                        <a14:foregroundMark x1="71986" y1="67199" x2="91667" y2="55851"/>
                        <a14:backgroundMark x1="10284" y1="59574" x2="13085" y2="60094"/>
                        <a14:backgroundMark x1="21614" y1="66257" x2="73050" y2="78191"/>
                        <a14:backgroundMark x1="73050" y1="78191" x2="83156" y2="70035"/>
                        <a14:backgroundMark x1="33511" y1="75532" x2="8511" y2="94504"/>
                        <a14:backgroundMark x1="8511" y1="94504" x2="7801" y2="94504"/>
                        <a14:backgroundMark x1="10284" y1="67553" x2="35472" y2="68606"/>
                        <a14:backgroundMark x1="83529" y1="63501" x2="85461" y2="62589"/>
                        <a14:backgroundMark x1="70239" y1="69772" x2="70907" y2="69457"/>
                        <a14:backgroundMark x1="10993" y1="31383" x2="76773" y2="24113"/>
                        <a14:backgroundMark x1="76773" y1="24113" x2="87411" y2="28369"/>
                        <a14:backgroundMark x1="35461" y1="84574" x2="90426" y2="75177"/>
                        <a14:backgroundMark x1="90426" y1="75177" x2="92199" y2="72340"/>
                        <a14:backgroundMark x1="86170" y1="65603" x2="86170" y2="65603"/>
                        <a14:backgroundMark x1="83688" y1="66312" x2="83688" y2="66312"/>
                        <a14:backgroundMark x1="84220" y1="67553" x2="79965" y2="72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97" b="24754"/>
          <a:stretch/>
        </p:blipFill>
        <p:spPr>
          <a:xfrm>
            <a:off x="-6292901" y="3907920"/>
            <a:ext cx="3809210" cy="1963644"/>
          </a:xfrm>
          <a:prstGeom prst="rect">
            <a:avLst/>
          </a:prstGeom>
        </p:spPr>
      </p:pic>
      <p:pic>
        <p:nvPicPr>
          <p:cNvPr id="54" name="Picture 53" descr="A picture containing text, clipart&#10;&#10;Description automatically generated">
            <a:hlinkClick r:id="rId21" action="ppaction://hlinksldjump"/>
            <a:extLst>
              <a:ext uri="{FF2B5EF4-FFF2-40B4-BE49-F238E27FC236}">
                <a16:creationId xmlns:a16="http://schemas.microsoft.com/office/drawing/2014/main" id="{E8C50D91-812A-4367-BB93-0A10DC228DB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8438" r="90000">
                        <a14:foregroundMark x1="8438" y1="54063" x2="8438" y2="5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487" y="8212851"/>
            <a:ext cx="1978830" cy="197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357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48148E-6 L 0.64713 0.0314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57" y="157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12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7 L -0.28672 0.0097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36" y="48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12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307 0.35856 L 0.4017 0.59583 L -0.2414 0.1199 L 0.44284 0.35671 L -0.19948 -0.12755 L 0.48386 0.11805 L -0.15781 -0.36621 L 0.52513 -0.1213 L -0.11719 -0.60579 L 0.56823 -0.36806 L -0.07617 -0.84422 L 0.6086 -0.60695 L -0.03515 -1.08311 L 0.64974 -0.84607 L 0.00742 -1.33056 L 0.69141 -1.08473 L 0.04857 -1.56945 " pathEditMode="relative" rAng="17220000" ptsTypes="AAAAAAAAAAAAAAAAA">
                                      <p:cBhvr>
                                        <p:cTn id="8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92" y="-78356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4414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-0.30573 -0.0942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86" y="-4722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512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1FA548CD-BB2E-4CBA-B76B-28BAF6320CAB}"/>
              </a:ext>
            </a:extLst>
          </p:cNvPr>
          <p:cNvSpPr/>
          <p:nvPr/>
        </p:nvSpPr>
        <p:spPr>
          <a:xfrm>
            <a:off x="410968" y="312803"/>
            <a:ext cx="17561318" cy="960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86796E5-CA52-4493-A313-1F4A76C560C6}"/>
              </a:ext>
            </a:extLst>
          </p:cNvPr>
          <p:cNvSpPr/>
          <p:nvPr/>
        </p:nvSpPr>
        <p:spPr>
          <a:xfrm>
            <a:off x="707364" y="554593"/>
            <a:ext cx="16891200" cy="8931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65100">
              <a:schemeClr val="bg1">
                <a:lumMod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46" name="图片 11">
            <a:extLst>
              <a:ext uri="{FF2B5EF4-FFF2-40B4-BE49-F238E27FC236}">
                <a16:creationId xmlns:a16="http://schemas.microsoft.com/office/drawing/2014/main" id="{E5A65D17-0B4D-47CA-A840-ABFAD292F30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442"/>
          <a:stretch/>
        </p:blipFill>
        <p:spPr>
          <a:xfrm>
            <a:off x="-42105" y="4103756"/>
            <a:ext cx="18330105" cy="6206634"/>
          </a:xfrm>
          <a:prstGeom prst="rect">
            <a:avLst/>
          </a:prstGeom>
        </p:spPr>
      </p:pic>
      <p:pic>
        <p:nvPicPr>
          <p:cNvPr id="45" name="Picture 44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3B02B195-0006-4B09-A9F8-187BBEBF81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17" y="4889742"/>
            <a:ext cx="6180222" cy="6180222"/>
          </a:xfrm>
          <a:prstGeom prst="rect">
            <a:avLst/>
          </a:prstGeom>
        </p:spPr>
      </p:pic>
      <p:pic>
        <p:nvPicPr>
          <p:cNvPr id="47" name="图片 3">
            <a:extLst>
              <a:ext uri="{FF2B5EF4-FFF2-40B4-BE49-F238E27FC236}">
                <a16:creationId xmlns:a16="http://schemas.microsoft.com/office/drawing/2014/main" id="{88DAD67F-46C7-4058-80D0-91E73BD112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47790" y="-4000500"/>
            <a:ext cx="10287000" cy="1828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E49A02B-1F32-4714-9A66-7A331145FD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4247" y="622884"/>
            <a:ext cx="3445536" cy="960392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02D9251-6D42-4FD8-926C-1270A2723B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4036" y="188130"/>
            <a:ext cx="3445536" cy="9603921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EC97FF93-EBCD-4749-86BD-200959852D48}"/>
              </a:ext>
            </a:extLst>
          </p:cNvPr>
          <p:cNvGrpSpPr/>
          <p:nvPr/>
        </p:nvGrpSpPr>
        <p:grpSpPr>
          <a:xfrm>
            <a:off x="899160" y="673612"/>
            <a:ext cx="15924414" cy="2652029"/>
            <a:chOff x="598209" y="343885"/>
            <a:chExt cx="10616276" cy="1768019"/>
          </a:xfrm>
        </p:grpSpPr>
        <p:sp>
          <p:nvSpPr>
            <p:cNvPr id="42" name="圆角矩形 4">
              <a:extLst>
                <a:ext uri="{FF2B5EF4-FFF2-40B4-BE49-F238E27FC236}">
                  <a16:creationId xmlns:a16="http://schemas.microsoft.com/office/drawing/2014/main" id="{44597C05-3BCE-4620-BAE0-EA1D1F8348C8}"/>
                </a:ext>
              </a:extLst>
            </p:cNvPr>
            <p:cNvSpPr/>
            <p:nvPr/>
          </p:nvSpPr>
          <p:spPr>
            <a:xfrm>
              <a:off x="1174141" y="348433"/>
              <a:ext cx="10040344" cy="17634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white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F980455-9E34-4E75-9896-41864B47569D}"/>
                </a:ext>
              </a:extLst>
            </p:cNvPr>
            <p:cNvGrpSpPr/>
            <p:nvPr/>
          </p:nvGrpSpPr>
          <p:grpSpPr>
            <a:xfrm>
              <a:off x="598209" y="343885"/>
              <a:ext cx="10552134" cy="1600584"/>
              <a:chOff x="1276752" y="343069"/>
              <a:chExt cx="10552134" cy="1600584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6931E10E-631A-474D-9CE5-B19430FBB5DC}"/>
                  </a:ext>
                </a:extLst>
              </p:cNvPr>
              <p:cNvSpPr/>
              <p:nvPr/>
            </p:nvSpPr>
            <p:spPr>
              <a:xfrm>
                <a:off x="2701864" y="526592"/>
                <a:ext cx="9127022" cy="1293971"/>
              </a:xfrm>
              <a:prstGeom prst="roundRect">
                <a:avLst/>
              </a:prstGeom>
              <a:solidFill>
                <a:srgbClr val="92D050">
                  <a:alpha val="62000"/>
                </a:srgbClr>
              </a:solidFill>
              <a:ln w="285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 defTabSz="1371600">
                  <a:defRPr/>
                </a:pPr>
                <a:r>
                  <a:rPr lang="en-US" altLang="zh-CN" sz="5250" b="1" dirty="0" err="1">
                    <a:solidFill>
                      <a:srgbClr val="70AD47">
                        <a:lumMod val="50000"/>
                      </a:srgbClr>
                    </a:solidFill>
                    <a:latin typeface="UTM Avo" panose="02040603050506020204" pitchFamily="18" charset="0"/>
                    <a:ea typeface="汉仪雪君体简" panose="02010604000101010101" pitchFamily="2" charset="-122"/>
                    <a:cs typeface="Times New Roman" panose="02020603050405020304" pitchFamily="18" charset="0"/>
                  </a:rPr>
                  <a:t>Câu</a:t>
                </a:r>
                <a:r>
                  <a:rPr lang="en-US" altLang="zh-CN" sz="5250" b="1" dirty="0">
                    <a:solidFill>
                      <a:srgbClr val="70AD47">
                        <a:lumMod val="50000"/>
                      </a:srgbClr>
                    </a:solidFill>
                    <a:latin typeface="UTM Avo" panose="02040603050506020204" pitchFamily="18" charset="0"/>
                    <a:ea typeface="汉仪雪君体简" panose="02010604000101010101" pitchFamily="2" charset="-122"/>
                    <a:cs typeface="Times New Roman" panose="02020603050405020304" pitchFamily="18" charset="0"/>
                  </a:rPr>
                  <a:t> 5: </a:t>
                </a:r>
                <a:r>
                  <a:rPr lang="en-US" sz="5400" b="0" i="0" dirty="0" err="1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Điền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 </a:t>
                </a:r>
                <a:r>
                  <a:rPr lang="en-US" sz="5400" b="0" i="0" dirty="0" err="1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số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 </a:t>
                </a:r>
                <a:r>
                  <a:rPr lang="en-US" sz="5400" b="0" i="0" dirty="0" err="1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thích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 </a:t>
                </a:r>
                <a:r>
                  <a:rPr lang="en-US" sz="5400" b="0" i="0" dirty="0" err="1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hợp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 </a:t>
                </a:r>
                <a:r>
                  <a:rPr lang="en-US" sz="5400" b="0" i="0" dirty="0" err="1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điền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 </a:t>
                </a:r>
                <a:r>
                  <a:rPr lang="en-US" sz="5400" b="0" i="0" dirty="0" err="1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vào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 </a:t>
                </a:r>
                <a:r>
                  <a:rPr lang="en-US" sz="5400" b="0" i="0" dirty="0" err="1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chỗ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 </a:t>
                </a:r>
                <a:r>
                  <a:rPr lang="en-US" sz="5400" b="0" i="0" dirty="0" err="1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chấm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: 47 000 dm</a:t>
                </a:r>
                <a:r>
                  <a:rPr lang="en-US" sz="5400" b="0" i="0" baseline="3000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3</a:t>
                </a:r>
                <a:r>
                  <a:rPr lang="en-US" sz="5400" b="0" i="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 = ... cm</a:t>
                </a:r>
                <a:r>
                  <a:rPr lang="en-US" sz="5400" b="0" i="0" baseline="30000" dirty="0">
                    <a:solidFill>
                      <a:srgbClr val="333333"/>
                    </a:solidFill>
                    <a:effectLst/>
                    <a:latin typeface="UTM Avo" panose="02040603050506020204" pitchFamily="18" charset="0"/>
                  </a:rPr>
                  <a:t>3</a:t>
                </a:r>
                <a:endParaRPr lang="zh-CN" altLang="en-US" sz="5250" b="1" dirty="0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  <a:ea typeface="汉仪雪君体简" panose="02010604000101010101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3" name="图片 5">
                <a:extLst>
                  <a:ext uri="{FF2B5EF4-FFF2-40B4-BE49-F238E27FC236}">
                    <a16:creationId xmlns:a16="http://schemas.microsoft.com/office/drawing/2014/main" id="{731B3882-29CA-4A71-9DA7-86AEC497E3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05" t="7292" r="7668" b="19897"/>
              <a:stretch/>
            </p:blipFill>
            <p:spPr>
              <a:xfrm>
                <a:off x="1276752" y="343069"/>
                <a:ext cx="1780962" cy="1600584"/>
              </a:xfrm>
              <a:prstGeom prst="rect">
                <a:avLst/>
              </a:prstGeom>
            </p:spPr>
          </p:pic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18BA65F-0423-4E73-AA8D-9C970129A54A}"/>
              </a:ext>
            </a:extLst>
          </p:cNvPr>
          <p:cNvGrpSpPr/>
          <p:nvPr/>
        </p:nvGrpSpPr>
        <p:grpSpPr>
          <a:xfrm>
            <a:off x="8861368" y="3355087"/>
            <a:ext cx="10210532" cy="2315327"/>
            <a:chOff x="5933192" y="2152667"/>
            <a:chExt cx="6807021" cy="1543551"/>
          </a:xfrm>
        </p:grpSpPr>
        <p:sp>
          <p:nvSpPr>
            <p:cNvPr id="27" name="圆角矩形 4">
              <a:extLst>
                <a:ext uri="{FF2B5EF4-FFF2-40B4-BE49-F238E27FC236}">
                  <a16:creationId xmlns:a16="http://schemas.microsoft.com/office/drawing/2014/main" id="{780F707D-9543-45F7-A941-FC80620F2D26}"/>
                </a:ext>
              </a:extLst>
            </p:cNvPr>
            <p:cNvSpPr/>
            <p:nvPr/>
          </p:nvSpPr>
          <p:spPr>
            <a:xfrm>
              <a:off x="6502677" y="2304722"/>
              <a:ext cx="5169432" cy="12932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4400" b="1">
                <a:solidFill>
                  <a:prstClr val="white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5" name="文本框 2">
              <a:extLst>
                <a:ext uri="{FF2B5EF4-FFF2-40B4-BE49-F238E27FC236}">
                  <a16:creationId xmlns:a16="http://schemas.microsoft.com/office/drawing/2014/main" id="{568401D9-860D-46EB-84B8-2173E173EBBE}"/>
                </a:ext>
              </a:extLst>
            </p:cNvPr>
            <p:cNvSpPr txBox="1"/>
            <p:nvPr/>
          </p:nvSpPr>
          <p:spPr>
            <a:xfrm>
              <a:off x="7877840" y="2713836"/>
              <a:ext cx="4862373" cy="617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lnSpc>
                  <a:spcPts val="6450"/>
                </a:lnSpc>
              </a:pPr>
              <a:r>
                <a:rPr lang="en-US" altLang="zh-CN" sz="6600" b="1" dirty="0">
                  <a:solidFill>
                    <a:srgbClr val="70AD47">
                      <a:lumMod val="50000"/>
                    </a:srgb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0,47</a:t>
              </a:r>
              <a:endParaRPr lang="zh-CN" altLang="en-US" sz="6600" b="1" dirty="0">
                <a:solidFill>
                  <a:srgbClr val="70AD47">
                    <a:lumMod val="50000"/>
                  </a:srgb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  <p:pic>
          <p:nvPicPr>
            <p:cNvPr id="39" name="Picture 38" descr="Shape&#10;&#10;Description automatically generated">
              <a:extLst>
                <a:ext uri="{FF2B5EF4-FFF2-40B4-BE49-F238E27FC236}">
                  <a16:creationId xmlns:a16="http://schemas.microsoft.com/office/drawing/2014/main" id="{0EBAF7F5-A565-4B3A-AF9D-8EB92D5EA4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903" b="40381" l="55800" r="97200">
                          <a14:foregroundMark x1="75000" y1="2114" x2="75000" y2="2114"/>
                          <a14:foregroundMark x1="95900" y1="9408" x2="95900" y2="9408"/>
                          <a14:foregroundMark x1="95300" y1="26638" x2="95300" y2="26638"/>
                          <a14:foregroundMark x1="71800" y1="40381" x2="71800" y2="40381"/>
                          <a14:foregroundMark x1="57300" y1="10888" x2="56900" y2="11839"/>
                          <a14:foregroundMark x1="55900" y1="13742" x2="57900" y2="21036"/>
                          <a14:foregroundMark x1="61800" y1="40169" x2="61800" y2="40169"/>
                          <a14:foregroundMark x1="67500" y1="40381" x2="67500" y2="40381"/>
                          <a14:foregroundMark x1="67100" y1="19979" x2="67100" y2="19979"/>
                          <a14:foregroundMark x1="56700" y1="16279" x2="56700" y2="16279"/>
                          <a14:foregroundMark x1="97200" y1="30127" x2="97200" y2="30127"/>
                          <a14:foregroundMark x1="95900" y1="9408" x2="95900" y2="9408"/>
                          <a14:foregroundMark x1="96800" y1="5603" x2="96800" y2="5603"/>
                          <a14:foregroundMark x1="96300" y1="9831" x2="96300" y2="98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68" b="55667"/>
            <a:stretch/>
          </p:blipFill>
          <p:spPr>
            <a:xfrm>
              <a:off x="5933192" y="2152667"/>
              <a:ext cx="1771489" cy="1543551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CB86895-6D7C-4A6E-80F4-137E2BA26761}"/>
              </a:ext>
            </a:extLst>
          </p:cNvPr>
          <p:cNvGrpSpPr/>
          <p:nvPr/>
        </p:nvGrpSpPr>
        <p:grpSpPr>
          <a:xfrm>
            <a:off x="8901114" y="6129372"/>
            <a:ext cx="10133267" cy="2231118"/>
            <a:chOff x="5969949" y="4214330"/>
            <a:chExt cx="6755511" cy="1487412"/>
          </a:xfrm>
        </p:grpSpPr>
        <p:sp>
          <p:nvSpPr>
            <p:cNvPr id="33" name="圆角矩形 4">
              <a:extLst>
                <a:ext uri="{FF2B5EF4-FFF2-40B4-BE49-F238E27FC236}">
                  <a16:creationId xmlns:a16="http://schemas.microsoft.com/office/drawing/2014/main" id="{4CA6875E-9DBB-4D9D-A948-F17662E0E409}"/>
                </a:ext>
              </a:extLst>
            </p:cNvPr>
            <p:cNvSpPr/>
            <p:nvPr/>
          </p:nvSpPr>
          <p:spPr>
            <a:xfrm>
              <a:off x="6502676" y="4392518"/>
              <a:ext cx="5255315" cy="129324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7" name="文本框 2">
              <a:extLst>
                <a:ext uri="{FF2B5EF4-FFF2-40B4-BE49-F238E27FC236}">
                  <a16:creationId xmlns:a16="http://schemas.microsoft.com/office/drawing/2014/main" id="{715BA6B6-3F0D-492E-97E8-8B87BD93EDED}"/>
                </a:ext>
              </a:extLst>
            </p:cNvPr>
            <p:cNvSpPr txBox="1"/>
            <p:nvPr/>
          </p:nvSpPr>
          <p:spPr>
            <a:xfrm>
              <a:off x="7863087" y="4770387"/>
              <a:ext cx="4862373" cy="617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lnSpc>
                  <a:spcPts val="6450"/>
                </a:lnSpc>
              </a:pPr>
              <a:r>
                <a:rPr lang="en-US" altLang="zh-CN" sz="6600" b="1" dirty="0">
                  <a:solidFill>
                    <a:srgbClr val="70AD47">
                      <a:lumMod val="50000"/>
                    </a:srgb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4,7</a:t>
              </a:r>
              <a:endParaRPr lang="zh-CN" altLang="en-US" sz="6600" b="1" dirty="0">
                <a:solidFill>
                  <a:srgbClr val="70AD47">
                    <a:lumMod val="50000"/>
                  </a:srgb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  <p:pic>
          <p:nvPicPr>
            <p:cNvPr id="41" name="Picture 40" descr="Shape&#10;&#10;Description automatically generated">
              <a:extLst>
                <a:ext uri="{FF2B5EF4-FFF2-40B4-BE49-F238E27FC236}">
                  <a16:creationId xmlns:a16="http://schemas.microsoft.com/office/drawing/2014/main" id="{417F358B-0484-4E76-A80D-C0DD3A8F35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8309" b="87421" l="60400" r="99700">
                          <a14:foregroundMark x1="76000" y1="48414" x2="76000" y2="48414"/>
                          <a14:foregroundMark x1="96600" y1="61945" x2="96600" y2="61945"/>
                          <a14:foregroundMark x1="97900" y1="67653" x2="97600" y2="73679"/>
                          <a14:foregroundMark x1="96400" y1="78118" x2="96400" y2="78118"/>
                          <a14:foregroundMark x1="74500" y1="87526" x2="74500" y2="87526"/>
                          <a14:foregroundMark x1="99700" y1="71987" x2="99700" y2="71987"/>
                          <a14:foregroundMark x1="98900" y1="68288" x2="98900" y2="68288"/>
                          <a14:foregroundMark x1="92900" y1="68499" x2="92900" y2="68499"/>
                          <a14:foregroundMark x1="90300" y1="67442" x2="90300" y2="67442"/>
                          <a14:foregroundMark x1="91100" y1="68288" x2="91100" y2="68288"/>
                          <a14:foregroundMark x1="90100" y1="68499" x2="90100" y2="68499"/>
                          <a14:foregroundMark x1="89700" y1="68076" x2="89700" y2="68076"/>
                          <a14:foregroundMark x1="99700" y1="70402" x2="99700" y2="70402"/>
                          <a14:foregroundMark x1="99100" y1="68922" x2="99100" y2="69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02" t="44844" b="9996"/>
            <a:stretch/>
          </p:blipFill>
          <p:spPr>
            <a:xfrm>
              <a:off x="5969949" y="4214330"/>
              <a:ext cx="1618480" cy="148741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475A464-367D-430B-B5B1-E071F337F4D8}"/>
              </a:ext>
            </a:extLst>
          </p:cNvPr>
          <p:cNvGrpSpPr/>
          <p:nvPr/>
        </p:nvGrpSpPr>
        <p:grpSpPr>
          <a:xfrm>
            <a:off x="240278" y="3500108"/>
            <a:ext cx="10153460" cy="2214932"/>
            <a:chOff x="160185" y="2333405"/>
            <a:chExt cx="6768973" cy="147662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2108E3-9269-4181-A752-92848AAAF595}"/>
                </a:ext>
              </a:extLst>
            </p:cNvPr>
            <p:cNvGrpSpPr/>
            <p:nvPr/>
          </p:nvGrpSpPr>
          <p:grpSpPr>
            <a:xfrm>
              <a:off x="160185" y="2333405"/>
              <a:ext cx="5747393" cy="1476621"/>
              <a:chOff x="128300" y="2162639"/>
              <a:chExt cx="5747393" cy="1476621"/>
            </a:xfrm>
          </p:grpSpPr>
          <p:sp>
            <p:nvSpPr>
              <p:cNvPr id="24" name="圆角矩形 4">
                <a:extLst>
                  <a:ext uri="{FF2B5EF4-FFF2-40B4-BE49-F238E27FC236}">
                    <a16:creationId xmlns:a16="http://schemas.microsoft.com/office/drawing/2014/main" id="{AFEE3116-DF7D-4123-9F61-F61C626747A6}"/>
                  </a:ext>
                </a:extLst>
              </p:cNvPr>
              <p:cNvSpPr/>
              <p:nvPr/>
            </p:nvSpPr>
            <p:spPr>
              <a:xfrm>
                <a:off x="722812" y="2200429"/>
                <a:ext cx="5152881" cy="12932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4400" b="1">
                  <a:solidFill>
                    <a:prstClr val="white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8" name="Picture 37" descr="Shape&#10;&#10;Description automatically generated">
                <a:extLst>
                  <a:ext uri="{FF2B5EF4-FFF2-40B4-BE49-F238E27FC236}">
                    <a16:creationId xmlns:a16="http://schemas.microsoft.com/office/drawing/2014/main" id="{68D1D50B-5E1A-4C4A-A33F-BB747D4928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163" b="41755" l="5000" r="49300">
                            <a14:foregroundMark x1="26600" y1="1268" x2="26600" y2="1268"/>
                            <a14:foregroundMark x1="46700" y1="10782" x2="46700" y2="10782"/>
                            <a14:foregroundMark x1="49300" y1="20190" x2="49300" y2="20190"/>
                            <a14:foregroundMark x1="24100" y1="22727" x2="24100" y2="2272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180" b="53269"/>
              <a:stretch/>
            </p:blipFill>
            <p:spPr>
              <a:xfrm>
                <a:off x="128300" y="2162639"/>
                <a:ext cx="1697513" cy="1476621"/>
              </a:xfrm>
              <a:prstGeom prst="rect">
                <a:avLst/>
              </a:prstGeom>
            </p:spPr>
          </p:pic>
        </p:grpSp>
        <p:sp>
          <p:nvSpPr>
            <p:cNvPr id="34" name="文本框 2">
              <a:extLst>
                <a:ext uri="{FF2B5EF4-FFF2-40B4-BE49-F238E27FC236}">
                  <a16:creationId xmlns:a16="http://schemas.microsoft.com/office/drawing/2014/main" id="{C76E24B8-7AC7-47E8-9D82-F7F1F47DA7E9}"/>
                </a:ext>
              </a:extLst>
            </p:cNvPr>
            <p:cNvSpPr txBox="1"/>
            <p:nvPr/>
          </p:nvSpPr>
          <p:spPr>
            <a:xfrm>
              <a:off x="2066785" y="2714059"/>
              <a:ext cx="4862373" cy="617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lnSpc>
                  <a:spcPts val="6450"/>
                </a:lnSpc>
              </a:pPr>
              <a:r>
                <a:rPr lang="en-US" altLang="zh-CN" sz="6600" b="1" dirty="0">
                  <a:solidFill>
                    <a:srgbClr val="70AD47">
                      <a:lumMod val="50000"/>
                    </a:srgb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47</a:t>
              </a:r>
              <a:endParaRPr lang="zh-CN" altLang="en-US" sz="6600" b="1" dirty="0">
                <a:solidFill>
                  <a:srgbClr val="70AD47">
                    <a:lumMod val="50000"/>
                  </a:srgb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CD1C2EB-2E82-452E-B2B5-F696FC946FE3}"/>
              </a:ext>
            </a:extLst>
          </p:cNvPr>
          <p:cNvGrpSpPr/>
          <p:nvPr/>
        </p:nvGrpSpPr>
        <p:grpSpPr>
          <a:xfrm>
            <a:off x="333644" y="6034163"/>
            <a:ext cx="10057485" cy="2211806"/>
            <a:chOff x="242330" y="4045056"/>
            <a:chExt cx="6704990" cy="147453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BDB0AA9-BBB7-47B9-BF94-2BB83A894E89}"/>
                </a:ext>
              </a:extLst>
            </p:cNvPr>
            <p:cNvGrpSpPr/>
            <p:nvPr/>
          </p:nvGrpSpPr>
          <p:grpSpPr>
            <a:xfrm>
              <a:off x="242330" y="4045056"/>
              <a:ext cx="5613440" cy="1474537"/>
              <a:chOff x="253306" y="4172846"/>
              <a:chExt cx="5613440" cy="1474537"/>
            </a:xfrm>
          </p:grpSpPr>
          <p:sp>
            <p:nvSpPr>
              <p:cNvPr id="26" name="圆角矩形 4">
                <a:extLst>
                  <a:ext uri="{FF2B5EF4-FFF2-40B4-BE49-F238E27FC236}">
                    <a16:creationId xmlns:a16="http://schemas.microsoft.com/office/drawing/2014/main" id="{AFC4CB63-4FF7-4993-AB03-85CA219E2683}"/>
                  </a:ext>
                </a:extLst>
              </p:cNvPr>
              <p:cNvSpPr/>
              <p:nvPr/>
            </p:nvSpPr>
            <p:spPr>
              <a:xfrm>
                <a:off x="954081" y="4318434"/>
                <a:ext cx="4912665" cy="12932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4400" b="1">
                  <a:solidFill>
                    <a:prstClr val="white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39" descr="Shape&#10;&#10;Description automatically generated">
                <a:extLst>
                  <a:ext uri="{FF2B5EF4-FFF2-40B4-BE49-F238E27FC236}">
                    <a16:creationId xmlns:a16="http://schemas.microsoft.com/office/drawing/2014/main" id="{6FC28DA8-0A86-4878-88F2-8B8487442F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48309" b="89641" l="1500" r="49100">
                            <a14:foregroundMark x1="6700" y1="56871" x2="4300" y2="75793"/>
                            <a14:foregroundMark x1="6800" y1="55180" x2="2000" y2="61945"/>
                            <a14:foregroundMark x1="2000" y1="61945" x2="1500" y2="71036"/>
                            <a14:foregroundMark x1="1500" y1="71036" x2="3700" y2="73362"/>
                            <a14:foregroundMark x1="12200" y1="88584" x2="12200" y2="88584"/>
                            <a14:foregroundMark x1="6100" y1="89641" x2="6100" y2="89641"/>
                            <a14:foregroundMark x1="34400" y1="48309" x2="34400" y2="48309"/>
                            <a14:foregroundMark x1="45500" y1="78330" x2="45500" y2="783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4587" r="45340" b="8329"/>
              <a:stretch/>
            </p:blipFill>
            <p:spPr>
              <a:xfrm>
                <a:off x="253306" y="4172846"/>
                <a:ext cx="1809545" cy="1474537"/>
              </a:xfrm>
              <a:prstGeom prst="rect">
                <a:avLst/>
              </a:prstGeom>
            </p:spPr>
          </p:pic>
        </p:grpSp>
        <p:sp>
          <p:nvSpPr>
            <p:cNvPr id="36" name="文本框 2">
              <a:extLst>
                <a:ext uri="{FF2B5EF4-FFF2-40B4-BE49-F238E27FC236}">
                  <a16:creationId xmlns:a16="http://schemas.microsoft.com/office/drawing/2014/main" id="{F7F81965-F356-4009-ADDD-C92A6EF02283}"/>
                </a:ext>
              </a:extLst>
            </p:cNvPr>
            <p:cNvSpPr txBox="1"/>
            <p:nvPr/>
          </p:nvSpPr>
          <p:spPr>
            <a:xfrm>
              <a:off x="2084947" y="4602967"/>
              <a:ext cx="4862373" cy="617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lnSpc>
                  <a:spcPts val="6450"/>
                </a:lnSpc>
              </a:pPr>
              <a:r>
                <a:rPr lang="en-US" altLang="zh-CN" sz="6600" b="1" dirty="0">
                  <a:solidFill>
                    <a:srgbClr val="70AD47">
                      <a:lumMod val="50000"/>
                    </a:srgb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4 700</a:t>
              </a:r>
              <a:endParaRPr lang="zh-CN" altLang="en-US" sz="6600" b="1" dirty="0">
                <a:solidFill>
                  <a:srgbClr val="70AD47">
                    <a:lumMod val="50000"/>
                  </a:srgb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pic>
        <p:nvPicPr>
          <p:cNvPr id="3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7AC8B8C6-1EE0-4D1C-A6B9-7D17420C3B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1256610" y="70466"/>
            <a:ext cx="1325960" cy="1325960"/>
          </a:xfrm>
          <a:prstGeom prst="rect">
            <a:avLst/>
          </a:prstGeom>
        </p:spPr>
      </p:pic>
      <p:pic>
        <p:nvPicPr>
          <p:cNvPr id="4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B926840E-D8E9-4B33-ACE2-4C3AD88D74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8660671" y="-2003551"/>
            <a:ext cx="1679123" cy="167912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EA088F1-6549-4D72-8E2E-3D41317522A9}"/>
              </a:ext>
            </a:extLst>
          </p:cNvPr>
          <p:cNvGrpSpPr/>
          <p:nvPr/>
        </p:nvGrpSpPr>
        <p:grpSpPr>
          <a:xfrm>
            <a:off x="1654712" y="11011899"/>
            <a:ext cx="14155991" cy="12804065"/>
            <a:chOff x="3173680" y="3255551"/>
            <a:chExt cx="2587590" cy="2587590"/>
          </a:xfrm>
        </p:grpSpPr>
        <p:pic>
          <p:nvPicPr>
            <p:cNvPr id="53" name="Picture 52" descr="Diagram&#10;&#10;Description automatically generated">
              <a:extLst>
                <a:ext uri="{FF2B5EF4-FFF2-40B4-BE49-F238E27FC236}">
                  <a16:creationId xmlns:a16="http://schemas.microsoft.com/office/drawing/2014/main" id="{F3A1DA01-0598-4686-92B5-2336151AA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3680" y="3255551"/>
              <a:ext cx="2587590" cy="2587590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EFB3CEC-610C-4224-B6F5-BE054433A2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257" t="-72184" r="-29404" b="-1"/>
            <a:stretch/>
          </p:blipFill>
          <p:spPr>
            <a:xfrm>
              <a:off x="3383030" y="3687153"/>
              <a:ext cx="2112368" cy="1242518"/>
            </a:xfrm>
            <a:prstGeom prst="rect">
              <a:avLst/>
            </a:prstGeom>
          </p:spPr>
        </p:pic>
      </p:grpSp>
      <p:pic>
        <p:nvPicPr>
          <p:cNvPr id="44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F04C23B6-47D5-415A-A1FE-E8AE695CCE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8565913" y="-143503"/>
            <a:ext cx="1679123" cy="1679123"/>
          </a:xfrm>
          <a:prstGeom prst="rect">
            <a:avLst/>
          </a:prstGeom>
        </p:spPr>
      </p:pic>
      <p:pic>
        <p:nvPicPr>
          <p:cNvPr id="48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2415F4A5-9A2D-4AB4-B410-9856D4C5FB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8565913" y="-3999610"/>
            <a:ext cx="1679123" cy="1679123"/>
          </a:xfrm>
          <a:prstGeom prst="rect">
            <a:avLst/>
          </a:prstGeom>
        </p:spPr>
      </p:pic>
      <p:pic>
        <p:nvPicPr>
          <p:cNvPr id="50" name="Picture 49" descr="Diagram&#10;&#10;Description automatically generated">
            <a:extLst>
              <a:ext uri="{FF2B5EF4-FFF2-40B4-BE49-F238E27FC236}">
                <a16:creationId xmlns:a16="http://schemas.microsoft.com/office/drawing/2014/main" id="{90533DF4-3B1D-4AC2-9359-5E027FA6B429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752" b="89894" l="8511" r="91667">
                        <a14:foregroundMark x1="8511" y1="65603" x2="11468" y2="65743"/>
                        <a14:foregroundMark x1="84566" y1="66863" x2="84929" y2="66844"/>
                        <a14:foregroundMark x1="83357" y1="66926" x2="83750" y2="66905"/>
                        <a14:foregroundMark x1="89716" y1="52305" x2="89716" y2="52305"/>
                        <a14:foregroundMark x1="9043" y1="47872" x2="9043" y2="47872"/>
                        <a14:foregroundMark x1="44504" y1="68794" x2="44504" y2="68794"/>
                        <a14:foregroundMark x1="27482" y1="63298" x2="55496" y2="67553"/>
                        <a14:foregroundMark x1="12234" y1="61348" x2="71986" y2="67199"/>
                        <a14:foregroundMark x1="71986" y1="67199" x2="91667" y2="55851"/>
                        <a14:backgroundMark x1="10284" y1="59574" x2="13085" y2="60094"/>
                        <a14:backgroundMark x1="21614" y1="66257" x2="73050" y2="78191"/>
                        <a14:backgroundMark x1="73050" y1="78191" x2="83156" y2="70035"/>
                        <a14:backgroundMark x1="33511" y1="75532" x2="8511" y2="94504"/>
                        <a14:backgroundMark x1="8511" y1="94504" x2="7801" y2="94504"/>
                        <a14:backgroundMark x1="10284" y1="67553" x2="35472" y2="68606"/>
                        <a14:backgroundMark x1="83529" y1="63501" x2="85461" y2="62589"/>
                        <a14:backgroundMark x1="70239" y1="69772" x2="70907" y2="69457"/>
                        <a14:backgroundMark x1="10993" y1="31383" x2="76773" y2="24113"/>
                        <a14:backgroundMark x1="76773" y1="24113" x2="87411" y2="28369"/>
                        <a14:backgroundMark x1="35461" y1="84574" x2="90426" y2="75177"/>
                        <a14:backgroundMark x1="90426" y1="75177" x2="92199" y2="72340"/>
                        <a14:backgroundMark x1="86170" y1="65603" x2="86170" y2="65603"/>
                        <a14:backgroundMark x1="83688" y1="66312" x2="83688" y2="66312"/>
                        <a14:backgroundMark x1="84220" y1="67553" x2="79965" y2="72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97" b="24754"/>
          <a:stretch/>
        </p:blipFill>
        <p:spPr>
          <a:xfrm>
            <a:off x="-7116683" y="6998031"/>
            <a:ext cx="3809210" cy="1963644"/>
          </a:xfrm>
          <a:prstGeom prst="rect">
            <a:avLst/>
          </a:prstGeom>
        </p:spPr>
      </p:pic>
      <p:pic>
        <p:nvPicPr>
          <p:cNvPr id="52" name="Picture 51" descr="Diagram&#10;&#10;Description automatically generated">
            <a:extLst>
              <a:ext uri="{FF2B5EF4-FFF2-40B4-BE49-F238E27FC236}">
                <a16:creationId xmlns:a16="http://schemas.microsoft.com/office/drawing/2014/main" id="{C07E3A1E-87B5-4CD1-AA31-DC8ABE9A427A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752" b="89894" l="8511" r="91667">
                        <a14:foregroundMark x1="8511" y1="65603" x2="11468" y2="65743"/>
                        <a14:foregroundMark x1="84566" y1="66863" x2="84929" y2="66844"/>
                        <a14:foregroundMark x1="83357" y1="66926" x2="83750" y2="66905"/>
                        <a14:foregroundMark x1="89716" y1="52305" x2="89716" y2="52305"/>
                        <a14:foregroundMark x1="9043" y1="47872" x2="9043" y2="47872"/>
                        <a14:foregroundMark x1="44504" y1="68794" x2="44504" y2="68794"/>
                        <a14:foregroundMark x1="27482" y1="63298" x2="55496" y2="67553"/>
                        <a14:foregroundMark x1="12234" y1="61348" x2="71986" y2="67199"/>
                        <a14:foregroundMark x1="71986" y1="67199" x2="91667" y2="55851"/>
                        <a14:backgroundMark x1="10284" y1="59574" x2="13085" y2="60094"/>
                        <a14:backgroundMark x1="21614" y1="66257" x2="73050" y2="78191"/>
                        <a14:backgroundMark x1="73050" y1="78191" x2="83156" y2="70035"/>
                        <a14:backgroundMark x1="33511" y1="75532" x2="8511" y2="94504"/>
                        <a14:backgroundMark x1="8511" y1="94504" x2="7801" y2="94504"/>
                        <a14:backgroundMark x1="10284" y1="67553" x2="35472" y2="68606"/>
                        <a14:backgroundMark x1="83529" y1="63501" x2="85461" y2="62589"/>
                        <a14:backgroundMark x1="70239" y1="69772" x2="70907" y2="69457"/>
                        <a14:backgroundMark x1="10993" y1="31383" x2="76773" y2="24113"/>
                        <a14:backgroundMark x1="76773" y1="24113" x2="87411" y2="28369"/>
                        <a14:backgroundMark x1="35461" y1="84574" x2="90426" y2="75177"/>
                        <a14:backgroundMark x1="90426" y1="75177" x2="92199" y2="72340"/>
                        <a14:backgroundMark x1="86170" y1="65603" x2="86170" y2="65603"/>
                        <a14:backgroundMark x1="83688" y1="66312" x2="83688" y2="66312"/>
                        <a14:backgroundMark x1="84220" y1="67553" x2="79965" y2="72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97" b="24754"/>
          <a:stretch/>
        </p:blipFill>
        <p:spPr>
          <a:xfrm>
            <a:off x="21922463" y="4891182"/>
            <a:ext cx="3809210" cy="1963644"/>
          </a:xfrm>
          <a:prstGeom prst="rect">
            <a:avLst/>
          </a:prstGeom>
        </p:spPr>
      </p:pic>
      <p:pic>
        <p:nvPicPr>
          <p:cNvPr id="57" name="Picture 56" descr="Diagram&#10;&#10;Description automatically generated">
            <a:extLst>
              <a:ext uri="{FF2B5EF4-FFF2-40B4-BE49-F238E27FC236}">
                <a16:creationId xmlns:a16="http://schemas.microsoft.com/office/drawing/2014/main" id="{7200E422-BFE4-40AE-A71B-6745D5644BA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752" b="89894" l="8511" r="91667">
                        <a14:foregroundMark x1="8511" y1="65603" x2="11468" y2="65743"/>
                        <a14:foregroundMark x1="84566" y1="66863" x2="84929" y2="66844"/>
                        <a14:foregroundMark x1="83357" y1="66926" x2="83750" y2="66905"/>
                        <a14:foregroundMark x1="89716" y1="52305" x2="89716" y2="52305"/>
                        <a14:foregroundMark x1="9043" y1="47872" x2="9043" y2="47872"/>
                        <a14:foregroundMark x1="44504" y1="68794" x2="44504" y2="68794"/>
                        <a14:foregroundMark x1="27482" y1="63298" x2="55496" y2="67553"/>
                        <a14:foregroundMark x1="12234" y1="61348" x2="71986" y2="67199"/>
                        <a14:foregroundMark x1="71986" y1="67199" x2="91667" y2="55851"/>
                        <a14:backgroundMark x1="10284" y1="59574" x2="13085" y2="60094"/>
                        <a14:backgroundMark x1="21614" y1="66257" x2="73050" y2="78191"/>
                        <a14:backgroundMark x1="73050" y1="78191" x2="83156" y2="70035"/>
                        <a14:backgroundMark x1="33511" y1="75532" x2="8511" y2="94504"/>
                        <a14:backgroundMark x1="8511" y1="94504" x2="7801" y2="94504"/>
                        <a14:backgroundMark x1="10284" y1="67553" x2="35472" y2="68606"/>
                        <a14:backgroundMark x1="83529" y1="63501" x2="85461" y2="62589"/>
                        <a14:backgroundMark x1="70239" y1="69772" x2="70907" y2="69457"/>
                        <a14:backgroundMark x1="10993" y1="31383" x2="76773" y2="24113"/>
                        <a14:backgroundMark x1="76773" y1="24113" x2="87411" y2="28369"/>
                        <a14:backgroundMark x1="35461" y1="84574" x2="90426" y2="75177"/>
                        <a14:backgroundMark x1="90426" y1="75177" x2="92199" y2="72340"/>
                        <a14:backgroundMark x1="86170" y1="65603" x2="86170" y2="65603"/>
                        <a14:backgroundMark x1="83688" y1="66312" x2="83688" y2="66312"/>
                        <a14:backgroundMark x1="84220" y1="67553" x2="79965" y2="72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97" b="24754"/>
          <a:stretch/>
        </p:blipFill>
        <p:spPr>
          <a:xfrm>
            <a:off x="22025796" y="7666013"/>
            <a:ext cx="3809210" cy="1963644"/>
          </a:xfrm>
          <a:prstGeom prst="rect">
            <a:avLst/>
          </a:prstGeom>
        </p:spPr>
      </p:pic>
      <p:pic>
        <p:nvPicPr>
          <p:cNvPr id="49" name="Picture 48" descr="A picture containing text, clipart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13E6065D-5E42-4F3C-91B3-0E8251B9C96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8438" r="90000">
                        <a14:foregroundMark x1="8438" y1="54063" x2="8438" y2="5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487" y="8212851"/>
            <a:ext cx="1978830" cy="197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07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0.03334 -0.9909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4956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12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-0.44036 -0.0365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18" y="-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5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44444E-6 L 0.68347 0.02385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67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512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-0.43099 -0.01782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49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63904" y="13202313"/>
            <a:ext cx="10035540" cy="1451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2C9430"/>
                </a:solidFill>
                <a:latin typeface="Arimo Bold"/>
                <a:ea typeface="Arimo Bold"/>
                <a:cs typeface="Arimo Bold"/>
                <a:sym typeface="Arimo Bold"/>
              </a:rPr>
              <a:t>MĂNG NON – TÀI LIỆU TIỂU HỌC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Mời truy cập: </a:t>
            </a:r>
            <a:r>
              <a:rPr lang="en-US" sz="3000" u="sng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2" tooltip="https://www.facebook.com/groups/629898828017053"/>
              </a:rPr>
              <a:t>MĂNG NON- TÀI LIỆU TIỂU HỌC | Facebook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SĐT ZALO : </a:t>
            </a:r>
            <a:r>
              <a:rPr lang="en-US" sz="3000" b="1" u="sng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0382348780 (Cảm) </a:t>
            </a:r>
            <a:r>
              <a:rPr lang="en-US" sz="3000" b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 – </a:t>
            </a:r>
            <a:r>
              <a:rPr lang="en-US" sz="3000" b="1" u="sng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0905919065  (Linh)</a:t>
            </a:r>
          </a:p>
        </p:txBody>
      </p:sp>
      <p:sp>
        <p:nvSpPr>
          <p:cNvPr id="3" name="Freeform 3"/>
          <p:cNvSpPr/>
          <p:nvPr/>
        </p:nvSpPr>
        <p:spPr>
          <a:xfrm>
            <a:off x="-3640014" y="-2667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284803" y="123063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-7413954" y="2312670"/>
            <a:ext cx="10035540" cy="52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595959"/>
                </a:solidFill>
                <a:latin typeface="Arimo Bold"/>
                <a:ea typeface="Arimo Bold"/>
                <a:cs typeface="Arimo Bold"/>
                <a:sym typeface="Arimo Bold"/>
              </a:rPr>
              <a:t>By: Hồng Linh</a:t>
            </a:r>
          </a:p>
        </p:txBody>
      </p:sp>
      <p:sp>
        <p:nvSpPr>
          <p:cNvPr id="6" name="Freeform 6"/>
          <p:cNvSpPr/>
          <p:nvPr/>
        </p:nvSpPr>
        <p:spPr>
          <a:xfrm>
            <a:off x="816420" y="464676"/>
            <a:ext cx="16844942" cy="9446086"/>
          </a:xfrm>
          <a:custGeom>
            <a:avLst/>
            <a:gdLst/>
            <a:ahLst/>
            <a:cxnLst/>
            <a:rect l="l" t="t" r="r" b="b"/>
            <a:pathLst>
              <a:path w="16844942" h="9446086">
                <a:moveTo>
                  <a:pt x="0" y="0"/>
                </a:moveTo>
                <a:lnTo>
                  <a:pt x="16844942" y="0"/>
                </a:lnTo>
                <a:lnTo>
                  <a:pt x="16844942" y="9446086"/>
                </a:lnTo>
                <a:lnTo>
                  <a:pt x="0" y="94460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64599">
            <a:off x="6442470" y="6432046"/>
            <a:ext cx="4931630" cy="2630261"/>
          </a:xfrm>
          <a:custGeom>
            <a:avLst/>
            <a:gdLst/>
            <a:ahLst/>
            <a:cxnLst/>
            <a:rect l="l" t="t" r="r" b="b"/>
            <a:pathLst>
              <a:path w="4931630" h="2630261">
                <a:moveTo>
                  <a:pt x="0" y="0"/>
                </a:moveTo>
                <a:lnTo>
                  <a:pt x="4931630" y="0"/>
                </a:lnTo>
                <a:lnTo>
                  <a:pt x="4931630" y="2630261"/>
                </a:lnTo>
                <a:lnTo>
                  <a:pt x="0" y="26302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6992" r="-6992"/>
            </a:stretch>
          </a:blipFill>
        </p:spPr>
      </p:sp>
      <p:sp>
        <p:nvSpPr>
          <p:cNvPr id="8" name="Freeform 8"/>
          <p:cNvSpPr/>
          <p:nvPr/>
        </p:nvSpPr>
        <p:spPr>
          <a:xfrm rot="-742331">
            <a:off x="2438400" y="6497481"/>
            <a:ext cx="2880612" cy="2700058"/>
          </a:xfrm>
          <a:custGeom>
            <a:avLst/>
            <a:gdLst/>
            <a:ahLst/>
            <a:cxnLst/>
            <a:rect l="l" t="t" r="r" b="b"/>
            <a:pathLst>
              <a:path w="2880612" h="2700058">
                <a:moveTo>
                  <a:pt x="0" y="0"/>
                </a:moveTo>
                <a:lnTo>
                  <a:pt x="2880612" y="0"/>
                </a:lnTo>
                <a:lnTo>
                  <a:pt x="2880612" y="2700058"/>
                </a:lnTo>
                <a:lnTo>
                  <a:pt x="0" y="27000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5632" b="-5632"/>
            </a:stretch>
          </a:blipFill>
        </p:spPr>
      </p:sp>
      <p:sp>
        <p:nvSpPr>
          <p:cNvPr id="9" name="Freeform 9"/>
          <p:cNvSpPr/>
          <p:nvPr/>
        </p:nvSpPr>
        <p:spPr>
          <a:xfrm rot="307064">
            <a:off x="12877771" y="6010842"/>
            <a:ext cx="2542412" cy="3697901"/>
          </a:xfrm>
          <a:custGeom>
            <a:avLst/>
            <a:gdLst/>
            <a:ahLst/>
            <a:cxnLst/>
            <a:rect l="l" t="t" r="r" b="b"/>
            <a:pathLst>
              <a:path w="2542412" h="3697901">
                <a:moveTo>
                  <a:pt x="0" y="0"/>
                </a:moveTo>
                <a:lnTo>
                  <a:pt x="2542412" y="0"/>
                </a:lnTo>
                <a:lnTo>
                  <a:pt x="2542412" y="3697901"/>
                </a:lnTo>
                <a:lnTo>
                  <a:pt x="0" y="36979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029" r="-4029"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482005">
            <a:off x="7404832" y="7379913"/>
            <a:ext cx="2209800" cy="154513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3479907" y="7200233"/>
            <a:ext cx="1676400" cy="108966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-810089">
            <a:off x="2778816" y="7602070"/>
            <a:ext cx="1535063" cy="668893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709100" y="2386623"/>
            <a:ext cx="14869799" cy="2711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00"/>
              </a:lnSpc>
            </a:pPr>
            <a:r>
              <a:rPr lang="en-US" sz="17250" b="1" spc="161" dirty="0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CHÀO TẠM BIỆT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63904" y="13202313"/>
            <a:ext cx="10035540" cy="1451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2C9430"/>
                </a:solidFill>
                <a:latin typeface="Arimo Bold"/>
                <a:ea typeface="Arimo Bold"/>
                <a:cs typeface="Arimo Bold"/>
                <a:sym typeface="Arimo Bold"/>
              </a:rPr>
              <a:t>MĂNG NON – TÀI LIỆU TIỂU HỌC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Mời truy cập: </a:t>
            </a:r>
            <a:r>
              <a:rPr lang="en-US" sz="3000" u="sng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2" tooltip="https://www.facebook.com/groups/629898828017053"/>
              </a:rPr>
              <a:t>MĂNG NON- TÀI LIỆU TIỂU HỌC | Facebook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SĐT ZALO : </a:t>
            </a:r>
            <a:r>
              <a:rPr lang="en-US" sz="3000" b="1" u="sng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0382348780 (Cảm) </a:t>
            </a:r>
            <a:r>
              <a:rPr lang="en-US" sz="3000" b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 – </a:t>
            </a:r>
            <a:r>
              <a:rPr lang="en-US" sz="3000" b="1" u="sng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0905919065  (Linh)</a:t>
            </a:r>
          </a:p>
        </p:txBody>
      </p:sp>
      <p:sp>
        <p:nvSpPr>
          <p:cNvPr id="3" name="Freeform 3"/>
          <p:cNvSpPr/>
          <p:nvPr/>
        </p:nvSpPr>
        <p:spPr>
          <a:xfrm>
            <a:off x="17584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333" t="-17434" r="-6343" b="-2296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640014" y="-2667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284803" y="123063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-7413954" y="2312670"/>
            <a:ext cx="10035540" cy="52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595959"/>
                </a:solidFill>
                <a:latin typeface="Arimo Bold"/>
                <a:ea typeface="Arimo Bold"/>
                <a:cs typeface="Arimo Bold"/>
                <a:sym typeface="Arimo Bold"/>
              </a:rPr>
              <a:t>By: Hồng Linh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5">
            <a:extLst>
              <a:ext uri="{FF2B5EF4-FFF2-40B4-BE49-F238E27FC236}">
                <a16:creationId xmlns:a16="http://schemas.microsoft.com/office/drawing/2014/main" id="{CF49B210-BC45-A912-7BAD-8F59B7922343}"/>
              </a:ext>
            </a:extLst>
          </p:cNvPr>
          <p:cNvSpPr/>
          <p:nvPr/>
        </p:nvSpPr>
        <p:spPr>
          <a:xfrm>
            <a:off x="816420" y="464676"/>
            <a:ext cx="16844942" cy="9446086"/>
          </a:xfrm>
          <a:custGeom>
            <a:avLst/>
            <a:gdLst/>
            <a:ahLst/>
            <a:cxnLst/>
            <a:rect l="l" t="t" r="r" b="b"/>
            <a:pathLst>
              <a:path w="16844942" h="9446086">
                <a:moveTo>
                  <a:pt x="0" y="0"/>
                </a:moveTo>
                <a:lnTo>
                  <a:pt x="16844942" y="0"/>
                </a:lnTo>
                <a:lnTo>
                  <a:pt x="16844942" y="9446086"/>
                </a:lnTo>
                <a:lnTo>
                  <a:pt x="0" y="94460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9" name="Freeform 7" descr="Upscale Image"/>
          <p:cNvSpPr/>
          <p:nvPr/>
        </p:nvSpPr>
        <p:spPr>
          <a:xfrm>
            <a:off x="2470101" y="3009901"/>
            <a:ext cx="13537579" cy="6909654"/>
          </a:xfrm>
          <a:custGeom>
            <a:avLst/>
            <a:gdLst/>
            <a:ahLst/>
            <a:cxnLst/>
            <a:rect l="l" t="t" r="r" b="b"/>
            <a:pathLst>
              <a:path w="9840957" h="4680481">
                <a:moveTo>
                  <a:pt x="0" y="0"/>
                </a:moveTo>
                <a:lnTo>
                  <a:pt x="9840957" y="0"/>
                </a:lnTo>
                <a:lnTo>
                  <a:pt x="9840957" y="4680481"/>
                </a:lnTo>
                <a:lnTo>
                  <a:pt x="0" y="46804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8410" t="-31727" r="-40514"/>
            </a:stretch>
          </a:blipFill>
        </p:spPr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0717490F-A936-CF50-B7F2-F153CC106E1D}"/>
              </a:ext>
            </a:extLst>
          </p:cNvPr>
          <p:cNvSpPr/>
          <p:nvPr/>
        </p:nvSpPr>
        <p:spPr>
          <a:xfrm>
            <a:off x="1219200" y="2019300"/>
            <a:ext cx="4572000" cy="1371600"/>
          </a:xfrm>
          <a:prstGeom prst="wedgeRoundRectCallout">
            <a:avLst>
              <a:gd name="adj1" fmla="val 40114"/>
              <a:gd name="adj2" fmla="val 7446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 err="1">
                <a:solidFill>
                  <a:schemeClr val="tx1"/>
                </a:solidFill>
              </a:rPr>
              <a:t>Đo</a:t>
            </a:r>
            <a:r>
              <a:rPr lang="en-US" sz="4000" i="1" dirty="0">
                <a:solidFill>
                  <a:schemeClr val="tx1"/>
                </a:solidFill>
              </a:rPr>
              <a:t> </a:t>
            </a:r>
            <a:r>
              <a:rPr lang="en-US" sz="4000" i="1" dirty="0" err="1">
                <a:solidFill>
                  <a:schemeClr val="tx1"/>
                </a:solidFill>
              </a:rPr>
              <a:t>thê</a:t>
            </a:r>
            <a:r>
              <a:rPr lang="en-US" sz="4000" i="1" dirty="0">
                <a:solidFill>
                  <a:schemeClr val="tx1"/>
                </a:solidFill>
              </a:rPr>
              <a:t>̉ </a:t>
            </a:r>
            <a:r>
              <a:rPr lang="en-US" sz="4000" i="1" dirty="0" err="1">
                <a:solidFill>
                  <a:schemeClr val="tx1"/>
                </a:solidFill>
              </a:rPr>
              <a:t>tích</a:t>
            </a:r>
            <a:r>
              <a:rPr lang="en-US" sz="4000" i="1" dirty="0">
                <a:solidFill>
                  <a:schemeClr val="tx1"/>
                </a:solidFill>
              </a:rPr>
              <a:t> </a:t>
            </a:r>
            <a:r>
              <a:rPr lang="en-US" sz="4000" i="1" dirty="0" err="1">
                <a:solidFill>
                  <a:schemeClr val="tx1"/>
                </a:solidFill>
              </a:rPr>
              <a:t>bê</a:t>
            </a:r>
            <a:r>
              <a:rPr lang="en-US" sz="4000" i="1" dirty="0">
                <a:solidFill>
                  <a:schemeClr val="tx1"/>
                </a:solidFill>
              </a:rPr>
              <a:t>̉ cá </a:t>
            </a:r>
            <a:r>
              <a:rPr lang="en-US" sz="4000" i="1" dirty="0" err="1">
                <a:solidFill>
                  <a:schemeClr val="tx1"/>
                </a:solidFill>
              </a:rPr>
              <a:t>theo</a:t>
            </a:r>
            <a:r>
              <a:rPr lang="en-US" sz="4000" i="1" dirty="0">
                <a:solidFill>
                  <a:schemeClr val="tx1"/>
                </a:solidFill>
              </a:rPr>
              <a:t> </a:t>
            </a:r>
            <a:r>
              <a:rPr lang="en-US" sz="4000" i="1" dirty="0" err="1">
                <a:solidFill>
                  <a:schemeClr val="tx1"/>
                </a:solidFill>
              </a:rPr>
              <a:t>đơn</a:t>
            </a:r>
            <a:r>
              <a:rPr lang="en-US" sz="4000" i="1" dirty="0">
                <a:solidFill>
                  <a:schemeClr val="tx1"/>
                </a:solidFill>
              </a:rPr>
              <a:t> vị </a:t>
            </a:r>
            <a:r>
              <a:rPr lang="en-US" sz="4000" i="1" dirty="0" err="1">
                <a:solidFill>
                  <a:schemeClr val="tx1"/>
                </a:solidFill>
              </a:rPr>
              <a:t>nào</a:t>
            </a:r>
            <a:r>
              <a:rPr lang="en-US" sz="4000" i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BAB5C95C-EBA4-403A-6037-78C61807D99C}"/>
              </a:ext>
            </a:extLst>
          </p:cNvPr>
          <p:cNvSpPr/>
          <p:nvPr/>
        </p:nvSpPr>
        <p:spPr>
          <a:xfrm>
            <a:off x="6934200" y="1143001"/>
            <a:ext cx="5102560" cy="1371600"/>
          </a:xfrm>
          <a:prstGeom prst="wedgeRoundRectCallout">
            <a:avLst>
              <a:gd name="adj1" fmla="val -5498"/>
              <a:gd name="adj2" fmla="val 14113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solidFill>
                  <a:schemeClr val="tx1"/>
                </a:solidFill>
              </a:rPr>
              <a:t>Theo </a:t>
            </a:r>
            <a:r>
              <a:rPr lang="en-US" sz="4000" i="1" dirty="0" err="1">
                <a:solidFill>
                  <a:schemeClr val="tx1"/>
                </a:solidFill>
              </a:rPr>
              <a:t>xăng-ti-mét</a:t>
            </a:r>
            <a:r>
              <a:rPr lang="en-US" sz="4000" i="1" dirty="0">
                <a:solidFill>
                  <a:schemeClr val="tx1"/>
                </a:solidFill>
              </a:rPr>
              <a:t> </a:t>
            </a:r>
            <a:r>
              <a:rPr lang="en-US" sz="4000" i="1" dirty="0" err="1">
                <a:solidFill>
                  <a:schemeClr val="tx1"/>
                </a:solidFill>
              </a:rPr>
              <a:t>khối</a:t>
            </a:r>
            <a:r>
              <a:rPr lang="en-US" sz="4000" i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0C349D94-1CF5-88AD-5E09-37D65AAABFA9}"/>
              </a:ext>
            </a:extLst>
          </p:cNvPr>
          <p:cNvSpPr/>
          <p:nvPr/>
        </p:nvSpPr>
        <p:spPr>
          <a:xfrm>
            <a:off x="13089361" y="1828801"/>
            <a:ext cx="4572000" cy="1371600"/>
          </a:xfrm>
          <a:prstGeom prst="wedgeRoundRectCallout">
            <a:avLst>
              <a:gd name="adj1" fmla="val -38584"/>
              <a:gd name="adj2" fmla="val 9326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solidFill>
                  <a:schemeClr val="tx1"/>
                </a:solidFill>
              </a:rPr>
              <a:t>Có </a:t>
            </a:r>
            <a:r>
              <a:rPr lang="en-US" sz="4000" i="1" dirty="0" err="1">
                <a:solidFill>
                  <a:schemeClr val="tx1"/>
                </a:solidFill>
              </a:rPr>
              <a:t>đơn</a:t>
            </a:r>
            <a:r>
              <a:rPr lang="en-US" sz="4000" i="1" dirty="0">
                <a:solidFill>
                  <a:schemeClr val="tx1"/>
                </a:solidFill>
              </a:rPr>
              <a:t> vị </a:t>
            </a:r>
            <a:r>
              <a:rPr lang="en-US" sz="4000" i="1" dirty="0" err="1">
                <a:solidFill>
                  <a:schemeClr val="tx1"/>
                </a:solidFill>
              </a:rPr>
              <a:t>khác</a:t>
            </a:r>
            <a:r>
              <a:rPr lang="en-US" sz="4000" i="1" dirty="0">
                <a:solidFill>
                  <a:schemeClr val="tx1"/>
                </a:solidFill>
              </a:rPr>
              <a:t> </a:t>
            </a:r>
            <a:r>
              <a:rPr lang="en-US" sz="4000" i="1" dirty="0" err="1">
                <a:solidFill>
                  <a:schemeClr val="tx1"/>
                </a:solidFill>
              </a:rPr>
              <a:t>đê</a:t>
            </a:r>
            <a:r>
              <a:rPr lang="en-US" sz="4000" i="1" dirty="0">
                <a:solidFill>
                  <a:schemeClr val="tx1"/>
                </a:solidFill>
              </a:rPr>
              <a:t>̉ </a:t>
            </a:r>
            <a:r>
              <a:rPr lang="en-US" sz="4000" i="1" dirty="0" err="1">
                <a:solidFill>
                  <a:schemeClr val="tx1"/>
                </a:solidFill>
              </a:rPr>
              <a:t>đo</a:t>
            </a:r>
            <a:r>
              <a:rPr lang="en-US" sz="4000" i="1" dirty="0">
                <a:solidFill>
                  <a:schemeClr val="tx1"/>
                </a:solidFill>
              </a:rPr>
              <a:t> </a:t>
            </a:r>
            <a:r>
              <a:rPr lang="en-US" sz="4000" i="1" dirty="0" err="1">
                <a:solidFill>
                  <a:schemeClr val="tx1"/>
                </a:solidFill>
              </a:rPr>
              <a:t>thê</a:t>
            </a:r>
            <a:r>
              <a:rPr lang="en-US" sz="4000" i="1" dirty="0">
                <a:solidFill>
                  <a:schemeClr val="tx1"/>
                </a:solidFill>
              </a:rPr>
              <a:t>̉ </a:t>
            </a:r>
            <a:r>
              <a:rPr lang="en-US" sz="4000" i="1" dirty="0" err="1">
                <a:solidFill>
                  <a:schemeClr val="tx1"/>
                </a:solidFill>
              </a:rPr>
              <a:t>tích</a:t>
            </a:r>
            <a:r>
              <a:rPr lang="en-US" sz="4000" i="1" dirty="0">
                <a:solidFill>
                  <a:schemeClr val="tx1"/>
                </a:solidFill>
              </a:rPr>
              <a:t> </a:t>
            </a:r>
            <a:r>
              <a:rPr lang="en-US" sz="4000" i="1" dirty="0" err="1">
                <a:solidFill>
                  <a:schemeClr val="tx1"/>
                </a:solidFill>
              </a:rPr>
              <a:t>không</a:t>
            </a:r>
            <a:r>
              <a:rPr lang="en-US" sz="4000" i="1" dirty="0">
                <a:solidFill>
                  <a:schemeClr val="tx1"/>
                </a:solidFill>
              </a:rPr>
              <a:t>?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B48A68-E40D-0E1E-0973-E1F5701AF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56DA51C-8A0F-EB5F-1686-E11A871503AD}"/>
              </a:ext>
            </a:extLst>
          </p:cNvPr>
          <p:cNvSpPr/>
          <p:nvPr/>
        </p:nvSpPr>
        <p:spPr>
          <a:xfrm>
            <a:off x="-3640014" y="-2667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F358CB3-49FB-386B-869C-9E92F855FED1}"/>
              </a:ext>
            </a:extLst>
          </p:cNvPr>
          <p:cNvSpPr/>
          <p:nvPr/>
        </p:nvSpPr>
        <p:spPr>
          <a:xfrm>
            <a:off x="2284803" y="123063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31F571F-7D32-A878-AC96-F4C69C4B2660}"/>
              </a:ext>
            </a:extLst>
          </p:cNvPr>
          <p:cNvSpPr txBox="1"/>
          <p:nvPr/>
        </p:nvSpPr>
        <p:spPr>
          <a:xfrm>
            <a:off x="-7413954" y="2312670"/>
            <a:ext cx="10035540" cy="52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595959"/>
                </a:solidFill>
                <a:latin typeface="Arimo Bold"/>
                <a:ea typeface="Arimo Bold"/>
                <a:cs typeface="Arimo Bold"/>
                <a:sym typeface="Arimo Bold"/>
              </a:rPr>
              <a:t>By: Hồng Linh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C04AFE31-5FBE-AD52-AD8F-E507C9E6E3B1}"/>
              </a:ext>
            </a:extLst>
          </p:cNvPr>
          <p:cNvSpPr txBox="1"/>
          <p:nvPr/>
        </p:nvSpPr>
        <p:spPr>
          <a:xfrm>
            <a:off x="4863904" y="13202313"/>
            <a:ext cx="10035540" cy="1451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2C9430"/>
                </a:solidFill>
                <a:latin typeface="Arimo Bold"/>
                <a:ea typeface="Arimo Bold"/>
                <a:cs typeface="Arimo Bold"/>
                <a:sym typeface="Arimo Bold"/>
              </a:rPr>
              <a:t>MĂNG NON – TÀI LIỆU TIỂU HỌC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Mời truy cập: </a:t>
            </a:r>
            <a:r>
              <a:rPr lang="en-US" sz="3000" u="sng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 tooltip="https://www.facebook.com/groups/629898828017053"/>
              </a:rPr>
              <a:t>MĂNG NON- TÀI LIỆU TIỂU HỌC | Facebook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SĐT ZALO : </a:t>
            </a:r>
            <a:r>
              <a:rPr lang="en-US" sz="3000" b="1" u="sng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0382348780 (Cảm) </a:t>
            </a:r>
            <a:r>
              <a:rPr lang="en-US" sz="3000" b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 – </a:t>
            </a:r>
            <a:r>
              <a:rPr lang="en-US" sz="3000" b="1" u="sng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0905919065  (Linh)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4599AE6-BB5E-6092-0E72-E4A910C40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0" y="56035"/>
            <a:ext cx="18135600" cy="1124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04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63904" y="13202313"/>
            <a:ext cx="10035540" cy="1451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2C9430"/>
                </a:solidFill>
                <a:latin typeface="Arimo Bold"/>
                <a:ea typeface="Arimo Bold"/>
                <a:cs typeface="Arimo Bold"/>
                <a:sym typeface="Arimo Bold"/>
              </a:rPr>
              <a:t>MĂNG NON – TÀI LIỆU TIỂU HỌC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Mời truy cập: </a:t>
            </a:r>
            <a:r>
              <a:rPr lang="en-US" sz="3000" u="sng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2" tooltip="https://www.facebook.com/groups/629898828017053"/>
              </a:rPr>
              <a:t>MĂNG NON- TÀI LIỆU TIỂU HỌC | Facebook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SĐT ZALO : </a:t>
            </a:r>
            <a:r>
              <a:rPr lang="en-US" sz="3000" b="1" u="sng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0382348780 (Cảm) </a:t>
            </a:r>
            <a:r>
              <a:rPr lang="en-US" sz="3000" b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 – </a:t>
            </a:r>
            <a:r>
              <a:rPr lang="en-US" sz="3000" b="1" u="sng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0905919065  (Linh)</a:t>
            </a:r>
          </a:p>
        </p:txBody>
      </p:sp>
      <p:sp>
        <p:nvSpPr>
          <p:cNvPr id="3" name="Freeform 3"/>
          <p:cNvSpPr/>
          <p:nvPr/>
        </p:nvSpPr>
        <p:spPr>
          <a:xfrm>
            <a:off x="-3640014" y="-2667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284803" y="123063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-7413954" y="2312670"/>
            <a:ext cx="10035540" cy="52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595959"/>
                </a:solidFill>
                <a:latin typeface="Arimo Bold"/>
                <a:ea typeface="Arimo Bold"/>
                <a:cs typeface="Arimo Bold"/>
                <a:sym typeface="Arimo Bold"/>
              </a:rPr>
              <a:t>By: Hồng Linh</a:t>
            </a:r>
          </a:p>
        </p:txBody>
      </p:sp>
      <p:sp>
        <p:nvSpPr>
          <p:cNvPr id="6" name="Freeform 6"/>
          <p:cNvSpPr/>
          <p:nvPr/>
        </p:nvSpPr>
        <p:spPr>
          <a:xfrm>
            <a:off x="3095778" y="3278839"/>
            <a:ext cx="438150" cy="478155"/>
          </a:xfrm>
          <a:custGeom>
            <a:avLst/>
            <a:gdLst/>
            <a:ahLst/>
            <a:cxnLst/>
            <a:rect l="l" t="t" r="r" b="b"/>
            <a:pathLst>
              <a:path w="438150" h="478155">
                <a:moveTo>
                  <a:pt x="0" y="0"/>
                </a:moveTo>
                <a:lnTo>
                  <a:pt x="438150" y="0"/>
                </a:lnTo>
                <a:lnTo>
                  <a:pt x="438150" y="478155"/>
                </a:lnTo>
                <a:lnTo>
                  <a:pt x="0" y="4781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776286" y="6457334"/>
            <a:ext cx="438150" cy="440055"/>
          </a:xfrm>
          <a:custGeom>
            <a:avLst/>
            <a:gdLst/>
            <a:ahLst/>
            <a:cxnLst/>
            <a:rect l="l" t="t" r="r" b="b"/>
            <a:pathLst>
              <a:path w="438150" h="440055">
                <a:moveTo>
                  <a:pt x="0" y="0"/>
                </a:moveTo>
                <a:lnTo>
                  <a:pt x="438150" y="0"/>
                </a:lnTo>
                <a:lnTo>
                  <a:pt x="438150" y="440054"/>
                </a:lnTo>
                <a:lnTo>
                  <a:pt x="0" y="4400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8643939" y="2350770"/>
            <a:ext cx="45720" cy="42862"/>
            <a:chOff x="0" y="0"/>
            <a:chExt cx="60960" cy="571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0960" cy="57150"/>
            </a:xfrm>
            <a:custGeom>
              <a:avLst/>
              <a:gdLst/>
              <a:ahLst/>
              <a:cxnLst/>
              <a:rect l="l" t="t" r="r" b="b"/>
              <a:pathLst>
                <a:path w="60960" h="57150">
                  <a:moveTo>
                    <a:pt x="53340" y="13970"/>
                  </a:moveTo>
                  <a:cubicBezTo>
                    <a:pt x="58420" y="43180"/>
                    <a:pt x="52070" y="52070"/>
                    <a:pt x="45720" y="54610"/>
                  </a:cubicBezTo>
                  <a:cubicBezTo>
                    <a:pt x="39370" y="57150"/>
                    <a:pt x="29210" y="55880"/>
                    <a:pt x="22860" y="52070"/>
                  </a:cubicBezTo>
                  <a:cubicBezTo>
                    <a:pt x="17780" y="48260"/>
                    <a:pt x="11430" y="39370"/>
                    <a:pt x="11430" y="33020"/>
                  </a:cubicBezTo>
                  <a:cubicBezTo>
                    <a:pt x="11430" y="26670"/>
                    <a:pt x="16510" y="15240"/>
                    <a:pt x="21590" y="11430"/>
                  </a:cubicBezTo>
                  <a:cubicBezTo>
                    <a:pt x="26670" y="7620"/>
                    <a:pt x="38100" y="6350"/>
                    <a:pt x="44450" y="8890"/>
                  </a:cubicBezTo>
                  <a:cubicBezTo>
                    <a:pt x="50800" y="11430"/>
                    <a:pt x="58420" y="19050"/>
                    <a:pt x="59690" y="25400"/>
                  </a:cubicBezTo>
                  <a:cubicBezTo>
                    <a:pt x="60960" y="33020"/>
                    <a:pt x="55880" y="49530"/>
                    <a:pt x="48260" y="53340"/>
                  </a:cubicBezTo>
                  <a:cubicBezTo>
                    <a:pt x="39370" y="57150"/>
                    <a:pt x="13970" y="49530"/>
                    <a:pt x="7620" y="41910"/>
                  </a:cubicBezTo>
                  <a:cubicBezTo>
                    <a:pt x="1270" y="35560"/>
                    <a:pt x="0" y="17780"/>
                    <a:pt x="5080" y="11430"/>
                  </a:cubicBezTo>
                  <a:cubicBezTo>
                    <a:pt x="10160" y="3810"/>
                    <a:pt x="38100" y="0"/>
                    <a:pt x="38100" y="0"/>
                  </a:cubicBezTo>
                </a:path>
              </a:pathLst>
            </a:custGeom>
            <a:solidFill>
              <a:srgbClr val="D8B08C"/>
            </a:solidFill>
          </p:spPr>
        </p:sp>
      </p:grpSp>
      <p:sp>
        <p:nvSpPr>
          <p:cNvPr id="10" name="Freeform 10"/>
          <p:cNvSpPr/>
          <p:nvPr/>
        </p:nvSpPr>
        <p:spPr>
          <a:xfrm rot="-162447">
            <a:off x="5452852" y="8086179"/>
            <a:ext cx="2776950" cy="1300537"/>
          </a:xfrm>
          <a:custGeom>
            <a:avLst/>
            <a:gdLst/>
            <a:ahLst/>
            <a:cxnLst/>
            <a:rect l="l" t="t" r="r" b="b"/>
            <a:pathLst>
              <a:path w="2776950" h="1300537">
                <a:moveTo>
                  <a:pt x="0" y="0"/>
                </a:moveTo>
                <a:lnTo>
                  <a:pt x="2776950" y="0"/>
                </a:lnTo>
                <a:lnTo>
                  <a:pt x="2776950" y="1300537"/>
                </a:lnTo>
                <a:lnTo>
                  <a:pt x="0" y="13005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0" r="-80"/>
            </a:stretch>
          </a:blipFill>
        </p:spPr>
      </p:sp>
      <p:sp>
        <p:nvSpPr>
          <p:cNvPr id="11" name="Freeform 11"/>
          <p:cNvSpPr/>
          <p:nvPr/>
        </p:nvSpPr>
        <p:spPr>
          <a:xfrm rot="236384">
            <a:off x="16099590" y="4166877"/>
            <a:ext cx="1387058" cy="1942203"/>
          </a:xfrm>
          <a:custGeom>
            <a:avLst/>
            <a:gdLst/>
            <a:ahLst/>
            <a:cxnLst/>
            <a:rect l="l" t="t" r="r" b="b"/>
            <a:pathLst>
              <a:path w="1387058" h="1942203">
                <a:moveTo>
                  <a:pt x="0" y="0"/>
                </a:moveTo>
                <a:lnTo>
                  <a:pt x="1387058" y="0"/>
                </a:lnTo>
                <a:lnTo>
                  <a:pt x="1387058" y="1942203"/>
                </a:lnTo>
                <a:lnTo>
                  <a:pt x="0" y="19422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06" r="-106"/>
            </a:stretch>
          </a:blipFill>
        </p:spPr>
      </p:sp>
      <p:sp>
        <p:nvSpPr>
          <p:cNvPr id="12" name="Freeform 12"/>
          <p:cNvSpPr/>
          <p:nvPr/>
        </p:nvSpPr>
        <p:spPr>
          <a:xfrm rot="220561">
            <a:off x="1270807" y="700344"/>
            <a:ext cx="2735068" cy="1430212"/>
          </a:xfrm>
          <a:custGeom>
            <a:avLst/>
            <a:gdLst/>
            <a:ahLst/>
            <a:cxnLst/>
            <a:rect l="l" t="t" r="r" b="b"/>
            <a:pathLst>
              <a:path w="2735068" h="1430212">
                <a:moveTo>
                  <a:pt x="0" y="0"/>
                </a:moveTo>
                <a:lnTo>
                  <a:pt x="2735069" y="0"/>
                </a:lnTo>
                <a:lnTo>
                  <a:pt x="2735069" y="1430212"/>
                </a:lnTo>
                <a:lnTo>
                  <a:pt x="0" y="14302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132" b="-132"/>
            </a:stretch>
          </a:blipFill>
        </p:spPr>
      </p:sp>
      <p:sp>
        <p:nvSpPr>
          <p:cNvPr id="13" name="Freeform 13"/>
          <p:cNvSpPr/>
          <p:nvPr/>
        </p:nvSpPr>
        <p:spPr>
          <a:xfrm rot="420285">
            <a:off x="15174877" y="832475"/>
            <a:ext cx="1526834" cy="1592524"/>
          </a:xfrm>
          <a:custGeom>
            <a:avLst/>
            <a:gdLst/>
            <a:ahLst/>
            <a:cxnLst/>
            <a:rect l="l" t="t" r="r" b="b"/>
            <a:pathLst>
              <a:path w="1526834" h="1592524">
                <a:moveTo>
                  <a:pt x="0" y="0"/>
                </a:moveTo>
                <a:lnTo>
                  <a:pt x="1526834" y="0"/>
                </a:lnTo>
                <a:lnTo>
                  <a:pt x="1526834" y="1592524"/>
                </a:lnTo>
                <a:lnTo>
                  <a:pt x="0" y="15925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t="-21" b="-21"/>
            </a:stretch>
          </a:blipFill>
        </p:spPr>
      </p:sp>
      <p:sp>
        <p:nvSpPr>
          <p:cNvPr id="14" name="Freeform 14"/>
          <p:cNvSpPr/>
          <p:nvPr/>
        </p:nvSpPr>
        <p:spPr>
          <a:xfrm rot="-569934">
            <a:off x="546075" y="3650269"/>
            <a:ext cx="1619486" cy="1849961"/>
          </a:xfrm>
          <a:custGeom>
            <a:avLst/>
            <a:gdLst/>
            <a:ahLst/>
            <a:cxnLst/>
            <a:rect l="l" t="t" r="r" b="b"/>
            <a:pathLst>
              <a:path w="1619486" h="1849961">
                <a:moveTo>
                  <a:pt x="0" y="0"/>
                </a:moveTo>
                <a:lnTo>
                  <a:pt x="1619486" y="0"/>
                </a:lnTo>
                <a:lnTo>
                  <a:pt x="1619486" y="1849961"/>
                </a:lnTo>
                <a:lnTo>
                  <a:pt x="0" y="184996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86" r="-86"/>
            </a:stretch>
          </a:blipFill>
        </p:spPr>
      </p:sp>
      <p:sp>
        <p:nvSpPr>
          <p:cNvPr id="15" name="Freeform 15"/>
          <p:cNvSpPr/>
          <p:nvPr/>
        </p:nvSpPr>
        <p:spPr>
          <a:xfrm rot="-514279">
            <a:off x="14961700" y="7620160"/>
            <a:ext cx="1713309" cy="1713309"/>
          </a:xfrm>
          <a:custGeom>
            <a:avLst/>
            <a:gdLst/>
            <a:ahLst/>
            <a:cxnLst/>
            <a:rect l="l" t="t" r="r" b="b"/>
            <a:pathLst>
              <a:path w="1713309" h="1713309">
                <a:moveTo>
                  <a:pt x="0" y="0"/>
                </a:moveTo>
                <a:lnTo>
                  <a:pt x="1713309" y="0"/>
                </a:lnTo>
                <a:lnTo>
                  <a:pt x="1713309" y="1713310"/>
                </a:lnTo>
                <a:lnTo>
                  <a:pt x="0" y="171331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827351">
            <a:off x="1249831" y="7135872"/>
            <a:ext cx="1520150" cy="2039330"/>
          </a:xfrm>
          <a:custGeom>
            <a:avLst/>
            <a:gdLst/>
            <a:ahLst/>
            <a:cxnLst/>
            <a:rect l="l" t="t" r="r" b="b"/>
            <a:pathLst>
              <a:path w="1520150" h="2039330">
                <a:moveTo>
                  <a:pt x="0" y="0"/>
                </a:moveTo>
                <a:lnTo>
                  <a:pt x="1520150" y="0"/>
                </a:lnTo>
                <a:lnTo>
                  <a:pt x="1520150" y="2039330"/>
                </a:lnTo>
                <a:lnTo>
                  <a:pt x="0" y="203933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t="-82" b="-82"/>
            </a:stretch>
          </a:blipFill>
        </p:spPr>
      </p:sp>
      <p:sp>
        <p:nvSpPr>
          <p:cNvPr id="17" name="Freeform 17"/>
          <p:cNvSpPr/>
          <p:nvPr/>
        </p:nvSpPr>
        <p:spPr>
          <a:xfrm rot="307064">
            <a:off x="10641121" y="7792408"/>
            <a:ext cx="1401898" cy="1888079"/>
          </a:xfrm>
          <a:custGeom>
            <a:avLst/>
            <a:gdLst/>
            <a:ahLst/>
            <a:cxnLst/>
            <a:rect l="l" t="t" r="r" b="b"/>
            <a:pathLst>
              <a:path w="1401898" h="1888079">
                <a:moveTo>
                  <a:pt x="0" y="0"/>
                </a:moveTo>
                <a:lnTo>
                  <a:pt x="1401899" y="0"/>
                </a:lnTo>
                <a:lnTo>
                  <a:pt x="1401899" y="1888079"/>
                </a:lnTo>
                <a:lnTo>
                  <a:pt x="0" y="188807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-82" r="-82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58252" y="1419615"/>
            <a:ext cx="16210670" cy="5364945"/>
          </a:xfrm>
          <a:custGeom>
            <a:avLst/>
            <a:gdLst/>
            <a:ahLst/>
            <a:cxnLst/>
            <a:rect l="l" t="t" r="r" b="b"/>
            <a:pathLst>
              <a:path w="16210670" h="5364945">
                <a:moveTo>
                  <a:pt x="0" y="0"/>
                </a:moveTo>
                <a:lnTo>
                  <a:pt x="16210670" y="0"/>
                </a:lnTo>
                <a:lnTo>
                  <a:pt x="16210670" y="5364945"/>
                </a:lnTo>
                <a:lnTo>
                  <a:pt x="0" y="5364945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640014" y="-2667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84803" y="123063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-7413954" y="2312670"/>
            <a:ext cx="10035540" cy="52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mo Bold"/>
                <a:ea typeface="Arimo Bold"/>
                <a:cs typeface="Arimo Bold"/>
                <a:sym typeface="Arimo Bold"/>
              </a:rPr>
              <a:t>By: Hồng Linh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685830" y="571500"/>
            <a:ext cx="16775654" cy="9144000"/>
            <a:chOff x="0" y="0"/>
            <a:chExt cx="22367538" cy="12192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367621" cy="12192127"/>
            </a:xfrm>
            <a:custGeom>
              <a:avLst/>
              <a:gdLst/>
              <a:ahLst/>
              <a:cxnLst/>
              <a:rect l="l" t="t" r="r" b="b"/>
              <a:pathLst>
                <a:path w="22367621" h="12192127">
                  <a:moveTo>
                    <a:pt x="812419" y="0"/>
                  </a:moveTo>
                  <a:lnTo>
                    <a:pt x="21555075" y="0"/>
                  </a:lnTo>
                  <a:cubicBezTo>
                    <a:pt x="21770594" y="0"/>
                    <a:pt x="21977223" y="40005"/>
                    <a:pt x="22129623" y="111125"/>
                  </a:cubicBezTo>
                  <a:cubicBezTo>
                    <a:pt x="22282023" y="182245"/>
                    <a:pt x="22367621" y="278765"/>
                    <a:pt x="22367621" y="379349"/>
                  </a:cubicBezTo>
                  <a:lnTo>
                    <a:pt x="22367621" y="11812778"/>
                  </a:lnTo>
                  <a:cubicBezTo>
                    <a:pt x="22367621" y="11913362"/>
                    <a:pt x="22282023" y="12009882"/>
                    <a:pt x="22129623" y="12081002"/>
                  </a:cubicBezTo>
                  <a:cubicBezTo>
                    <a:pt x="21977223" y="12152123"/>
                    <a:pt x="21770594" y="12192127"/>
                    <a:pt x="21555075" y="12192127"/>
                  </a:cubicBezTo>
                  <a:lnTo>
                    <a:pt x="812419" y="12192127"/>
                  </a:lnTo>
                  <a:cubicBezTo>
                    <a:pt x="596900" y="12192127"/>
                    <a:pt x="390271" y="12152123"/>
                    <a:pt x="237871" y="12081002"/>
                  </a:cubicBezTo>
                  <a:cubicBezTo>
                    <a:pt x="85471" y="12009882"/>
                    <a:pt x="0" y="11913362"/>
                    <a:pt x="0" y="11812778"/>
                  </a:cubicBezTo>
                  <a:lnTo>
                    <a:pt x="0" y="379222"/>
                  </a:lnTo>
                  <a:cubicBezTo>
                    <a:pt x="0" y="278638"/>
                    <a:pt x="85598" y="182245"/>
                    <a:pt x="237998" y="111125"/>
                  </a:cubicBezTo>
                  <a:cubicBezTo>
                    <a:pt x="390398" y="40005"/>
                    <a:pt x="597027" y="0"/>
                    <a:pt x="81241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3932650" y="100985"/>
            <a:ext cx="1679632" cy="1451104"/>
          </a:xfrm>
          <a:custGeom>
            <a:avLst/>
            <a:gdLst/>
            <a:ahLst/>
            <a:cxnLst/>
            <a:rect l="l" t="t" r="r" b="b"/>
            <a:pathLst>
              <a:path w="4456887" h="4122621">
                <a:moveTo>
                  <a:pt x="0" y="0"/>
                </a:moveTo>
                <a:lnTo>
                  <a:pt x="4456888" y="0"/>
                </a:lnTo>
                <a:lnTo>
                  <a:pt x="4456888" y="4122621"/>
                </a:lnTo>
                <a:lnTo>
                  <a:pt x="0" y="41226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863904" y="13202313"/>
            <a:ext cx="10035540" cy="1451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Arimo Bold"/>
                <a:ea typeface="Arimo Bold"/>
                <a:cs typeface="Arimo Bold"/>
                <a:sym typeface="Arimo Bold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 Bold"/>
                <a:ea typeface="Times New Roman Bold"/>
                <a:cs typeface="Times New Roman Bold"/>
                <a:sym typeface="Times New Roman Bold"/>
              </a:rPr>
              <a:t>Mời truy cập: </a:t>
            </a:r>
            <a:r>
              <a:rPr kumimoji="0" lang="en-US" sz="3000" b="0" i="0" u="sng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  <a:hlinkClick r:id="rId4" tooltip="https://www.facebook.com/groups/629898828017053"/>
              </a:rPr>
              <a:t>MĂNG NON- TÀI LIỆU TIỂU HỌC | Facebook</a:t>
            </a:r>
          </a:p>
          <a:p>
            <a:pPr marL="0" marR="0" lvl="0" indent="0" algn="ctr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Arimo Bold"/>
                <a:ea typeface="Arimo Bold"/>
                <a:cs typeface="Arimo Bold"/>
                <a:sym typeface="Arimo Bold"/>
              </a:rPr>
              <a:t>SĐT ZALO : </a:t>
            </a:r>
            <a:r>
              <a:rPr kumimoji="0" lang="en-US" sz="3000" b="1" i="0" u="sng" strike="noStrike" kern="1200" cap="none" spc="0" normalizeH="0" baseline="0" noProof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Arimo Bold"/>
                <a:ea typeface="Arimo Bold"/>
                <a:cs typeface="Arimo Bold"/>
                <a:sym typeface="Arimo Bold"/>
              </a:rPr>
              <a:t>0382348780 (Cảm) 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Arimo Bold"/>
                <a:ea typeface="Arimo Bold"/>
                <a:cs typeface="Arimo Bold"/>
                <a:sym typeface="Arimo Bold"/>
              </a:rPr>
              <a:t> – </a:t>
            </a:r>
            <a:r>
              <a:rPr kumimoji="0" lang="en-US" sz="3000" b="1" i="0" u="sng" strike="noStrike" kern="1200" cap="none" spc="0" normalizeH="0" baseline="0" noProof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Arimo Bold"/>
                <a:ea typeface="Arimo Bold"/>
                <a:cs typeface="Arimo Bold"/>
                <a:sym typeface="Arimo Bold"/>
              </a:rPr>
              <a:t>0905919065  (Linh)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FD5246-0F17-32ED-EAA6-9CF128DF5327}"/>
              </a:ext>
            </a:extLst>
          </p:cNvPr>
          <p:cNvSpPr/>
          <p:nvPr/>
        </p:nvSpPr>
        <p:spPr>
          <a:xfrm>
            <a:off x="5789746" y="162499"/>
            <a:ext cx="6567825" cy="1200329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22225">
                  <a:noFill/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</a:rPr>
              <a:t>Đê</a:t>
            </a:r>
            <a:r>
              <a:rPr lang="en-US" sz="7200" b="1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</a:rPr>
              <a:t>̀-</a:t>
            </a:r>
            <a:r>
              <a:rPr lang="en-US" sz="7200" b="1" dirty="0" err="1">
                <a:ln w="22225">
                  <a:noFill/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</a:rPr>
              <a:t>xi-mét</a:t>
            </a:r>
            <a:r>
              <a:rPr lang="en-US" sz="7200" b="1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ln w="22225">
                  <a:noFill/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</a:rPr>
              <a:t>khối</a:t>
            </a:r>
            <a:endParaRPr lang="en-US" sz="7200" b="1" cap="none" spc="0" dirty="0">
              <a:ln w="22225">
                <a:noFill/>
                <a:prstDash val="solid"/>
              </a:ln>
              <a:solidFill>
                <a:schemeClr val="bg1"/>
              </a:solidFill>
              <a:effectLst/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511E67-F077-FB65-CBC0-ADCAE962D0D4}"/>
              </a:ext>
            </a:extLst>
          </p:cNvPr>
          <p:cNvSpPr txBox="1"/>
          <p:nvPr/>
        </p:nvSpPr>
        <p:spPr>
          <a:xfrm>
            <a:off x="974828" y="1756589"/>
            <a:ext cx="11394466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400" i="1" dirty="0" err="1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Đê</a:t>
            </a:r>
            <a:r>
              <a:rPr lang="en-US" sz="4400" i="1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̀-</a:t>
            </a:r>
            <a:r>
              <a:rPr lang="en-US" sz="4400" i="1" dirty="0" err="1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xi-mét</a:t>
            </a:r>
            <a:r>
              <a:rPr lang="en-US" sz="4400" i="1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khối</a:t>
            </a:r>
            <a:r>
              <a:rPr lang="en-US" sz="4400" i="1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4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là </a:t>
            </a:r>
            <a:r>
              <a:rPr lang="en-US" sz="4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một</a:t>
            </a:r>
            <a:r>
              <a:rPr lang="en-US" sz="4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đơn</a:t>
            </a:r>
            <a:r>
              <a:rPr lang="en-US" sz="4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vị </a:t>
            </a:r>
            <a:r>
              <a:rPr lang="en-US" sz="4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đo</a:t>
            </a:r>
            <a:r>
              <a:rPr lang="en-US" sz="4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thê</a:t>
            </a:r>
            <a:r>
              <a:rPr lang="en-US" sz="4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̉ </a:t>
            </a:r>
            <a:r>
              <a:rPr lang="en-US" sz="4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tích</a:t>
            </a:r>
            <a:r>
              <a:rPr lang="en-US" sz="4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</a:t>
            </a:r>
          </a:p>
          <a:p>
            <a:r>
              <a:rPr lang="en-US" sz="4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 </a:t>
            </a:r>
            <a:r>
              <a:rPr lang="en-US" sz="4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Đê</a:t>
            </a:r>
            <a:r>
              <a:rPr lang="en-US" sz="4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̀-</a:t>
            </a:r>
            <a:r>
              <a:rPr lang="en-US" sz="4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xi-mét</a:t>
            </a:r>
            <a:r>
              <a:rPr lang="en-US" sz="4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khối</a:t>
            </a:r>
            <a:r>
              <a:rPr lang="en-US" sz="4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viết</a:t>
            </a:r>
            <a:r>
              <a:rPr lang="en-US" sz="4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tắt</a:t>
            </a:r>
            <a:r>
              <a:rPr lang="en-US" sz="4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là </a:t>
            </a: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dm</a:t>
            </a:r>
            <a:r>
              <a:rPr lang="en-US" sz="4400" b="1" baseline="30000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3</a:t>
            </a:r>
            <a:r>
              <a:rPr lang="en-US" sz="4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E359D0-D842-10B4-89D4-6F1DC12B8F38}"/>
              </a:ext>
            </a:extLst>
          </p:cNvPr>
          <p:cNvSpPr txBox="1"/>
          <p:nvPr/>
        </p:nvSpPr>
        <p:spPr>
          <a:xfrm>
            <a:off x="1052872" y="3504277"/>
            <a:ext cx="16041571" cy="19798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1</a:t>
            </a:r>
            <a:r>
              <a:rPr lang="en-US" sz="4400" i="1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4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dm</a:t>
            </a:r>
            <a:r>
              <a:rPr lang="en-US" sz="4400" baseline="300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3 </a:t>
            </a:r>
            <a:r>
              <a:rPr lang="en-US" sz="4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là </a:t>
            </a:r>
            <a:r>
              <a:rPr lang="en-US" sz="4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thê</a:t>
            </a:r>
            <a:r>
              <a:rPr lang="en-US" sz="4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̉ </a:t>
            </a:r>
            <a:r>
              <a:rPr lang="en-US" sz="4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tích</a:t>
            </a:r>
            <a:r>
              <a:rPr lang="en-US" sz="4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của</a:t>
            </a:r>
            <a:r>
              <a:rPr lang="en-US" sz="4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hình</a:t>
            </a:r>
            <a:r>
              <a:rPr lang="en-US" sz="4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lập</a:t>
            </a:r>
            <a:r>
              <a:rPr lang="en-US" sz="4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phương</a:t>
            </a:r>
            <a:r>
              <a:rPr lang="en-US" sz="4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có </a:t>
            </a:r>
            <a:r>
              <a:rPr lang="en-US" sz="4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cạnh</a:t>
            </a:r>
            <a:r>
              <a:rPr lang="en-US" sz="4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dài</a:t>
            </a:r>
            <a:r>
              <a:rPr lang="en-US" sz="4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1 dm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1 dm</a:t>
            </a:r>
            <a:r>
              <a:rPr lang="en-US" sz="4400" baseline="300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3</a:t>
            </a:r>
            <a:r>
              <a:rPr lang="en-US" sz="4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= ……… cm</a:t>
            </a:r>
            <a:r>
              <a:rPr lang="en-US" sz="4400" baseline="300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3</a:t>
            </a:r>
            <a:endParaRPr lang="en-US" sz="4400" dirty="0">
              <a:latin typeface="UTM Avo" panose="02040603050506020204" pitchFamily="18" charset="0"/>
              <a:ea typeface="Cambria" panose="02040503050406030204" pitchFamily="18" charset="0"/>
              <a:cs typeface="open sans" panose="020B0606030504020204" pitchFamily="34" charset="0"/>
            </a:endParaRPr>
          </a:p>
        </p:txBody>
      </p:sp>
      <p:pic>
        <p:nvPicPr>
          <p:cNvPr id="171" name="Picture 170">
            <a:extLst>
              <a:ext uri="{FF2B5EF4-FFF2-40B4-BE49-F238E27FC236}">
                <a16:creationId xmlns:a16="http://schemas.microsoft.com/office/drawing/2014/main" id="{5F521A76-7CD2-2D83-723F-2485E8FAFBC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340" t="7579" r="3594"/>
          <a:stretch/>
        </p:blipFill>
        <p:spPr>
          <a:xfrm>
            <a:off x="10591800" y="4923571"/>
            <a:ext cx="5715000" cy="4918908"/>
          </a:xfrm>
          <a:prstGeom prst="rect">
            <a:avLst/>
          </a:prstGeom>
        </p:spPr>
      </p:pic>
      <p:sp>
        <p:nvSpPr>
          <p:cNvPr id="172" name="TextBox 171">
            <a:extLst>
              <a:ext uri="{FF2B5EF4-FFF2-40B4-BE49-F238E27FC236}">
                <a16:creationId xmlns:a16="http://schemas.microsoft.com/office/drawing/2014/main" id="{DB882165-D12E-D1DB-161E-CD5992AA704A}"/>
              </a:ext>
            </a:extLst>
          </p:cNvPr>
          <p:cNvSpPr txBox="1"/>
          <p:nvPr/>
        </p:nvSpPr>
        <p:spPr>
          <a:xfrm>
            <a:off x="13434060" y="4507309"/>
            <a:ext cx="1191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UTM Avo" panose="02040603050506020204" pitchFamily="18" charset="0"/>
              </a:rPr>
              <a:t>1 dm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67781EFF-95E9-F481-C0CA-F272D54122CC}"/>
              </a:ext>
            </a:extLst>
          </p:cNvPr>
          <p:cNvSpPr txBox="1"/>
          <p:nvPr/>
        </p:nvSpPr>
        <p:spPr>
          <a:xfrm rot="16200000">
            <a:off x="9703737" y="7331699"/>
            <a:ext cx="1191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UTM Avo" panose="02040603050506020204" pitchFamily="18" charset="0"/>
              </a:rPr>
              <a:t>1 dm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90B9C3A9-9B76-09E3-F7F0-CC90D9991DA5}"/>
              </a:ext>
            </a:extLst>
          </p:cNvPr>
          <p:cNvSpPr txBox="1"/>
          <p:nvPr/>
        </p:nvSpPr>
        <p:spPr>
          <a:xfrm>
            <a:off x="12954000" y="6865992"/>
            <a:ext cx="1343638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UTM Avo" panose="02040603050506020204" pitchFamily="18" charset="0"/>
              </a:rPr>
              <a:t>1 dm</a:t>
            </a:r>
            <a:r>
              <a:rPr lang="en-US" sz="3200" baseline="30000" dirty="0">
                <a:latin typeface="UTM Avo" panose="02040603050506020204" pitchFamily="18" charset="0"/>
              </a:rPr>
              <a:t>3</a:t>
            </a:r>
            <a:endParaRPr lang="en-US" sz="32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2177A7A8-1344-15C9-4284-5B6D52C6032C}"/>
                  </a:ext>
                </a:extLst>
              </p:cNvPr>
              <p:cNvSpPr txBox="1"/>
              <p:nvPr/>
            </p:nvSpPr>
            <p:spPr>
              <a:xfrm>
                <a:off x="1052873" y="5470930"/>
                <a:ext cx="8587050" cy="3761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Dựa </a:t>
                </a:r>
                <a:r>
                  <a:rPr lang="en-US" sz="4400" dirty="0" err="1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vào</a:t>
                </a:r>
                <a:r>
                  <a:rPr lang="en-US" sz="4400" dirty="0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hình</a:t>
                </a:r>
                <a:r>
                  <a:rPr lang="en-US" sz="4400" dirty="0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bên</a:t>
                </a:r>
                <a:r>
                  <a:rPr lang="en-US" sz="4400" dirty="0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, </a:t>
                </a:r>
                <a:r>
                  <a:rPr lang="en-US" sz="4400" dirty="0" err="1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tính</a:t>
                </a:r>
                <a:r>
                  <a:rPr lang="en-US" sz="4400" dirty="0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sô</a:t>
                </a:r>
                <a:r>
                  <a:rPr lang="en-US" sz="4400" dirty="0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́ </a:t>
                </a:r>
                <a:r>
                  <a:rPr lang="en-US" sz="4400" dirty="0" err="1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hình</a:t>
                </a:r>
                <a:r>
                  <a:rPr lang="en-US" sz="4400" dirty="0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lập</a:t>
                </a:r>
                <a:r>
                  <a:rPr lang="en-US" sz="4400" dirty="0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phương</a:t>
                </a:r>
                <a:r>
                  <a:rPr lang="en-US" sz="4400" dirty="0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nho</a:t>
                </a:r>
                <a:r>
                  <a:rPr lang="en-US" sz="4400" dirty="0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̉ </a:t>
                </a:r>
                <a:r>
                  <a:rPr lang="en-US" sz="4400" dirty="0" err="1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cạnh</a:t>
                </a:r>
                <a:r>
                  <a:rPr lang="en-US" sz="4400" dirty="0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1 cm </a:t>
                </a:r>
                <a:r>
                  <a:rPr lang="en-US" sz="4400" dirty="0" err="1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khi</a:t>
                </a:r>
                <a:r>
                  <a:rPr lang="en-US" sz="4400" dirty="0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xếp</a:t>
                </a:r>
                <a:r>
                  <a:rPr lang="en-US" sz="4400" dirty="0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đầy</a:t>
                </a:r>
                <a:r>
                  <a:rPr lang="en-US" sz="4400" dirty="0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hình</a:t>
                </a:r>
                <a:r>
                  <a:rPr lang="en-US" sz="4400" dirty="0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lập</a:t>
                </a:r>
                <a:r>
                  <a:rPr lang="en-US" sz="4400" dirty="0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phương</a:t>
                </a:r>
                <a:r>
                  <a:rPr lang="en-US" sz="4400" dirty="0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lớn</a:t>
                </a:r>
                <a:r>
                  <a:rPr lang="en-US" sz="4400" dirty="0"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.</a:t>
                </a:r>
                <a:r>
                  <a:rPr lang="en-US" sz="4400" b="1" dirty="0">
                    <a:solidFill>
                      <a:srgbClr val="C00000"/>
                    </a:solidFill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	1 dm</a:t>
                </a:r>
                <a:r>
                  <a:rPr lang="en-US" sz="4400" b="1" baseline="30000" dirty="0">
                    <a:solidFill>
                      <a:srgbClr val="C00000"/>
                    </a:solidFill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3</a:t>
                </a:r>
                <a:r>
                  <a:rPr lang="en-US" sz="4400" b="1" dirty="0">
                    <a:solidFill>
                      <a:srgbClr val="C00000"/>
                    </a:solidFill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= 1 000 cm</a:t>
                </a:r>
                <a:r>
                  <a:rPr lang="en-US" sz="4400" b="1" baseline="30000" dirty="0">
                    <a:solidFill>
                      <a:srgbClr val="C00000"/>
                    </a:solidFill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3</a:t>
                </a:r>
              </a:p>
              <a:p>
                <a:pPr algn="just"/>
                <a:r>
                  <a:rPr lang="en-US" sz="4400" b="1" dirty="0">
                    <a:solidFill>
                      <a:srgbClr val="C00000"/>
                    </a:solidFill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	1 cm</a:t>
                </a:r>
                <a:r>
                  <a:rPr lang="en-US" sz="4400" b="1" baseline="30000" dirty="0">
                    <a:solidFill>
                      <a:srgbClr val="C00000"/>
                    </a:solidFill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3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open sans" panose="020B060603050402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open sans" panose="020B0606030504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open sans" panose="020B0606030504020204" pitchFamily="34" charset="0"/>
                          </a:rPr>
                          <m:t>𝟏</m:t>
                        </m:r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open sans" panose="020B0606030504020204" pitchFamily="34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open sans" panose="020B0606030504020204" pitchFamily="34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C00000"/>
                    </a:solidFill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dm</a:t>
                </a:r>
                <a:r>
                  <a:rPr lang="en-US" sz="4400" b="1" baseline="30000" dirty="0">
                    <a:solidFill>
                      <a:srgbClr val="C00000"/>
                    </a:solidFill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3</a:t>
                </a:r>
                <a:endParaRPr lang="en-US" sz="4400" b="1" dirty="0">
                  <a:solidFill>
                    <a:srgbClr val="C00000"/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open sans" panose="020B0606030504020204" pitchFamily="34" charset="0"/>
                </a:endParaRPr>
              </a:p>
            </p:txBody>
          </p:sp>
        </mc:Choice>
        <mc:Fallback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2177A7A8-1344-15C9-4284-5B6D52C60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873" y="5470930"/>
                <a:ext cx="8587050" cy="3761094"/>
              </a:xfrm>
              <a:prstGeom prst="rect">
                <a:avLst/>
              </a:prstGeom>
              <a:blipFill>
                <a:blip r:embed="rId6"/>
                <a:stretch>
                  <a:fillRect l="-2912" t="-3728" r="-4688" b="-2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72" grpId="0"/>
      <p:bldP spid="173" grpId="0"/>
      <p:bldP spid="174" grpId="0" animBg="1"/>
      <p:bldP spid="17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63904" y="13202313"/>
            <a:ext cx="10035540" cy="1451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2C9430"/>
                </a:solidFill>
                <a:latin typeface="Arimo Bold"/>
                <a:ea typeface="Arimo Bold"/>
                <a:cs typeface="Arimo Bold"/>
                <a:sym typeface="Arimo Bold"/>
              </a:rPr>
              <a:t>MĂNG NON – TÀI LIỆU TIỂU HỌC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Mời truy cập: </a:t>
            </a:r>
            <a:r>
              <a:rPr lang="en-US" sz="3000" u="sng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2" tooltip="https://www.facebook.com/groups/629898828017053"/>
              </a:rPr>
              <a:t>MĂNG NON- TÀI LIỆU TIỂU HỌC | Facebook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SĐT ZALO : </a:t>
            </a:r>
            <a:r>
              <a:rPr lang="en-US" sz="3000" b="1" u="sng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0382348780 (Cảm) </a:t>
            </a:r>
            <a:r>
              <a:rPr lang="en-US" sz="3000" b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 – </a:t>
            </a:r>
            <a:r>
              <a:rPr lang="en-US" sz="3000" b="1" u="sng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0905919065  (Linh)</a:t>
            </a:r>
          </a:p>
        </p:txBody>
      </p:sp>
      <p:sp>
        <p:nvSpPr>
          <p:cNvPr id="3" name="Freeform 3"/>
          <p:cNvSpPr/>
          <p:nvPr/>
        </p:nvSpPr>
        <p:spPr>
          <a:xfrm>
            <a:off x="-3640014" y="-2667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284803" y="123063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-7413954" y="2312670"/>
            <a:ext cx="10035540" cy="52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595959"/>
                </a:solidFill>
                <a:latin typeface="Arimo Bold"/>
                <a:ea typeface="Arimo Bold"/>
                <a:cs typeface="Arimo Bold"/>
                <a:sym typeface="Arimo Bold"/>
              </a:rPr>
              <a:t>By: Hồng Linh</a:t>
            </a:r>
          </a:p>
        </p:txBody>
      </p:sp>
      <p:sp>
        <p:nvSpPr>
          <p:cNvPr id="14" name="Freeform 9"/>
          <p:cNvSpPr/>
          <p:nvPr/>
        </p:nvSpPr>
        <p:spPr>
          <a:xfrm>
            <a:off x="11201400" y="2840445"/>
            <a:ext cx="6626733" cy="7179855"/>
          </a:xfrm>
          <a:custGeom>
            <a:avLst/>
            <a:gdLst/>
            <a:ahLst/>
            <a:cxnLst/>
            <a:rect l="l" t="t" r="r" b="b"/>
            <a:pathLst>
              <a:path w="4035933" h="4114800">
                <a:moveTo>
                  <a:pt x="0" y="0"/>
                </a:moveTo>
                <a:lnTo>
                  <a:pt x="4035933" y="0"/>
                </a:lnTo>
                <a:lnTo>
                  <a:pt x="40359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5">
            <a:extLst>
              <a:ext uri="{FF2B5EF4-FFF2-40B4-BE49-F238E27FC236}">
                <a16:creationId xmlns:a16="http://schemas.microsoft.com/office/drawing/2014/main" id="{E04A18F8-D13B-08BD-6431-E06EADE6478D}"/>
              </a:ext>
            </a:extLst>
          </p:cNvPr>
          <p:cNvGrpSpPr/>
          <p:nvPr/>
        </p:nvGrpSpPr>
        <p:grpSpPr>
          <a:xfrm>
            <a:off x="685830" y="495300"/>
            <a:ext cx="10515570" cy="8839200"/>
            <a:chOff x="0" y="0"/>
            <a:chExt cx="22367538" cy="12192000"/>
          </a:xfrm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74BB95FB-B6BB-AD6D-C0D3-0A92A95771FE}"/>
                </a:ext>
              </a:extLst>
            </p:cNvPr>
            <p:cNvSpPr/>
            <p:nvPr/>
          </p:nvSpPr>
          <p:spPr>
            <a:xfrm>
              <a:off x="0" y="0"/>
              <a:ext cx="22367621" cy="12192127"/>
            </a:xfrm>
            <a:custGeom>
              <a:avLst/>
              <a:gdLst/>
              <a:ahLst/>
              <a:cxnLst/>
              <a:rect l="l" t="t" r="r" b="b"/>
              <a:pathLst>
                <a:path w="22367621" h="12192127">
                  <a:moveTo>
                    <a:pt x="812419" y="0"/>
                  </a:moveTo>
                  <a:lnTo>
                    <a:pt x="21555075" y="0"/>
                  </a:lnTo>
                  <a:cubicBezTo>
                    <a:pt x="21770594" y="0"/>
                    <a:pt x="21977223" y="40005"/>
                    <a:pt x="22129623" y="111125"/>
                  </a:cubicBezTo>
                  <a:cubicBezTo>
                    <a:pt x="22282023" y="182245"/>
                    <a:pt x="22367621" y="278765"/>
                    <a:pt x="22367621" y="379349"/>
                  </a:cubicBezTo>
                  <a:lnTo>
                    <a:pt x="22367621" y="11812778"/>
                  </a:lnTo>
                  <a:cubicBezTo>
                    <a:pt x="22367621" y="11913362"/>
                    <a:pt x="22282023" y="12009882"/>
                    <a:pt x="22129623" y="12081002"/>
                  </a:cubicBezTo>
                  <a:cubicBezTo>
                    <a:pt x="21977223" y="12152123"/>
                    <a:pt x="21770594" y="12192127"/>
                    <a:pt x="21555075" y="12192127"/>
                  </a:cubicBezTo>
                  <a:lnTo>
                    <a:pt x="812419" y="12192127"/>
                  </a:lnTo>
                  <a:cubicBezTo>
                    <a:pt x="596900" y="12192127"/>
                    <a:pt x="390271" y="12152123"/>
                    <a:pt x="237871" y="12081002"/>
                  </a:cubicBezTo>
                  <a:cubicBezTo>
                    <a:pt x="85471" y="12009882"/>
                    <a:pt x="0" y="11913362"/>
                    <a:pt x="0" y="11812778"/>
                  </a:cubicBezTo>
                  <a:lnTo>
                    <a:pt x="0" y="379222"/>
                  </a:lnTo>
                  <a:cubicBezTo>
                    <a:pt x="0" y="278638"/>
                    <a:pt x="85598" y="182245"/>
                    <a:pt x="237998" y="111125"/>
                  </a:cubicBezTo>
                  <a:cubicBezTo>
                    <a:pt x="390398" y="40005"/>
                    <a:pt x="597027" y="0"/>
                    <a:pt x="81241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F475D44-A93A-9748-ADE3-76D39AD89B95}"/>
              </a:ext>
            </a:extLst>
          </p:cNvPr>
          <p:cNvSpPr txBox="1"/>
          <p:nvPr/>
        </p:nvSpPr>
        <p:spPr>
          <a:xfrm>
            <a:off x="760867" y="1382629"/>
            <a:ext cx="104405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i="1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5400" i="1" dirty="0" err="1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Đê</a:t>
            </a:r>
            <a:r>
              <a:rPr lang="en-US" sz="5400" i="1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̀-</a:t>
            </a:r>
            <a:r>
              <a:rPr lang="en-US" sz="5400" i="1" dirty="0" err="1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xi-mét</a:t>
            </a:r>
            <a:r>
              <a:rPr lang="en-US" sz="5400" i="1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5400" i="1" dirty="0" err="1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khối</a:t>
            </a:r>
            <a:r>
              <a:rPr lang="en-US" sz="5400" i="1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5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là </a:t>
            </a:r>
            <a:r>
              <a:rPr lang="en-US" sz="5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một</a:t>
            </a:r>
            <a:r>
              <a:rPr lang="en-US" sz="5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đơn</a:t>
            </a:r>
            <a:r>
              <a:rPr lang="en-US" sz="5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vị </a:t>
            </a:r>
            <a:r>
              <a:rPr lang="en-US" sz="5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đo</a:t>
            </a:r>
            <a:r>
              <a:rPr lang="en-US" sz="5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thê</a:t>
            </a:r>
            <a:r>
              <a:rPr lang="en-US" sz="5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̉ </a:t>
            </a:r>
            <a:r>
              <a:rPr lang="en-US" sz="5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tích</a:t>
            </a:r>
            <a:r>
              <a:rPr lang="en-US" sz="5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</a:t>
            </a:r>
          </a:p>
          <a:p>
            <a:pPr algn="just"/>
            <a:r>
              <a:rPr lang="en-US" sz="5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 </a:t>
            </a:r>
            <a:r>
              <a:rPr lang="en-US" sz="5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Đê</a:t>
            </a:r>
            <a:r>
              <a:rPr lang="en-US" sz="5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̀-</a:t>
            </a:r>
            <a:r>
              <a:rPr lang="en-US" sz="5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xi-mét</a:t>
            </a:r>
            <a:r>
              <a:rPr lang="en-US" sz="5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khối</a:t>
            </a:r>
            <a:r>
              <a:rPr lang="en-US" sz="5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viết</a:t>
            </a:r>
            <a:r>
              <a:rPr lang="en-US" sz="5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tắt</a:t>
            </a:r>
            <a:r>
              <a:rPr lang="en-US" sz="5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là </a:t>
            </a:r>
            <a:r>
              <a:rPr lang="en-US" sz="5400" b="1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dm</a:t>
            </a:r>
            <a:r>
              <a:rPr lang="en-US" sz="5400" b="1" baseline="30000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3</a:t>
            </a:r>
            <a:r>
              <a:rPr lang="en-US" sz="5400" dirty="0">
                <a:latin typeface="UTM Avo" panose="0204060305050602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A947E34-E390-2CE4-90E1-0E1E2EB70970}"/>
                  </a:ext>
                </a:extLst>
              </p:cNvPr>
              <p:cNvSpPr txBox="1"/>
              <p:nvPr/>
            </p:nvSpPr>
            <p:spPr>
              <a:xfrm>
                <a:off x="2258782" y="5143500"/>
                <a:ext cx="6885218" cy="23492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solidFill>
                      <a:schemeClr val="tx2">
                        <a:lumMod val="75000"/>
                      </a:schemeClr>
                    </a:solidFill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1 dm</a:t>
                </a:r>
                <a:r>
                  <a:rPr lang="en-US" sz="6000" b="1" baseline="30000" dirty="0">
                    <a:solidFill>
                      <a:schemeClr val="tx2">
                        <a:lumMod val="75000"/>
                      </a:schemeClr>
                    </a:solidFill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3</a:t>
                </a:r>
                <a:r>
                  <a:rPr lang="en-US" sz="6000" b="1" dirty="0">
                    <a:solidFill>
                      <a:schemeClr val="tx2">
                        <a:lumMod val="75000"/>
                      </a:schemeClr>
                    </a:solidFill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= 1 000 cm</a:t>
                </a:r>
                <a:r>
                  <a:rPr lang="en-US" sz="6000" b="1" baseline="30000" dirty="0">
                    <a:solidFill>
                      <a:schemeClr val="tx2">
                        <a:lumMod val="75000"/>
                      </a:schemeClr>
                    </a:solidFill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3</a:t>
                </a:r>
              </a:p>
              <a:p>
                <a:r>
                  <a:rPr lang="en-US" sz="6000" b="1" dirty="0">
                    <a:solidFill>
                      <a:schemeClr val="tx2">
                        <a:lumMod val="75000"/>
                      </a:schemeClr>
                    </a:solidFill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1 cm</a:t>
                </a:r>
                <a:r>
                  <a:rPr lang="en-US" sz="6000" b="1" baseline="30000" dirty="0">
                    <a:solidFill>
                      <a:schemeClr val="tx2">
                        <a:lumMod val="75000"/>
                      </a:schemeClr>
                    </a:solidFill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3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open sans" panose="020B0606030504020204" pitchFamily="34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open sans" panose="020B0606030504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open sans" panose="020B0606030504020204" pitchFamily="34" charset="0"/>
                          </a:rPr>
                          <m:t>𝟏</m:t>
                        </m:r>
                        <m:r>
                          <a:rPr lang="en-US" sz="60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open sans" panose="020B0606030504020204" pitchFamily="34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open sans" panose="020B0606030504020204" pitchFamily="34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2">
                        <a:lumMod val="75000"/>
                      </a:schemeClr>
                    </a:solidFill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 dm</a:t>
                </a:r>
                <a:r>
                  <a:rPr lang="en-US" sz="6000" b="1" baseline="30000" dirty="0">
                    <a:solidFill>
                      <a:schemeClr val="tx2">
                        <a:lumMod val="75000"/>
                      </a:schemeClr>
                    </a:solidFill>
                    <a:latin typeface="UTM Avo" panose="02040603050506020204" pitchFamily="18" charset="0"/>
                    <a:ea typeface="Cambria" panose="02040503050406030204" pitchFamily="18" charset="0"/>
                    <a:cs typeface="open sans" panose="020B0606030504020204" pitchFamily="34" charset="0"/>
                  </a:rPr>
                  <a:t>3</a:t>
                </a:r>
                <a:endParaRPr lang="en-US" sz="6000" b="1" dirty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  <a:cs typeface="open sans" panose="020B0606030504020204" pitchFamily="34" charset="0"/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A947E34-E390-2CE4-90E1-0E1E2EB70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8782" y="5143500"/>
                <a:ext cx="6885218" cy="2349297"/>
              </a:xfrm>
              <a:prstGeom prst="rect">
                <a:avLst/>
              </a:prstGeom>
              <a:blipFill>
                <a:blip r:embed="rId6"/>
                <a:stretch>
                  <a:fillRect l="-5403" t="-7792" r="-2391" b="-6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C2C1F572-4B86-3618-EAD5-167990EC44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77333" y="753711"/>
            <a:ext cx="5310076" cy="243251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63904" y="13202313"/>
            <a:ext cx="10035540" cy="1451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2C9430"/>
                </a:solidFill>
                <a:latin typeface="Arimo Bold"/>
                <a:ea typeface="Arimo Bold"/>
                <a:cs typeface="Arimo Bold"/>
                <a:sym typeface="Arimo Bold"/>
              </a:rPr>
              <a:t>MĂNG NON – TÀI LIỆU TIỂU HỌC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Mời truy cập: </a:t>
            </a:r>
            <a:r>
              <a:rPr lang="en-US" sz="3000" u="sng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2" tooltip="https://www.facebook.com/groups/629898828017053"/>
              </a:rPr>
              <a:t>MĂNG NON- TÀI LIỆU TIỂU HỌC | Facebook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SĐT ZALO : </a:t>
            </a:r>
            <a:r>
              <a:rPr lang="en-US" sz="3000" b="1" u="sng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0382348780 (Cảm) </a:t>
            </a:r>
            <a:r>
              <a:rPr lang="en-US" sz="3000" b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 – </a:t>
            </a:r>
            <a:r>
              <a:rPr lang="en-US" sz="3000" b="1" u="sng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0905919065  (Linh)</a:t>
            </a:r>
          </a:p>
        </p:txBody>
      </p:sp>
      <p:sp>
        <p:nvSpPr>
          <p:cNvPr id="3" name="Freeform 3"/>
          <p:cNvSpPr/>
          <p:nvPr/>
        </p:nvSpPr>
        <p:spPr>
          <a:xfrm>
            <a:off x="-3640014" y="-2667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284803" y="123063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-7413954" y="2312670"/>
            <a:ext cx="10035540" cy="52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595959"/>
                </a:solidFill>
                <a:latin typeface="Arimo Bold"/>
                <a:ea typeface="Arimo Bold"/>
                <a:cs typeface="Arimo Bold"/>
                <a:sym typeface="Arimo Bold"/>
              </a:rPr>
              <a:t>By: Hồng Linh</a:t>
            </a:r>
          </a:p>
        </p:txBody>
      </p:sp>
      <p:sp>
        <p:nvSpPr>
          <p:cNvPr id="6" name="Freeform 6"/>
          <p:cNvSpPr/>
          <p:nvPr/>
        </p:nvSpPr>
        <p:spPr>
          <a:xfrm>
            <a:off x="3095778" y="3278839"/>
            <a:ext cx="438150" cy="478155"/>
          </a:xfrm>
          <a:custGeom>
            <a:avLst/>
            <a:gdLst/>
            <a:ahLst/>
            <a:cxnLst/>
            <a:rect l="l" t="t" r="r" b="b"/>
            <a:pathLst>
              <a:path w="438150" h="478155">
                <a:moveTo>
                  <a:pt x="0" y="0"/>
                </a:moveTo>
                <a:lnTo>
                  <a:pt x="438150" y="0"/>
                </a:lnTo>
                <a:lnTo>
                  <a:pt x="438150" y="478155"/>
                </a:lnTo>
                <a:lnTo>
                  <a:pt x="0" y="4781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776286" y="6457334"/>
            <a:ext cx="438150" cy="440055"/>
          </a:xfrm>
          <a:custGeom>
            <a:avLst/>
            <a:gdLst/>
            <a:ahLst/>
            <a:cxnLst/>
            <a:rect l="l" t="t" r="r" b="b"/>
            <a:pathLst>
              <a:path w="438150" h="440055">
                <a:moveTo>
                  <a:pt x="0" y="0"/>
                </a:moveTo>
                <a:lnTo>
                  <a:pt x="438150" y="0"/>
                </a:lnTo>
                <a:lnTo>
                  <a:pt x="438150" y="440054"/>
                </a:lnTo>
                <a:lnTo>
                  <a:pt x="0" y="4400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8643939" y="2350770"/>
            <a:ext cx="45720" cy="42862"/>
            <a:chOff x="0" y="0"/>
            <a:chExt cx="60960" cy="571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0960" cy="57150"/>
            </a:xfrm>
            <a:custGeom>
              <a:avLst/>
              <a:gdLst/>
              <a:ahLst/>
              <a:cxnLst/>
              <a:rect l="l" t="t" r="r" b="b"/>
              <a:pathLst>
                <a:path w="60960" h="57150">
                  <a:moveTo>
                    <a:pt x="53340" y="13970"/>
                  </a:moveTo>
                  <a:cubicBezTo>
                    <a:pt x="58420" y="43180"/>
                    <a:pt x="52070" y="52070"/>
                    <a:pt x="45720" y="54610"/>
                  </a:cubicBezTo>
                  <a:cubicBezTo>
                    <a:pt x="39370" y="57150"/>
                    <a:pt x="29210" y="55880"/>
                    <a:pt x="22860" y="52070"/>
                  </a:cubicBezTo>
                  <a:cubicBezTo>
                    <a:pt x="17780" y="48260"/>
                    <a:pt x="11430" y="39370"/>
                    <a:pt x="11430" y="33020"/>
                  </a:cubicBezTo>
                  <a:cubicBezTo>
                    <a:pt x="11430" y="26670"/>
                    <a:pt x="16510" y="15240"/>
                    <a:pt x="21590" y="11430"/>
                  </a:cubicBezTo>
                  <a:cubicBezTo>
                    <a:pt x="26670" y="7620"/>
                    <a:pt x="38100" y="6350"/>
                    <a:pt x="44450" y="8890"/>
                  </a:cubicBezTo>
                  <a:cubicBezTo>
                    <a:pt x="50800" y="11430"/>
                    <a:pt x="58420" y="19050"/>
                    <a:pt x="59690" y="25400"/>
                  </a:cubicBezTo>
                  <a:cubicBezTo>
                    <a:pt x="60960" y="33020"/>
                    <a:pt x="55880" y="49530"/>
                    <a:pt x="48260" y="53340"/>
                  </a:cubicBezTo>
                  <a:cubicBezTo>
                    <a:pt x="39370" y="57150"/>
                    <a:pt x="13970" y="49530"/>
                    <a:pt x="7620" y="41910"/>
                  </a:cubicBezTo>
                  <a:cubicBezTo>
                    <a:pt x="1270" y="35560"/>
                    <a:pt x="0" y="17780"/>
                    <a:pt x="5080" y="11430"/>
                  </a:cubicBezTo>
                  <a:cubicBezTo>
                    <a:pt x="10160" y="3810"/>
                    <a:pt x="38100" y="0"/>
                    <a:pt x="38100" y="0"/>
                  </a:cubicBezTo>
                </a:path>
              </a:pathLst>
            </a:custGeom>
            <a:solidFill>
              <a:srgbClr val="D8B08C"/>
            </a:solidFill>
          </p:spPr>
        </p:sp>
      </p:grpSp>
      <p:sp>
        <p:nvSpPr>
          <p:cNvPr id="10" name="Freeform 10"/>
          <p:cNvSpPr/>
          <p:nvPr/>
        </p:nvSpPr>
        <p:spPr>
          <a:xfrm rot="-162447">
            <a:off x="5452852" y="8086179"/>
            <a:ext cx="2776950" cy="1300537"/>
          </a:xfrm>
          <a:custGeom>
            <a:avLst/>
            <a:gdLst/>
            <a:ahLst/>
            <a:cxnLst/>
            <a:rect l="l" t="t" r="r" b="b"/>
            <a:pathLst>
              <a:path w="2776950" h="1300537">
                <a:moveTo>
                  <a:pt x="0" y="0"/>
                </a:moveTo>
                <a:lnTo>
                  <a:pt x="2776950" y="0"/>
                </a:lnTo>
                <a:lnTo>
                  <a:pt x="2776950" y="1300537"/>
                </a:lnTo>
                <a:lnTo>
                  <a:pt x="0" y="13005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0" r="-80"/>
            </a:stretch>
          </a:blipFill>
        </p:spPr>
      </p:sp>
      <p:sp>
        <p:nvSpPr>
          <p:cNvPr id="11" name="Freeform 11"/>
          <p:cNvSpPr/>
          <p:nvPr/>
        </p:nvSpPr>
        <p:spPr>
          <a:xfrm rot="236384">
            <a:off x="16099590" y="4166877"/>
            <a:ext cx="1387058" cy="1942203"/>
          </a:xfrm>
          <a:custGeom>
            <a:avLst/>
            <a:gdLst/>
            <a:ahLst/>
            <a:cxnLst/>
            <a:rect l="l" t="t" r="r" b="b"/>
            <a:pathLst>
              <a:path w="1387058" h="1942203">
                <a:moveTo>
                  <a:pt x="0" y="0"/>
                </a:moveTo>
                <a:lnTo>
                  <a:pt x="1387058" y="0"/>
                </a:lnTo>
                <a:lnTo>
                  <a:pt x="1387058" y="1942203"/>
                </a:lnTo>
                <a:lnTo>
                  <a:pt x="0" y="19422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06" r="-106"/>
            </a:stretch>
          </a:blipFill>
        </p:spPr>
      </p:sp>
      <p:sp>
        <p:nvSpPr>
          <p:cNvPr id="12" name="Freeform 12"/>
          <p:cNvSpPr/>
          <p:nvPr/>
        </p:nvSpPr>
        <p:spPr>
          <a:xfrm rot="220561">
            <a:off x="1270807" y="700344"/>
            <a:ext cx="2735068" cy="1430212"/>
          </a:xfrm>
          <a:custGeom>
            <a:avLst/>
            <a:gdLst/>
            <a:ahLst/>
            <a:cxnLst/>
            <a:rect l="l" t="t" r="r" b="b"/>
            <a:pathLst>
              <a:path w="2735068" h="1430212">
                <a:moveTo>
                  <a:pt x="0" y="0"/>
                </a:moveTo>
                <a:lnTo>
                  <a:pt x="2735069" y="0"/>
                </a:lnTo>
                <a:lnTo>
                  <a:pt x="2735069" y="1430212"/>
                </a:lnTo>
                <a:lnTo>
                  <a:pt x="0" y="14302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132" b="-132"/>
            </a:stretch>
          </a:blipFill>
        </p:spPr>
      </p:sp>
      <p:sp>
        <p:nvSpPr>
          <p:cNvPr id="13" name="Freeform 13"/>
          <p:cNvSpPr/>
          <p:nvPr/>
        </p:nvSpPr>
        <p:spPr>
          <a:xfrm rot="420285">
            <a:off x="15174877" y="832475"/>
            <a:ext cx="1526834" cy="1592524"/>
          </a:xfrm>
          <a:custGeom>
            <a:avLst/>
            <a:gdLst/>
            <a:ahLst/>
            <a:cxnLst/>
            <a:rect l="l" t="t" r="r" b="b"/>
            <a:pathLst>
              <a:path w="1526834" h="1592524">
                <a:moveTo>
                  <a:pt x="0" y="0"/>
                </a:moveTo>
                <a:lnTo>
                  <a:pt x="1526834" y="0"/>
                </a:lnTo>
                <a:lnTo>
                  <a:pt x="1526834" y="1592524"/>
                </a:lnTo>
                <a:lnTo>
                  <a:pt x="0" y="15925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t="-21" b="-21"/>
            </a:stretch>
          </a:blipFill>
        </p:spPr>
      </p:sp>
      <p:sp>
        <p:nvSpPr>
          <p:cNvPr id="14" name="Freeform 14"/>
          <p:cNvSpPr/>
          <p:nvPr/>
        </p:nvSpPr>
        <p:spPr>
          <a:xfrm rot="-569934">
            <a:off x="546075" y="3650269"/>
            <a:ext cx="1619486" cy="1849961"/>
          </a:xfrm>
          <a:custGeom>
            <a:avLst/>
            <a:gdLst/>
            <a:ahLst/>
            <a:cxnLst/>
            <a:rect l="l" t="t" r="r" b="b"/>
            <a:pathLst>
              <a:path w="1619486" h="1849961">
                <a:moveTo>
                  <a:pt x="0" y="0"/>
                </a:moveTo>
                <a:lnTo>
                  <a:pt x="1619486" y="0"/>
                </a:lnTo>
                <a:lnTo>
                  <a:pt x="1619486" y="1849961"/>
                </a:lnTo>
                <a:lnTo>
                  <a:pt x="0" y="184996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86" r="-86"/>
            </a:stretch>
          </a:blipFill>
        </p:spPr>
      </p:sp>
      <p:sp>
        <p:nvSpPr>
          <p:cNvPr id="15" name="Freeform 15"/>
          <p:cNvSpPr/>
          <p:nvPr/>
        </p:nvSpPr>
        <p:spPr>
          <a:xfrm rot="-514279">
            <a:off x="14961700" y="7620160"/>
            <a:ext cx="1713309" cy="1713309"/>
          </a:xfrm>
          <a:custGeom>
            <a:avLst/>
            <a:gdLst/>
            <a:ahLst/>
            <a:cxnLst/>
            <a:rect l="l" t="t" r="r" b="b"/>
            <a:pathLst>
              <a:path w="1713309" h="1713309">
                <a:moveTo>
                  <a:pt x="0" y="0"/>
                </a:moveTo>
                <a:lnTo>
                  <a:pt x="1713309" y="0"/>
                </a:lnTo>
                <a:lnTo>
                  <a:pt x="1713309" y="1713310"/>
                </a:lnTo>
                <a:lnTo>
                  <a:pt x="0" y="171331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827351">
            <a:off x="1249831" y="7135872"/>
            <a:ext cx="1520150" cy="2039330"/>
          </a:xfrm>
          <a:custGeom>
            <a:avLst/>
            <a:gdLst/>
            <a:ahLst/>
            <a:cxnLst/>
            <a:rect l="l" t="t" r="r" b="b"/>
            <a:pathLst>
              <a:path w="1520150" h="2039330">
                <a:moveTo>
                  <a:pt x="0" y="0"/>
                </a:moveTo>
                <a:lnTo>
                  <a:pt x="1520150" y="0"/>
                </a:lnTo>
                <a:lnTo>
                  <a:pt x="1520150" y="2039330"/>
                </a:lnTo>
                <a:lnTo>
                  <a:pt x="0" y="203933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t="-82" b="-82"/>
            </a:stretch>
          </a:blipFill>
        </p:spPr>
      </p:sp>
      <p:sp>
        <p:nvSpPr>
          <p:cNvPr id="17" name="Freeform 17"/>
          <p:cNvSpPr/>
          <p:nvPr/>
        </p:nvSpPr>
        <p:spPr>
          <a:xfrm rot="307064">
            <a:off x="10641121" y="7792408"/>
            <a:ext cx="1401898" cy="1888079"/>
          </a:xfrm>
          <a:custGeom>
            <a:avLst/>
            <a:gdLst/>
            <a:ahLst/>
            <a:cxnLst/>
            <a:rect l="l" t="t" r="r" b="b"/>
            <a:pathLst>
              <a:path w="1401898" h="1888079">
                <a:moveTo>
                  <a:pt x="0" y="0"/>
                </a:moveTo>
                <a:lnTo>
                  <a:pt x="1401899" y="0"/>
                </a:lnTo>
                <a:lnTo>
                  <a:pt x="1401899" y="1888079"/>
                </a:lnTo>
                <a:lnTo>
                  <a:pt x="0" y="188807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-82" r="-82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68520" y="1309368"/>
            <a:ext cx="16204572" cy="5367993"/>
          </a:xfrm>
          <a:custGeom>
            <a:avLst/>
            <a:gdLst/>
            <a:ahLst/>
            <a:cxnLst/>
            <a:rect l="l" t="t" r="r" b="b"/>
            <a:pathLst>
              <a:path w="16204572" h="5367993">
                <a:moveTo>
                  <a:pt x="0" y="0"/>
                </a:moveTo>
                <a:lnTo>
                  <a:pt x="16204572" y="0"/>
                </a:lnTo>
                <a:lnTo>
                  <a:pt x="16204572" y="5367993"/>
                </a:lnTo>
                <a:lnTo>
                  <a:pt x="0" y="5367993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63904" y="13202313"/>
            <a:ext cx="10035540" cy="1451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dirty="0">
                <a:solidFill>
                  <a:srgbClr val="2C9430"/>
                </a:solidFill>
                <a:latin typeface="Arimo Bold"/>
                <a:ea typeface="Arimo Bold"/>
                <a:cs typeface="Arimo Bold"/>
                <a:sym typeface="Arimo Bold"/>
              </a:rPr>
              <a:t>MĂNG NON – TÀI LIỆU TIỂU HỌC</a:t>
            </a:r>
          </a:p>
          <a:p>
            <a:pPr algn="ctr">
              <a:lnSpc>
                <a:spcPts val="3600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Mời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truy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cập</a:t>
            </a:r>
            <a:r>
              <a:rPr lang="en-US" sz="3000" b="1" dirty="0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: </a:t>
            </a:r>
            <a:r>
              <a:rPr lang="en-US" sz="3000" u="sng" dirty="0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2" tooltip="https://www.facebook.com/groups/629898828017053"/>
              </a:rPr>
              <a:t>MĂNG NON- TÀI LIỆU TIỂU HỌC | Facebook</a:t>
            </a:r>
          </a:p>
          <a:p>
            <a:pPr algn="ctr">
              <a:lnSpc>
                <a:spcPts val="3600"/>
              </a:lnSpc>
            </a:pPr>
            <a:r>
              <a:rPr lang="en-US" sz="3000" b="1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SĐT ZALO : 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0382348780 (</a:t>
            </a:r>
            <a:r>
              <a:rPr lang="en-US" sz="3000" b="1" u="sng" dirty="0" err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Cảm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) </a:t>
            </a:r>
            <a:r>
              <a:rPr lang="en-US" sz="3000" b="1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 – </a:t>
            </a:r>
            <a:r>
              <a:rPr lang="en-US" sz="3000" b="1" u="sng" dirty="0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0905919065  (Linh)</a:t>
            </a:r>
          </a:p>
        </p:txBody>
      </p:sp>
      <p:sp>
        <p:nvSpPr>
          <p:cNvPr id="3" name="Freeform 3"/>
          <p:cNvSpPr/>
          <p:nvPr/>
        </p:nvSpPr>
        <p:spPr>
          <a:xfrm>
            <a:off x="-3640014" y="-2667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284803" y="123063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-7413954" y="2312670"/>
            <a:ext cx="10035540" cy="52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595959"/>
                </a:solidFill>
                <a:latin typeface="Arimo Bold"/>
                <a:ea typeface="Arimo Bold"/>
                <a:cs typeface="Arimo Bold"/>
                <a:sym typeface="Arimo Bold"/>
              </a:rPr>
              <a:t>By: Hồng Linh</a:t>
            </a:r>
          </a:p>
        </p:txBody>
      </p:sp>
      <p:sp>
        <p:nvSpPr>
          <p:cNvPr id="7" name="Freeform 7"/>
          <p:cNvSpPr/>
          <p:nvPr/>
        </p:nvSpPr>
        <p:spPr>
          <a:xfrm>
            <a:off x="1143000" y="571501"/>
            <a:ext cx="16078200" cy="9144000"/>
          </a:xfrm>
          <a:custGeom>
            <a:avLst/>
            <a:gdLst/>
            <a:ahLst/>
            <a:cxnLst/>
            <a:rect l="l" t="t" r="r" b="b"/>
            <a:pathLst>
              <a:path w="21437600" h="12192000">
                <a:moveTo>
                  <a:pt x="0" y="2032000"/>
                </a:moveTo>
                <a:cubicBezTo>
                  <a:pt x="0" y="909828"/>
                  <a:pt x="912241" y="0"/>
                  <a:pt x="2037461" y="0"/>
                </a:cubicBezTo>
                <a:lnTo>
                  <a:pt x="19400138" y="0"/>
                </a:lnTo>
                <a:cubicBezTo>
                  <a:pt x="20525360" y="0"/>
                  <a:pt x="21437600" y="909828"/>
                  <a:pt x="21437600" y="2032000"/>
                </a:cubicBezTo>
                <a:lnTo>
                  <a:pt x="21437600" y="10160000"/>
                </a:lnTo>
                <a:cubicBezTo>
                  <a:pt x="21437600" y="11282299"/>
                  <a:pt x="20525360" y="12192000"/>
                  <a:pt x="19400140" y="12192000"/>
                </a:cubicBezTo>
                <a:lnTo>
                  <a:pt x="2037461" y="12192000"/>
                </a:lnTo>
                <a:cubicBezTo>
                  <a:pt x="912241" y="12192000"/>
                  <a:pt x="0" y="11282172"/>
                  <a:pt x="0" y="1016000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12" name="TextBox 12"/>
          <p:cNvSpPr txBox="1"/>
          <p:nvPr/>
        </p:nvSpPr>
        <p:spPr>
          <a:xfrm>
            <a:off x="478594" y="454813"/>
            <a:ext cx="4400550" cy="1429709"/>
          </a:xfrm>
          <a:custGeom>
            <a:avLst/>
            <a:gdLst>
              <a:gd name="connsiteX0" fmla="*/ 0 w 4400550"/>
              <a:gd name="connsiteY0" fmla="*/ 0 h 1429709"/>
              <a:gd name="connsiteX1" fmla="*/ 4400550 w 4400550"/>
              <a:gd name="connsiteY1" fmla="*/ 0 h 1429709"/>
              <a:gd name="connsiteX2" fmla="*/ 4400550 w 4400550"/>
              <a:gd name="connsiteY2" fmla="*/ 1429709 h 1429709"/>
              <a:gd name="connsiteX3" fmla="*/ 0 w 4400550"/>
              <a:gd name="connsiteY3" fmla="*/ 1429709 h 1429709"/>
              <a:gd name="connsiteX4" fmla="*/ 0 w 4400550"/>
              <a:gd name="connsiteY4" fmla="*/ 0 h 1429709"/>
              <a:gd name="connsiteX0" fmla="*/ 0 w 4400550"/>
              <a:gd name="connsiteY0" fmla="*/ 0 h 1429709"/>
              <a:gd name="connsiteX1" fmla="*/ 4400550 w 4400550"/>
              <a:gd name="connsiteY1" fmla="*/ 0 h 1429709"/>
              <a:gd name="connsiteX2" fmla="*/ 4400550 w 4400550"/>
              <a:gd name="connsiteY2" fmla="*/ 1429709 h 1429709"/>
              <a:gd name="connsiteX3" fmla="*/ 0 w 4400550"/>
              <a:gd name="connsiteY3" fmla="*/ 1429709 h 1429709"/>
              <a:gd name="connsiteX4" fmla="*/ 0 w 4400550"/>
              <a:gd name="connsiteY4" fmla="*/ 0 h 1429709"/>
              <a:gd name="connsiteX0" fmla="*/ 0 w 4400550"/>
              <a:gd name="connsiteY0" fmla="*/ 0 h 1429709"/>
              <a:gd name="connsiteX1" fmla="*/ 4400550 w 4400550"/>
              <a:gd name="connsiteY1" fmla="*/ 0 h 1429709"/>
              <a:gd name="connsiteX2" fmla="*/ 4400550 w 4400550"/>
              <a:gd name="connsiteY2" fmla="*/ 1429709 h 1429709"/>
              <a:gd name="connsiteX3" fmla="*/ 0 w 4400550"/>
              <a:gd name="connsiteY3" fmla="*/ 1429709 h 1429709"/>
              <a:gd name="connsiteX4" fmla="*/ 0 w 4400550"/>
              <a:gd name="connsiteY4" fmla="*/ 0 h 1429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0550" h="1429709">
                <a:moveTo>
                  <a:pt x="0" y="0"/>
                </a:moveTo>
                <a:lnTo>
                  <a:pt x="4400550" y="0"/>
                </a:lnTo>
                <a:cubicBezTo>
                  <a:pt x="3760470" y="568010"/>
                  <a:pt x="4400550" y="953139"/>
                  <a:pt x="4400550" y="1429709"/>
                </a:cubicBezTo>
                <a:lnTo>
                  <a:pt x="0" y="1429709"/>
                </a:lnTo>
                <a:cubicBezTo>
                  <a:pt x="0" y="953139"/>
                  <a:pt x="579120" y="872810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50800" tIns="50800" rIns="50800" bIns="50800" rtlCol="0" anchor="ctr"/>
          <a:lstStyle/>
          <a:p>
            <a:pPr algn="ctr">
              <a:lnSpc>
                <a:spcPts val="7920"/>
              </a:lnSpc>
            </a:pPr>
            <a:r>
              <a:rPr lang="en-US" sz="6600" b="1" dirty="0" err="1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Arimo"/>
                <a:cs typeface="Arimo"/>
                <a:sym typeface="Arimo"/>
              </a:rPr>
              <a:t>Bài</a:t>
            </a:r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  <a:ea typeface="Arimo"/>
                <a:cs typeface="Arimo"/>
                <a:sym typeface="Arimo"/>
              </a:rPr>
              <a:t> 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349240" y="750124"/>
            <a:ext cx="11247120" cy="1487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5400" b="1" spc="44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Kê</a:t>
            </a:r>
            <a:r>
              <a:rPr lang="en-US" sz="5400" b="1" spc="44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̉ </a:t>
            </a:r>
            <a:r>
              <a:rPr lang="en-US" sz="5400" b="1" spc="44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tên</a:t>
            </a:r>
            <a:r>
              <a:rPr lang="en-US" sz="5400" b="1" spc="44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5400" b="1" spc="44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một</a:t>
            </a:r>
            <a:r>
              <a:rPr lang="en-US" sz="5400" b="1" spc="44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5400" b="1" spc="44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vài</a:t>
            </a:r>
            <a:r>
              <a:rPr lang="en-US" sz="5400" b="1" spc="44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5400" b="1" spc="44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đô</a:t>
            </a:r>
            <a:r>
              <a:rPr lang="en-US" sz="5400" b="1" spc="44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̀ </a:t>
            </a:r>
            <a:r>
              <a:rPr lang="en-US" sz="5400" b="1" spc="44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vật</a:t>
            </a:r>
            <a:r>
              <a:rPr lang="en-US" sz="5400" b="1" spc="44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 có </a:t>
            </a:r>
            <a:r>
              <a:rPr lang="en-US" sz="5400" b="1" spc="44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thê</a:t>
            </a:r>
            <a:r>
              <a:rPr lang="en-US" sz="5400" b="1" spc="44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̉ </a:t>
            </a:r>
            <a:r>
              <a:rPr lang="en-US" sz="5400" b="1" spc="44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tích</a:t>
            </a:r>
            <a:r>
              <a:rPr lang="en-US" sz="5400" b="1" spc="44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5400" b="1" spc="44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khoảng</a:t>
            </a:r>
            <a:r>
              <a:rPr lang="en-US" sz="5400" b="1" spc="44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 1 dm</a:t>
            </a:r>
            <a:r>
              <a:rPr lang="en-US" sz="5400" b="1" spc="44" baseline="3000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ea typeface="TT Rounds Condensed Bold"/>
                <a:cs typeface="TT Rounds Condensed Bold"/>
                <a:sym typeface="TT Rounds Condensed Bold"/>
              </a:rPr>
              <a:t>3</a:t>
            </a:r>
            <a:endParaRPr lang="en-US" sz="5400" b="1" spc="44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  <a:ea typeface="TT Rounds Condensed Bold"/>
              <a:cs typeface="TT Rounds Condensed Bold"/>
              <a:sym typeface="TT Rounds Condensed Bold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094364" y="8572500"/>
            <a:ext cx="8480271" cy="1603387"/>
          </a:xfrm>
          <a:custGeom>
            <a:avLst/>
            <a:gdLst/>
            <a:ahLst/>
            <a:cxnLst/>
            <a:rect l="l" t="t" r="r" b="b"/>
            <a:pathLst>
              <a:path w="8480271" h="1603387">
                <a:moveTo>
                  <a:pt x="0" y="0"/>
                </a:moveTo>
                <a:lnTo>
                  <a:pt x="8480271" y="0"/>
                </a:lnTo>
                <a:lnTo>
                  <a:pt x="8480271" y="1603388"/>
                </a:lnTo>
                <a:lnTo>
                  <a:pt x="0" y="16033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701BCE8-326F-C38D-E732-4614B288A6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137" t="15778" r="7141" b="5794"/>
          <a:stretch/>
        </p:blipFill>
        <p:spPr>
          <a:xfrm>
            <a:off x="1447800" y="2707053"/>
            <a:ext cx="14554200" cy="56780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1278</Words>
  <Application>Microsoft Office PowerPoint</Application>
  <PresentationFormat>Custom</PresentationFormat>
  <Paragraphs>196</Paragraphs>
  <Slides>26</Slides>
  <Notes>7</Notes>
  <HiddenSlides>0</HiddenSlides>
  <MMClips>20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8" baseType="lpstr">
      <vt:lpstr>UTM Avo</vt:lpstr>
      <vt:lpstr>Calibri</vt:lpstr>
      <vt:lpstr>#9Slide07 HoneyCream</vt:lpstr>
      <vt:lpstr>Times New Roman Bold</vt:lpstr>
      <vt:lpstr>Cambria Math</vt:lpstr>
      <vt:lpstr>TT Rounds Condensed Bold</vt:lpstr>
      <vt:lpstr>UYa Mirella Script Limited</vt:lpstr>
      <vt:lpstr>Open Sans</vt:lpstr>
      <vt:lpstr>方正少儿简体</vt:lpstr>
      <vt:lpstr>Arimo Bold</vt:lpstr>
      <vt:lpstr>#9Slide05 Aphrodite Pro</vt:lpstr>
      <vt:lpstr>Arial</vt:lpstr>
      <vt:lpstr>Wingdings</vt:lpstr>
      <vt:lpstr>Roboto</vt:lpstr>
      <vt:lpstr>DengXian</vt:lpstr>
      <vt:lpstr>#9Slide07 Altus</vt:lpstr>
      <vt:lpstr>#9Slide03 Arima Madurai Black</vt:lpstr>
      <vt:lpstr>#9Slide03 BoosterNextFYBlack</vt:lpstr>
      <vt:lpstr>Times New Roman</vt:lpstr>
      <vt:lpstr>Office Theme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T23_B49(T1)_ĐềximetKhoi_(tr39)_MNT.pptx</dc:title>
  <cp:lastModifiedBy>Nguyễn Thị Hồng Linh</cp:lastModifiedBy>
  <cp:revision>4</cp:revision>
  <dcterms:created xsi:type="dcterms:W3CDTF">2006-08-16T00:00:00Z</dcterms:created>
  <dcterms:modified xsi:type="dcterms:W3CDTF">2024-12-27T07:29:05Z</dcterms:modified>
  <dc:identifier>DAGadInLQfs</dc:identifier>
</cp:coreProperties>
</file>