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58" r:id="rId3"/>
    <p:sldId id="260" r:id="rId4"/>
    <p:sldId id="261" r:id="rId5"/>
    <p:sldId id="262" r:id="rId6"/>
    <p:sldId id="264" r:id="rId7"/>
    <p:sldId id="263" r:id="rId8"/>
    <p:sldId id="266" r:id="rId9"/>
    <p:sldId id="256" r:id="rId10"/>
    <p:sldId id="257" r:id="rId11"/>
    <p:sldId id="265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5" r:id="rId28"/>
    <p:sldId id="282" r:id="rId29"/>
    <p:sldId id="283" r:id="rId30"/>
    <p:sldId id="284" r:id="rId31"/>
    <p:sldId id="287" r:id="rId32"/>
    <p:sldId id="286" r:id="rId3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E9D9"/>
    <a:srgbClr val="66CCFF"/>
    <a:srgbClr val="4BD3BD"/>
    <a:srgbClr val="53A7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925" autoAdjust="0"/>
  </p:normalViewPr>
  <p:slideViewPr>
    <p:cSldViewPr snapToGrid="0">
      <p:cViewPr>
        <p:scale>
          <a:sx n="56" d="100"/>
          <a:sy n="56" d="100"/>
        </p:scale>
        <p:origin x="1714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6B4E7-5B7D-45BB-AA4B-4B40EFFDAE7B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857A2-2739-46F3-A027-13E959197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8491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7A2-2739-46F3-A027-13E959197583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3698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smtClean="0"/>
              <a:t>Kick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dấu</a:t>
            </a:r>
            <a:r>
              <a:rPr lang="en-US" baseline="0" dirty="0" smtClean="0"/>
              <a:t> tick</a:t>
            </a:r>
          </a:p>
          <a:p>
            <a:r>
              <a:rPr lang="en-US" baseline="0" dirty="0" smtClean="0"/>
              <a:t>Kick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My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endParaRPr lang="vi-VN" dirty="0" smtClean="0"/>
          </a:p>
          <a:p>
            <a:endParaRPr lang="vi-VN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7A2-2739-46F3-A027-13E959197583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5906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Kick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7A2-2739-46F3-A027-13E959197583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6174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857A2-2739-46F3-A027-13E95919758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833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857A2-2739-46F3-A027-13E959197583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9186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857A2-2739-46F3-A027-13E95919758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85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857A2-2739-46F3-A027-13E95919758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284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857A2-2739-46F3-A027-13E95919758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174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857A2-2739-46F3-A027-13E95919758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387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xmlns:lc="http://schemas.openxmlformats.org/drawingml/2006/lockedCanvas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44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2207D-66EC-411C-AE22-63FD2F92C714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6FF2B-0584-4769-A092-1CB9B2E1DC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6142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102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994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780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755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40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460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051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854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655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59359" y="2233246"/>
            <a:ext cx="11073283" cy="35772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xmlns:lc="http://schemas.openxmlformats.org/drawingml/2006/lockedCanvas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65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94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8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59359" y="401934"/>
            <a:ext cx="11073283" cy="619983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xmlns:lc="http://schemas.openxmlformats.org/drawingml/2006/lockedCanvas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90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8489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xmlns:lc="http://schemas.openxmlformats.org/drawingml/2006/lockedCanvas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71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2207D-66EC-411C-AE22-63FD2F92C714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6FF2B-0584-4769-A092-1CB9B2E1DC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9297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2207D-66EC-411C-AE22-63FD2F92C714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6FF2B-0584-4769-A092-1CB9B2E1DC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431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2207D-66EC-411C-AE22-63FD2F92C714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6FF2B-0584-4769-A092-1CB9B2E1DC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1058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2207D-66EC-411C-AE22-63FD2F92C714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6FF2B-0584-4769-A092-1CB9B2E1DC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8131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2207D-66EC-411C-AE22-63FD2F92C714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6FF2B-0584-4769-A092-1CB9B2E1DC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3043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xmlns:lc="http://schemas.openxmlformats.org/drawingml/2006/lockedCanvas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14"/>
          <a:srcRect l="14705" t="12418" r="5088" b="147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1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4.wdp"/><Relationship Id="rId7" Type="http://schemas.openxmlformats.org/officeDocument/2006/relationships/image" Target="NUL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4.wdp"/><Relationship Id="rId7" Type="http://schemas.openxmlformats.org/officeDocument/2006/relationships/image" Target="NUL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image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10" Type="http://schemas.openxmlformats.org/officeDocument/2006/relationships/image" Target="../media/image37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image" Target="NUL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37.png"/><Relationship Id="rId10" Type="http://schemas.openxmlformats.org/officeDocument/2006/relationships/image" Target="../media/image36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9.png"/><Relationship Id="rId5" Type="http://schemas.microsoft.com/office/2007/relationships/hdphoto" Target="../media/hdphoto5.wdp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12" Type="http://schemas.openxmlformats.org/officeDocument/2006/relationships/image" Target="../media/image5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11" Type="http://schemas.openxmlformats.org/officeDocument/2006/relationships/image" Target="../media/image39.png"/><Relationship Id="rId5" Type="http://schemas.openxmlformats.org/officeDocument/2006/relationships/image" Target="../media/image49.png"/><Relationship Id="rId10" Type="http://schemas.openxmlformats.org/officeDocument/2006/relationships/image" Target="../media/image50.png"/><Relationship Id="rId4" Type="http://schemas.openxmlformats.org/officeDocument/2006/relationships/image" Target="../media/image350.png"/><Relationship Id="rId9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3.png"/><Relationship Id="rId5" Type="http://schemas.microsoft.com/office/2007/relationships/hdphoto" Target="../media/hdphoto6.wdp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.png"/><Relationship Id="rId5" Type="http://schemas.microsoft.com/office/2007/relationships/hdphoto" Target="../media/hdphoto7.wdp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3.xml"/><Relationship Id="rId7" Type="http://schemas.microsoft.com/office/2007/relationships/hdphoto" Target="../media/hdphoto9.wdp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3.png"/><Relationship Id="rId5" Type="http://schemas.microsoft.com/office/2007/relationships/hdphoto" Target="../media/hdphoto8.wdp"/><Relationship Id="rId10" Type="http://schemas.openxmlformats.org/officeDocument/2006/relationships/image" Target="../media/image39.png"/><Relationship Id="rId4" Type="http://schemas.openxmlformats.org/officeDocument/2006/relationships/image" Target="../media/image62.png"/><Relationship Id="rId9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slide" Target="slide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slide" Target="slide6.xml"/><Relationship Id="rId4" Type="http://schemas.openxmlformats.org/officeDocument/2006/relationships/image" Target="../media/image9.png"/><Relationship Id="rId9" Type="http://schemas.openxmlformats.org/officeDocument/2006/relationships/slide" Target="slide5.xml"/><Relationship Id="rId1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19.png"/><Relationship Id="rId1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18.png"/><Relationship Id="rId17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video" Target="../media/media3.mp4"/><Relationship Id="rId11" Type="http://schemas.openxmlformats.org/officeDocument/2006/relationships/image" Target="../media/image17.png"/><Relationship Id="rId5" Type="http://schemas.microsoft.com/office/2007/relationships/media" Target="../media/media3.mp4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video" Target="../media/media3.mp4"/><Relationship Id="rId11" Type="http://schemas.openxmlformats.org/officeDocument/2006/relationships/image" Target="../media/image16.png"/><Relationship Id="rId5" Type="http://schemas.microsoft.com/office/2007/relationships/media" Target="../media/media3.mp4"/><Relationship Id="rId15" Type="http://schemas.openxmlformats.org/officeDocument/2006/relationships/slide" Target="slide3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9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video" Target="../media/media3.mp4"/><Relationship Id="rId11" Type="http://schemas.openxmlformats.org/officeDocument/2006/relationships/image" Target="../media/image16.png"/><Relationship Id="rId5" Type="http://schemas.microsoft.com/office/2007/relationships/media" Target="../media/media3.mp4"/><Relationship Id="rId15" Type="http://schemas.openxmlformats.org/officeDocument/2006/relationships/slide" Target="slide3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9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DD9307-0EF6-0D95-8AA2-6DBA91DCF8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9"/>
          <a:stretch/>
        </p:blipFill>
        <p:spPr>
          <a:xfrm>
            <a:off x="897415" y="3692769"/>
            <a:ext cx="10397171" cy="3165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11" y="891062"/>
            <a:ext cx="10924979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44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DD9307-0EF6-0D95-8AA2-6DBA91DCF8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9"/>
          <a:stretch/>
        </p:blipFill>
        <p:spPr>
          <a:xfrm>
            <a:off x="897415" y="3692769"/>
            <a:ext cx="10397171" cy="3165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11" y="1312830"/>
            <a:ext cx="10924979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2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78" r="9358"/>
          <a:stretch/>
        </p:blipFill>
        <p:spPr>
          <a:xfrm>
            <a:off x="6059555" y="3969592"/>
            <a:ext cx="2582405" cy="25343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45280" y="1549583"/>
            <a:ext cx="6410958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67945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spc="-15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vi-VN" sz="2800" spc="-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khối là</a:t>
            </a:r>
            <a:r>
              <a:rPr lang="vi-VN" sz="2800" spc="-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một đơn</a:t>
            </a:r>
            <a:r>
              <a:rPr lang="vi-VN" sz="2800" spc="-1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vi-VN" sz="2800" spc="-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vi-VN" sz="2800" b="1" i="1" spc="-1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sz="2800" b="1" i="1" spc="-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1" spc="-10" dirty="0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vi-VN" sz="2800" spc="-1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 smtClean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45280" y="2237078"/>
            <a:ext cx="6410958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67945" marR="0" algn="just">
              <a:spcBef>
                <a:spcPts val="5"/>
              </a:spcBef>
              <a:spcAft>
                <a:spcPts val="0"/>
              </a:spcAft>
            </a:pP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Mét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khối viết tắt là </a:t>
            </a:r>
            <a:r>
              <a:rPr lang="vi-VN" sz="2800" b="1" i="1" spc="-25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b="1" i="1" spc="-25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spc="-25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45279" y="2924573"/>
            <a:ext cx="6410959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67945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vi-VN" sz="2800" b="1" i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là thể tích của hình lập phương có</a:t>
            </a:r>
            <a:r>
              <a:rPr lang="vi-VN" sz="2800" spc="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cạnh dài 1 m.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Graphic 8">
            <a:extLst>
              <a:ext uri="{FF2B5EF4-FFF2-40B4-BE49-F238E27FC236}">
                <a16:creationId xmlns:a16="http://schemas.microsoft.com/office/drawing/2014/main" id="{1317CB79-41F5-E41D-EA7E-AD2332960B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flipH="1">
            <a:off x="880679" y="1590223"/>
            <a:ext cx="2758077" cy="47587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2960" y="373284"/>
            <a:ext cx="442608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70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78" r="9358"/>
          <a:stretch/>
        </p:blipFill>
        <p:spPr>
          <a:xfrm>
            <a:off x="6059555" y="3969592"/>
            <a:ext cx="2582405" cy="2534320"/>
          </a:xfrm>
          <a:prstGeom prst="rect">
            <a:avLst/>
          </a:prstGeom>
        </p:spPr>
      </p:pic>
      <p:pic>
        <p:nvPicPr>
          <p:cNvPr id="8" name="Graphic 8">
            <a:extLst>
              <a:ext uri="{FF2B5EF4-FFF2-40B4-BE49-F238E27FC236}">
                <a16:creationId xmlns:a16="http://schemas.microsoft.com/office/drawing/2014/main" id="{1317CB79-41F5-E41D-EA7E-AD2332960B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flipH="1">
            <a:off x="880679" y="1590223"/>
            <a:ext cx="2758077" cy="475873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358639" y="1677696"/>
            <a:ext cx="6712392" cy="2078229"/>
            <a:chOff x="5142304" y="3362335"/>
            <a:chExt cx="6712392" cy="207822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69514" y="3362335"/>
              <a:ext cx="1085182" cy="877900"/>
            </a:xfrm>
            <a:prstGeom prst="rect">
              <a:avLst/>
            </a:prstGeom>
          </p:spPr>
        </p:pic>
        <p:sp>
          <p:nvSpPr>
            <p:cNvPr id="11" name="Rounded Rectangle 10"/>
            <p:cNvSpPr/>
            <p:nvPr/>
          </p:nvSpPr>
          <p:spPr>
            <a:xfrm>
              <a:off x="5142304" y="3791430"/>
              <a:ext cx="5706569" cy="164913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vi-VN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 mét khối bằng bao nhiêu đề-xi-mét khối, bao nhiêu xăng-ti-mét khối?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1104" y="439246"/>
            <a:ext cx="9656901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89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8">
            <a:extLst>
              <a:ext uri="{FF2B5EF4-FFF2-40B4-BE49-F238E27FC236}">
                <a16:creationId xmlns:a16="http://schemas.microsoft.com/office/drawing/2014/main" id="{1317CB79-41F5-E41D-EA7E-AD2332960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flipH="1">
            <a:off x="880679" y="1590223"/>
            <a:ext cx="2758077" cy="47587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91281" y="1984224"/>
            <a:ext cx="7142480" cy="1815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Người 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xếp các hình lập phương nhỏ cạnh 1 dm vào hình lập phương cạnh 1 m. Xếp được mấy lớp, mỗi lớp xếp bao nhiêu hình lập phương?</a:t>
            </a:r>
            <a:endParaRPr lang="vi-VN" sz="2800" b="1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78" r="9358"/>
          <a:stretch/>
        </p:blipFill>
        <p:spPr>
          <a:xfrm>
            <a:off x="8721475" y="3969592"/>
            <a:ext cx="2582405" cy="25343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10094" y="4376512"/>
            <a:ext cx="4470399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Xếp 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 bao nhiêu hình lập </a:t>
            </a:r>
            <a:r>
              <a:rPr lang="vi-VN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nhỏ 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 đầy?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1104" y="439246"/>
            <a:ext cx="9656901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54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724" y="2799278"/>
            <a:ext cx="4156543" cy="3831057"/>
          </a:xfrm>
          <a:prstGeom prst="rect">
            <a:avLst/>
          </a:prstGeom>
        </p:spPr>
      </p:pic>
      <p:pic>
        <p:nvPicPr>
          <p:cNvPr id="4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ABCBA3F4-8DA9-E4CF-37C5-7F71CA1AC4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846" t="30472" r="19449" b="29057"/>
          <a:stretch/>
        </p:blipFill>
        <p:spPr>
          <a:xfrm>
            <a:off x="5873869" y="4500817"/>
            <a:ext cx="3976587" cy="146709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008879" y="1760163"/>
            <a:ext cx="6712392" cy="2078229"/>
            <a:chOff x="5142304" y="3362335"/>
            <a:chExt cx="6712392" cy="207822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69514" y="3362335"/>
              <a:ext cx="1085182" cy="877900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5142304" y="3791430"/>
              <a:ext cx="5706569" cy="164913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vi-VN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 mét khối bằng bao nhiêu đề-xi-mét khối, bao nhiêu xăng-ti-mét khối?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1104" y="439246"/>
            <a:ext cx="9656901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7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8">
            <a:extLst>
              <a:ext uri="{FF2B5EF4-FFF2-40B4-BE49-F238E27FC236}">
                <a16:creationId xmlns:a16="http://schemas.microsoft.com/office/drawing/2014/main" id="{1317CB79-41F5-E41D-EA7E-AD2332960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flipH="1">
            <a:off x="880679" y="1590223"/>
            <a:ext cx="2758077" cy="47587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78" r="9358"/>
          <a:stretch/>
        </p:blipFill>
        <p:spPr>
          <a:xfrm>
            <a:off x="3638756" y="3969592"/>
            <a:ext cx="2582405" cy="25343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94749" y="2095984"/>
            <a:ext cx="4908050" cy="523220"/>
          </a:xfrm>
          <a:prstGeom prst="rect">
            <a:avLst/>
          </a:prstGeom>
          <a:solidFill>
            <a:srgbClr val="92E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vi-VN" sz="28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= 1 000 dm</a:t>
            </a:r>
            <a:r>
              <a:rPr lang="vi-VN" sz="28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94749" y="2731311"/>
            <a:ext cx="4908050" cy="523220"/>
          </a:xfrm>
          <a:prstGeom prst="rect">
            <a:avLst/>
          </a:prstGeom>
          <a:solidFill>
            <a:srgbClr val="92E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1 dm</a:t>
            </a:r>
            <a:r>
              <a:rPr lang="vi-VN" sz="28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= 1 000 cm</a:t>
            </a:r>
            <a:r>
              <a:rPr lang="vi-VN" sz="28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94750" y="3366638"/>
            <a:ext cx="4908050" cy="523220"/>
          </a:xfrm>
          <a:prstGeom prst="rect">
            <a:avLst/>
          </a:prstGeom>
          <a:solidFill>
            <a:srgbClr val="92E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vi-VN" sz="28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= 1 000 000 cm</a:t>
            </a:r>
            <a:r>
              <a:rPr lang="vi-VN" sz="28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55363" y="4189034"/>
            <a:ext cx="4556171" cy="1713516"/>
            <a:chOff x="6669129" y="3727048"/>
            <a:chExt cx="4556171" cy="171351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140118" y="3727048"/>
              <a:ext cx="1085182" cy="877900"/>
            </a:xfrm>
            <a:prstGeom prst="rect">
              <a:avLst/>
            </a:prstGeom>
          </p:spPr>
        </p:pic>
        <p:sp>
          <p:nvSpPr>
            <p:cNvPr id="14" name="Rounded Rectangle 13"/>
            <p:cNvSpPr/>
            <p:nvPr/>
          </p:nvSpPr>
          <p:spPr>
            <a:xfrm>
              <a:off x="6669129" y="4165998"/>
              <a:ext cx="3582956" cy="1274566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vi-VN" sz="2800" b="1" i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Tại sao một mét khối bằng một triệu xăng – ti – mét khối?</a:t>
              </a:r>
              <a:endParaRPr lang="vi-VN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1104" y="439246"/>
            <a:ext cx="9656901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94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DD9307-0EF6-0D95-8AA2-6DBA91DCF8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9"/>
          <a:stretch/>
        </p:blipFill>
        <p:spPr>
          <a:xfrm>
            <a:off x="897415" y="3692769"/>
            <a:ext cx="10397171" cy="3165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11" y="757712"/>
            <a:ext cx="10924979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78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299" t="5216" r="1441" b="2423"/>
          <a:stretch/>
        </p:blipFill>
        <p:spPr>
          <a:xfrm>
            <a:off x="2287629" y="1707502"/>
            <a:ext cx="7616743" cy="3107094"/>
          </a:xfrm>
          <a:prstGeom prst="rect">
            <a:avLst/>
          </a:prstGeom>
        </p:spPr>
      </p:pic>
      <p:pic>
        <p:nvPicPr>
          <p:cNvPr id="12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ABCBA3F4-8DA9-E4CF-37C5-7F71CA1AC4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8846" t="30472" r="19449" b="29057"/>
          <a:stretch/>
        </p:blipFill>
        <p:spPr>
          <a:xfrm>
            <a:off x="6833837" y="4990893"/>
            <a:ext cx="2095559" cy="7731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t="38129"/>
          <a:stretch/>
        </p:blipFill>
        <p:spPr>
          <a:xfrm>
            <a:off x="2031696" y="4895682"/>
            <a:ext cx="3045383" cy="1736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1774" y="5940309"/>
            <a:ext cx="4188315" cy="6340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8667" y="370531"/>
            <a:ext cx="9894666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8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41463">
                <p:cTn id="3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023" y="5825570"/>
            <a:ext cx="3715465" cy="746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5C49B2-F870-E211-DE5D-28FAEC3C5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406" y="4216732"/>
            <a:ext cx="4614074" cy="23861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9543" y="882411"/>
            <a:ext cx="4281603" cy="954107"/>
          </a:xfrm>
          <a:prstGeom prst="rect">
            <a:avLst/>
          </a:prstGeom>
          <a:solidFill>
            <a:srgbClr val="92E9D9"/>
          </a:solidFill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Thể tích của cặp sách nhỏ </a:t>
            </a:r>
            <a:r>
              <a:rPr lang="vi-VN" sz="2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hơn </a:t>
            </a:r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vi-VN" sz="2800" b="1" i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6817159" y="2663043"/>
            <a:ext cx="4281603" cy="954107"/>
          </a:xfrm>
          <a:prstGeom prst="rect">
            <a:avLst/>
          </a:prstGeom>
          <a:solidFill>
            <a:srgbClr val="92E9D9"/>
          </a:solidFill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Thể tích của phòng học lớn </a:t>
            </a:r>
            <a:r>
              <a:rPr lang="vi-VN" sz="2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hơn </a:t>
            </a:r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vi-VN" sz="2800" b="1" i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383023" y="4142746"/>
            <a:ext cx="4281603" cy="954107"/>
          </a:xfrm>
          <a:prstGeom prst="rect">
            <a:avLst/>
          </a:prstGeom>
          <a:solidFill>
            <a:srgbClr val="92E9D9"/>
          </a:solidFill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Thể tích của bình nước nhỏ </a:t>
            </a:r>
            <a:r>
              <a:rPr lang="vi-VN" sz="2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hơn </a:t>
            </a:r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vi-VN" sz="2800" b="1" i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207" y="2052878"/>
            <a:ext cx="2565877" cy="16036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42143"/>
            <a:ext cx="2612571" cy="26125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90" y="3587007"/>
            <a:ext cx="1783591" cy="298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58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25152" y="1662143"/>
            <a:ext cx="4195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vi-VN" sz="2800" b="1" dirty="0" smtClean="0">
                <a:solidFill>
                  <a:srgbClr val="66CC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.?.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dm</a:t>
            </a:r>
            <a:r>
              <a:rPr lang="vi-VN" sz="28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391610" y="1462735"/>
                <a:ext cx="4195664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lang="vi-VN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2800" b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2800" b="1" baseline="30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800" b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:r>
                  <a:rPr lang="vi-VN" sz="2800" b="1" dirty="0" smtClean="0">
                    <a:solidFill>
                      <a:srgbClr val="66CC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.?.</a:t>
                </a:r>
                <a:r>
                  <a:rPr lang="vi-VN" sz="2800" b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dm</a:t>
                </a:r>
                <a:r>
                  <a:rPr lang="vi-VN" sz="2800" b="1" baseline="30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800" b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vi-VN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1610" y="1462735"/>
                <a:ext cx="4195664" cy="9785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7523585" y="1662143"/>
            <a:ext cx="4195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1,2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vi-VN" sz="2800" b="1" dirty="0" smtClean="0">
                <a:solidFill>
                  <a:srgbClr val="66CC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.?.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cm</a:t>
            </a:r>
            <a:r>
              <a:rPr lang="vi-VN" sz="28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5152" y="2874688"/>
            <a:ext cx="4195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5000 dm</a:t>
            </a:r>
            <a:r>
              <a:rPr lang="vi-VN" sz="28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2800" b="1" dirty="0" smtClean="0">
                <a:solidFill>
                  <a:srgbClr val="66CC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.?.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r>
              <a:rPr lang="vi-VN" sz="28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70312" y="2895850"/>
            <a:ext cx="4195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2500 dm</a:t>
            </a:r>
            <a:r>
              <a:rPr lang="vi-VN" sz="28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2800" b="1" dirty="0" smtClean="0">
                <a:solidFill>
                  <a:srgbClr val="66CC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.?.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r>
              <a:rPr lang="vi-VN" sz="28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23585" y="2853527"/>
            <a:ext cx="4195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7 000 000 cm</a:t>
            </a:r>
            <a:r>
              <a:rPr lang="vi-VN" sz="28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2800" b="1" dirty="0" smtClean="0">
                <a:solidFill>
                  <a:srgbClr val="66CC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.?.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r>
              <a:rPr lang="vi-VN" sz="28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Đồ họa 3">
            <a:extLst>
              <a:ext uri="{FF2B5EF4-FFF2-40B4-BE49-F238E27FC236}">
                <a16:creationId xmlns:a16="http://schemas.microsoft.com/office/drawing/2014/main" id="{146328E4-88CB-C168-A142-8CF079E39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38335" y="4108394"/>
            <a:ext cx="5433670" cy="25648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9121" y="5501699"/>
            <a:ext cx="4443077" cy="679008"/>
          </a:xfrm>
          <a:prstGeom prst="rect">
            <a:avLst/>
          </a:prstGeom>
        </p:spPr>
      </p:pic>
      <p:pic>
        <p:nvPicPr>
          <p:cNvPr id="21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ABCBA3F4-8DA9-E4CF-37C5-7F71CA1AC4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18846" t="30472" r="19449" b="29057"/>
          <a:stretch/>
        </p:blipFill>
        <p:spPr>
          <a:xfrm>
            <a:off x="7912881" y="4243577"/>
            <a:ext cx="2095559" cy="7731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8422" y="694689"/>
            <a:ext cx="1835055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79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41463">
                <p:cTn id="6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776" y="2154038"/>
            <a:ext cx="6420595" cy="4091119"/>
            <a:chOff x="426772" y="1550008"/>
            <a:chExt cx="6420595" cy="4091119"/>
          </a:xfrm>
        </p:grpSpPr>
        <p:sp>
          <p:nvSpPr>
            <p:cNvPr id="3" name="Rectangle 2"/>
            <p:cNvSpPr/>
            <p:nvPr/>
          </p:nvSpPr>
          <p:spPr>
            <a:xfrm>
              <a:off x="426772" y="2390614"/>
              <a:ext cx="6420595" cy="3250513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589069" y="3170995"/>
              <a:ext cx="6096000" cy="224676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just">
                <a:defRPr/>
              </a:pP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en-US" sz="28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huẩn</a:t>
              </a:r>
              <a:r>
                <a:rPr lang="en-US" sz="28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đầy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đủ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28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28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28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28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28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8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cửa</a:t>
              </a:r>
              <a:r>
                <a:rPr lang="en-US" sz="28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xoay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án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lựa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án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đằng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kumimoji="0" lang="vi-VN" sz="2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9536" y="1550008"/>
              <a:ext cx="5125123" cy="2131833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76" y="382260"/>
            <a:ext cx="11278578" cy="1615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67" b="96533" l="10000" r="90000">
                        <a14:foregroundMark x1="55733" y1="83333" x2="55733" y2="87600"/>
                        <a14:foregroundMark x1="44933" y1="84133" x2="44000" y2="88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073" y="1894114"/>
            <a:ext cx="4963886" cy="496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52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5152" y="1662143"/>
            <a:ext cx="4195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vi-VN" sz="2800" b="1" dirty="0" smtClean="0">
                <a:solidFill>
                  <a:srgbClr val="66CC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2 000 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vi-VN" sz="28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31569" y="1414245"/>
                <a:ext cx="2992016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lang="vi-VN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2800" b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2800" b="1" baseline="30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800" b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:r>
                  <a:rPr lang="vi-VN" sz="2800" b="1" dirty="0">
                    <a:solidFill>
                      <a:srgbClr val="66CC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750</a:t>
                </a:r>
                <a:r>
                  <a:rPr lang="vi-VN" sz="2800" b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dm</a:t>
                </a:r>
                <a:r>
                  <a:rPr lang="vi-VN" sz="2800" b="1" baseline="30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800" b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vi-VN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1569" y="1414245"/>
                <a:ext cx="2992016" cy="97853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7523585" y="1662143"/>
            <a:ext cx="4195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1,2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vi-VN" sz="2800" b="1" dirty="0" smtClean="0">
                <a:solidFill>
                  <a:srgbClr val="66CC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1 200 000 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28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152" y="2874688"/>
            <a:ext cx="4195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5000 dm</a:t>
            </a:r>
            <a:r>
              <a:rPr lang="vi-VN" sz="28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2800" b="1" dirty="0" smtClean="0">
                <a:solidFill>
                  <a:srgbClr val="66CC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r>
              <a:rPr lang="vi-VN" sz="28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70312" y="2895850"/>
            <a:ext cx="4195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2500 dm</a:t>
            </a:r>
            <a:r>
              <a:rPr lang="vi-VN" sz="28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2800" b="1" dirty="0" smtClean="0">
                <a:solidFill>
                  <a:srgbClr val="66CC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2,5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r>
              <a:rPr lang="vi-VN" sz="28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23585" y="2853527"/>
            <a:ext cx="4195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7 000 000 cm</a:t>
            </a:r>
            <a:r>
              <a:rPr lang="vi-VN" sz="28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2800" b="1" dirty="0">
                <a:solidFill>
                  <a:srgbClr val="66CC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r>
              <a:rPr lang="vi-VN" sz="28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81" y="4602771"/>
            <a:ext cx="4634887" cy="9312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5C49B2-F870-E211-DE5D-28FAEC3C5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668" y="3706863"/>
            <a:ext cx="5265566" cy="27230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422" y="694689"/>
            <a:ext cx="1835055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28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931" b="5342"/>
          <a:stretch/>
        </p:blipFill>
        <p:spPr>
          <a:xfrm>
            <a:off x="1609099" y="1334277"/>
            <a:ext cx="8973802" cy="18754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1534" y="3386305"/>
            <a:ext cx="103824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a) Nêu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cách ghép các hình trên thành hai hình hộp chữ nhật có thể tích bằng nhau</a:t>
            </a:r>
            <a:r>
              <a:rPr lang="vi-VN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) Khi đó thể tích mỗi hình hộp chữ nhật là bao nhiêu mét </a:t>
            </a:r>
            <a:r>
              <a:rPr lang="vi-VN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khối?</a:t>
            </a:r>
            <a:endParaRPr lang="vi-VN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6"/>
          <a:stretch/>
        </p:blipFill>
        <p:spPr>
          <a:xfrm>
            <a:off x="3048580" y="4797465"/>
            <a:ext cx="2048700" cy="1760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8192" y="5051218"/>
            <a:ext cx="3713847" cy="494136"/>
          </a:xfrm>
          <a:prstGeom prst="rect">
            <a:avLst/>
          </a:prstGeom>
        </p:spPr>
      </p:pic>
      <p:pic>
        <p:nvPicPr>
          <p:cNvPr id="9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ABCBA3F4-8DA9-E4CF-37C5-7F71CA1AC4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8846" t="30472" r="19449" b="29057"/>
          <a:stretch/>
        </p:blipFill>
        <p:spPr>
          <a:xfrm>
            <a:off x="6681725" y="5680929"/>
            <a:ext cx="1421510" cy="5244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5179" y="662207"/>
            <a:ext cx="1046164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0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41463">
                <p:cTn id="4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931" b="5342"/>
          <a:stretch/>
        </p:blipFill>
        <p:spPr>
          <a:xfrm>
            <a:off x="3043896" y="1366901"/>
            <a:ext cx="6104207" cy="12757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1534" y="2642632"/>
            <a:ext cx="104757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Hình A gồm 7 hình lập phương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nhỏ. Vậy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thể tích của hình A là 7 m</a:t>
            </a:r>
            <a:r>
              <a:rPr lang="vi-VN" sz="2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lang="vi-VN" sz="2400" baseline="30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Hình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B gồm 4 hình lập phương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nhỏ. Vậy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thể tích của hình B là 4 m</a:t>
            </a:r>
            <a:r>
              <a:rPr lang="vi-VN" sz="2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lang="vi-VN" sz="2400" baseline="30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Hình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C gồm 8 hình lập phương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nhỏ. Vậy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thể tích của hình C là 8 m</a:t>
            </a:r>
            <a:r>
              <a:rPr lang="vi-VN" sz="2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lang="vi-VN" sz="2400" baseline="30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Hình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D gồm 11 hình lập phương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nhỏ. Vậy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thể tích của hình D là 11 m</a:t>
            </a:r>
            <a:r>
              <a:rPr lang="vi-VN" sz="2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1534" y="4212292"/>
            <a:ext cx="100652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a) Nêu </a:t>
            </a:r>
            <a:r>
              <a:rPr lang="vi-VN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cách ghép các hình trên thành hai hình hộp chữ nhật có thể tích bằng nhau</a:t>
            </a:r>
            <a:r>
              <a:rPr lang="vi-VN" sz="24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2082" y="5043289"/>
            <a:ext cx="10307837" cy="1200329"/>
          </a:xfrm>
          <a:prstGeom prst="rect">
            <a:avLst/>
          </a:prstGeom>
          <a:solidFill>
            <a:srgbClr val="92E9D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Ta thấy ghép hình A + hình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C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bằng ghép hình B + hình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  <a:p>
            <a:pPr algn="just"/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Vậy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ta được hai hình hộp chữ nhật có thể tích bằng nhau là hình hộp chữ nhật gồm hình A, hình C và hình hộp chữ nhật gồm hình B, hình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179" y="662207"/>
            <a:ext cx="1046164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10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931" b="5342"/>
          <a:stretch/>
        </p:blipFill>
        <p:spPr>
          <a:xfrm>
            <a:off x="1609099" y="1334277"/>
            <a:ext cx="8973802" cy="18754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1534" y="3666224"/>
            <a:ext cx="10382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) Khi đó thể tích mỗi hình hộp chữ nhật là bao nhiêu mét </a:t>
            </a:r>
            <a:r>
              <a:rPr lang="vi-VN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khối?</a:t>
            </a:r>
            <a:endParaRPr lang="vi-VN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1534" y="4366019"/>
            <a:ext cx="10382482" cy="1815882"/>
          </a:xfrm>
          <a:prstGeom prst="rect">
            <a:avLst/>
          </a:prstGeom>
          <a:solidFill>
            <a:srgbClr val="92E9D9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Thể tích hình hộp chữ nhật gồm hình A, hình C  là: </a:t>
            </a:r>
            <a:endParaRPr lang="vi-VN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+ 8 = 15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Thể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tích hình hộp chữ nhật gồm hình B, hình D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là:</a:t>
            </a:r>
          </a:p>
          <a:p>
            <a:pPr algn="ctr"/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4 + 11 = 15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178" y="469524"/>
            <a:ext cx="1046164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8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DD9307-0EF6-0D95-8AA2-6DBA91DCF8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9"/>
          <a:stretch/>
        </p:blipFill>
        <p:spPr>
          <a:xfrm>
            <a:off x="897415" y="3692769"/>
            <a:ext cx="10397171" cy="3165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11" y="700562"/>
            <a:ext cx="10924979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06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7935" y="1201784"/>
            <a:ext cx="1732598" cy="26918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DD9307-0EF6-0D95-8AA2-6DBA91DCF8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9"/>
          <a:stretch/>
        </p:blipFill>
        <p:spPr>
          <a:xfrm>
            <a:off x="1487516" y="4052060"/>
            <a:ext cx="9216969" cy="2805940"/>
          </a:xfrm>
          <a:prstGeom prst="rect">
            <a:avLst/>
          </a:prstGeom>
        </p:spPr>
      </p:pic>
      <p:pic>
        <p:nvPicPr>
          <p:cNvPr id="10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2773" t="14229" r="9245" b="21232"/>
          <a:stretch/>
        </p:blipFill>
        <p:spPr>
          <a:xfrm>
            <a:off x="5344885" y="3266591"/>
            <a:ext cx="1502230" cy="699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841" y="596736"/>
            <a:ext cx="10504318" cy="1176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295" y="1616734"/>
            <a:ext cx="9169179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98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57576">
                <p:cTn id="3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7935" y="1201784"/>
            <a:ext cx="1732598" cy="2691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39" y="5681569"/>
            <a:ext cx="3817525" cy="767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5C49B2-F870-E211-DE5D-28FAEC3C5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2628" y="4170785"/>
            <a:ext cx="4819550" cy="24924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40499" y="2390754"/>
            <a:ext cx="6096000" cy="1384995"/>
          </a:xfrm>
          <a:prstGeom prst="rect">
            <a:avLst/>
          </a:prstGeom>
          <a:solidFill>
            <a:srgbClr val="92E9D9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Đổi 2,5 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= 2 500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vi-VN" sz="28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</a:p>
          <a:p>
            <a:pPr algn="ctr"/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Mà 1 𝑙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= 1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vi-VN" sz="28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</a:p>
          <a:p>
            <a:pPr algn="ctr"/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Vậy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bồn đó chứa được 2 500 lít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841" y="726135"/>
            <a:ext cx="1050431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01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6373" y="490772"/>
            <a:ext cx="2105165" cy="8155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5305" y="1422833"/>
            <a:ext cx="105840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	Một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rô-bốt xếp các khối nhựa thành một hình có dạng hình lập phương cạnh 1 m. Cứ 3 giây rô-bốt lại xếp được một khối nhựa hình lập phương cạnh 10 cm. Rô-bốt sẽ hoàn thành công việc trong </a:t>
            </a:r>
            <a:r>
              <a:rPr lang="vi-VN" sz="2800" i="1" dirty="0">
                <a:solidFill>
                  <a:srgbClr val="66CC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.?.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 p</a:t>
            </a:r>
            <a:r>
              <a:rPr lang="vi-VN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hút.</a:t>
            </a:r>
            <a:endParaRPr lang="vi-VN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6186" y="2807828"/>
            <a:ext cx="4640426" cy="3666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6"/>
          <a:stretch/>
        </p:blipFill>
        <p:spPr>
          <a:xfrm>
            <a:off x="1166373" y="3733830"/>
            <a:ext cx="3333559" cy="28646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6861" y="3040920"/>
            <a:ext cx="3713847" cy="494136"/>
          </a:xfrm>
          <a:prstGeom prst="rect">
            <a:avLst/>
          </a:prstGeom>
        </p:spPr>
      </p:pic>
      <p:pic>
        <p:nvPicPr>
          <p:cNvPr id="8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ABCBA3F4-8DA9-E4CF-37C5-7F71CA1AC4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8846" t="30472" r="19449" b="29057"/>
          <a:stretch/>
        </p:blipFill>
        <p:spPr>
          <a:xfrm>
            <a:off x="4666312" y="4510657"/>
            <a:ext cx="1961921" cy="72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58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41463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2588" y="359064"/>
            <a:ext cx="1012682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1 dm = 10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</a:p>
          <a:p>
            <a:pPr algn="ctr"/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Cứ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3 giây rô-bốt lại xếp được một khối nhựa hình lập phương cạnh 1 dm. </a:t>
            </a:r>
            <a:endParaRPr lang="vi-VN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khối nhựa hình lập phương xếp được có thể tích là 1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lang="vi-VN" sz="2800" baseline="30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Rô-bốt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xếp các khối nhựa thành một hình có dạng hình lập phương cạnh 1 m hay hình lập phương cần xếp có thể tích là 1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</a:p>
          <a:p>
            <a:pPr algn="ctr"/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có: 1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= 1 000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Vậy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Rô-bốt cần xếp 1 000 khối các khối nhựa có thể tích là 1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Thời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gian hoàn thành công việc là: 1 000 x 3 = 3 000 (giây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Đổi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3000 giây = 50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</a:p>
          <a:p>
            <a:pPr algn="ctr"/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Vậy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Rô-bốt sẽ hoàn thành công việc trong 50 phút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319" y="5849520"/>
            <a:ext cx="3817525" cy="767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5C49B2-F870-E211-DE5D-28FAEC3C5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432" y="5191156"/>
            <a:ext cx="2756263" cy="142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35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125301" y="4201771"/>
            <a:ext cx="5166982" cy="1136339"/>
            <a:chOff x="2601064" y="2596738"/>
            <a:chExt cx="5166982" cy="1136339"/>
          </a:xfrm>
        </p:grpSpPr>
        <p:grpSp>
          <p:nvGrpSpPr>
            <p:cNvPr id="7" name="Group 6"/>
            <p:cNvGrpSpPr/>
            <p:nvPr/>
          </p:nvGrpSpPr>
          <p:grpSpPr>
            <a:xfrm>
              <a:off x="2601064" y="2596738"/>
              <a:ext cx="5166982" cy="1136339"/>
              <a:chOff x="2601064" y="2596738"/>
              <a:chExt cx="5166982" cy="1136339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2837320" y="2791699"/>
                <a:ext cx="4930726" cy="94137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601064" y="2617223"/>
                <a:ext cx="500760" cy="496388"/>
              </a:xfrm>
              <a:prstGeom prst="ellipse">
                <a:avLst/>
              </a:prstGeom>
              <a:solidFill>
                <a:srgbClr val="0099FF"/>
              </a:solidFill>
              <a:ln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659806" y="2596738"/>
                <a:ext cx="2264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004374" y="2939135"/>
              <a:ext cx="46107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theo.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14327" y="2366651"/>
            <a:ext cx="7067023" cy="1447747"/>
            <a:chOff x="701023" y="2526564"/>
            <a:chExt cx="7067023" cy="1447747"/>
          </a:xfrm>
        </p:grpSpPr>
        <p:grpSp>
          <p:nvGrpSpPr>
            <p:cNvPr id="14" name="Group 13"/>
            <p:cNvGrpSpPr/>
            <p:nvPr/>
          </p:nvGrpSpPr>
          <p:grpSpPr>
            <a:xfrm>
              <a:off x="701023" y="2526564"/>
              <a:ext cx="7067023" cy="1447747"/>
              <a:chOff x="701023" y="2526564"/>
              <a:chExt cx="7067023" cy="1447747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844713" y="2730137"/>
                <a:ext cx="6923333" cy="124417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701023" y="2564272"/>
                <a:ext cx="500760" cy="496388"/>
              </a:xfrm>
              <a:prstGeom prst="ellipse">
                <a:avLst/>
              </a:prstGeom>
              <a:solidFill>
                <a:srgbClr val="FF0066"/>
              </a:solidFill>
              <a:ln>
                <a:solidFill>
                  <a:srgbClr val="FF66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31494" y="2526564"/>
                <a:ext cx="2264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endPara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898059" y="2846428"/>
              <a:ext cx="66479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15C49B2-F870-E211-DE5D-28FAEC3C5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548" y="3564513"/>
            <a:ext cx="4661828" cy="24108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725" y="258008"/>
            <a:ext cx="10931075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93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45300" y="2811294"/>
            <a:ext cx="7783143" cy="278211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5B868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11" y="267967"/>
            <a:ext cx="11278578" cy="16155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9546" y="3000135"/>
            <a:ext cx="2371550" cy="2371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4982" y="3528417"/>
            <a:ext cx="2324787" cy="1314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6965" y="3252668"/>
            <a:ext cx="1864825" cy="1866484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9546" y="3016574"/>
            <a:ext cx="2371550" cy="2371550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4982" y="3544856"/>
            <a:ext cx="2324787" cy="1314986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6965" y="3269107"/>
            <a:ext cx="1864825" cy="18664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6694E3-CE9E-338A-ED21-2BA0336829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24934" y="5085846"/>
            <a:ext cx="1286601" cy="8876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6694E3-CE9E-338A-ED21-2BA0336829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53401" y="5085846"/>
            <a:ext cx="1286601" cy="8876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6694E3-CE9E-338A-ED21-2BA0336829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81868" y="5085846"/>
            <a:ext cx="1286601" cy="887655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67" b="96533" l="10000" r="90000">
                        <a14:foregroundMark x1="55733" y1="83333" x2="55733" y2="87600"/>
                        <a14:foregroundMark x1="44933" y1="84133" x2="44000" y2="88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375" y="2473730"/>
            <a:ext cx="4381857" cy="438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38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DD9307-0EF6-0D95-8AA2-6DBA91DCF8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9"/>
          <a:stretch/>
        </p:blipFill>
        <p:spPr>
          <a:xfrm>
            <a:off x="897415" y="3692769"/>
            <a:ext cx="10397171" cy="3165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10" y="1146998"/>
            <a:ext cx="10924979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73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808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2766" y="3970163"/>
            <a:ext cx="4755299" cy="1413969"/>
            <a:chOff x="263962" y="2763078"/>
            <a:chExt cx="4755299" cy="1413969"/>
          </a:xfrm>
        </p:grpSpPr>
        <p:grpSp>
          <p:nvGrpSpPr>
            <p:cNvPr id="3" name="Group 2"/>
            <p:cNvGrpSpPr/>
            <p:nvPr/>
          </p:nvGrpSpPr>
          <p:grpSpPr>
            <a:xfrm>
              <a:off x="263962" y="2763078"/>
              <a:ext cx="4755299" cy="1413969"/>
              <a:chOff x="263962" y="2763078"/>
              <a:chExt cx="4755299" cy="1413969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311965" y="2763078"/>
                <a:ext cx="3707296" cy="12523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95ED675-530E-2FEB-5165-D5A9D6C9BE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3962" y="2763078"/>
                <a:ext cx="1398081" cy="1413969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1581118" y="2973744"/>
              <a:ext cx="290037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vi-VN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4,7</a:t>
              </a:r>
              <a:endParaRPr kumimoji="0" lang="vi-VN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11129" y="3908153"/>
            <a:ext cx="1127397" cy="113421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456068" y="3812606"/>
            <a:ext cx="4542379" cy="1499577"/>
            <a:chOff x="6067264" y="2605521"/>
            <a:chExt cx="4542379" cy="1499577"/>
          </a:xfrm>
        </p:grpSpPr>
        <p:grpSp>
          <p:nvGrpSpPr>
            <p:cNvPr id="9" name="Group 8"/>
            <p:cNvGrpSpPr/>
            <p:nvPr/>
          </p:nvGrpSpPr>
          <p:grpSpPr>
            <a:xfrm>
              <a:off x="6067264" y="2605521"/>
              <a:ext cx="4542379" cy="1499577"/>
              <a:chOff x="5503269" y="2615640"/>
              <a:chExt cx="4542379" cy="1499577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6338352" y="2711187"/>
                <a:ext cx="3707296" cy="12523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FB107B9-225D-0A67-1870-EF082249D7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6" r="58214" b="79914"/>
              <a:stretch/>
            </p:blipFill>
            <p:spPr>
              <a:xfrm>
                <a:off x="5503269" y="2615640"/>
                <a:ext cx="1483201" cy="1499577"/>
              </a:xfrm>
              <a:prstGeom prst="rect">
                <a:avLst/>
              </a:prstGeom>
            </p:spPr>
          </p:pic>
        </p:grpSp>
        <p:sp>
          <p:nvSpPr>
            <p:cNvPr id="10" name="Rectangle 9"/>
            <p:cNvSpPr/>
            <p:nvPr/>
          </p:nvSpPr>
          <p:spPr>
            <a:xfrm>
              <a:off x="7668295" y="2911734"/>
              <a:ext cx="217540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470</a:t>
              </a:r>
              <a:endParaRPr kumimoji="0" lang="vi-VN" sz="4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324707" y="3908153"/>
            <a:ext cx="1127397" cy="113421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59742" y="5300513"/>
            <a:ext cx="4848323" cy="1672386"/>
            <a:chOff x="170938" y="4498470"/>
            <a:chExt cx="4848323" cy="1672386"/>
          </a:xfrm>
        </p:grpSpPr>
        <p:grpSp>
          <p:nvGrpSpPr>
            <p:cNvPr id="15" name="Group 14"/>
            <p:cNvGrpSpPr/>
            <p:nvPr/>
          </p:nvGrpSpPr>
          <p:grpSpPr>
            <a:xfrm>
              <a:off x="170938" y="4498470"/>
              <a:ext cx="4848323" cy="1672386"/>
              <a:chOff x="170938" y="4498470"/>
              <a:chExt cx="4848323" cy="1672386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1311965" y="4726739"/>
                <a:ext cx="3707296" cy="12523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92D05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25FDFC4-4EE5-97AA-5A7D-84B92F0B8C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r="50703"/>
              <a:stretch/>
            </p:blipFill>
            <p:spPr>
              <a:xfrm>
                <a:off x="170938" y="4498470"/>
                <a:ext cx="1584128" cy="1672386"/>
              </a:xfrm>
              <a:prstGeom prst="rect">
                <a:avLst/>
              </a:prstGeom>
            </p:spPr>
          </p:pic>
        </p:grpSp>
        <p:sp>
          <p:nvSpPr>
            <p:cNvPr id="16" name="Rectangle 15"/>
            <p:cNvSpPr/>
            <p:nvPr/>
          </p:nvSpPr>
          <p:spPr>
            <a:xfrm>
              <a:off x="1707005" y="4960117"/>
              <a:ext cx="281532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vi-VN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47</a:t>
              </a:r>
              <a:endParaRPr kumimoji="0" lang="vi-VN" sz="4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4913836" y="5612466"/>
            <a:ext cx="1206187" cy="108496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456068" y="5266712"/>
            <a:ext cx="4542379" cy="1622324"/>
            <a:chOff x="6067264" y="4464669"/>
            <a:chExt cx="4542379" cy="1622324"/>
          </a:xfrm>
        </p:grpSpPr>
        <p:grpSp>
          <p:nvGrpSpPr>
            <p:cNvPr id="21" name="Group 20"/>
            <p:cNvGrpSpPr/>
            <p:nvPr/>
          </p:nvGrpSpPr>
          <p:grpSpPr>
            <a:xfrm>
              <a:off x="6067264" y="4464669"/>
              <a:ext cx="4542379" cy="1622324"/>
              <a:chOff x="6067264" y="4464669"/>
              <a:chExt cx="4542379" cy="1622324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6902347" y="4704568"/>
                <a:ext cx="3707296" cy="12523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E5C59F7-822D-9CD5-0296-1CB89FF1D6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067264" y="4464669"/>
                <a:ext cx="1409979" cy="1622324"/>
              </a:xfrm>
              <a:prstGeom prst="rect">
                <a:avLst/>
              </a:prstGeom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7391484" y="4860332"/>
              <a:ext cx="257194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4 700</a:t>
              </a:r>
              <a:endParaRPr kumimoji="0" lang="vi-VN" sz="4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445946" y="5395868"/>
            <a:ext cx="1127397" cy="1134214"/>
          </a:xfrm>
          <a:prstGeom prst="rect">
            <a:avLst/>
          </a:prstGeom>
        </p:spPr>
      </p:pic>
      <p:pic>
        <p:nvPicPr>
          <p:cNvPr id="2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652766" y="246699"/>
            <a:ext cx="10811343" cy="3414208"/>
            <a:chOff x="762000" y="317500"/>
            <a:chExt cx="10668000" cy="1816100"/>
          </a:xfrm>
        </p:grpSpPr>
        <p:sp>
          <p:nvSpPr>
            <p:cNvPr id="31" name="Rounded Rectangle 30"/>
            <p:cNvSpPr/>
            <p:nvPr/>
          </p:nvSpPr>
          <p:spPr>
            <a:xfrm>
              <a:off x="762000" y="317500"/>
              <a:ext cx="10668000" cy="18161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55700" y="794543"/>
              <a:ext cx="10202139" cy="7694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vi-VN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Điền số thích hợp điền vào chỗ chấm: 47000 dm</a:t>
              </a:r>
              <a:r>
                <a:rPr lang="vi-VN" sz="4400" b="1" baseline="30000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vi-VN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 = ... cm</a:t>
              </a:r>
              <a:r>
                <a:rPr lang="vi-VN" sz="4400" b="1" baseline="30000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vi-VN" sz="8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3" name="y2mate.com - 10 seconds countdown Đồng hồ đếm ngược 10 giây_720p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57033" y="0"/>
            <a:ext cx="1234967" cy="694669"/>
          </a:xfrm>
          <a:prstGeom prst="rect">
            <a:avLst/>
          </a:prstGeom>
        </p:spPr>
      </p:pic>
      <p:pic>
        <p:nvPicPr>
          <p:cNvPr id="34" name="Picture 3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467" y="240674"/>
            <a:ext cx="1681112" cy="16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1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0621" y="3950244"/>
            <a:ext cx="4755299" cy="1413969"/>
            <a:chOff x="263962" y="2763078"/>
            <a:chExt cx="4755299" cy="1413969"/>
          </a:xfrm>
        </p:grpSpPr>
        <p:grpSp>
          <p:nvGrpSpPr>
            <p:cNvPr id="3" name="Group 2"/>
            <p:cNvGrpSpPr/>
            <p:nvPr/>
          </p:nvGrpSpPr>
          <p:grpSpPr>
            <a:xfrm>
              <a:off x="263962" y="2763078"/>
              <a:ext cx="4755299" cy="1413969"/>
              <a:chOff x="263962" y="2763078"/>
              <a:chExt cx="4755299" cy="1413969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311965" y="2763078"/>
                <a:ext cx="3707296" cy="12523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95ED675-530E-2FEB-5165-D5A9D6C9BE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3962" y="2763078"/>
                <a:ext cx="1398081" cy="1413969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1459376" y="2990456"/>
              <a:ext cx="332121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  <a:endParaRPr kumimoji="0" lang="vi-VN" sz="4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4739588" y="3999994"/>
            <a:ext cx="1206187" cy="108496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323923" y="3792687"/>
            <a:ext cx="4542379" cy="1499577"/>
            <a:chOff x="6067264" y="2605521"/>
            <a:chExt cx="4542379" cy="1499577"/>
          </a:xfrm>
        </p:grpSpPr>
        <p:grpSp>
          <p:nvGrpSpPr>
            <p:cNvPr id="9" name="Group 8"/>
            <p:cNvGrpSpPr/>
            <p:nvPr/>
          </p:nvGrpSpPr>
          <p:grpSpPr>
            <a:xfrm>
              <a:off x="6067264" y="2605521"/>
              <a:ext cx="4542379" cy="1499577"/>
              <a:chOff x="5503269" y="2615640"/>
              <a:chExt cx="4542379" cy="1499577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6338352" y="2709816"/>
                <a:ext cx="3707296" cy="12523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FB107B9-225D-0A67-1870-EF082249D7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6" r="58214" b="79914"/>
              <a:stretch/>
            </p:blipFill>
            <p:spPr>
              <a:xfrm>
                <a:off x="5503269" y="2615640"/>
                <a:ext cx="1483201" cy="1499577"/>
              </a:xfrm>
              <a:prstGeom prst="rect">
                <a:avLst/>
              </a:prstGeom>
            </p:spPr>
          </p:pic>
        </p:grpSp>
        <p:sp>
          <p:nvSpPr>
            <p:cNvPr id="10" name="Rectangle 9"/>
            <p:cNvSpPr/>
            <p:nvPr/>
          </p:nvSpPr>
          <p:spPr>
            <a:xfrm>
              <a:off x="7477243" y="2990456"/>
              <a:ext cx="2361154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&lt;</a:t>
              </a:r>
              <a:endParaRPr kumimoji="0" lang="vi-VN" sz="4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302603" y="3987685"/>
            <a:ext cx="1127397" cy="113421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27597" y="5252033"/>
            <a:ext cx="4848323" cy="1672386"/>
            <a:chOff x="170938" y="4498470"/>
            <a:chExt cx="4848323" cy="1672386"/>
          </a:xfrm>
        </p:grpSpPr>
        <p:grpSp>
          <p:nvGrpSpPr>
            <p:cNvPr id="15" name="Group 14"/>
            <p:cNvGrpSpPr/>
            <p:nvPr/>
          </p:nvGrpSpPr>
          <p:grpSpPr>
            <a:xfrm>
              <a:off x="170938" y="4498470"/>
              <a:ext cx="4848323" cy="1672386"/>
              <a:chOff x="170938" y="4498470"/>
              <a:chExt cx="4848323" cy="1672386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1311965" y="4726739"/>
                <a:ext cx="3707296" cy="12523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92D05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25FDFC4-4EE5-97AA-5A7D-84B92F0B8C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r="50703"/>
              <a:stretch/>
            </p:blipFill>
            <p:spPr>
              <a:xfrm>
                <a:off x="170938" y="4498470"/>
                <a:ext cx="1584128" cy="1672386"/>
              </a:xfrm>
              <a:prstGeom prst="rect">
                <a:avLst/>
              </a:prstGeom>
            </p:spPr>
          </p:pic>
        </p:grpSp>
        <p:sp>
          <p:nvSpPr>
            <p:cNvPr id="16" name="Rectangle 15"/>
            <p:cNvSpPr/>
            <p:nvPr/>
          </p:nvSpPr>
          <p:spPr>
            <a:xfrm>
              <a:off x="1461698" y="5036234"/>
              <a:ext cx="332121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endParaRPr kumimoji="0" lang="vi-VN" sz="4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712221" y="5506028"/>
            <a:ext cx="1127397" cy="113421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323923" y="5218232"/>
            <a:ext cx="4542379" cy="1622324"/>
            <a:chOff x="6067264" y="4464669"/>
            <a:chExt cx="4542379" cy="1622324"/>
          </a:xfrm>
        </p:grpSpPr>
        <p:grpSp>
          <p:nvGrpSpPr>
            <p:cNvPr id="21" name="Group 20"/>
            <p:cNvGrpSpPr/>
            <p:nvPr/>
          </p:nvGrpSpPr>
          <p:grpSpPr>
            <a:xfrm>
              <a:off x="6067264" y="4464669"/>
              <a:ext cx="4542379" cy="1622324"/>
              <a:chOff x="6067264" y="4464669"/>
              <a:chExt cx="4542379" cy="1622324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6902347" y="4704568"/>
                <a:ext cx="3707296" cy="12523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E5C59F7-822D-9CD5-0296-1CB89FF1D6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067264" y="4464669"/>
                <a:ext cx="1409979" cy="1622324"/>
              </a:xfrm>
              <a:prstGeom prst="rect">
                <a:avLst/>
              </a:prstGeom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7128638" y="4596297"/>
              <a:ext cx="3254713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kumimoji="0" lang="en-US" sz="440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440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kumimoji="0" lang="en-US" sz="440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án</a:t>
              </a:r>
              <a:endParaRPr kumimoji="0" lang="vi-VN" sz="4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302603" y="5373881"/>
            <a:ext cx="1127397" cy="1134214"/>
          </a:xfrm>
          <a:prstGeom prst="rect">
            <a:avLst/>
          </a:prstGeom>
        </p:spPr>
      </p:pic>
      <p:pic>
        <p:nvPicPr>
          <p:cNvPr id="2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762000" y="317499"/>
            <a:ext cx="10668000" cy="33961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30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93179" y="182466"/>
            <a:ext cx="2627529" cy="1486228"/>
          </a:xfrm>
          <a:prstGeom prst="rect">
            <a:avLst/>
          </a:prstGeom>
        </p:spPr>
      </p:pic>
      <p:pic>
        <p:nvPicPr>
          <p:cNvPr id="32" name="y2mate.com - 10 seconds countdown Đồng hồ đếm ngược 10 giây_720p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957033" y="0"/>
            <a:ext cx="1234967" cy="694669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090778" y="1299538"/>
            <a:ext cx="1033922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Điền dấu thích hợp vào chỗ trống: </a:t>
            </a:r>
            <a:endParaRPr lang="vi-VN" sz="44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r>
              <a:rPr lang="vi-VN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4800 cm</a:t>
            </a:r>
            <a:r>
              <a:rPr lang="vi-VN" sz="44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vi-VN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…  4,79 </a:t>
            </a: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vi-VN" sz="44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4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02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2211" y="3684174"/>
            <a:ext cx="4687050" cy="1413969"/>
            <a:chOff x="332211" y="2673688"/>
            <a:chExt cx="4687050" cy="1413969"/>
          </a:xfrm>
        </p:grpSpPr>
        <p:grpSp>
          <p:nvGrpSpPr>
            <p:cNvPr id="3" name="Group 2"/>
            <p:cNvGrpSpPr/>
            <p:nvPr/>
          </p:nvGrpSpPr>
          <p:grpSpPr>
            <a:xfrm>
              <a:off x="332211" y="2673688"/>
              <a:ext cx="4687050" cy="1413969"/>
              <a:chOff x="332211" y="2673688"/>
              <a:chExt cx="4687050" cy="1413969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311965" y="2763078"/>
                <a:ext cx="3707296" cy="12523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95ED675-530E-2FEB-5165-D5A9D6C9BE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2211" y="2673688"/>
                <a:ext cx="1398081" cy="1413969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1286467" y="3027605"/>
              <a:ext cx="344323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kumimoji="0" lang="en-US" sz="440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2 812 </a:t>
              </a:r>
              <a:r>
                <a:rPr lang="vi-VN" sz="4400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dm</a:t>
              </a:r>
              <a:r>
                <a:rPr lang="vi-VN" sz="4400" baseline="30000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vi-VN" sz="4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4455562" y="3867112"/>
            <a:ext cx="1206187" cy="108496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067264" y="3616007"/>
            <a:ext cx="4542379" cy="1499577"/>
            <a:chOff x="6067264" y="2605521"/>
            <a:chExt cx="4542379" cy="1499577"/>
          </a:xfrm>
        </p:grpSpPr>
        <p:grpSp>
          <p:nvGrpSpPr>
            <p:cNvPr id="9" name="Group 8"/>
            <p:cNvGrpSpPr/>
            <p:nvPr/>
          </p:nvGrpSpPr>
          <p:grpSpPr>
            <a:xfrm>
              <a:off x="6067264" y="2605521"/>
              <a:ext cx="4542379" cy="1499577"/>
              <a:chOff x="5503269" y="2615640"/>
              <a:chExt cx="4542379" cy="1499577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6338352" y="2711187"/>
                <a:ext cx="3707296" cy="12523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FB107B9-225D-0A67-1870-EF082249D7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6" r="58214" b="79914"/>
              <a:stretch/>
            </p:blipFill>
            <p:spPr>
              <a:xfrm>
                <a:off x="5503269" y="2615640"/>
                <a:ext cx="1483201" cy="1499577"/>
              </a:xfrm>
              <a:prstGeom prst="rect">
                <a:avLst/>
              </a:prstGeom>
            </p:spPr>
          </p:pic>
        </p:grpSp>
        <p:sp>
          <p:nvSpPr>
            <p:cNvPr id="10" name="Rectangle 9"/>
            <p:cNvSpPr/>
            <p:nvPr/>
          </p:nvSpPr>
          <p:spPr>
            <a:xfrm>
              <a:off x="7034376" y="2920520"/>
              <a:ext cx="344323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0" lang="en-US" sz="440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2 182 </a:t>
              </a:r>
              <a:r>
                <a:rPr lang="vi-VN" sz="4400" dirty="0" smtClean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dm</a:t>
              </a:r>
              <a:r>
                <a:rPr lang="vi-VN" sz="4400" baseline="30000" dirty="0" smtClean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kumimoji="0" lang="en-US" sz="440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kumimoji="0" lang="en-US" sz="4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101988" y="3798688"/>
            <a:ext cx="1127397" cy="113421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70938" y="5115584"/>
            <a:ext cx="4848323" cy="1672386"/>
            <a:chOff x="170938" y="4498470"/>
            <a:chExt cx="4848323" cy="1672386"/>
          </a:xfrm>
        </p:grpSpPr>
        <p:grpSp>
          <p:nvGrpSpPr>
            <p:cNvPr id="15" name="Group 14"/>
            <p:cNvGrpSpPr/>
            <p:nvPr/>
          </p:nvGrpSpPr>
          <p:grpSpPr>
            <a:xfrm>
              <a:off x="170938" y="4498470"/>
              <a:ext cx="4848323" cy="1672386"/>
              <a:chOff x="170938" y="4498470"/>
              <a:chExt cx="4848323" cy="1672386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1311965" y="4726739"/>
                <a:ext cx="3707296" cy="12523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92D05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25FDFC4-4EE5-97AA-5A7D-84B92F0B8C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r="50703"/>
              <a:stretch/>
            </p:blipFill>
            <p:spPr>
              <a:xfrm>
                <a:off x="170938" y="4498470"/>
                <a:ext cx="1584128" cy="1672386"/>
              </a:xfrm>
              <a:prstGeom prst="rect">
                <a:avLst/>
              </a:prstGeom>
            </p:spPr>
          </p:pic>
        </p:grpSp>
        <p:sp>
          <p:nvSpPr>
            <p:cNvPr id="16" name="Rectangle 15"/>
            <p:cNvSpPr/>
            <p:nvPr/>
          </p:nvSpPr>
          <p:spPr>
            <a:xfrm>
              <a:off x="1434339" y="4986916"/>
              <a:ext cx="314749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2 812</a:t>
              </a:r>
              <a:endParaRPr kumimoji="0" lang="vi-VN" sz="4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455562" y="5369579"/>
            <a:ext cx="1127397" cy="113421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067264" y="5081783"/>
            <a:ext cx="4542379" cy="1622324"/>
            <a:chOff x="6067264" y="4464669"/>
            <a:chExt cx="4542379" cy="1622324"/>
          </a:xfrm>
        </p:grpSpPr>
        <p:grpSp>
          <p:nvGrpSpPr>
            <p:cNvPr id="21" name="Group 20"/>
            <p:cNvGrpSpPr/>
            <p:nvPr/>
          </p:nvGrpSpPr>
          <p:grpSpPr>
            <a:xfrm>
              <a:off x="6067264" y="4464669"/>
              <a:ext cx="4542379" cy="1622324"/>
              <a:chOff x="6067264" y="4464669"/>
              <a:chExt cx="4542379" cy="1622324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6902347" y="4704568"/>
                <a:ext cx="3707296" cy="12523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E5C59F7-822D-9CD5-0296-1CB89FF1D6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067264" y="4464669"/>
                <a:ext cx="1409979" cy="1622324"/>
              </a:xfrm>
              <a:prstGeom prst="rect">
                <a:avLst/>
              </a:prstGeom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7412968" y="4946012"/>
              <a:ext cx="268605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</a:t>
              </a:r>
              <a:r>
                <a:rPr lang="en-US" sz="4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182</a:t>
              </a:r>
              <a:endPara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045944" y="5237432"/>
            <a:ext cx="1127397" cy="1134214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733264" y="307438"/>
            <a:ext cx="10668000" cy="316543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30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79371" y="9051"/>
            <a:ext cx="1864825" cy="1866484"/>
          </a:xfrm>
          <a:prstGeom prst="rect">
            <a:avLst/>
          </a:prstGeom>
        </p:spPr>
      </p:pic>
      <p:pic>
        <p:nvPicPr>
          <p:cNvPr id="32" name="y2mate.com - 10 seconds countdown Đồng hồ đếm ngược 10 giây_720p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957033" y="0"/>
            <a:ext cx="1234967" cy="694669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882078" y="1070023"/>
            <a:ext cx="83703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 quả phép tính:</a:t>
            </a:r>
          </a:p>
          <a:p>
            <a:pPr algn="ctr"/>
            <a:r>
              <a:rPr lang="vi-VN" sz="4400" b="1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1837 dm</a:t>
            </a:r>
            <a:r>
              <a:rPr lang="vi-VN" sz="4400" b="1" i="0" baseline="3000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400" b="1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+ 975 dm</a:t>
            </a:r>
            <a:r>
              <a:rPr lang="vi-VN" sz="4400" b="1" i="0" baseline="3000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400" b="1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là:</a:t>
            </a:r>
            <a:endParaRPr lang="vi-VN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407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822" y="589320"/>
            <a:ext cx="9602356" cy="35561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DD9307-0EF6-0D95-8AA2-6DBA91DCF8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9"/>
          <a:stretch/>
        </p:blipFill>
        <p:spPr>
          <a:xfrm>
            <a:off x="4077782" y="4424793"/>
            <a:ext cx="7131857" cy="21711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6751" y="3779058"/>
            <a:ext cx="2585488" cy="223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82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755F56-29F5-1185-FBBA-483863B9E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574"/>
            <a:ext cx="1500798" cy="1191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E888E4-BD82-04FF-9DAB-C2196B0047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205" y="-78560"/>
            <a:ext cx="1426205" cy="14705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DD9307-0EF6-0D95-8AA2-6DBA91DCF8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9"/>
          <a:stretch/>
        </p:blipFill>
        <p:spPr>
          <a:xfrm>
            <a:off x="1846162" y="4367914"/>
            <a:ext cx="8499676" cy="25875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3900" y="379366"/>
            <a:ext cx="5444200" cy="25239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623" y="1584196"/>
            <a:ext cx="2548349" cy="1603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463" y="2088551"/>
            <a:ext cx="10931075" cy="18777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8100" y="3639379"/>
            <a:ext cx="276782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39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94362" y="2433017"/>
            <a:ext cx="1082333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– Nhận biết được đơn vị đo thể tích mét khối:</a:t>
            </a:r>
          </a:p>
          <a:p>
            <a:pPr algn="just"/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+ Biểu tượng, tên gọi, kí hiệu.</a:t>
            </a:r>
          </a:p>
          <a:p>
            <a:pPr algn="just"/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+ Đọc, viết các số đo theo đơn vị mét khối.</a:t>
            </a:r>
          </a:p>
          <a:p>
            <a:pPr algn="just"/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+ Quan hệ với đơn vị đề-xi-mét khối, xăng-ti-mét khối, chuyển đổi đơn vị đo.</a:t>
            </a:r>
          </a:p>
          <a:p>
            <a:pPr algn="just"/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– Giải quyết vấn đề đơn giản liên quan đến mét khối.</a:t>
            </a:r>
          </a:p>
          <a:p>
            <a:pPr algn="just"/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– HS có cơ hội phát triển các năng lực tư duy và lập luận toán học; giao tiếp toán học; sử dụng công cụ, phương tiện học toán; mô hình hoá toán học, giải quyết vấn đề toán học và các phẩm chất chăm chỉ, trung thực, trách nhiệm.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63" y="576390"/>
            <a:ext cx="1093107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65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881</Words>
  <Application>Microsoft Office PowerPoint</Application>
  <PresentationFormat>Widescreen</PresentationFormat>
  <Paragraphs>93</Paragraphs>
  <Slides>31</Slides>
  <Notes>9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Cambria</vt:lpstr>
      <vt:lpstr>Cambria Math</vt:lpstr>
      <vt:lpstr>SVN-Newton</vt:lpstr>
      <vt:lpstr>Times New Roman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77</cp:revision>
  <dcterms:created xsi:type="dcterms:W3CDTF">2024-12-26T15:56:47Z</dcterms:created>
  <dcterms:modified xsi:type="dcterms:W3CDTF">2024-12-27T02:57:13Z</dcterms:modified>
</cp:coreProperties>
</file>