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 id="2147483741" r:id="rId6"/>
  </p:sldMasterIdLst>
  <p:notesMasterIdLst>
    <p:notesMasterId r:id="rId31"/>
  </p:notesMasterIdLst>
  <p:sldIdLst>
    <p:sldId id="496" r:id="rId7"/>
    <p:sldId id="306" r:id="rId8"/>
    <p:sldId id="262" r:id="rId9"/>
    <p:sldId id="288" r:id="rId10"/>
    <p:sldId id="501" r:id="rId11"/>
    <p:sldId id="2640" r:id="rId12"/>
    <p:sldId id="507" r:id="rId13"/>
    <p:sldId id="510" r:id="rId14"/>
    <p:sldId id="541" r:id="rId15"/>
    <p:sldId id="2654" r:id="rId16"/>
    <p:sldId id="2655" r:id="rId17"/>
    <p:sldId id="2656" r:id="rId18"/>
    <p:sldId id="2657" r:id="rId19"/>
    <p:sldId id="437" r:id="rId20"/>
    <p:sldId id="2658" r:id="rId21"/>
    <p:sldId id="535" r:id="rId22"/>
    <p:sldId id="2653" r:id="rId23"/>
    <p:sldId id="2652" r:id="rId24"/>
    <p:sldId id="2659" r:id="rId25"/>
    <p:sldId id="528" r:id="rId26"/>
    <p:sldId id="2651" r:id="rId27"/>
    <p:sldId id="2660"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56" d="100"/>
          <a:sy n="56" d="100"/>
        </p:scale>
        <p:origin x="99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4</a:t>
            </a:fld>
            <a:endParaRPr lang="en-US"/>
          </a:p>
        </p:txBody>
      </p:sp>
    </p:spTree>
    <p:extLst>
      <p:ext uri="{BB962C8B-B14F-4D97-AF65-F5344CB8AC3E}">
        <p14:creationId xmlns:p14="http://schemas.microsoft.com/office/powerpoint/2010/main" val="193641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0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6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9</a:t>
            </a:fld>
            <a:endParaRPr lang="en-US"/>
          </a:p>
        </p:txBody>
      </p:sp>
    </p:spTree>
    <p:extLst>
      <p:ext uri="{BB962C8B-B14F-4D97-AF65-F5344CB8AC3E}">
        <p14:creationId xmlns:p14="http://schemas.microsoft.com/office/powerpoint/2010/main" val="206191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05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78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4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3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14</a:t>
            </a:fld>
            <a:endParaRPr lang="en-US"/>
          </a:p>
        </p:txBody>
      </p:sp>
    </p:spTree>
    <p:extLst>
      <p:ext uri="{BB962C8B-B14F-4D97-AF65-F5344CB8AC3E}">
        <p14:creationId xmlns:p14="http://schemas.microsoft.com/office/powerpoint/2010/main" val="2385031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0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5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1/20/2025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8670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31379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86809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897386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799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43576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596042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95981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8465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72680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5429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10008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6176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3765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0760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117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06012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221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72743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1923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714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1/20/2025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1400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57660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318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091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0599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5946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243583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230968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29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117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2205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477739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507498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98321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072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070837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2933968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168916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0713423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84966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62271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sv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4.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pic>
        <p:nvPicPr>
          <p:cNvPr id="5" name="Picture 4" descr="A round pink label with white text and a black background&#10;&#10;Description automatically generated">
            <a:extLst>
              <a:ext uri="{FF2B5EF4-FFF2-40B4-BE49-F238E27FC236}">
                <a16:creationId xmlns:a16="http://schemas.microsoft.com/office/drawing/2014/main" id="{A544DD1E-449F-EF6E-5B5D-93567A33292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pic>
        <p:nvPicPr>
          <p:cNvPr id="3" name="Picture 2" descr="A round pink label with white text and a black background&#10;&#10;Description automatically generated">
            <a:extLst>
              <a:ext uri="{FF2B5EF4-FFF2-40B4-BE49-F238E27FC236}">
                <a16:creationId xmlns:a16="http://schemas.microsoft.com/office/drawing/2014/main" id="{CEF23B30-730A-0148-C418-38D33048D7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1/20/2025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8281492-1A61-6AED-9F71-A914D902B1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094D3A5-7847-E372-6001-58AEC3CA63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25693174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845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4B660D4D-A9E1-FC8E-B69C-50C782F3C72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3820853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1.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20.sv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3.wdp"/><Relationship Id="rId7" Type="http://schemas.openxmlformats.org/officeDocument/2006/relationships/image" Target="../media/image58.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6.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4A66B3-C41D-CFC1-2E13-00C372DE0043}"/>
              </a:ext>
            </a:extLst>
          </p:cNvPr>
          <p:cNvPicPr>
            <a:picLocks noChangeAspect="1"/>
          </p:cNvPicPr>
          <p:nvPr/>
        </p:nvPicPr>
        <p:blipFill>
          <a:blip r:embed="rId5"/>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6092190" y="1062990"/>
            <a:ext cx="5280661" cy="413766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3600" b="1" dirty="0">
                <a:solidFill>
                  <a:srgbClr val="FF0000"/>
                </a:solidFill>
              </a:rPr>
              <a:t>Kiểm lâm tuần tra rừng: quản lí, bảo vệ rừng khỏi việc bị chặt phá bừa bãi, phát hiện, ngăn chặn cháy rừng kịp thời,...</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E8EBCF3-9462-41BB-E78F-9C2CBF743992}"/>
              </a:ext>
            </a:extLst>
          </p:cNvPr>
          <p:cNvPicPr>
            <a:picLocks noChangeAspect="1"/>
          </p:cNvPicPr>
          <p:nvPr/>
        </p:nvPicPr>
        <p:blipFill>
          <a:blip r:embed="rId5"/>
          <a:stretch>
            <a:fillRect/>
          </a:stretch>
        </p:blipFill>
        <p:spPr>
          <a:xfrm>
            <a:off x="722947" y="1608772"/>
            <a:ext cx="5044237" cy="3168968"/>
          </a:xfrm>
          <a:prstGeom prst="rect">
            <a:avLst/>
          </a:prstGeom>
        </p:spPr>
      </p:pic>
    </p:spTree>
    <p:extLst>
      <p:ext uri="{BB962C8B-B14F-4D97-AF65-F5344CB8AC3E}">
        <p14:creationId xmlns:p14="http://schemas.microsoft.com/office/powerpoint/2010/main" val="38150652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5886450" y="1303020"/>
            <a:ext cx="5474971" cy="389763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Khu bảo tồn thiên nhiên cho phép giữ gìn các quần thể sinh vật, các hệ sinh thái.</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6C4AC12B-BDDB-2671-871E-16EB6F93229C}"/>
              </a:ext>
            </a:extLst>
          </p:cNvPr>
          <p:cNvPicPr>
            <a:picLocks noChangeAspect="1"/>
          </p:cNvPicPr>
          <p:nvPr/>
        </p:nvPicPr>
        <p:blipFill>
          <a:blip r:embed="rId5"/>
          <a:stretch>
            <a:fillRect/>
          </a:stretch>
        </p:blipFill>
        <p:spPr>
          <a:xfrm>
            <a:off x="804862" y="1613534"/>
            <a:ext cx="4551609" cy="3347085"/>
          </a:xfrm>
          <a:prstGeom prst="rect">
            <a:avLst/>
          </a:prstGeom>
        </p:spPr>
      </p:pic>
    </p:spTree>
    <p:extLst>
      <p:ext uri="{BB962C8B-B14F-4D97-AF65-F5344CB8AC3E}">
        <p14:creationId xmlns:p14="http://schemas.microsoft.com/office/powerpoint/2010/main" val="413196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5886450" y="1303020"/>
            <a:ext cx="5772150" cy="389763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3200" b="1">
                <a:solidFill>
                  <a:srgbClr val="FF0000"/>
                </a:solidFill>
              </a:rPr>
              <a:t>Xử lí nước thải trước khi thải ra môi trường: giúp xử lí các chất độc hại, vi khuẩn gây bệnh có thể gây ô nhiễm môi trường tự nhiên và sức khoẻ của con người.</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061120E-E4D5-B24E-44EC-1F3CC89A47C3}"/>
              </a:ext>
            </a:extLst>
          </p:cNvPr>
          <p:cNvPicPr>
            <a:picLocks noChangeAspect="1"/>
          </p:cNvPicPr>
          <p:nvPr/>
        </p:nvPicPr>
        <p:blipFill>
          <a:blip r:embed="rId5"/>
          <a:stretch>
            <a:fillRect/>
          </a:stretch>
        </p:blipFill>
        <p:spPr>
          <a:xfrm>
            <a:off x="529589" y="1716404"/>
            <a:ext cx="4797951" cy="3449955"/>
          </a:xfrm>
          <a:prstGeom prst="rect">
            <a:avLst/>
          </a:prstGeom>
        </p:spPr>
      </p:pic>
    </p:spTree>
    <p:extLst>
      <p:ext uri="{BB962C8B-B14F-4D97-AF65-F5344CB8AC3E}">
        <p14:creationId xmlns:p14="http://schemas.microsoft.com/office/powerpoint/2010/main" val="25367837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5886450" y="1303020"/>
            <a:ext cx="5772150" cy="389763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Tắt điện khi không sử dụng: giúp tiết kiệm điện, bảo vệ đồ điện, giảm chi phí, giảm lượng khí thải các-bô-níc.</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3" name="Picture 2">
            <a:extLst>
              <a:ext uri="{FF2B5EF4-FFF2-40B4-BE49-F238E27FC236}">
                <a16:creationId xmlns:a16="http://schemas.microsoft.com/office/drawing/2014/main" id="{5D2EC07A-E356-0128-CF24-CA8E4FAD7A61}"/>
              </a:ext>
            </a:extLst>
          </p:cNvPr>
          <p:cNvPicPr>
            <a:picLocks noChangeAspect="1"/>
          </p:cNvPicPr>
          <p:nvPr/>
        </p:nvPicPr>
        <p:blipFill>
          <a:blip r:embed="rId5"/>
          <a:stretch>
            <a:fillRect/>
          </a:stretch>
        </p:blipFill>
        <p:spPr>
          <a:xfrm>
            <a:off x="501967" y="1768792"/>
            <a:ext cx="4885413" cy="3283268"/>
          </a:xfrm>
          <a:prstGeom prst="rect">
            <a:avLst/>
          </a:prstGeom>
        </p:spPr>
      </p:pic>
    </p:spTree>
    <p:extLst>
      <p:ext uri="{BB962C8B-B14F-4D97-AF65-F5344CB8AC3E}">
        <p14:creationId xmlns:p14="http://schemas.microsoft.com/office/powerpoint/2010/main" val="41590085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4605" y="1548264"/>
            <a:ext cx="8124581" cy="3385542"/>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Cùng với việc phát triển đời sống thì con người hiện nay đã rất quan tâm tới việc bảo vệ môi trường và tiết kiệm tài nguyên thiên nhiên.</a:t>
            </a: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078" b="65783"/>
          <a:stretch/>
        </p:blipFill>
        <p:spPr>
          <a:xfrm>
            <a:off x="2662020" y="135877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63776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blue and red text&#10;&#10;Description automatically generated">
            <a:extLst>
              <a:ext uri="{FF2B5EF4-FFF2-40B4-BE49-F238E27FC236}">
                <a16:creationId xmlns:a16="http://schemas.microsoft.com/office/drawing/2014/main" id="{A861C7A4-E719-20B1-A7A0-23EEF1120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940" y="2350077"/>
            <a:ext cx="8191500" cy="3994202"/>
          </a:xfrm>
          <a:prstGeom prst="rect">
            <a:avLst/>
          </a:prstGeom>
        </p:spPr>
      </p:pic>
    </p:spTree>
    <p:extLst>
      <p:ext uri="{BB962C8B-B14F-4D97-AF65-F5344CB8AC3E}">
        <p14:creationId xmlns:p14="http://schemas.microsoft.com/office/powerpoint/2010/main" val="238780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24297" y="514348"/>
            <a:ext cx="7874333" cy="3886202"/>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279503" y="1008557"/>
            <a:ext cx="7459107" cy="2800767"/>
          </a:xfrm>
          <a:prstGeom prst="rect">
            <a:avLst/>
          </a:prstGeom>
          <a:noFill/>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Kể những hoạt động khác và nêu ý nghĩa của hoạt động đó với việc bảo vệ môi trường và tài nguyên thiên nhiên.</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5112546-5B34-0FB5-B9B2-136F57D99A0E}"/>
              </a:ext>
            </a:extLst>
          </p:cNvPr>
          <p:cNvGrpSpPr/>
          <p:nvPr/>
        </p:nvGrpSpPr>
        <p:grpSpPr>
          <a:xfrm>
            <a:off x="231974" y="845741"/>
            <a:ext cx="4079873" cy="5781919"/>
            <a:chOff x="62471" y="1278631"/>
            <a:chExt cx="3666867" cy="5277987"/>
          </a:xfrm>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68D94EB9-7334-1212-9334-3CF796CFF831}"/>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336E674-140D-2C9F-5E52-434DF92DB82B}"/>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A70F4B-1AC9-A2C3-BF3C-7FF86B7B18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41E2C671-C6C0-B8AF-A7F5-406AD758C52F}"/>
              </a:ext>
            </a:extLst>
          </p:cNvPr>
          <p:cNvSpPr txBox="1"/>
          <p:nvPr/>
        </p:nvSpPr>
        <p:spPr>
          <a:xfrm>
            <a:off x="537210" y="388620"/>
            <a:ext cx="10835640" cy="646331"/>
          </a:xfrm>
          <a:prstGeom prst="rect">
            <a:avLst/>
          </a:prstGeom>
          <a:noFill/>
        </p:spPr>
        <p:txBody>
          <a:bodyPr wrap="square" rtlCol="0">
            <a:spAutoFit/>
          </a:bodyPr>
          <a:lstStyle/>
          <a:p>
            <a:pPr lvl="0" algn="ctr"/>
            <a:r>
              <a:rPr lang="en-US" sz="3600" b="1" dirty="0">
                <a:solidFill>
                  <a:srgbClr val="FF0000"/>
                </a:solidFill>
                <a:latin typeface="Cambria" panose="02040503050406030204" pitchFamily="18" charset="0"/>
                <a:ea typeface="Cambria" panose="02040503050406030204" pitchFamily="18" charset="0"/>
              </a:rPr>
              <a:t>Hoàn </a:t>
            </a:r>
            <a:r>
              <a:rPr lang="en-US" sz="3600" b="1" dirty="0" err="1">
                <a:solidFill>
                  <a:srgbClr val="FF0000"/>
                </a:solidFill>
                <a:latin typeface="Cambria" panose="02040503050406030204" pitchFamily="18" charset="0"/>
                <a:ea typeface="Cambria" panose="02040503050406030204" pitchFamily="18" charset="0"/>
              </a:rPr>
              <a:t>thành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Phiếu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thảo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luận</a:t>
            </a:r>
            <a:endParaRPr kumimoji="0" lang="vi-VN"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12008650-4167-0AAE-5129-CCDA9997D077}"/>
              </a:ext>
            </a:extLst>
          </p:cNvPr>
          <p:cNvGraphicFramePr>
            <a:graphicFrameLocks noGrp="1"/>
          </p:cNvGraphicFramePr>
          <p:nvPr>
            <p:extLst>
              <p:ext uri="{D42A27DB-BD31-4B8C-83A1-F6EECF244321}">
                <p14:modId xmlns:p14="http://schemas.microsoft.com/office/powerpoint/2010/main" val="2443732302"/>
              </p:ext>
            </p:extLst>
          </p:nvPr>
        </p:nvGraphicFramePr>
        <p:xfrm>
          <a:off x="960120" y="1542626"/>
          <a:ext cx="10344150" cy="2854255"/>
        </p:xfrm>
        <a:graphic>
          <a:graphicData uri="http://schemas.openxmlformats.org/drawingml/2006/table">
            <a:tbl>
              <a:tblPr firstRow="1" bandRow="1">
                <a:tableStyleId>{5C22544A-7EE6-4342-B048-85BDC9FD1C3A}</a:tableStyleId>
              </a:tblPr>
              <a:tblGrid>
                <a:gridCol w="5172075">
                  <a:extLst>
                    <a:ext uri="{9D8B030D-6E8A-4147-A177-3AD203B41FA5}">
                      <a16:colId xmlns:a16="http://schemas.microsoft.com/office/drawing/2014/main" val="3943459079"/>
                    </a:ext>
                  </a:extLst>
                </a:gridCol>
                <a:gridCol w="5172075">
                  <a:extLst>
                    <a:ext uri="{9D8B030D-6E8A-4147-A177-3AD203B41FA5}">
                      <a16:colId xmlns:a16="http://schemas.microsoft.com/office/drawing/2014/main" val="1705393014"/>
                    </a:ext>
                  </a:extLst>
                </a:gridCol>
              </a:tblGrid>
              <a:tr h="640504">
                <a:tc gridSpan="2">
                  <a:txBody>
                    <a:bodyPr/>
                    <a:lstStyle/>
                    <a:p>
                      <a:pPr algn="ct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226705797"/>
                  </a:ext>
                </a:extLst>
              </a:tr>
              <a:tr h="845820">
                <a:tc>
                  <a:txBody>
                    <a:bodyPr/>
                    <a:lstStyle/>
                    <a:p>
                      <a:pPr algn="ct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Ý </a:t>
                      </a:r>
                      <a:r>
                        <a:rPr lang="en-US" sz="3600" dirty="0" err="1">
                          <a:latin typeface="Cambria" panose="02040503050406030204" pitchFamily="18" charset="0"/>
                          <a:ea typeface="Cambria" panose="02040503050406030204" pitchFamily="18" charset="0"/>
                        </a:rPr>
                        <a:t>nghĩa</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6999066"/>
                  </a:ext>
                </a:extLst>
              </a:tr>
              <a:tr h="1367931">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0246549"/>
                  </a:ext>
                </a:extLst>
              </a:tr>
            </a:tbl>
          </a:graphicData>
        </a:graphic>
      </p:graphicFrame>
    </p:spTree>
    <p:extLst>
      <p:ext uri="{BB962C8B-B14F-4D97-AF65-F5344CB8AC3E}">
        <p14:creationId xmlns:p14="http://schemas.microsoft.com/office/powerpoint/2010/main" val="15456007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4" name="Picture 3">
            <a:extLst>
              <a:ext uri="{FF2B5EF4-FFF2-40B4-BE49-F238E27FC236}">
                <a16:creationId xmlns:a16="http://schemas.microsoft.com/office/drawing/2014/main" id="{41A144E2-443B-AA4E-F6B6-CD0275049306}"/>
              </a:ext>
            </a:extLst>
          </p:cNvPr>
          <p:cNvPicPr>
            <a:picLocks noChangeAspect="1"/>
          </p:cNvPicPr>
          <p:nvPr/>
        </p:nvPicPr>
        <p:blipFill>
          <a:blip r:embed="rId5"/>
          <a:stretch>
            <a:fillRect/>
          </a:stretch>
        </p:blipFill>
        <p:spPr>
          <a:xfrm>
            <a:off x="4160519" y="405118"/>
            <a:ext cx="3826077" cy="5904241"/>
          </a:xfrm>
          <a:prstGeom prst="rect">
            <a:avLst/>
          </a:prstGeom>
        </p:spPr>
      </p:pic>
    </p:spTree>
    <p:extLst>
      <p:ext uri="{BB962C8B-B14F-4D97-AF65-F5344CB8AC3E}">
        <p14:creationId xmlns:p14="http://schemas.microsoft.com/office/powerpoint/2010/main" val="7900511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4605" y="154826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Con người đang ngày càng có nhiều biện pháp hiệu quả để bảo vệ môi trường và tài nguyên thiên nhiên, điều quan trọng nhất là chúng ta cần hành động ngay và tuyên truyền cho mọi người cùng tham gia</a:t>
            </a:r>
            <a:r>
              <a:rPr lang="en-US" sz="4400" b="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078" b="65783"/>
          <a:stretch/>
        </p:blipFill>
        <p:spPr>
          <a:xfrm>
            <a:off x="2662020" y="135877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2269960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3" name="Title 2">
            <a:extLst>
              <a:ext uri="{FF2B5EF4-FFF2-40B4-BE49-F238E27FC236}">
                <a16:creationId xmlns:a16="http://schemas.microsoft.com/office/drawing/2014/main" id="{41D50786-1E04-E2BE-6B66-DFF9498DFBC0}"/>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C38107FF-7D1D-3718-63DF-D6B795CC9867}"/>
              </a:ext>
            </a:extLst>
          </p:cNvPr>
          <p:cNvPicPr>
            <a:picLocks noChangeAspect="1"/>
          </p:cNvPicPr>
          <p:nvPr/>
        </p:nvPicPr>
        <p:blipFill>
          <a:blip r:embed="rId4"/>
          <a:stretch>
            <a:fillRect/>
          </a:stretch>
        </p:blipFill>
        <p:spPr>
          <a:xfrm>
            <a:off x="5976892" y="1353966"/>
            <a:ext cx="5450296" cy="2481287"/>
          </a:xfrm>
          <a:prstGeom prst="rect">
            <a:avLst/>
          </a:prstGeom>
        </p:spPr>
      </p:pic>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FCA6AE6-5964-48C6-8BF5-E2B92FEFFF5A}"/>
              </a:ext>
            </a:extLst>
          </p:cNvPr>
          <p:cNvSpPr/>
          <p:nvPr/>
        </p:nvSpPr>
        <p:spPr>
          <a:xfrm>
            <a:off x="96447" y="924207"/>
            <a:ext cx="8208973" cy="3499203"/>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8284374" y="2673869"/>
            <a:ext cx="3786079" cy="3938665"/>
          </a:xfrm>
          <a:prstGeom prst="rect">
            <a:avLst/>
          </a:prstGeom>
        </p:spPr>
      </p:pic>
      <p:sp>
        <p:nvSpPr>
          <p:cNvPr id="6" name="TextBox 5">
            <a:extLst>
              <a:ext uri="{FF2B5EF4-FFF2-40B4-BE49-F238E27FC236}">
                <a16:creationId xmlns:a16="http://schemas.microsoft.com/office/drawing/2014/main" id="{2AF0BD79-FBE5-4A20-AF82-01704E9B49E3}"/>
              </a:ext>
            </a:extLst>
          </p:cNvPr>
          <p:cNvSpPr txBox="1"/>
          <p:nvPr/>
        </p:nvSpPr>
        <p:spPr>
          <a:xfrm>
            <a:off x="410501" y="1111837"/>
            <a:ext cx="8034727" cy="2862322"/>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những việc đã làm để bảo vệ môi trường, gồm:</a:t>
            </a:r>
          </a:p>
          <a:p>
            <a:pPr lvl="0" algn="just"/>
            <a:r>
              <a:rPr lang="vi-VN" sz="3600" dirty="0">
                <a:solidFill>
                  <a:srgbClr val="002060"/>
                </a:solidFill>
                <a:latin typeface="Cambria" panose="02040503050406030204" pitchFamily="18" charset="0"/>
                <a:ea typeface="Cambria" panose="02040503050406030204" pitchFamily="18" charset="0"/>
              </a:rPr>
              <a:t>+ Ở nhà.</a:t>
            </a:r>
            <a:endParaRPr lang="en-US" sz="3600" dirty="0">
              <a:solidFill>
                <a:srgbClr val="002060"/>
              </a:solidFill>
              <a:latin typeface="Cambria" panose="02040503050406030204" pitchFamily="18" charset="0"/>
              <a:ea typeface="Cambria" panose="02040503050406030204" pitchFamily="18" charset="0"/>
            </a:endParaRPr>
          </a:p>
          <a:p>
            <a:pPr lvl="0" algn="just"/>
            <a:r>
              <a:rPr lang="vi-VN" sz="3600" dirty="0">
                <a:solidFill>
                  <a:srgbClr val="002060"/>
                </a:solidFill>
                <a:latin typeface="Cambria" panose="02040503050406030204" pitchFamily="18" charset="0"/>
                <a:ea typeface="Cambria" panose="02040503050406030204" pitchFamily="18" charset="0"/>
              </a:rPr>
              <a:t>+ Ở trường.</a:t>
            </a:r>
          </a:p>
          <a:p>
            <a:pPr lvl="0" algn="just"/>
            <a:r>
              <a:rPr lang="vi-VN" sz="3600" dirty="0">
                <a:solidFill>
                  <a:srgbClr val="002060"/>
                </a:solidFill>
                <a:latin typeface="Cambria" panose="02040503050406030204" pitchFamily="18" charset="0"/>
                <a:ea typeface="Cambria" panose="02040503050406030204" pitchFamily="18" charset="0"/>
              </a:rPr>
              <a:t>+ Cùng với cộng đồng.</a:t>
            </a:r>
          </a:p>
        </p:txBody>
      </p:sp>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CD6C32F5-2C6D-DB7C-5FF9-40E525F9E51B}"/>
              </a:ext>
            </a:extLst>
          </p:cNvPr>
          <p:cNvSpPr txBox="1"/>
          <p:nvPr/>
        </p:nvSpPr>
        <p:spPr>
          <a:xfrm>
            <a:off x="891540" y="788670"/>
            <a:ext cx="10515600" cy="4606389"/>
          </a:xfrm>
          <a:prstGeom prst="rect">
            <a:avLst/>
          </a:prstGeom>
          <a:noFill/>
        </p:spPr>
        <p:txBody>
          <a:bodyPr wrap="square" rtlCol="0">
            <a:spAutoFit/>
          </a:bodyPr>
          <a:lstStyle/>
          <a:p>
            <a:pPr marL="0" marR="0" algn="just">
              <a:spcBef>
                <a:spcPts val="0"/>
              </a:spcBef>
              <a:spcAft>
                <a:spcPts val="800"/>
              </a:spcAft>
            </a:pPr>
            <a:r>
              <a:rPr lang="nl-NL"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nhà: </a:t>
            </a:r>
            <a:r>
              <a:rPr lang="nl-NL"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Dọn vệ sinh nhà cửa, tiết kiệm điện nước, phân loại rác,...</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nl-NL"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trường: </a:t>
            </a:r>
            <a:r>
              <a:rPr lang="nl-NL"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 lấy đủ nước để uống, tắt điện lớp học khi cả lớp ra ngoài, thu gom giấy vụn. </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nl-NL"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Cùng cộng đồng: </a:t>
            </a:r>
            <a:r>
              <a:rPr lang="nl-NL"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Thực hiện giờ Trái Đất, giữ vệ sinh nơi công cộng, đi chơi, đi học bằng xe buýt, dùng xe đạp </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210936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rPr>
              <a:t>Chuẩn bị bài mới</a:t>
            </a:r>
            <a:endParaRPr lang="vi-VN"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Xem lại</a:t>
            </a:r>
            <a:endParaRPr lang="vi-VN"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E61BEC5-2CE9-FCBD-69A7-85EC51B065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9279273" y="14483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E0B31E37-AE3F-D7C5-E87C-4EF6997278B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330326" y="1580013"/>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5" name="Picture 4" descr="A group of blue and pink letters&#10;&#10;Description automatically generated">
            <a:extLst>
              <a:ext uri="{FF2B5EF4-FFF2-40B4-BE49-F238E27FC236}">
                <a16:creationId xmlns:a16="http://schemas.microsoft.com/office/drawing/2014/main" id="{72E32E3B-3DBB-D0F4-D3F4-EABC7E9BF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690" y="1994301"/>
            <a:ext cx="8085232" cy="2456666"/>
          </a:xfrm>
          <a:prstGeom prst="rect">
            <a:avLst/>
          </a:prstGeom>
        </p:spPr>
      </p:pic>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148590" y="733768"/>
            <a:ext cx="8709660" cy="4869419"/>
            <a:chOff x="403605" y="1221926"/>
            <a:chExt cx="11998013" cy="2352166"/>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2316331"/>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a:extLst>
                <a:ext uri="{FF2B5EF4-FFF2-40B4-BE49-F238E27FC236}">
                  <a16:creationId xmlns:a16="http://schemas.microsoft.com/office/drawing/2014/main" id="{29CAB070-F9DB-4BC7-950B-01B69C298483}"/>
                </a:ext>
              </a:extLst>
            </p:cNvPr>
            <p:cNvSpPr txBox="1"/>
            <p:nvPr/>
          </p:nvSpPr>
          <p:spPr>
            <a:xfrm>
              <a:off x="541712" y="1221926"/>
              <a:ext cx="11618220" cy="2352166"/>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mn-ea"/>
                  <a:cs typeface="+mn-cs"/>
                </a:rPr>
                <a:t>+ Chọn một số bức tranh vẽ có nội dung đúng yêu cầu, hình thức thể hiện đẹp.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mn-ea"/>
                  <a:cs typeface="+mn-cs"/>
                </a:rPr>
                <a:t>+ Trưng bày thành 2 nhóm: tác động tích cực, tác động tiêu cực.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mn-ea"/>
                  <a:cs typeface="+mn-cs"/>
                </a:rPr>
                <a:t>+ Mời tác giả bức tranh lên chia sẻ về nội dung và cảm nhận. </a:t>
              </a:r>
            </a:p>
          </p:txBody>
        </p:sp>
      </p:grpSp>
      <p:pic>
        <p:nvPicPr>
          <p:cNvPr id="2" name="Picture 7">
            <a:extLst>
              <a:ext uri="{FF2B5EF4-FFF2-40B4-BE49-F238E27FC236}">
                <a16:creationId xmlns:a16="http://schemas.microsoft.com/office/drawing/2014/main" id="{4B942487-B25F-92E7-0D62-B8035DF009C6}"/>
              </a:ext>
            </a:extLst>
          </p:cNvPr>
          <p:cNvPicPr>
            <a:picLocks noChangeAspect="1"/>
          </p:cNvPicPr>
          <p:nvPr/>
        </p:nvPicPr>
        <p:blipFill>
          <a:blip r:embed="rId2"/>
          <a:stretch>
            <a:fillRect/>
          </a:stretch>
        </p:blipFill>
        <p:spPr>
          <a:xfrm>
            <a:off x="8879512" y="2012497"/>
            <a:ext cx="3789875" cy="48455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A024885-5323-C989-7BE2-0A8BE006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31928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F40F8A-130E-42F7-9DBD-039A6F54E944}"/>
              </a:ext>
            </a:extLst>
          </p:cNvPr>
          <p:cNvSpPr/>
          <p:nvPr/>
        </p:nvSpPr>
        <p:spPr>
          <a:xfrm>
            <a:off x="0" y="1712883"/>
            <a:ext cx="12192000" cy="5144981"/>
          </a:xfrm>
          <a:prstGeom prst="rect">
            <a:avLst/>
          </a:prstGeom>
          <a:solidFill>
            <a:srgbClr val="9CE8FF"/>
          </a:solidFill>
          <a:ln>
            <a:solidFill>
              <a:srgbClr val="9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F9A27998-0912-4E71-B40F-B57C1F630C9F}"/>
              </a:ext>
            </a:extLst>
          </p:cNvPr>
          <p:cNvPicPr>
            <a:picLocks noChangeAspect="1"/>
          </p:cNvPicPr>
          <p:nvPr/>
        </p:nvPicPr>
        <p:blipFill>
          <a:blip r:embed="rId3"/>
          <a:srcRect l="6504" r="1273"/>
          <a:stretch>
            <a:fillRect/>
          </a:stretch>
        </p:blipFill>
        <p:spPr>
          <a:xfrm flipH="1">
            <a:off x="2602114" y="-665426"/>
            <a:ext cx="9731992" cy="6266125"/>
          </a:xfrm>
          <a:prstGeom prst="rect">
            <a:avLst/>
          </a:prstGeom>
        </p:spPr>
      </p:pic>
      <p:sp>
        <p:nvSpPr>
          <p:cNvPr id="6" name="Rectangle 5">
            <a:extLst>
              <a:ext uri="{FF2B5EF4-FFF2-40B4-BE49-F238E27FC236}">
                <a16:creationId xmlns:a16="http://schemas.microsoft.com/office/drawing/2014/main" id="{093981CD-59BA-4C50-8AFA-FE4CF14781BD}"/>
              </a:ext>
            </a:extLst>
          </p:cNvPr>
          <p:cNvSpPr/>
          <p:nvPr/>
        </p:nvSpPr>
        <p:spPr>
          <a:xfrm>
            <a:off x="4586823" y="496960"/>
            <a:ext cx="6642113" cy="646331"/>
          </a:xfrm>
          <a:prstGeom prst="rect">
            <a:avLst/>
          </a:prstGeom>
          <a:noFill/>
        </p:spPr>
        <p:txBody>
          <a:bodyPr wrap="square" lIns="91440" tIns="45720" rIns="91440" bIns="45720">
            <a:spAutoFit/>
          </a:bodyPr>
          <a:lstStyle/>
          <a:p>
            <a:pPr algn="ct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Thứ</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ngày</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tháng</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năm</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p>
        </p:txBody>
      </p:sp>
      <p:pic>
        <p:nvPicPr>
          <p:cNvPr id="10" name="Picture 9">
            <a:extLst>
              <a:ext uri="{FF2B5EF4-FFF2-40B4-BE49-F238E27FC236}">
                <a16:creationId xmlns:a16="http://schemas.microsoft.com/office/drawing/2014/main" id="{85FDEF6A-EBF5-4A12-87B4-6F67826CA9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5858" y="3427635"/>
            <a:ext cx="1903468" cy="3281841"/>
          </a:xfrm>
          <a:prstGeom prst="rect">
            <a:avLst/>
          </a:prstGeom>
        </p:spPr>
      </p:pic>
      <p:pic>
        <p:nvPicPr>
          <p:cNvPr id="4" name="Picture 4">
            <a:extLst>
              <a:ext uri="{FF2B5EF4-FFF2-40B4-BE49-F238E27FC236}">
                <a16:creationId xmlns:a16="http://schemas.microsoft.com/office/drawing/2014/main" id="{E9037717-FA69-438D-8C52-9C03CEB706D8}"/>
              </a:ext>
            </a:extLst>
          </p:cNvPr>
          <p:cNvPicPr>
            <a:picLocks noChangeAspect="1"/>
          </p:cNvPicPr>
          <p:nvPr/>
        </p:nvPicPr>
        <p:blipFill>
          <a:blip r:embed="rId6"/>
          <a:srcRect/>
          <a:stretch>
            <a:fillRect/>
          </a:stretch>
        </p:blipFill>
        <p:spPr>
          <a:xfrm>
            <a:off x="6660" y="2258275"/>
            <a:ext cx="4682542" cy="4319645"/>
          </a:xfrm>
          <a:prstGeom prst="rect">
            <a:avLst/>
          </a:prstGeom>
        </p:spPr>
      </p:pic>
      <p:pic>
        <p:nvPicPr>
          <p:cNvPr id="2" name="Picture 1">
            <a:extLst>
              <a:ext uri="{FF2B5EF4-FFF2-40B4-BE49-F238E27FC236}">
                <a16:creationId xmlns:a16="http://schemas.microsoft.com/office/drawing/2014/main" id="{B30559E4-26C4-E943-0B4C-3848F9DF8DC8}"/>
              </a:ext>
            </a:extLst>
          </p:cNvPr>
          <p:cNvPicPr>
            <a:picLocks noChangeAspect="1"/>
          </p:cNvPicPr>
          <p:nvPr/>
        </p:nvPicPr>
        <p:blipFill>
          <a:blip r:embed="rId7"/>
          <a:stretch>
            <a:fillRect/>
          </a:stretch>
        </p:blipFill>
        <p:spPr>
          <a:xfrm>
            <a:off x="5868710" y="946093"/>
            <a:ext cx="4133446" cy="1457070"/>
          </a:xfrm>
          <a:prstGeom prst="rect">
            <a:avLst/>
          </a:prstGeom>
        </p:spPr>
      </p:pic>
      <p:pic>
        <p:nvPicPr>
          <p:cNvPr id="14" name="Picture 13">
            <a:extLst>
              <a:ext uri="{FF2B5EF4-FFF2-40B4-BE49-F238E27FC236}">
                <a16:creationId xmlns:a16="http://schemas.microsoft.com/office/drawing/2014/main" id="{2EF9B3A8-7ED9-59CA-ABC4-4B22BC51275F}"/>
              </a:ext>
            </a:extLst>
          </p:cNvPr>
          <p:cNvPicPr>
            <a:picLocks noChangeAspect="1"/>
          </p:cNvPicPr>
          <p:nvPr/>
        </p:nvPicPr>
        <p:blipFill>
          <a:blip r:embed="rId8"/>
          <a:stretch>
            <a:fillRect/>
          </a:stretch>
        </p:blipFill>
        <p:spPr>
          <a:xfrm>
            <a:off x="3722261" y="1535929"/>
            <a:ext cx="8657070" cy="3621338"/>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D215A99-5AA1-3BDB-395E-4DC30E17FA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7460" y="3767467"/>
            <a:ext cx="1550635" cy="1550635"/>
          </a:xfrm>
          <a:prstGeom prst="rect">
            <a:avLst/>
          </a:prstGeom>
        </p:spPr>
      </p:pic>
      <p:pic>
        <p:nvPicPr>
          <p:cNvPr id="7" name="Picture 6">
            <a:extLst>
              <a:ext uri="{FF2B5EF4-FFF2-40B4-BE49-F238E27FC236}">
                <a16:creationId xmlns:a16="http://schemas.microsoft.com/office/drawing/2014/main" id="{101A3C5E-E648-82D6-8CEA-8FA5E37AB252}"/>
              </a:ext>
            </a:extLst>
          </p:cNvPr>
          <p:cNvPicPr>
            <a:picLocks noChangeAspect="1"/>
          </p:cNvPicPr>
          <p:nvPr/>
        </p:nvPicPr>
        <p:blipFill>
          <a:blip r:embed="rId10"/>
          <a:stretch>
            <a:fillRect/>
          </a:stretch>
        </p:blipFill>
        <p:spPr>
          <a:xfrm>
            <a:off x="7020952" y="4353264"/>
            <a:ext cx="2676376" cy="963251"/>
          </a:xfrm>
          <a:prstGeom prst="rect">
            <a:avLst/>
          </a:prstGeom>
        </p:spPr>
      </p:pic>
    </p:spTree>
    <p:extLst>
      <p:ext uri="{BB962C8B-B14F-4D97-AF65-F5344CB8AC3E}">
        <p14:creationId xmlns:p14="http://schemas.microsoft.com/office/powerpoint/2010/main" val="81488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313 0.05185 L -0.00313 -0.06666 " pathEditMode="relative" rAng="0" ptsTypes="AA">
                                      <p:cBhvr>
                                        <p:cTn id="6" dur="1500" fill="hold"/>
                                        <p:tgtEl>
                                          <p:spTgt spid="4"/>
                                        </p:tgtEl>
                                        <p:attrNameLst>
                                          <p:attrName>ppt_x</p:attrName>
                                          <p:attrName>ppt_y</p:attrName>
                                        </p:attrNameLst>
                                      </p:cBhvr>
                                      <p:rCtr x="0" y="-5926"/>
                                    </p:animMotion>
                                  </p:childTnLst>
                                </p:cTn>
                              </p:par>
                              <p:par>
                                <p:cTn id="7" presetID="64" presetClass="path" presetSubtype="0" repeatCount="indefinite" accel="50000" decel="50000" autoRev="1" fill="hold" nodeType="withEffect">
                                  <p:stCondLst>
                                    <p:cond delay="0"/>
                                  </p:stCondLst>
                                  <p:childTnLst>
                                    <p:animMotion origin="layout" path="M -0.00482 0.03172 L 0 -2.22222E-6 " pathEditMode="relative" rAng="0" ptsTypes="AA">
                                      <p:cBhvr>
                                        <p:cTn id="8" dur="1500" fill="hold"/>
                                        <p:tgtEl>
                                          <p:spTgt spid="11"/>
                                        </p:tgtEl>
                                        <p:attrNameLst>
                                          <p:attrName>ppt_x</p:attrName>
                                          <p:attrName>ppt_y</p:attrName>
                                        </p:attrNameLst>
                                      </p:cBhvr>
                                      <p:rCtr x="234" y="-1597"/>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3F81336F-057B-7865-BAFF-06D492877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856429" y="1223276"/>
            <a:ext cx="7170253"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Cambria" panose="02040503050406030204" pitchFamily="18" charset="0"/>
                <a:ea typeface="Cambria" panose="02040503050406030204" pitchFamily="18" charset="0"/>
              </a:rPr>
              <a:t>2. Một số việc làm bảo vệ môi trường và tài nguyên thiên nhiên.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8183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4" name="TextBox 3">
            <a:extLst>
              <a:ext uri="{FF2B5EF4-FFF2-40B4-BE49-F238E27FC236}">
                <a16:creationId xmlns:a16="http://schemas.microsoft.com/office/drawing/2014/main" id="{266A287E-0F83-F562-6DA3-3D93B067D3C4}"/>
              </a:ext>
            </a:extLst>
          </p:cNvPr>
          <p:cNvSpPr txBox="1"/>
          <p:nvPr/>
        </p:nvSpPr>
        <p:spPr>
          <a:xfrm>
            <a:off x="434340" y="2011680"/>
            <a:ext cx="5006340" cy="2862322"/>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Quan sát hình 3 và cho biết ý nghĩa của mỗi hoạt động đối với việc bảo vệ môi trường, tài nguyên thiên nhiên.</a:t>
            </a:r>
            <a:endParaRPr lang="en-US" sz="36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2D17E83-BC7D-9AA2-62AC-36025903B969}"/>
              </a:ext>
            </a:extLst>
          </p:cNvPr>
          <p:cNvPicPr>
            <a:picLocks noChangeAspect="1"/>
          </p:cNvPicPr>
          <p:nvPr/>
        </p:nvPicPr>
        <p:blipFill>
          <a:blip r:embed="rId4"/>
          <a:stretch>
            <a:fillRect/>
          </a:stretch>
        </p:blipFill>
        <p:spPr>
          <a:xfrm>
            <a:off x="5553075" y="258127"/>
            <a:ext cx="5772150" cy="6067425"/>
          </a:xfrm>
          <a:prstGeom prst="rect">
            <a:avLst/>
          </a:prstGeom>
        </p:spPr>
      </p:pic>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4AFA0644-D9F4-55A8-1BA1-B3FD1AB2616C}"/>
              </a:ext>
            </a:extLst>
          </p:cNvPr>
          <p:cNvPicPr>
            <a:picLocks noChangeAspect="1"/>
          </p:cNvPicPr>
          <p:nvPr/>
        </p:nvPicPr>
        <p:blipFill>
          <a:blip r:embed="rId7"/>
          <a:stretch>
            <a:fillRect/>
          </a:stretch>
        </p:blipFill>
        <p:spPr>
          <a:xfrm>
            <a:off x="1177290" y="341187"/>
            <a:ext cx="12192000" cy="1512186"/>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54FEAF50-5E00-0A7E-9CD5-B8CE761E7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5" name="Picture 4">
            <a:extLst>
              <a:ext uri="{FF2B5EF4-FFF2-40B4-BE49-F238E27FC236}">
                <a16:creationId xmlns:a16="http://schemas.microsoft.com/office/drawing/2014/main" id="{3A80D454-85FC-1FF3-CD1D-F945A7672C34}"/>
              </a:ext>
            </a:extLst>
          </p:cNvPr>
          <p:cNvPicPr>
            <a:picLocks noChangeAspect="1"/>
          </p:cNvPicPr>
          <p:nvPr/>
        </p:nvPicPr>
        <p:blipFill>
          <a:blip r:embed="rId5"/>
          <a:stretch>
            <a:fillRect/>
          </a:stretch>
        </p:blipFill>
        <p:spPr>
          <a:xfrm>
            <a:off x="536257" y="2088832"/>
            <a:ext cx="5610225" cy="1971675"/>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6366511" y="1580911"/>
            <a:ext cx="5280660" cy="3574019"/>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spcBef>
                <a:spcPts val="1200"/>
              </a:spcBef>
            </a:pPr>
            <a:r>
              <a:rPr lang="vi-VN" sz="3600" b="1" dirty="0">
                <a:solidFill>
                  <a:srgbClr val="FF0000"/>
                </a:solidFill>
              </a:rPr>
              <a:t>Quy trình ủ phân hữu cơ từ rác thải khép kín giúp hạn chế rác thải, tái sử dụng rác thải, cải tạo đất trồng,... </a:t>
            </a:r>
          </a:p>
        </p:txBody>
      </p:sp>
    </p:spTree>
    <p:extLst>
      <p:ext uri="{BB962C8B-B14F-4D97-AF65-F5344CB8AC3E}">
        <p14:creationId xmlns:p14="http://schemas.microsoft.com/office/powerpoint/2010/main" val="3217219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1328</TotalTime>
  <Words>497</Words>
  <Application>Microsoft Office PowerPoint</Application>
  <PresentationFormat>Widescreen</PresentationFormat>
  <Paragraphs>42</Paragraphs>
  <Slides>24</Slides>
  <Notes>11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24</vt:i4>
      </vt:variant>
    </vt:vector>
  </HeadingPairs>
  <TitlesOfParts>
    <vt:vector size="41" baseType="lpstr">
      <vt:lpstr>Calibri </vt:lpstr>
      <vt:lpstr>等线</vt:lpstr>
      <vt:lpstr>Handlee</vt:lpstr>
      <vt:lpstr>KaiTi</vt:lpstr>
      <vt:lpstr>微软雅黑</vt:lpstr>
      <vt:lpstr>Arial</vt:lpstr>
      <vt:lpstr>Bebas Neue</vt:lpstr>
      <vt:lpstr>Calibri</vt:lpstr>
      <vt:lpstr>Calibri Light</vt:lpstr>
      <vt:lpstr>Cambria</vt:lpstr>
      <vt:lpstr>Times New Roman</vt:lpstr>
      <vt:lpstr>Office Theme</vt:lpstr>
      <vt:lpstr>1_Office Theme</vt:lpstr>
      <vt:lpstr>Chủ đề Office</vt:lpstr>
      <vt:lpstr>3_Office Theme</vt:lpstr>
      <vt:lpstr>2_Office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Thao Tran</cp:lastModifiedBy>
  <cp:revision>36</cp:revision>
  <dcterms:created xsi:type="dcterms:W3CDTF">2024-01-31T17:25:34Z</dcterms:created>
  <dcterms:modified xsi:type="dcterms:W3CDTF">2025-01-20T05:13:07Z</dcterms:modified>
</cp:coreProperties>
</file>