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16"/>
  </p:notesMasterIdLst>
  <p:sldIdLst>
    <p:sldId id="4295" r:id="rId2"/>
    <p:sldId id="4297" r:id="rId3"/>
    <p:sldId id="4298" r:id="rId4"/>
    <p:sldId id="4327" r:id="rId5"/>
    <p:sldId id="4321" r:id="rId6"/>
    <p:sldId id="4307" r:id="rId7"/>
    <p:sldId id="4326" r:id="rId8"/>
    <p:sldId id="4310" r:id="rId9"/>
    <p:sldId id="4311" r:id="rId10"/>
    <p:sldId id="4325" r:id="rId11"/>
    <p:sldId id="4324" r:id="rId12"/>
    <p:sldId id="4313" r:id="rId13"/>
    <p:sldId id="4314" r:id="rId14"/>
    <p:sldId id="431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Pangolin" panose="020B0604020202020204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Black" panose="02000000000000000000" pitchFamily="2" charset="0"/>
      <p:bold r:id="rId28"/>
      <p:boldItalic r:id="rId29"/>
    </p:embeddedFont>
    <p:embeddedFont>
      <p:font typeface="Roboto Slab Black" pitchFamily="2" charset="0"/>
      <p:bold r:id="rId3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D6B"/>
    <a:srgbClr val="B5EFF7"/>
    <a:srgbClr val="EE8944"/>
    <a:srgbClr val="F4AA02"/>
    <a:srgbClr val="EB5C10"/>
    <a:srgbClr val="545C63"/>
    <a:srgbClr val="585F65"/>
    <a:srgbClr val="616870"/>
    <a:srgbClr val="596065"/>
    <a:srgbClr val="E4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385" autoAdjust="0"/>
  </p:normalViewPr>
  <p:slideViewPr>
    <p:cSldViewPr snapToGrid="0">
      <p:cViewPr varScale="1">
        <p:scale>
          <a:sx n="62" d="100"/>
          <a:sy n="62" d="100"/>
        </p:scale>
        <p:origin x="1224" y="96"/>
      </p:cViewPr>
      <p:guideLst/>
    </p:cSldViewPr>
  </p:slideViewPr>
  <p:outlineViewPr>
    <p:cViewPr>
      <p:scale>
        <a:sx n="100" d="100"/>
        <a:sy n="100" d="100"/>
      </p:scale>
      <p:origin x="0" y="-7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07/08/2024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7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3,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8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bài tập về nhà cho học sinh, yêu cầu học phân công chuẩn bị nguyên, vật liệu cho buổi </a:t>
            </a:r>
            <a:r>
              <a:rPr lang="vi-VN"/>
              <a:t>học sau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5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dẫn dắt: </a:t>
            </a:r>
            <a:r>
              <a:rPr lang="en-US"/>
              <a:t>các</a:t>
            </a:r>
            <a:r>
              <a:rPr lang="en-US" baseline="0"/>
              <a:t> em hãy so sánh tất cả đặc điểm của 2 chiếc đồng hồ trên như: hình dáng, màu sắc, kim chỉ giờ, các số như thế nào? Từ đó khẳng định 2 đồng hồ giống nhau chỉ khác các số hiển thị trên mặt đồng hồ.</a:t>
            </a:r>
          </a:p>
          <a:p>
            <a:r>
              <a:rPr lang="en-US" baseline="0"/>
              <a:t>GV giới thiệu: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 số trên mặt đồng hồ thứ nhất được viết bằng chữ số La Mã.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4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</a:t>
            </a:r>
            <a:r>
              <a:rPr lang="en-US"/>
              <a:t> hỏi</a:t>
            </a:r>
            <a:r>
              <a:rPr lang="en-US" baseline="0"/>
              <a:t> HS đây là số mấy? Sau đó chiếu đáp án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0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, </a:t>
            </a:r>
            <a:r>
              <a:rPr lang="en-US" baseline="0" dirty="0" err="1"/>
              <a:t>nêu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, GV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tùy</a:t>
            </a:r>
            <a:r>
              <a:rPr lang="en-US" baseline="0" dirty="0"/>
              <a:t> ý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13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2,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35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phổ</a:t>
            </a:r>
            <a:r>
              <a:rPr lang="en-US" baseline="0"/>
              <a:t> biến luật chơi và cho HS chơi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2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cho HS trả</a:t>
            </a:r>
            <a:r>
              <a:rPr lang="en-US" baseline="0"/>
              <a:t> lời các câu hỏi. Giải thích thêm về cách đọc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6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cho HS trả</a:t>
            </a:r>
            <a:r>
              <a:rPr lang="en-US" baseline="0"/>
              <a:t> lời các câu hỏi. Giải thích thêm về cách đọc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8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cho HS trả</a:t>
            </a:r>
            <a:r>
              <a:rPr lang="en-US" baseline="0"/>
              <a:t> lời các câu hỏi. Giải thích thêm về cách đọc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5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2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3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8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1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0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646455" y="5643221"/>
            <a:ext cx="1354045" cy="582266"/>
          </a:xfrm>
          <a:prstGeom prst="parallelogram">
            <a:avLst/>
          </a:prstGeom>
          <a:solidFill>
            <a:srgbClr val="E45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1822697" y="1385395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2836301" y="5712083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" y="703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250641" y="2415209"/>
            <a:ext cx="579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ĐỒNG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HỒ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SỬ DỤNG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SỐ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LA MÃ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1DB39-7217-934C-5424-AF5226CB7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83" r="141" b="-213"/>
          <a:stretch/>
        </p:blipFill>
        <p:spPr>
          <a:xfrm>
            <a:off x="4791075" y="1063093"/>
            <a:ext cx="7400925" cy="4958255"/>
          </a:xfrm>
          <a:prstGeom prst="roundRect">
            <a:avLst>
              <a:gd name="adj" fmla="val 287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24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40246" y="342451"/>
            <a:ext cx="491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ĐỌC GIỜ TRÊN ĐỒNG HỒ</a:t>
            </a:r>
            <a:r>
              <a:rPr lang="en-US" sz="32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5701" y="2062937"/>
            <a:ext cx="463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cho biết kim đồng hồ đang chỉ vào các số nào?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5700" y="2959379"/>
            <a:ext cx="472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Trên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đồng hồ, kim dài chỉ số 3, kim ngắn chỉ vị trí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sau số 10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5701" y="4125710"/>
            <a:ext cx="4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Đồng hồ chỉ mấy giờ?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700" y="4969229"/>
            <a:ext cx="472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Đồng hồ chỉ 10 giờ 15 phút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E9490-26E8-F950-23C4-58CCFE2D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67" y="2208427"/>
            <a:ext cx="3752255" cy="29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40246" y="342451"/>
            <a:ext cx="491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ĐỌC GIỜ TRÊN ĐỒNG HỒ</a:t>
            </a:r>
            <a:r>
              <a:rPr lang="en-US" sz="32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5701" y="2062937"/>
            <a:ext cx="463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cho biết kim đồng hồ đang chỉ vào các số nào?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5700" y="2959379"/>
            <a:ext cx="515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Trên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đồng hồ, kim dài chỉ số 6, kim ngắn chỉ vị trí giữa số 9 và số 10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5701" y="4125710"/>
            <a:ext cx="4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Đồng hồ chỉ mấy giờ?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700" y="4969229"/>
            <a:ext cx="398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Đồng hồ chỉ 9 giờ 30 phút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2A64E-BE85-885C-9E05-4228127A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88" y="2254813"/>
            <a:ext cx="2950955" cy="29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84392" y="642884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B5DEB-77AC-B481-780B-CE03250A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44" y="1367613"/>
            <a:ext cx="10129357" cy="5285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98004C-7C53-6FDA-5F77-EBD60DF87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896" y="3796147"/>
            <a:ext cx="1813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10 giờ</a:t>
            </a:r>
            <a:r>
              <a:rPr kumimoji="0" lang="en-US" sz="200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15 phút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C7B570-065B-FE69-B722-941497C6A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484" y="3796147"/>
            <a:ext cx="10738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12 giờ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C67EF9-7B15-959E-8F4A-DBCD972B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055" y="3796147"/>
            <a:ext cx="22408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10 giờ</a:t>
            </a:r>
            <a:r>
              <a:rPr kumimoji="0" lang="en-US" sz="200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30 phút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5FD3DC-BB6A-4396-74FA-922B9085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9207" y="3796147"/>
            <a:ext cx="8480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 giờ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15B59E7-64DB-4B1F-F32E-B8D06709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79" y="5000816"/>
            <a:ext cx="3578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I, II, III, IV, VI, VII, VIII, IX, XI, XII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800935F-6566-AF78-2F68-BB1BC076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323" y="5452456"/>
            <a:ext cx="1968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IV, V, VI, VII, VIII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95A77528-FAEA-E956-BBB4-B0B3F9E9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79" y="5956828"/>
            <a:ext cx="1968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IX, X, XI, XII</a:t>
            </a:r>
            <a:endParaRPr kumimoji="0" lang="en-US" altLang="en-US" sz="20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4357135" y="195440"/>
            <a:ext cx="395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TẬP VỀ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1623193"/>
            <a:ext cx="8991600" cy="4080757"/>
          </a:xfrm>
          <a:prstGeom prst="roundRect">
            <a:avLst>
              <a:gd name="adj" fmla="val 9417"/>
            </a:avLst>
          </a:prstGeom>
          <a:noFill/>
          <a:ln w="28575">
            <a:solidFill>
              <a:srgbClr val="72B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288295" y="1839592"/>
            <a:ext cx="685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dụng cụ và vật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82" y="3172101"/>
            <a:ext cx="1329413" cy="1227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2472307" y="2391840"/>
            <a:ext cx="7983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A4,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57" l="0" r="95954">
                        <a14:foregroundMark x1="31214" y1="23585" x2="32948" y2="34906"/>
                        <a14:foregroundMark x1="36994" y1="37736" x2="44509" y2="44340"/>
                        <a14:foregroundMark x1="16763" y1="4717" x2="7514" y2="16038"/>
                        <a14:foregroundMark x1="47399" y1="54717" x2="31214" y2="71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72" y="3753598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402340" y="4705786"/>
            <a:ext cx="1827964" cy="30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1E8F2F-82B1-8289-A128-7A4A6AA36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9" y="3506301"/>
            <a:ext cx="1534400" cy="1534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081" y="3507412"/>
            <a:ext cx="1116989" cy="947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7" b="94931" l="1919" r="95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48" y="4329124"/>
            <a:ext cx="1628150" cy="7533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C291FB-87CC-676C-0B57-6E159532A0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6" b="96317" l="6044" r="953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7156" y="2867236"/>
            <a:ext cx="1827964" cy="17727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699C8E-3587-EADB-12D6-3807B3D462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12" b="98088" l="9589" r="89726">
                        <a14:foregroundMark x1="53881" y1="26004" x2="52055" y2="76673"/>
                        <a14:foregroundMark x1="66210" y1="27725" x2="62557" y2="79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71596">
            <a:off x="5277405" y="4004370"/>
            <a:ext cx="1609352" cy="20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0" y="5917722"/>
            <a:ext cx="12192000" cy="940278"/>
          </a:xfrm>
          <a:custGeom>
            <a:avLst/>
            <a:gdLst>
              <a:gd name="connsiteX0" fmla="*/ 0 w 12192000"/>
              <a:gd name="connsiteY0" fmla="*/ 0 h 845389"/>
              <a:gd name="connsiteX1" fmla="*/ 12192000 w 12192000"/>
              <a:gd name="connsiteY1" fmla="*/ 0 h 845389"/>
              <a:gd name="connsiteX2" fmla="*/ 12192000 w 12192000"/>
              <a:gd name="connsiteY2" fmla="*/ 845389 h 845389"/>
              <a:gd name="connsiteX3" fmla="*/ 0 w 12192000"/>
              <a:gd name="connsiteY3" fmla="*/ 845389 h 845389"/>
              <a:gd name="connsiteX4" fmla="*/ 0 w 12192000"/>
              <a:gd name="connsiteY4" fmla="*/ 0 h 845389"/>
              <a:gd name="connsiteX0" fmla="*/ 0 w 12192000"/>
              <a:gd name="connsiteY0" fmla="*/ 0 h 1152105"/>
              <a:gd name="connsiteX1" fmla="*/ 12192000 w 12192000"/>
              <a:gd name="connsiteY1" fmla="*/ 0 h 1152105"/>
              <a:gd name="connsiteX2" fmla="*/ 12192000 w 12192000"/>
              <a:gd name="connsiteY2" fmla="*/ 845389 h 1152105"/>
              <a:gd name="connsiteX3" fmla="*/ 0 w 12192000"/>
              <a:gd name="connsiteY3" fmla="*/ 845389 h 1152105"/>
              <a:gd name="connsiteX4" fmla="*/ 0 w 12192000"/>
              <a:gd name="connsiteY4" fmla="*/ 0 h 1152105"/>
              <a:gd name="connsiteX0" fmla="*/ 0 w 12192000"/>
              <a:gd name="connsiteY0" fmla="*/ 0 h 1095555"/>
              <a:gd name="connsiteX1" fmla="*/ 12192000 w 12192000"/>
              <a:gd name="connsiteY1" fmla="*/ 0 h 1095555"/>
              <a:gd name="connsiteX2" fmla="*/ 12192000 w 12192000"/>
              <a:gd name="connsiteY2" fmla="*/ 845389 h 1095555"/>
              <a:gd name="connsiteX3" fmla="*/ 5727940 w 12192000"/>
              <a:gd name="connsiteY3" fmla="*/ 1095555 h 1095555"/>
              <a:gd name="connsiteX4" fmla="*/ 0 w 12192000"/>
              <a:gd name="connsiteY4" fmla="*/ 845389 h 1095555"/>
              <a:gd name="connsiteX5" fmla="*/ 0 w 12192000"/>
              <a:gd name="connsiteY5" fmla="*/ 0 h 1095555"/>
              <a:gd name="connsiteX0" fmla="*/ 0 w 12192000"/>
              <a:gd name="connsiteY0" fmla="*/ 0 h 1140720"/>
              <a:gd name="connsiteX1" fmla="*/ 12192000 w 12192000"/>
              <a:gd name="connsiteY1" fmla="*/ 0 h 1140720"/>
              <a:gd name="connsiteX2" fmla="*/ 12192000 w 12192000"/>
              <a:gd name="connsiteY2" fmla="*/ 845389 h 1140720"/>
              <a:gd name="connsiteX3" fmla="*/ 5727940 w 12192000"/>
              <a:gd name="connsiteY3" fmla="*/ 1095555 h 1140720"/>
              <a:gd name="connsiteX4" fmla="*/ 0 w 12192000"/>
              <a:gd name="connsiteY4" fmla="*/ 845389 h 1140720"/>
              <a:gd name="connsiteX5" fmla="*/ 0 w 12192000"/>
              <a:gd name="connsiteY5" fmla="*/ 0 h 1140720"/>
              <a:gd name="connsiteX0" fmla="*/ 0 w 12192000"/>
              <a:gd name="connsiteY0" fmla="*/ 0 h 1140720"/>
              <a:gd name="connsiteX1" fmla="*/ 12192000 w 12192000"/>
              <a:gd name="connsiteY1" fmla="*/ 0 h 1140720"/>
              <a:gd name="connsiteX2" fmla="*/ 12192000 w 12192000"/>
              <a:gd name="connsiteY2" fmla="*/ 845389 h 1140720"/>
              <a:gd name="connsiteX3" fmla="*/ 5727940 w 12192000"/>
              <a:gd name="connsiteY3" fmla="*/ 1095555 h 1140720"/>
              <a:gd name="connsiteX4" fmla="*/ 0 w 12192000"/>
              <a:gd name="connsiteY4" fmla="*/ 845389 h 1140720"/>
              <a:gd name="connsiteX5" fmla="*/ 0 w 12192000"/>
              <a:gd name="connsiteY5" fmla="*/ 0 h 1140720"/>
              <a:gd name="connsiteX0" fmla="*/ 0 w 12192000"/>
              <a:gd name="connsiteY0" fmla="*/ 0 h 1126825"/>
              <a:gd name="connsiteX1" fmla="*/ 12192000 w 12192000"/>
              <a:gd name="connsiteY1" fmla="*/ 0 h 1126825"/>
              <a:gd name="connsiteX2" fmla="*/ 12192000 w 12192000"/>
              <a:gd name="connsiteY2" fmla="*/ 845389 h 1126825"/>
              <a:gd name="connsiteX3" fmla="*/ 9428672 w 12192000"/>
              <a:gd name="connsiteY3" fmla="*/ 1095554 h 1126825"/>
              <a:gd name="connsiteX4" fmla="*/ 5727940 w 12192000"/>
              <a:gd name="connsiteY4" fmla="*/ 1095555 h 1126825"/>
              <a:gd name="connsiteX5" fmla="*/ 0 w 12192000"/>
              <a:gd name="connsiteY5" fmla="*/ 845389 h 1126825"/>
              <a:gd name="connsiteX6" fmla="*/ 0 w 12192000"/>
              <a:gd name="connsiteY6" fmla="*/ 0 h 1126825"/>
              <a:gd name="connsiteX0" fmla="*/ 0 w 12192000"/>
              <a:gd name="connsiteY0" fmla="*/ 0 h 1100342"/>
              <a:gd name="connsiteX1" fmla="*/ 12192000 w 12192000"/>
              <a:gd name="connsiteY1" fmla="*/ 0 h 1100342"/>
              <a:gd name="connsiteX2" fmla="*/ 12192000 w 12192000"/>
              <a:gd name="connsiteY2" fmla="*/ 845389 h 1100342"/>
              <a:gd name="connsiteX3" fmla="*/ 9428672 w 12192000"/>
              <a:gd name="connsiteY3" fmla="*/ 1095554 h 1100342"/>
              <a:gd name="connsiteX4" fmla="*/ 5727940 w 12192000"/>
              <a:gd name="connsiteY4" fmla="*/ 1095555 h 1100342"/>
              <a:gd name="connsiteX5" fmla="*/ 0 w 12192000"/>
              <a:gd name="connsiteY5" fmla="*/ 845389 h 1100342"/>
              <a:gd name="connsiteX6" fmla="*/ 0 w 12192000"/>
              <a:gd name="connsiteY6" fmla="*/ 0 h 1100342"/>
              <a:gd name="connsiteX0" fmla="*/ 0 w 12192000"/>
              <a:gd name="connsiteY0" fmla="*/ 0 h 1100342"/>
              <a:gd name="connsiteX1" fmla="*/ 12192000 w 12192000"/>
              <a:gd name="connsiteY1" fmla="*/ 0 h 1100342"/>
              <a:gd name="connsiteX2" fmla="*/ 12192000 w 12192000"/>
              <a:gd name="connsiteY2" fmla="*/ 845389 h 1100342"/>
              <a:gd name="connsiteX3" fmla="*/ 9428672 w 12192000"/>
              <a:gd name="connsiteY3" fmla="*/ 1095554 h 1100342"/>
              <a:gd name="connsiteX4" fmla="*/ 5727940 w 12192000"/>
              <a:gd name="connsiteY4" fmla="*/ 1095555 h 1100342"/>
              <a:gd name="connsiteX5" fmla="*/ 0 w 12192000"/>
              <a:gd name="connsiteY5" fmla="*/ 845389 h 1100342"/>
              <a:gd name="connsiteX6" fmla="*/ 0 w 12192000"/>
              <a:gd name="connsiteY6" fmla="*/ 0 h 1100342"/>
              <a:gd name="connsiteX0" fmla="*/ 0 w 12192000"/>
              <a:gd name="connsiteY0" fmla="*/ 0 h 1100342"/>
              <a:gd name="connsiteX1" fmla="*/ 12192000 w 12192000"/>
              <a:gd name="connsiteY1" fmla="*/ 0 h 1100342"/>
              <a:gd name="connsiteX2" fmla="*/ 12192000 w 12192000"/>
              <a:gd name="connsiteY2" fmla="*/ 845389 h 1100342"/>
              <a:gd name="connsiteX3" fmla="*/ 9428672 w 12192000"/>
              <a:gd name="connsiteY3" fmla="*/ 1095554 h 1100342"/>
              <a:gd name="connsiteX4" fmla="*/ 5727940 w 12192000"/>
              <a:gd name="connsiteY4" fmla="*/ 1095555 h 1100342"/>
              <a:gd name="connsiteX5" fmla="*/ 0 w 12192000"/>
              <a:gd name="connsiteY5" fmla="*/ 845389 h 1100342"/>
              <a:gd name="connsiteX6" fmla="*/ 0 w 12192000"/>
              <a:gd name="connsiteY6" fmla="*/ 0 h 1100342"/>
              <a:gd name="connsiteX0" fmla="*/ 0 w 12192000"/>
              <a:gd name="connsiteY0" fmla="*/ 0 h 1170103"/>
              <a:gd name="connsiteX1" fmla="*/ 12192000 w 12192000"/>
              <a:gd name="connsiteY1" fmla="*/ 0 h 1170103"/>
              <a:gd name="connsiteX2" fmla="*/ 12192000 w 12192000"/>
              <a:gd name="connsiteY2" fmla="*/ 845389 h 1170103"/>
              <a:gd name="connsiteX3" fmla="*/ 9428672 w 12192000"/>
              <a:gd name="connsiteY3" fmla="*/ 1095554 h 1170103"/>
              <a:gd name="connsiteX4" fmla="*/ 5727940 w 12192000"/>
              <a:gd name="connsiteY4" fmla="*/ 1095555 h 1170103"/>
              <a:gd name="connsiteX5" fmla="*/ 0 w 12192000"/>
              <a:gd name="connsiteY5" fmla="*/ 845389 h 1170103"/>
              <a:gd name="connsiteX6" fmla="*/ 0 w 12192000"/>
              <a:gd name="connsiteY6" fmla="*/ 0 h 1170103"/>
              <a:gd name="connsiteX0" fmla="*/ 0 w 12192000"/>
              <a:gd name="connsiteY0" fmla="*/ 0 h 1181114"/>
              <a:gd name="connsiteX1" fmla="*/ 12192000 w 12192000"/>
              <a:gd name="connsiteY1" fmla="*/ 0 h 1181114"/>
              <a:gd name="connsiteX2" fmla="*/ 12192000 w 12192000"/>
              <a:gd name="connsiteY2" fmla="*/ 845389 h 1181114"/>
              <a:gd name="connsiteX3" fmla="*/ 9428672 w 12192000"/>
              <a:gd name="connsiteY3" fmla="*/ 1095554 h 1181114"/>
              <a:gd name="connsiteX4" fmla="*/ 5727940 w 12192000"/>
              <a:gd name="connsiteY4" fmla="*/ 1095555 h 1181114"/>
              <a:gd name="connsiteX5" fmla="*/ 0 w 12192000"/>
              <a:gd name="connsiteY5" fmla="*/ 845389 h 1181114"/>
              <a:gd name="connsiteX6" fmla="*/ 0 w 12192000"/>
              <a:gd name="connsiteY6" fmla="*/ 0 h 1181114"/>
              <a:gd name="connsiteX0" fmla="*/ 0 w 12192000"/>
              <a:gd name="connsiteY0" fmla="*/ 0 h 1211880"/>
              <a:gd name="connsiteX1" fmla="*/ 12192000 w 12192000"/>
              <a:gd name="connsiteY1" fmla="*/ 0 h 1211880"/>
              <a:gd name="connsiteX2" fmla="*/ 12192000 w 12192000"/>
              <a:gd name="connsiteY2" fmla="*/ 845389 h 1211880"/>
              <a:gd name="connsiteX3" fmla="*/ 9428672 w 12192000"/>
              <a:gd name="connsiteY3" fmla="*/ 1095554 h 1211880"/>
              <a:gd name="connsiteX4" fmla="*/ 5727940 w 12192000"/>
              <a:gd name="connsiteY4" fmla="*/ 1095555 h 1211880"/>
              <a:gd name="connsiteX5" fmla="*/ 0 w 12192000"/>
              <a:gd name="connsiteY5" fmla="*/ 845389 h 1211880"/>
              <a:gd name="connsiteX6" fmla="*/ 0 w 12192000"/>
              <a:gd name="connsiteY6" fmla="*/ 0 h 121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211880">
                <a:moveTo>
                  <a:pt x="0" y="0"/>
                </a:moveTo>
                <a:lnTo>
                  <a:pt x="12192000" y="0"/>
                </a:lnTo>
                <a:lnTo>
                  <a:pt x="12192000" y="845389"/>
                </a:lnTo>
                <a:cubicBezTo>
                  <a:pt x="11731445" y="1027981"/>
                  <a:pt x="10600906" y="1329905"/>
                  <a:pt x="9428672" y="1095554"/>
                </a:cubicBezTo>
                <a:cubicBezTo>
                  <a:pt x="8256438" y="861203"/>
                  <a:pt x="7501148" y="1449238"/>
                  <a:pt x="5727940" y="1095555"/>
                </a:cubicBezTo>
                <a:cubicBezTo>
                  <a:pt x="3954732" y="741872"/>
                  <a:pt x="954657" y="1027982"/>
                  <a:pt x="0" y="8453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19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806254" y="2957633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1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6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1.85185E-6 L -3.75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988855" y="294471"/>
            <a:ext cx="4034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THẢO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032" t="2544" r="3620" b="3184"/>
          <a:stretch/>
        </p:blipFill>
        <p:spPr>
          <a:xfrm>
            <a:off x="7316075" y="1897623"/>
            <a:ext cx="3929974" cy="3968885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11" t="2547" r="3448" b="3414"/>
          <a:stretch/>
        </p:blipFill>
        <p:spPr>
          <a:xfrm>
            <a:off x="1729595" y="2027461"/>
            <a:ext cx="3959158" cy="3959159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4FAB9-037D-DE49-A402-EFE54D51B9DC}"/>
              </a:ext>
            </a:extLst>
          </p:cNvPr>
          <p:cNvSpPr txBox="1"/>
          <p:nvPr/>
        </p:nvSpPr>
        <p:spPr>
          <a:xfrm>
            <a:off x="3176028" y="840730"/>
            <a:ext cx="858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AF5D7-685A-7C2C-06C6-021BE242DC3A}"/>
              </a:ext>
            </a:extLst>
          </p:cNvPr>
          <p:cNvSpPr txBox="1"/>
          <p:nvPr/>
        </p:nvSpPr>
        <p:spPr>
          <a:xfrm>
            <a:off x="9015973" y="840731"/>
            <a:ext cx="858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4364712" y="2010726"/>
            <a:ext cx="316346" cy="100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56653" y="3487911"/>
            <a:ext cx="5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531" y="4805801"/>
            <a:ext cx="470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4712" y="2010726"/>
            <a:ext cx="251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ột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0360" y="3370509"/>
            <a:ext cx="1809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năm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0360" y="4805801"/>
            <a:ext cx="2027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ười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8245DC-9C3E-BE38-8982-9D657320C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2" t="2544" r="3620" b="3184"/>
          <a:stretch/>
        </p:blipFill>
        <p:spPr>
          <a:xfrm>
            <a:off x="4131001" y="526942"/>
            <a:ext cx="5849907" cy="54588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43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4812" y="1844197"/>
            <a:ext cx="12206812" cy="445396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AC2B9D-5640-BE7B-948E-1E48677286C3}"/>
              </a:ext>
            </a:extLst>
          </p:cNvPr>
          <p:cNvSpPr txBox="1"/>
          <p:nvPr/>
        </p:nvSpPr>
        <p:spPr>
          <a:xfrm>
            <a:off x="0" y="42726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XI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XII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XIII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XIV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XV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XVI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XVII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XVIII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 XIX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Slab Black" pitchFamily="2" charset="0"/>
                <a:ea typeface="Roboto Slab Black" pitchFamily="2" charset="0"/>
                <a:cs typeface="+mn-cs"/>
              </a:rPr>
              <a:t>  XX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Slab Black" pitchFamily="2" charset="0"/>
              <a:ea typeface="Roboto Slab Black" pitchFamily="2" charset="0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D6DC66-4AE2-418A-AA27-9161E61E737E}"/>
              </a:ext>
            </a:extLst>
          </p:cNvPr>
          <p:cNvSpPr txBox="1"/>
          <p:nvPr/>
        </p:nvSpPr>
        <p:spPr>
          <a:xfrm>
            <a:off x="595161" y="2903053"/>
            <a:ext cx="47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E13F76-DCB3-4A7A-AEE8-722138A8FF79}"/>
              </a:ext>
            </a:extLst>
          </p:cNvPr>
          <p:cNvSpPr txBox="1"/>
          <p:nvPr/>
        </p:nvSpPr>
        <p:spPr>
          <a:xfrm>
            <a:off x="1307232" y="2912002"/>
            <a:ext cx="41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B79A6A-5601-4EE8-8305-3827EC52447C}"/>
              </a:ext>
            </a:extLst>
          </p:cNvPr>
          <p:cNvSpPr txBox="1"/>
          <p:nvPr/>
        </p:nvSpPr>
        <p:spPr>
          <a:xfrm>
            <a:off x="2128851" y="2891280"/>
            <a:ext cx="8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6B9227-49D4-4CEF-AB41-0CB91F15DCCA}"/>
              </a:ext>
            </a:extLst>
          </p:cNvPr>
          <p:cNvSpPr txBox="1"/>
          <p:nvPr/>
        </p:nvSpPr>
        <p:spPr>
          <a:xfrm>
            <a:off x="3260804" y="2903053"/>
            <a:ext cx="77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8D2A26-8B26-4C1D-B1E8-F44B8BD1090B}"/>
              </a:ext>
            </a:extLst>
          </p:cNvPr>
          <p:cNvSpPr txBox="1"/>
          <p:nvPr/>
        </p:nvSpPr>
        <p:spPr>
          <a:xfrm>
            <a:off x="4440975" y="2891280"/>
            <a:ext cx="47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A93BBC-E88E-4B4C-B3F3-313E06052EE0}"/>
              </a:ext>
            </a:extLst>
          </p:cNvPr>
          <p:cNvSpPr txBox="1"/>
          <p:nvPr/>
        </p:nvSpPr>
        <p:spPr>
          <a:xfrm>
            <a:off x="5419200" y="2954640"/>
            <a:ext cx="77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VI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1C6D73-4120-4447-98DE-3BC3A4F47DD4}"/>
              </a:ext>
            </a:extLst>
          </p:cNvPr>
          <p:cNvSpPr txBox="1"/>
          <p:nvPr/>
        </p:nvSpPr>
        <p:spPr>
          <a:xfrm>
            <a:off x="6603560" y="2954640"/>
            <a:ext cx="96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VII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5F9D63-D6D9-4067-B53C-2C9D77225F49}"/>
              </a:ext>
            </a:extLst>
          </p:cNvPr>
          <p:cNvSpPr txBox="1"/>
          <p:nvPr/>
        </p:nvSpPr>
        <p:spPr>
          <a:xfrm>
            <a:off x="7825846" y="2954640"/>
            <a:ext cx="125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VIII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D57CBA-31E5-4D15-8A1C-78F294A29E90}"/>
              </a:ext>
            </a:extLst>
          </p:cNvPr>
          <p:cNvSpPr txBox="1"/>
          <p:nvPr/>
        </p:nvSpPr>
        <p:spPr>
          <a:xfrm>
            <a:off x="8998754" y="2954640"/>
            <a:ext cx="106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vi-VN" sz="4000" dirty="0">
                <a:solidFill>
                  <a:srgbClr val="00B050"/>
                </a:solidFill>
                <a:latin typeface="Roboto Slab Black" pitchFamily="2" charset="0"/>
                <a:ea typeface="Roboto Slab Black" pitchFamily="2" charset="0"/>
              </a:rPr>
              <a:t>IX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6AC630-4E89-4B54-BCA4-1AFA113BA351}"/>
              </a:ext>
            </a:extLst>
          </p:cNvPr>
          <p:cNvSpPr txBox="1"/>
          <p:nvPr/>
        </p:nvSpPr>
        <p:spPr>
          <a:xfrm>
            <a:off x="9946124" y="2958557"/>
            <a:ext cx="106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vi-VN" sz="4000" dirty="0">
                <a:solidFill>
                  <a:srgbClr val="00B050"/>
                </a:solidFill>
                <a:latin typeface="Roboto Slab Black" pitchFamily="2" charset="0"/>
                <a:ea typeface="Roboto Slab Black" pitchFamily="2" charset="0"/>
              </a:rPr>
              <a:t>X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8F6DE-E59C-662D-25A6-30A614F7EB5B}"/>
              </a:ext>
            </a:extLst>
          </p:cNvPr>
          <p:cNvSpPr txBox="1"/>
          <p:nvPr/>
        </p:nvSpPr>
        <p:spPr>
          <a:xfrm>
            <a:off x="1339603" y="2916872"/>
            <a:ext cx="57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896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4" grpId="2"/>
      <p:bldP spid="45" grpId="1"/>
      <p:bldP spid="46" grpId="1"/>
      <p:bldP spid="48" grpId="1"/>
      <p:bldP spid="49" grpId="1"/>
      <p:bldP spid="50" grpId="1"/>
      <p:bldP spid="51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79642" y="541442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C8664-E861-89D3-9CB8-312C8D5F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37" y="1281653"/>
            <a:ext cx="10936165" cy="4762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65DF4-5A03-13B6-66C4-8D4B68B13B80}"/>
              </a:ext>
            </a:extLst>
          </p:cNvPr>
          <p:cNvSpPr txBox="1"/>
          <p:nvPr/>
        </p:nvSpPr>
        <p:spPr>
          <a:xfrm>
            <a:off x="1871087" y="3816772"/>
            <a:ext cx="538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XVII, VIII, V, II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F99E50-C3CD-3B38-ACBA-FF0D93202EB8}"/>
              </a:ext>
            </a:extLst>
          </p:cNvPr>
          <p:cNvSpPr/>
          <p:nvPr/>
        </p:nvSpPr>
        <p:spPr>
          <a:xfrm>
            <a:off x="8463711" y="2613227"/>
            <a:ext cx="470932" cy="491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A4BABE-3B29-125D-E922-0D774F95C475}"/>
              </a:ext>
            </a:extLst>
          </p:cNvPr>
          <p:cNvSpPr/>
          <p:nvPr/>
        </p:nvSpPr>
        <p:spPr>
          <a:xfrm>
            <a:off x="3208143" y="5029440"/>
            <a:ext cx="470932" cy="491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836F6C-C0B4-9930-F391-177D2BAFF8E6}"/>
              </a:ext>
            </a:extLst>
          </p:cNvPr>
          <p:cNvSpPr txBox="1"/>
          <p:nvPr/>
        </p:nvSpPr>
        <p:spPr>
          <a:xfrm>
            <a:off x="0" y="20107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I, V, X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quá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3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altLang="zh-CN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E1352-5634-0D69-961F-4061142389BF}"/>
              </a:ext>
            </a:extLst>
          </p:cNvPr>
          <p:cNvSpPr txBox="1"/>
          <p:nvPr/>
        </p:nvSpPr>
        <p:spPr>
          <a:xfrm>
            <a:off x="-142067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 </a:t>
            </a:r>
            <a:r>
              <a:rPr lang="en-US" altLang="zh-CN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657" y="1348563"/>
            <a:ext cx="5274644" cy="5509437"/>
          </a:xfrm>
          <a:prstGeom prst="rect">
            <a:avLst/>
          </a:prstGeom>
          <a:solidFill>
            <a:srgbClr val="F4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773843" y="513850"/>
            <a:ext cx="644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TRÒ CHƠI “AI NHANH HƠN?”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92" y="2012493"/>
            <a:ext cx="5394806" cy="4349806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9003" y="1678985"/>
            <a:ext cx="509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spc="-5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</a:t>
            </a:r>
            <a:r>
              <a:rPr lang="en-US" sz="2400" spc="-5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spc="-5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Sử dụng một bộ thẻ số từ 1 đến 20 và hai bộ thẻ số La Mã từ I đến 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017" y="2873609"/>
            <a:ext cx="5035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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Một bạn làm quản trò giơ một thẻ số bất kì,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người chơi tìm và giơ thẻ ghi số La Mã tương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ứng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929" y="4437565"/>
            <a:ext cx="49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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Bạn nào tìm được đúng và nhanh hơn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thì được 5 điểm</a:t>
            </a:r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928" y="5632189"/>
            <a:ext cx="501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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Kết thúc trò chơi, bạn nào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được nhiều điểm hơn thì chiến thắng</a:t>
            </a:r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40246" y="342451"/>
            <a:ext cx="491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ĐỌC GIỜ TRÊN ĐỒNG HỒ</a:t>
            </a:r>
            <a:r>
              <a:rPr lang="en-US" sz="32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5701" y="2062937"/>
            <a:ext cx="463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cho biết kim đồng hồ đang chỉ vào các số nào?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5700" y="2959379"/>
            <a:ext cx="472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kim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12,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kim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ngắn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713" y="1829501"/>
            <a:ext cx="2757874" cy="2757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65701" y="4125710"/>
            <a:ext cx="44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Đồng hồ chỉ mấy giờ?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699" y="4969229"/>
            <a:ext cx="515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Đồng hồ chỉ 2 giờ (14 giờ)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D1A4B-46E8-B26D-84C4-D1B211F4B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366963"/>
            <a:ext cx="228623" cy="829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5439CD-A4B1-441D-7F1C-5A883D77A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261" y="3262818"/>
            <a:ext cx="152377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697</Words>
  <Application>Microsoft Office PowerPoint</Application>
  <PresentationFormat>Widescreen</PresentationFormat>
  <Paragraphs>86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 Light</vt:lpstr>
      <vt:lpstr>Roboto Black</vt:lpstr>
      <vt:lpstr>Roboto</vt:lpstr>
      <vt:lpstr>Times New Roman</vt:lpstr>
      <vt:lpstr>Calibri</vt:lpstr>
      <vt:lpstr>Roboto Slab Black</vt:lpstr>
      <vt:lpstr>Pangolin</vt:lpstr>
      <vt:lpstr>Arial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289</cp:revision>
  <dcterms:created xsi:type="dcterms:W3CDTF">2023-04-01T23:44:56Z</dcterms:created>
  <dcterms:modified xsi:type="dcterms:W3CDTF">2024-08-07T07:57:48Z</dcterms:modified>
</cp:coreProperties>
</file>