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  <p:sldMasterId id="2147483668" r:id="rId3"/>
    <p:sldMasterId id="2147483680" r:id="rId4"/>
    <p:sldMasterId id="2147483692" r:id="rId5"/>
    <p:sldMasterId id="2147483704" r:id="rId6"/>
    <p:sldMasterId id="2147483716" r:id="rId7"/>
    <p:sldMasterId id="2147483728" r:id="rId8"/>
    <p:sldMasterId id="2147483740" r:id="rId9"/>
  </p:sldMasterIdLst>
  <p:notesMasterIdLst>
    <p:notesMasterId r:id="rId32"/>
  </p:notesMasterIdLst>
  <p:sldIdLst>
    <p:sldId id="324" r:id="rId10"/>
    <p:sldId id="297" r:id="rId11"/>
    <p:sldId id="335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299" r:id="rId20"/>
    <p:sldId id="337" r:id="rId21"/>
    <p:sldId id="336" r:id="rId22"/>
    <p:sldId id="338" r:id="rId23"/>
    <p:sldId id="332" r:id="rId24"/>
    <p:sldId id="319" r:id="rId25"/>
    <p:sldId id="322" r:id="rId26"/>
    <p:sldId id="339" r:id="rId27"/>
    <p:sldId id="321" r:id="rId28"/>
    <p:sldId id="340" r:id="rId29"/>
    <p:sldId id="333" r:id="rId30"/>
    <p:sldId id="341" r:id="rId31"/>
  </p:sldIdLst>
  <p:sldSz cx="12192000" cy="6858000"/>
  <p:notesSz cx="6858000" cy="9144000"/>
  <p:embeddedFontLst>
    <p:embeddedFont>
      <p:font typeface="UTM Loko" panose="02040603050506020204" pitchFamily="18" charset="0"/>
      <p:regular r:id="rId33"/>
    </p:embeddedFont>
    <p:embeddedFont>
      <p:font typeface="#9Slide07 HoneyCream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VN-Berkshire Swash" panose="02040603050506020204" pitchFamily="18" charset="0"/>
      <p:regular r:id="rId39"/>
    </p:embeddedFont>
    <p:embeddedFont>
      <p:font typeface="#9Slide05 SVNCoco FY" panose="02000506000000020003" pitchFamily="2" charset="0"/>
      <p:regular r:id="rId40"/>
    </p:embeddedFont>
    <p:embeddedFont>
      <p:font typeface="SVN-Newton" panose="02040603050506020204" pitchFamily="18" charset="0"/>
      <p:regular r:id="rId41"/>
    </p:embeddedFont>
    <p:embeddedFont>
      <p:font typeface="SVN-Trebuchets" panose="02040603050506020204" pitchFamily="18" charset="0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SVN-SAF" panose="02040603050506020204" pitchFamily="18" charset="0"/>
      <p:regular r:id="rId45"/>
    </p:embeddedFont>
    <p:embeddedFont>
      <p:font typeface="UTM Futura Extra" panose="02040603050506020204" pitchFamily="18" charset="0"/>
      <p:bold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#9Slide07 Altus" pitchFamily="2" charset="0"/>
      <p:regular r:id="rId51"/>
    </p:embeddedFont>
    <p:embeddedFont>
      <p:font typeface="UVN Thang Vu" panose="03090702030407020404" pitchFamily="66" charset="0"/>
      <p:regular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UTM Americana" panose="02040603050506020204" pitchFamily="18" charset="0"/>
      <p:regular r:id="rId55"/>
      <p:bold r:id="rId56"/>
      <p:italic r:id="rId57"/>
    </p:embeddedFont>
    <p:embeddedFont>
      <p:font typeface="SVN-Lobster" panose="02040603050506020204" pitchFamily="18" charset="0"/>
      <p:regular r:id="rId58"/>
    </p:embeddedFont>
    <p:embeddedFont>
      <p:font typeface="SVN-Androgyne" panose="02040603050506020204" pitchFamily="18" charset="0"/>
      <p:regular r:id="rId59"/>
    </p:embeddedFont>
    <p:embeddedFont>
      <p:font typeface="SVN-Bear" panose="02040603050506020204" pitchFamily="18" charset="0"/>
      <p:regular r:id="rId60"/>
    </p:embeddedFont>
    <p:embeddedFont>
      <p:font typeface="UTM Khuccamta" panose="02040603050506020204" pitchFamily="18" charset="0"/>
      <p:regular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E76"/>
    <a:srgbClr val="01A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9" autoAdjust="0"/>
    <p:restoredTop sz="94649"/>
  </p:normalViewPr>
  <p:slideViewPr>
    <p:cSldViewPr snapToGrid="0" showGuides="1">
      <p:cViewPr>
        <p:scale>
          <a:sx n="75" d="100"/>
          <a:sy n="75" d="100"/>
        </p:scale>
        <p:origin x="97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9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1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01F15-487A-435B-8429-BC11ED1FC3C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2B44C-04A2-4799-BBBF-FA3965D63A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4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14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3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0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22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40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61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2CA9B9-4FFE-4754-957B-7111C8F8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A927A-D7D9-4410-B8BF-F3C6B32D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56039D-1398-41A2-8706-EC12F76D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6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2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6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8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8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0D6EE-B13E-49B4-94F5-D95488C7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F621-1BED-4461-8AB8-DBEAFD47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264CEF-FEE8-4D15-B48D-5AFBBEA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6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7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9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3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9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3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3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6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02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9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1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1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7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616793" y="6259810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5967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4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9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0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6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5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5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8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3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1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7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3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8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5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6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3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2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1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8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33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theme" Target="../theme/theme1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6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5118000" y="-4534759"/>
            <a:ext cx="1269430" cy="132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5118000" y="10706626"/>
            <a:ext cx="1269430" cy="132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103920" y="-5198927"/>
            <a:ext cx="1269430" cy="1328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103920" y="9378291"/>
            <a:ext cx="1269430" cy="132833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24334" y="6396335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33A0-2D16-42DA-8106-C537312E1E2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2283360" y="-1877610"/>
            <a:ext cx="1269430" cy="1328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1648645" y="9060706"/>
            <a:ext cx="1269430" cy="1328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19446320" y="-4198094"/>
            <a:ext cx="1269430" cy="1328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0715750" y="10344908"/>
            <a:ext cx="1269430" cy="1328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3533211" y="661511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993714" y="-512835"/>
            <a:ext cx="1472417" cy="1540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6243371" y="-1633451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785989" y="149947"/>
            <a:ext cx="1472417" cy="1540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0391211" y="-512835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511669" y="-1049165"/>
            <a:ext cx="1472417" cy="1540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6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microsoft.com/office/2007/relationships/hdphoto" Target="../media/hdphoto16.wdp"/><Relationship Id="rId7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17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microsoft.com/office/2007/relationships/hdphoto" Target="../media/hdphoto16.wdp"/><Relationship Id="rId7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17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5.xml"/><Relationship Id="rId21" Type="http://schemas.openxmlformats.org/officeDocument/2006/relationships/slide" Target="slide7.xml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slide" Target="slide8.xml"/><Relationship Id="rId23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9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10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12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362" y="1047082"/>
            <a:ext cx="2770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87E76"/>
                </a:solidFill>
                <a:effectLst/>
                <a:latin typeface="SVN-Bear" panose="02040603050506020204" pitchFamily="18" charset="0"/>
              </a:rPr>
              <a:t>Bài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87E76"/>
                </a:solidFill>
                <a:effectLst/>
                <a:latin typeface="SVN-Bear" panose="02040603050506020204" pitchFamily="18" charset="0"/>
              </a:rPr>
              <a:t> 48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0816" y="1801105"/>
            <a:ext cx="73766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Làm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tròn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các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số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đến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hàng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chục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,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hàng</a:t>
            </a:r>
            <a:r>
              <a:rPr lang="en-US" sz="8000" dirty="0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69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trăm</a:t>
            </a:r>
            <a:endParaRPr lang="en-US" sz="8000" dirty="0">
              <a:ln w="269875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Androgyne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1073" y="1801105"/>
            <a:ext cx="73766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Làm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tròn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các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số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đến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hàng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chục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,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hàng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ndrogyne" panose="02040603050506020204" pitchFamily="18" charset="0"/>
              </a:rPr>
              <a:t>trăm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Androgyne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19521" y="5586757"/>
            <a:ext cx="141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5 SVNCoco FY" panose="02000506000000020003" pitchFamily="2" charset="0"/>
              </a:rPr>
              <a:t>Trang</a:t>
            </a:r>
            <a:r>
              <a:rPr lang="en-US" sz="2400" dirty="0">
                <a:latin typeface="#9Slide05 SVNCoco FY" panose="02000506000000020003" pitchFamily="2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248485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9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4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110419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8876765" y="2296348"/>
            <a:ext cx="3315235" cy="4561652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2732109"/>
            <a:ext cx="4577366" cy="457736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96833" y="272557"/>
            <a:ext cx="7372731" cy="2168697"/>
          </a:xfrm>
          <a:prstGeom prst="wedgeRoundRectCallout">
            <a:avLst>
              <a:gd name="adj1" fmla="val -54528"/>
              <a:gd name="adj2" fmla="val 818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62866" y="532245"/>
            <a:ext cx="7240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lphaLcParenR"/>
            </a:pPr>
            <a:r>
              <a:rPr lang="en-US" sz="4800" dirty="0" err="1">
                <a:latin typeface="SVN-Lobster" panose="02040603050506020204" pitchFamily="18" charset="0"/>
              </a:rPr>
              <a:t>Làm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tròn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số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đến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</a:p>
          <a:p>
            <a:pPr algn="ctr"/>
            <a:r>
              <a:rPr lang="en-US" sz="4800" dirty="0" err="1">
                <a:latin typeface="SVN-Lobster" panose="02040603050506020204" pitchFamily="18" charset="0"/>
              </a:rPr>
              <a:t>hàng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chục</a:t>
            </a:r>
            <a:endParaRPr lang="en-US" sz="4800" dirty="0">
              <a:latin typeface="SVN-Lobster" panose="0204060305050602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C15141-8C94-394C-BF94-DC23FA1CBD35}"/>
              </a:ext>
            </a:extLst>
          </p:cNvPr>
          <p:cNvSpPr/>
          <p:nvPr/>
        </p:nvSpPr>
        <p:spPr>
          <a:xfrm>
            <a:off x="3392174" y="2954598"/>
            <a:ext cx="8442557" cy="30043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4000" dirty="0">
                <a:solidFill>
                  <a:schemeClr val="tx1"/>
                </a:solidFill>
                <a:latin typeface="Cambria" panose="02040503050406030204" pitchFamily="18" charset="0"/>
              </a:rPr>
              <a:t>Khi làm tròn số đến hàng chục, ta so sánh chữ số hàng đơn vị với 5. Nếu chữ số hàng đơn vị bé hơn 5 thì làm tròn xuống, còn lại thì làm tròn lên</a:t>
            </a:r>
          </a:p>
        </p:txBody>
      </p:sp>
    </p:spTree>
    <p:extLst>
      <p:ext uri="{BB962C8B-B14F-4D97-AF65-F5344CB8AC3E}">
        <p14:creationId xmlns:p14="http://schemas.microsoft.com/office/powerpoint/2010/main" val="81140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110419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8876765" y="2296348"/>
            <a:ext cx="3315235" cy="4561652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2732109"/>
            <a:ext cx="4577366" cy="457736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96833" y="272557"/>
            <a:ext cx="7372731" cy="2168697"/>
          </a:xfrm>
          <a:prstGeom prst="wedgeRoundRectCallout">
            <a:avLst>
              <a:gd name="adj1" fmla="val -54528"/>
              <a:gd name="adj2" fmla="val 818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62866" y="532245"/>
            <a:ext cx="7240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lphaLcParenR"/>
            </a:pPr>
            <a:r>
              <a:rPr lang="en-US" sz="4800" dirty="0" err="1">
                <a:latin typeface="SVN-Lobster" panose="02040603050506020204" pitchFamily="18" charset="0"/>
              </a:rPr>
              <a:t>Làm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tròn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số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đến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</a:p>
          <a:p>
            <a:pPr algn="ctr"/>
            <a:r>
              <a:rPr lang="en-US" sz="4800" dirty="0" err="1">
                <a:latin typeface="SVN-Lobster" panose="02040603050506020204" pitchFamily="18" charset="0"/>
              </a:rPr>
              <a:t>hàng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chục</a:t>
            </a:r>
            <a:endParaRPr lang="en-US" sz="4800" dirty="0">
              <a:latin typeface="SVN-Lobster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6FECA8-39CF-A147-BF75-E60C2B811667}"/>
              </a:ext>
            </a:extLst>
          </p:cNvPr>
          <p:cNvGrpSpPr/>
          <p:nvPr/>
        </p:nvGrpSpPr>
        <p:grpSpPr>
          <a:xfrm>
            <a:off x="3664216" y="2917010"/>
            <a:ext cx="8217157" cy="3448739"/>
            <a:chOff x="3419061" y="2877016"/>
            <a:chExt cx="8462312" cy="37443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73AA6C-3D2B-1A4B-9283-0125A1966CDB}"/>
                </a:ext>
              </a:extLst>
            </p:cNvPr>
            <p:cNvGrpSpPr/>
            <p:nvPr/>
          </p:nvGrpSpPr>
          <p:grpSpPr>
            <a:xfrm>
              <a:off x="3419061" y="2877016"/>
              <a:ext cx="8462312" cy="3744396"/>
              <a:chOff x="4099318" y="2952350"/>
              <a:chExt cx="8462312" cy="3744396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6" name="Process 35">
                <a:extLst>
                  <a:ext uri="{FF2B5EF4-FFF2-40B4-BE49-F238E27FC236}">
                    <a16:creationId xmlns:a16="http://schemas.microsoft.com/office/drawing/2014/main" id="{B3DA6497-2357-ED44-A3CC-C18D71BE4DFA}"/>
                  </a:ext>
                </a:extLst>
              </p:cNvPr>
              <p:cNvSpPr/>
              <p:nvPr/>
            </p:nvSpPr>
            <p:spPr>
              <a:xfrm>
                <a:off x="4099318" y="2952350"/>
                <a:ext cx="8462312" cy="3744396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1666FD-1BF1-5C41-A577-D9F34834389A}"/>
                  </a:ext>
                </a:extLst>
              </p:cNvPr>
              <p:cNvSpPr txBox="1"/>
              <p:nvPr/>
            </p:nvSpPr>
            <p:spPr>
              <a:xfrm>
                <a:off x="4625127" y="3218806"/>
                <a:ext cx="1738603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1 726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0457098-33C3-2B46-889D-32505724F537}"/>
                  </a:ext>
                </a:extLst>
              </p:cNvPr>
              <p:cNvSpPr txBox="1"/>
              <p:nvPr/>
            </p:nvSpPr>
            <p:spPr>
              <a:xfrm>
                <a:off x="4627225" y="4452793"/>
                <a:ext cx="1738603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1 725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26CCC0A-E6C1-A745-8249-2A8BE2989043}"/>
                  </a:ext>
                </a:extLst>
              </p:cNvPr>
              <p:cNvSpPr txBox="1"/>
              <p:nvPr/>
            </p:nvSpPr>
            <p:spPr>
              <a:xfrm>
                <a:off x="4625126" y="5631351"/>
                <a:ext cx="1738603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1 723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CE48E3E-BE69-6741-91BC-30B155D69F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63730" y="3617205"/>
                <a:ext cx="3767516" cy="7408"/>
              </a:xfrm>
              <a:prstGeom prst="straightConnector1">
                <a:avLst/>
              </a:prstGeom>
              <a:grpFill/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81E35A-D0EF-FA46-A4EE-9BCA532D2ECB}"/>
                  </a:ext>
                </a:extLst>
              </p:cNvPr>
              <p:cNvSpPr txBox="1"/>
              <p:nvPr/>
            </p:nvSpPr>
            <p:spPr>
              <a:xfrm>
                <a:off x="10318852" y="3224339"/>
                <a:ext cx="1738603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1 730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618E67B-01F2-304F-85D1-47B73D65359E}"/>
                  </a:ext>
                </a:extLst>
              </p:cNvPr>
              <p:cNvSpPr txBox="1"/>
              <p:nvPr/>
            </p:nvSpPr>
            <p:spPr>
              <a:xfrm>
                <a:off x="10346364" y="4413878"/>
                <a:ext cx="1738603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1 730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E3BB5-83E8-F64A-A981-460BAEAB4941}"/>
                  </a:ext>
                </a:extLst>
              </p:cNvPr>
              <p:cNvSpPr txBox="1"/>
              <p:nvPr/>
            </p:nvSpPr>
            <p:spPr>
              <a:xfrm>
                <a:off x="10396841" y="5636820"/>
                <a:ext cx="1738603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1 720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909C1E8-1E3C-3142-AA9F-DD1E2758F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9951" y="4767821"/>
                <a:ext cx="3841045" cy="0"/>
              </a:xfrm>
              <a:prstGeom prst="straightConnector1">
                <a:avLst/>
              </a:prstGeom>
              <a:grpFill/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4525214-2EF6-7945-950C-D60E09721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9426" y="6030098"/>
                <a:ext cx="3810154" cy="0"/>
              </a:xfrm>
              <a:prstGeom prst="straightConnector1">
                <a:avLst/>
              </a:prstGeom>
              <a:grpFill/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145259D-5E25-1F42-A867-3E2334353B4B}"/>
                </a:ext>
              </a:extLst>
            </p:cNvPr>
            <p:cNvSpPr txBox="1"/>
            <p:nvPr/>
          </p:nvSpPr>
          <p:spPr>
            <a:xfrm>
              <a:off x="6751410" y="2942630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V</a:t>
              </a:r>
              <a:r>
                <a:rPr lang="en-VN" sz="3200" dirty="0">
                  <a:latin typeface="Cambria" panose="02040503050406030204" pitchFamily="18" charset="0"/>
                </a:rPr>
                <a:t>ì 6 &gt;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7DB8B9-8163-D94E-B948-E8F2693B396C}"/>
                </a:ext>
              </a:extLst>
            </p:cNvPr>
            <p:cNvSpPr txBox="1"/>
            <p:nvPr/>
          </p:nvSpPr>
          <p:spPr>
            <a:xfrm>
              <a:off x="6369568" y="3496143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tròn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lên</a:t>
              </a:r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1784B5-6C85-6945-86E1-28DC84D26F4C}"/>
                </a:ext>
              </a:extLst>
            </p:cNvPr>
            <p:cNvSpPr txBox="1"/>
            <p:nvPr/>
          </p:nvSpPr>
          <p:spPr>
            <a:xfrm>
              <a:off x="6782246" y="4149189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V</a:t>
              </a:r>
              <a:r>
                <a:rPr lang="en-VN" sz="3200" dirty="0">
                  <a:latin typeface="Cambria" panose="02040503050406030204" pitchFamily="18" charset="0"/>
                </a:rPr>
                <a:t>ì 5 = 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7D3AB2-7DA3-0847-974C-CE76A87F5378}"/>
                </a:ext>
              </a:extLst>
            </p:cNvPr>
            <p:cNvSpPr txBox="1"/>
            <p:nvPr/>
          </p:nvSpPr>
          <p:spPr>
            <a:xfrm>
              <a:off x="6396238" y="4683126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tròn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lên</a:t>
              </a:r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55A167-92B4-6A48-B286-367E3DE6D74F}"/>
                </a:ext>
              </a:extLst>
            </p:cNvPr>
            <p:cNvSpPr txBox="1"/>
            <p:nvPr/>
          </p:nvSpPr>
          <p:spPr>
            <a:xfrm>
              <a:off x="6212551" y="5872708"/>
              <a:ext cx="3057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tròn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xuống</a:t>
              </a:r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98899E-C578-2D45-8114-BF68A1E8E2C0}"/>
                </a:ext>
              </a:extLst>
            </p:cNvPr>
            <p:cNvSpPr txBox="1"/>
            <p:nvPr/>
          </p:nvSpPr>
          <p:spPr>
            <a:xfrm>
              <a:off x="6718100" y="5375299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V</a:t>
              </a:r>
              <a:r>
                <a:rPr lang="en-VN" sz="3200" dirty="0">
                  <a:latin typeface="Cambria" panose="02040503050406030204" pitchFamily="18" charset="0"/>
                </a:rPr>
                <a:t>ì 3 &lt;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39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110419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8876765" y="2296348"/>
            <a:ext cx="3315235" cy="4561652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2732109"/>
            <a:ext cx="4577366" cy="457736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96833" y="272557"/>
            <a:ext cx="7372731" cy="2168697"/>
          </a:xfrm>
          <a:prstGeom prst="wedgeRoundRectCallout">
            <a:avLst>
              <a:gd name="adj1" fmla="val -54528"/>
              <a:gd name="adj2" fmla="val 818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62866" y="532245"/>
            <a:ext cx="7240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Lobster" panose="02040603050506020204" pitchFamily="18" charset="0"/>
              </a:rPr>
              <a:t>b) </a:t>
            </a:r>
            <a:r>
              <a:rPr lang="en-US" sz="4800" dirty="0" err="1">
                <a:latin typeface="SVN-Lobster" panose="02040603050506020204" pitchFamily="18" charset="0"/>
              </a:rPr>
              <a:t>Làm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tròn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số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đến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</a:p>
          <a:p>
            <a:pPr algn="ctr"/>
            <a:r>
              <a:rPr lang="en-US" sz="4800" dirty="0" err="1">
                <a:latin typeface="SVN-Lobster" panose="02040603050506020204" pitchFamily="18" charset="0"/>
              </a:rPr>
              <a:t>hàng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trăm</a:t>
            </a:r>
            <a:endParaRPr lang="en-US" sz="4800" dirty="0">
              <a:latin typeface="SVN-Lobster" panose="0204060305050602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C15141-8C94-394C-BF94-DC23FA1CBD35}"/>
              </a:ext>
            </a:extLst>
          </p:cNvPr>
          <p:cNvSpPr/>
          <p:nvPr/>
        </p:nvSpPr>
        <p:spPr>
          <a:xfrm>
            <a:off x="3392174" y="2926219"/>
            <a:ext cx="8442557" cy="30043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4000" dirty="0">
                <a:solidFill>
                  <a:schemeClr val="tx1"/>
                </a:solidFill>
                <a:latin typeface="Cambria" panose="02040503050406030204" pitchFamily="18" charset="0"/>
              </a:rPr>
              <a:t>Khi làm tròn số đến hàng trăm, ta so sánh chữ số hàng chục với 5. Nếu chữ số hàng chục bé hơn 5 thì làm tròn xuống, còn lại thì làm tròn lên</a:t>
            </a:r>
          </a:p>
        </p:txBody>
      </p:sp>
    </p:spTree>
    <p:extLst>
      <p:ext uri="{BB962C8B-B14F-4D97-AF65-F5344CB8AC3E}">
        <p14:creationId xmlns:p14="http://schemas.microsoft.com/office/powerpoint/2010/main" val="261950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110419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8876765" y="2296348"/>
            <a:ext cx="3315235" cy="4561652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2732109"/>
            <a:ext cx="4577366" cy="457736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96833" y="272557"/>
            <a:ext cx="7372731" cy="2168697"/>
          </a:xfrm>
          <a:prstGeom prst="wedgeRoundRectCallout">
            <a:avLst>
              <a:gd name="adj1" fmla="val -54528"/>
              <a:gd name="adj2" fmla="val 818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62866" y="532245"/>
            <a:ext cx="7240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Lobster" panose="02040603050506020204" pitchFamily="18" charset="0"/>
              </a:rPr>
              <a:t>b) </a:t>
            </a:r>
            <a:r>
              <a:rPr lang="en-US" sz="4800" dirty="0" err="1">
                <a:latin typeface="SVN-Lobster" panose="02040603050506020204" pitchFamily="18" charset="0"/>
              </a:rPr>
              <a:t>Làm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tròn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số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đến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</a:p>
          <a:p>
            <a:pPr algn="ctr"/>
            <a:r>
              <a:rPr lang="en-US" sz="4800" dirty="0" err="1">
                <a:latin typeface="SVN-Lobster" panose="02040603050506020204" pitchFamily="18" charset="0"/>
              </a:rPr>
              <a:t>hàng</a:t>
            </a:r>
            <a:r>
              <a:rPr lang="en-US" sz="4800" dirty="0">
                <a:latin typeface="SVN-Lobster" panose="02040603050506020204" pitchFamily="18" charset="0"/>
              </a:rPr>
              <a:t> </a:t>
            </a:r>
            <a:r>
              <a:rPr lang="en-US" sz="4800" dirty="0" err="1">
                <a:latin typeface="SVN-Lobster" panose="02040603050506020204" pitchFamily="18" charset="0"/>
              </a:rPr>
              <a:t>trăm</a:t>
            </a:r>
            <a:endParaRPr lang="en-US" sz="4800" dirty="0">
              <a:latin typeface="SVN-Lobster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6FECA8-39CF-A147-BF75-E60C2B811667}"/>
              </a:ext>
            </a:extLst>
          </p:cNvPr>
          <p:cNvGrpSpPr/>
          <p:nvPr/>
        </p:nvGrpSpPr>
        <p:grpSpPr>
          <a:xfrm>
            <a:off x="3664216" y="2917010"/>
            <a:ext cx="8217157" cy="3448739"/>
            <a:chOff x="3419061" y="2877016"/>
            <a:chExt cx="8462312" cy="37443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73AA6C-3D2B-1A4B-9283-0125A1966CDB}"/>
                </a:ext>
              </a:extLst>
            </p:cNvPr>
            <p:cNvGrpSpPr/>
            <p:nvPr/>
          </p:nvGrpSpPr>
          <p:grpSpPr>
            <a:xfrm>
              <a:off x="3419061" y="2877016"/>
              <a:ext cx="8462312" cy="3744396"/>
              <a:chOff x="4099318" y="2952350"/>
              <a:chExt cx="8462312" cy="3744396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6" name="Process 35">
                <a:extLst>
                  <a:ext uri="{FF2B5EF4-FFF2-40B4-BE49-F238E27FC236}">
                    <a16:creationId xmlns:a16="http://schemas.microsoft.com/office/drawing/2014/main" id="{B3DA6497-2357-ED44-A3CC-C18D71BE4DFA}"/>
                  </a:ext>
                </a:extLst>
              </p:cNvPr>
              <p:cNvSpPr/>
              <p:nvPr/>
            </p:nvSpPr>
            <p:spPr>
              <a:xfrm>
                <a:off x="4099318" y="2952350"/>
                <a:ext cx="8462312" cy="3744396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1666FD-1BF1-5C41-A577-D9F34834389A}"/>
                  </a:ext>
                </a:extLst>
              </p:cNvPr>
              <p:cNvSpPr txBox="1"/>
              <p:nvPr/>
            </p:nvSpPr>
            <p:spPr>
              <a:xfrm>
                <a:off x="4625127" y="3218806"/>
                <a:ext cx="1738603" cy="7685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1 786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0457098-33C3-2B46-889D-32505724F537}"/>
                  </a:ext>
                </a:extLst>
              </p:cNvPr>
              <p:cNvSpPr txBox="1"/>
              <p:nvPr/>
            </p:nvSpPr>
            <p:spPr>
              <a:xfrm>
                <a:off x="4627225" y="4452793"/>
                <a:ext cx="1738603" cy="7685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1 756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26CCC0A-E6C1-A745-8249-2A8BE2989043}"/>
                  </a:ext>
                </a:extLst>
              </p:cNvPr>
              <p:cNvSpPr txBox="1"/>
              <p:nvPr/>
            </p:nvSpPr>
            <p:spPr>
              <a:xfrm>
                <a:off x="4625126" y="5631351"/>
                <a:ext cx="1738603" cy="7685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1 726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CE48E3E-BE69-6741-91BC-30B155D69F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63730" y="3617205"/>
                <a:ext cx="3767516" cy="7408"/>
              </a:xfrm>
              <a:prstGeom prst="straightConnector1">
                <a:avLst/>
              </a:prstGeom>
              <a:grpFill/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81E35A-D0EF-FA46-A4EE-9BCA532D2ECB}"/>
                  </a:ext>
                </a:extLst>
              </p:cNvPr>
              <p:cNvSpPr txBox="1"/>
              <p:nvPr/>
            </p:nvSpPr>
            <p:spPr>
              <a:xfrm>
                <a:off x="10318852" y="3224339"/>
                <a:ext cx="1738603" cy="7685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1 800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618E67B-01F2-304F-85D1-47B73D65359E}"/>
                  </a:ext>
                </a:extLst>
              </p:cNvPr>
              <p:cNvSpPr txBox="1"/>
              <p:nvPr/>
            </p:nvSpPr>
            <p:spPr>
              <a:xfrm>
                <a:off x="10346364" y="4413878"/>
                <a:ext cx="1738603" cy="7685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1 800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E3BB5-83E8-F64A-A981-460BAEAB4941}"/>
                  </a:ext>
                </a:extLst>
              </p:cNvPr>
              <p:cNvSpPr txBox="1"/>
              <p:nvPr/>
            </p:nvSpPr>
            <p:spPr>
              <a:xfrm>
                <a:off x="10396841" y="5636820"/>
                <a:ext cx="1738603" cy="7685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VN" sz="4000" b="1" dirty="0">
                    <a:latin typeface="Cambria" panose="02040503050406030204" pitchFamily="18" charset="0"/>
                  </a:rPr>
                  <a:t>1 700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909C1E8-1E3C-3142-AA9F-DD1E2758F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9951" y="4767821"/>
                <a:ext cx="3841045" cy="0"/>
              </a:xfrm>
              <a:prstGeom prst="straightConnector1">
                <a:avLst/>
              </a:prstGeom>
              <a:grpFill/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4525214-2EF6-7945-950C-D60E09721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9426" y="6030098"/>
                <a:ext cx="3810154" cy="0"/>
              </a:xfrm>
              <a:prstGeom prst="straightConnector1">
                <a:avLst/>
              </a:prstGeom>
              <a:grpFill/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145259D-5E25-1F42-A867-3E2334353B4B}"/>
                </a:ext>
              </a:extLst>
            </p:cNvPr>
            <p:cNvSpPr txBox="1"/>
            <p:nvPr/>
          </p:nvSpPr>
          <p:spPr>
            <a:xfrm>
              <a:off x="6751410" y="2942630"/>
              <a:ext cx="2700603" cy="634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V</a:t>
              </a:r>
              <a:r>
                <a:rPr lang="en-VN" sz="3200" dirty="0">
                  <a:latin typeface="Cambria" panose="02040503050406030204" pitchFamily="18" charset="0"/>
                </a:rPr>
                <a:t>ì 8 &gt;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7DB8B9-8163-D94E-B948-E8F2693B396C}"/>
                </a:ext>
              </a:extLst>
            </p:cNvPr>
            <p:cNvSpPr txBox="1"/>
            <p:nvPr/>
          </p:nvSpPr>
          <p:spPr>
            <a:xfrm>
              <a:off x="6369568" y="3496143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tròn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lên</a:t>
              </a:r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1784B5-6C85-6945-86E1-28DC84D26F4C}"/>
                </a:ext>
              </a:extLst>
            </p:cNvPr>
            <p:cNvSpPr txBox="1"/>
            <p:nvPr/>
          </p:nvSpPr>
          <p:spPr>
            <a:xfrm>
              <a:off x="6782246" y="4149189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V</a:t>
              </a:r>
              <a:r>
                <a:rPr lang="en-VN" sz="3200" dirty="0">
                  <a:latin typeface="Cambria" panose="02040503050406030204" pitchFamily="18" charset="0"/>
                </a:rPr>
                <a:t>ì 5 = 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7D3AB2-7DA3-0847-974C-CE76A87F5378}"/>
                </a:ext>
              </a:extLst>
            </p:cNvPr>
            <p:cNvSpPr txBox="1"/>
            <p:nvPr/>
          </p:nvSpPr>
          <p:spPr>
            <a:xfrm>
              <a:off x="6396238" y="4683126"/>
              <a:ext cx="270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tròn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lên</a:t>
              </a:r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55A167-92B4-6A48-B286-367E3DE6D74F}"/>
                </a:ext>
              </a:extLst>
            </p:cNvPr>
            <p:cNvSpPr txBox="1"/>
            <p:nvPr/>
          </p:nvSpPr>
          <p:spPr>
            <a:xfrm>
              <a:off x="6212551" y="5872708"/>
              <a:ext cx="3057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tròn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xuống</a:t>
              </a:r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98899E-C578-2D45-8114-BF68A1E8E2C0}"/>
                </a:ext>
              </a:extLst>
            </p:cNvPr>
            <p:cNvSpPr txBox="1"/>
            <p:nvPr/>
          </p:nvSpPr>
          <p:spPr>
            <a:xfrm>
              <a:off x="6718100" y="5375299"/>
              <a:ext cx="2700603" cy="634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V</a:t>
              </a:r>
              <a:r>
                <a:rPr lang="en-VN" sz="3200" dirty="0">
                  <a:latin typeface="Cambria" panose="02040503050406030204" pitchFamily="18" charset="0"/>
                </a:rPr>
                <a:t>ì 2 &lt;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99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9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1A0B1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1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3329" y="110419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883" y="294710"/>
            <a:ext cx="9951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2 846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3 058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4 315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6195DB-406E-1145-A243-6A1826331401}"/>
              </a:ext>
            </a:extLst>
          </p:cNvPr>
          <p:cNvGrpSpPr/>
          <p:nvPr/>
        </p:nvGrpSpPr>
        <p:grpSpPr>
          <a:xfrm>
            <a:off x="982612" y="2457369"/>
            <a:ext cx="4537076" cy="4042591"/>
            <a:chOff x="1601710" y="1916040"/>
            <a:chExt cx="4537076" cy="4042591"/>
          </a:xfrm>
        </p:grpSpPr>
        <p:sp>
          <p:nvSpPr>
            <p:cNvPr id="7" name="Rounded Rectangle 6"/>
            <p:cNvSpPr/>
            <p:nvPr/>
          </p:nvSpPr>
          <p:spPr>
            <a:xfrm>
              <a:off x="1601710" y="1916040"/>
              <a:ext cx="4537076" cy="4042591"/>
            </a:xfrm>
            <a:prstGeom prst="roundRect">
              <a:avLst/>
            </a:prstGeom>
            <a:solidFill>
              <a:schemeClr val="bg1"/>
            </a:solidFill>
            <a:ln w="3810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8713" y="2284807"/>
              <a:ext cx="3013155" cy="3014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2 846 </a:t>
              </a: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 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3 058 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4 315 </a:t>
              </a: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4DBCAB2-43A3-3947-8ECB-4FAE317A7FEC}"/>
              </a:ext>
            </a:extLst>
          </p:cNvPr>
          <p:cNvGrpSpPr/>
          <p:nvPr/>
        </p:nvGrpSpPr>
        <p:grpSpPr>
          <a:xfrm>
            <a:off x="6672314" y="2457368"/>
            <a:ext cx="4537076" cy="4042591"/>
            <a:chOff x="1601710" y="1916040"/>
            <a:chExt cx="4537076" cy="404259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BC1140C-8D4A-814F-8F4F-716B583372C2}"/>
                </a:ext>
              </a:extLst>
            </p:cNvPr>
            <p:cNvSpPr/>
            <p:nvPr/>
          </p:nvSpPr>
          <p:spPr>
            <a:xfrm>
              <a:off x="1601710" y="1916040"/>
              <a:ext cx="4537076" cy="4042591"/>
            </a:xfrm>
            <a:prstGeom prst="roundRect">
              <a:avLst/>
            </a:prstGeom>
            <a:solidFill>
              <a:schemeClr val="bg1"/>
            </a:solidFill>
            <a:ln w="3810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32BE32-4D72-3B41-9B25-A4D384DF0745}"/>
                </a:ext>
              </a:extLst>
            </p:cNvPr>
            <p:cNvSpPr txBox="1"/>
            <p:nvPr/>
          </p:nvSpPr>
          <p:spPr>
            <a:xfrm>
              <a:off x="1948713" y="2284807"/>
              <a:ext cx="3013155" cy="3014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2 846 </a:t>
              </a: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 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3 058 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4 315 </a:t>
              </a:r>
              <a:r>
                <a:rPr lang="en-US" sz="4400" b="1" dirty="0">
                  <a:solidFill>
                    <a:srgbClr val="E87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8C7163-FC9A-A048-8EEA-F1301E3E2616}"/>
              </a:ext>
            </a:extLst>
          </p:cNvPr>
          <p:cNvSpPr txBox="1"/>
          <p:nvPr/>
        </p:nvSpPr>
        <p:spPr>
          <a:xfrm>
            <a:off x="306321" y="1698770"/>
            <a:ext cx="588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</a:rPr>
              <a:t>- Làm tròn đến hàng chục: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8C608-2C4F-644D-87C6-A78393B5DB16}"/>
              </a:ext>
            </a:extLst>
          </p:cNvPr>
          <p:cNvSpPr txBox="1"/>
          <p:nvPr/>
        </p:nvSpPr>
        <p:spPr>
          <a:xfrm>
            <a:off x="6138573" y="1698770"/>
            <a:ext cx="588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</a:rPr>
              <a:t>- Làm tròn đến hàng trăm: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E7FA2-DE6E-BA48-A724-EF81063F781F}"/>
              </a:ext>
            </a:extLst>
          </p:cNvPr>
          <p:cNvSpPr txBox="1"/>
          <p:nvPr/>
        </p:nvSpPr>
        <p:spPr>
          <a:xfrm>
            <a:off x="3533116" y="3044279"/>
            <a:ext cx="1814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2 850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979546-A798-B946-B2E2-14F4D509A5B8}"/>
              </a:ext>
            </a:extLst>
          </p:cNvPr>
          <p:cNvSpPr txBox="1"/>
          <p:nvPr/>
        </p:nvSpPr>
        <p:spPr>
          <a:xfrm>
            <a:off x="3537700" y="4057501"/>
            <a:ext cx="18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3 060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EBF41-3679-5D41-A831-7A1F05CD5163}"/>
              </a:ext>
            </a:extLst>
          </p:cNvPr>
          <p:cNvSpPr txBox="1"/>
          <p:nvPr/>
        </p:nvSpPr>
        <p:spPr>
          <a:xfrm>
            <a:off x="3533116" y="5070723"/>
            <a:ext cx="18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4 320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A6DEE6-C8D7-4E4D-ABC5-17B9D6FD16B9}"/>
              </a:ext>
            </a:extLst>
          </p:cNvPr>
          <p:cNvSpPr txBox="1"/>
          <p:nvPr/>
        </p:nvSpPr>
        <p:spPr>
          <a:xfrm>
            <a:off x="9330457" y="3044278"/>
            <a:ext cx="18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2 900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B1DCAC-458C-C741-8206-C9214F3050AF}"/>
              </a:ext>
            </a:extLst>
          </p:cNvPr>
          <p:cNvSpPr txBox="1"/>
          <p:nvPr/>
        </p:nvSpPr>
        <p:spPr>
          <a:xfrm>
            <a:off x="9328110" y="4031862"/>
            <a:ext cx="18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3 100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76A585-48DD-4349-8253-F2DBE2D8C875}"/>
              </a:ext>
            </a:extLst>
          </p:cNvPr>
          <p:cNvSpPr txBox="1"/>
          <p:nvPr/>
        </p:nvSpPr>
        <p:spPr>
          <a:xfrm>
            <a:off x="9328110" y="5074363"/>
            <a:ext cx="18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4 300</a:t>
            </a:r>
          </a:p>
        </p:txBody>
      </p:sp>
    </p:spTree>
    <p:extLst>
      <p:ext uri="{BB962C8B-B14F-4D97-AF65-F5344CB8AC3E}">
        <p14:creationId xmlns:p14="http://schemas.microsoft.com/office/powerpoint/2010/main" val="251656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6" grpId="0"/>
      <p:bldP spid="6" grpId="0"/>
      <p:bldP spid="17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8" y="260407"/>
            <a:ext cx="11414243" cy="6455703"/>
          </a:xfrm>
          <a:prstGeom prst="rect">
            <a:avLst/>
          </a:prstGeom>
        </p:spPr>
      </p:pic>
      <p:pic>
        <p:nvPicPr>
          <p:cNvPr id="3" name="Picture 8" descr="Hình ảnh Mbe Phong Cách Hoạt Hình Dễ Thương Bánh Kem Trái Cây, Mbe, Bánh  Mbe, Bánh Kem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563" l="10000" r="90000">
                        <a14:foregroundMark x1="54375" y1="37031" x2="74063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247">
            <a:off x="10127393" y="-324375"/>
            <a:ext cx="2148964" cy="214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703" y="500600"/>
            <a:ext cx="9813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1 242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314" name="Picture 2" descr="Phim Hoạt Hình Cây Xương Rồng Vẽ - phim hoạt hình cây xương rồng png tải về  - Miễn phí trong suốt Thức ăn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434" y="3583031"/>
            <a:ext cx="3682711" cy="42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540852" y="1906254"/>
            <a:ext cx="4046892" cy="11710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B2E9412D-0939-614A-9980-06378EA13BEC}"/>
              </a:ext>
            </a:extLst>
          </p:cNvPr>
          <p:cNvSpPr/>
          <p:nvPr/>
        </p:nvSpPr>
        <p:spPr>
          <a:xfrm>
            <a:off x="954871" y="2728585"/>
            <a:ext cx="5015043" cy="1933726"/>
          </a:xfrm>
          <a:prstGeom prst="wedgeRoundRectCallout">
            <a:avLst>
              <a:gd name="adj1" fmla="val -38842"/>
              <a:gd name="adj2" fmla="val 87171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 Trang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1 240 con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D4E88738-7B4F-2546-B3B8-6A09C23756E2}"/>
              </a:ext>
            </a:extLst>
          </p:cNvPr>
          <p:cNvSpPr/>
          <p:nvPr/>
        </p:nvSpPr>
        <p:spPr>
          <a:xfrm>
            <a:off x="6393731" y="3376825"/>
            <a:ext cx="5015043" cy="1933726"/>
          </a:xfrm>
          <a:prstGeom prst="wedgeRoundRectCallout">
            <a:avLst>
              <a:gd name="adj1" fmla="val 47324"/>
              <a:gd name="adj2" fmla="val 96323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 Trang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1 250 con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681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1" animBg="1"/>
      <p:bldP spid="12" grpId="2" animBg="1"/>
      <p:bldP spid="2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9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1A0B1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4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3329" y="110419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883" y="294710"/>
            <a:ext cx="9951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6 745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50" y="4196721"/>
            <a:ext cx="3470466" cy="34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25" y="4964718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534707-679C-FC4F-8178-3EBE345B8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652" y="1807774"/>
            <a:ext cx="6372532" cy="3757454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EB09825-3878-5247-BCAA-941F2586E082}"/>
              </a:ext>
            </a:extLst>
          </p:cNvPr>
          <p:cNvSpPr/>
          <p:nvPr/>
        </p:nvSpPr>
        <p:spPr>
          <a:xfrm>
            <a:off x="9233523" y="1551688"/>
            <a:ext cx="2737302" cy="1327850"/>
          </a:xfrm>
          <a:prstGeom prst="wedgeRoundRectCallout">
            <a:avLst>
              <a:gd name="adj1" fmla="val -50073"/>
              <a:gd name="adj2" fmla="val 100107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Làm tròn số đến hàng trăm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9056E190-6D7C-884B-8081-1A0B39C1700F}"/>
              </a:ext>
            </a:extLst>
          </p:cNvPr>
          <p:cNvSpPr/>
          <p:nvPr/>
        </p:nvSpPr>
        <p:spPr>
          <a:xfrm>
            <a:off x="492447" y="2909792"/>
            <a:ext cx="2737302" cy="1222707"/>
          </a:xfrm>
          <a:prstGeom prst="wedgeRoundRectCallout">
            <a:avLst>
              <a:gd name="adj1" fmla="val 49470"/>
              <a:gd name="adj2" fmla="val 11079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Làm tròn số đến hàng chục</a:t>
            </a:r>
          </a:p>
        </p:txBody>
      </p:sp>
    </p:spTree>
    <p:extLst>
      <p:ext uri="{BB962C8B-B14F-4D97-AF65-F5344CB8AC3E}">
        <p14:creationId xmlns:p14="http://schemas.microsoft.com/office/powerpoint/2010/main" val="21445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502079" y="3888448"/>
            <a:ext cx="1183772" cy="784699"/>
            <a:chOff x="0" y="0"/>
            <a:chExt cx="2111" cy="1400"/>
          </a:xfrm>
        </p:grpSpPr>
        <p:sp>
          <p:nvSpPr>
            <p:cNvPr id="46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rgbClr val="00B05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rgbClr val="00B05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B76E2E-4010-48BB-9EE0-B5935FA0FD44}"/>
              </a:ext>
            </a:extLst>
          </p:cNvPr>
          <p:cNvGrpSpPr/>
          <p:nvPr/>
        </p:nvGrpSpPr>
        <p:grpSpPr>
          <a:xfrm>
            <a:off x="2336799" y="1823251"/>
            <a:ext cx="3515736" cy="1909703"/>
            <a:chOff x="2336799" y="1823251"/>
            <a:chExt cx="3515736" cy="190970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2FE9880-99B6-4F89-B7BA-303E3421E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617" y="1823251"/>
              <a:ext cx="3179918" cy="1559270"/>
            </a:xfrm>
            <a:custGeom>
              <a:avLst/>
              <a:gdLst>
                <a:gd name="T0" fmla="*/ 3454400 w 21600"/>
                <a:gd name="T1" fmla="*/ 1693863 h 21600"/>
                <a:gd name="T2" fmla="*/ 3454400 w 21600"/>
                <a:gd name="T3" fmla="*/ 1693863 h 21600"/>
                <a:gd name="T4" fmla="*/ 3454400 w 21600"/>
                <a:gd name="T5" fmla="*/ 1693863 h 21600"/>
                <a:gd name="T6" fmla="*/ 3454400 w 21600"/>
                <a:gd name="T7" fmla="*/ 1693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599"/>
                  </a:moveTo>
                  <a:cubicBezTo>
                    <a:pt x="3434" y="21319"/>
                    <a:pt x="3468" y="21038"/>
                    <a:pt x="3468" y="20688"/>
                  </a:cubicBezTo>
                  <a:cubicBezTo>
                    <a:pt x="3468" y="17322"/>
                    <a:pt x="2094" y="14516"/>
                    <a:pt x="412" y="14516"/>
                  </a:cubicBezTo>
                  <a:cubicBezTo>
                    <a:pt x="274" y="14516"/>
                    <a:pt x="137" y="14516"/>
                    <a:pt x="0" y="14587"/>
                  </a:cubicBezTo>
                  <a:cubicBezTo>
                    <a:pt x="0" y="2664"/>
                    <a:pt x="0" y="2664"/>
                    <a:pt x="0" y="2664"/>
                  </a:cubicBezTo>
                  <a:cubicBezTo>
                    <a:pt x="0" y="1192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2"/>
                    <a:pt x="21600" y="2664"/>
                  </a:cubicBezTo>
                  <a:cubicBezTo>
                    <a:pt x="21600" y="18935"/>
                    <a:pt x="21600" y="18935"/>
                    <a:pt x="21600" y="18935"/>
                  </a:cubicBezTo>
                  <a:cubicBezTo>
                    <a:pt x="21600" y="20407"/>
                    <a:pt x="21016" y="21599"/>
                    <a:pt x="20295" y="21599"/>
                  </a:cubicBezTo>
                  <a:lnTo>
                    <a:pt x="3434" y="21599"/>
                  </a:lnTo>
                  <a:close/>
                </a:path>
              </a:pathLst>
            </a:custGeom>
            <a:solidFill>
              <a:srgbClr val="177F7A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4B548C41-0EEA-4A0C-AA47-6BDD2BC5F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99" y="3015427"/>
              <a:ext cx="713143" cy="717527"/>
            </a:xfrm>
            <a:custGeom>
              <a:avLst/>
              <a:gdLst>
                <a:gd name="T0" fmla="*/ 774661 w 19679"/>
                <a:gd name="T1" fmla="*/ 855551 h 19679"/>
                <a:gd name="T2" fmla="*/ 774661 w 19679"/>
                <a:gd name="T3" fmla="*/ 855551 h 19679"/>
                <a:gd name="T4" fmla="*/ 774661 w 19679"/>
                <a:gd name="T5" fmla="*/ 855551 h 19679"/>
                <a:gd name="T6" fmla="*/ 774661 w 19679"/>
                <a:gd name="T7" fmla="*/ 85555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177F7A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" name="Freeform: Shape 18">
              <a:extLst>
                <a:ext uri="{FF2B5EF4-FFF2-40B4-BE49-F238E27FC236}">
                  <a16:creationId xmlns:a16="http://schemas.microsoft.com/office/drawing/2014/main" id="{E002F112-1A81-435D-A32C-C275B1E4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509" y="3257281"/>
              <a:ext cx="369724" cy="234549"/>
            </a:xfrm>
            <a:custGeom>
              <a:avLst/>
              <a:gdLst>
                <a:gd name="T0" fmla="*/ 401638 w 21130"/>
                <a:gd name="T1" fmla="*/ 263932 h 21219"/>
                <a:gd name="T2" fmla="*/ 401638 w 21130"/>
                <a:gd name="T3" fmla="*/ 263932 h 21219"/>
                <a:gd name="T4" fmla="*/ 401638 w 21130"/>
                <a:gd name="T5" fmla="*/ 263932 h 21219"/>
                <a:gd name="T6" fmla="*/ 401638 w 21130"/>
                <a:gd name="T7" fmla="*/ 263932 h 21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30" h="21219">
                  <a:moveTo>
                    <a:pt x="703" y="20557"/>
                  </a:moveTo>
                  <a:cubicBezTo>
                    <a:pt x="-104" y="19543"/>
                    <a:pt x="-243" y="17647"/>
                    <a:pt x="425" y="16369"/>
                  </a:cubicBezTo>
                  <a:lnTo>
                    <a:pt x="5769" y="5878"/>
                  </a:lnTo>
                  <a:cubicBezTo>
                    <a:pt x="6353" y="4732"/>
                    <a:pt x="7383" y="4424"/>
                    <a:pt x="8191" y="5173"/>
                  </a:cubicBezTo>
                  <a:lnTo>
                    <a:pt x="13284" y="9889"/>
                  </a:lnTo>
                  <a:lnTo>
                    <a:pt x="17794" y="1073"/>
                  </a:lnTo>
                  <a:cubicBezTo>
                    <a:pt x="18434" y="-161"/>
                    <a:pt x="19631" y="-381"/>
                    <a:pt x="20438" y="676"/>
                  </a:cubicBezTo>
                  <a:cubicBezTo>
                    <a:pt x="21245" y="1690"/>
                    <a:pt x="21357" y="3586"/>
                    <a:pt x="20716" y="4864"/>
                  </a:cubicBezTo>
                  <a:lnTo>
                    <a:pt x="15205" y="15620"/>
                  </a:lnTo>
                  <a:cubicBezTo>
                    <a:pt x="14621" y="16722"/>
                    <a:pt x="13590" y="17031"/>
                    <a:pt x="12783" y="16282"/>
                  </a:cubicBezTo>
                  <a:lnTo>
                    <a:pt x="7689" y="11608"/>
                  </a:lnTo>
                  <a:lnTo>
                    <a:pt x="3347" y="20116"/>
                  </a:lnTo>
                  <a:cubicBezTo>
                    <a:pt x="2958" y="20866"/>
                    <a:pt x="2429" y="21219"/>
                    <a:pt x="1872" y="21219"/>
                  </a:cubicBezTo>
                  <a:cubicBezTo>
                    <a:pt x="1454" y="21219"/>
                    <a:pt x="1037" y="20998"/>
                    <a:pt x="703" y="205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56B32E2-2B07-40B0-9BFE-390E969C999A}"/>
              </a:ext>
            </a:extLst>
          </p:cNvPr>
          <p:cNvGrpSpPr/>
          <p:nvPr/>
        </p:nvGrpSpPr>
        <p:grpSpPr>
          <a:xfrm>
            <a:off x="2336799" y="3847966"/>
            <a:ext cx="3515736" cy="1907509"/>
            <a:chOff x="2336799" y="3847966"/>
            <a:chExt cx="3515736" cy="1907509"/>
          </a:xfrm>
        </p:grpSpPr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69163DDD-0FB9-4856-9520-0CD7ACC18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617" y="3847966"/>
              <a:ext cx="3179918" cy="1554886"/>
            </a:xfrm>
            <a:custGeom>
              <a:avLst/>
              <a:gdLst>
                <a:gd name="T0" fmla="*/ 3454400 w 21600"/>
                <a:gd name="T1" fmla="*/ 1689100 h 21600"/>
                <a:gd name="T2" fmla="*/ 3454400 w 21600"/>
                <a:gd name="T3" fmla="*/ 1689100 h 21600"/>
                <a:gd name="T4" fmla="*/ 3454400 w 21600"/>
                <a:gd name="T5" fmla="*/ 1689100 h 21600"/>
                <a:gd name="T6" fmla="*/ 3454400 w 21600"/>
                <a:gd name="T7" fmla="*/ 16891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600"/>
                  </a:moveTo>
                  <a:cubicBezTo>
                    <a:pt x="3434" y="21318"/>
                    <a:pt x="3468" y="21037"/>
                    <a:pt x="3468" y="20755"/>
                  </a:cubicBezTo>
                  <a:cubicBezTo>
                    <a:pt x="3468" y="17308"/>
                    <a:pt x="2094" y="14493"/>
                    <a:pt x="412" y="14493"/>
                  </a:cubicBezTo>
                  <a:cubicBezTo>
                    <a:pt x="274" y="14493"/>
                    <a:pt x="137" y="14493"/>
                    <a:pt x="0" y="14564"/>
                  </a:cubicBezTo>
                  <a:cubicBezTo>
                    <a:pt x="0" y="2603"/>
                    <a:pt x="0" y="2603"/>
                    <a:pt x="0" y="2603"/>
                  </a:cubicBezTo>
                  <a:cubicBezTo>
                    <a:pt x="0" y="1196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6"/>
                    <a:pt x="21600" y="2603"/>
                  </a:cubicBezTo>
                  <a:cubicBezTo>
                    <a:pt x="21600" y="18926"/>
                    <a:pt x="21600" y="18926"/>
                    <a:pt x="21600" y="18926"/>
                  </a:cubicBezTo>
                  <a:cubicBezTo>
                    <a:pt x="21600" y="20403"/>
                    <a:pt x="21016" y="21600"/>
                    <a:pt x="20295" y="21600"/>
                  </a:cubicBezTo>
                  <a:lnTo>
                    <a:pt x="3434" y="21600"/>
                  </a:lnTo>
                  <a:close/>
                </a:path>
              </a:pathLst>
            </a:custGeom>
            <a:solidFill>
              <a:srgbClr val="EF7C25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0624BAB4-C62B-46B5-9857-190CF8BF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99" y="5035755"/>
              <a:ext cx="713143" cy="719720"/>
            </a:xfrm>
            <a:custGeom>
              <a:avLst/>
              <a:gdLst>
                <a:gd name="T0" fmla="*/ 774661 w 19679"/>
                <a:gd name="T1" fmla="*/ 858165 h 19679"/>
                <a:gd name="T2" fmla="*/ 774661 w 19679"/>
                <a:gd name="T3" fmla="*/ 858165 h 19679"/>
                <a:gd name="T4" fmla="*/ 774661 w 19679"/>
                <a:gd name="T5" fmla="*/ 858165 h 19679"/>
                <a:gd name="T6" fmla="*/ 774661 w 19679"/>
                <a:gd name="T7" fmla="*/ 85816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EF7C25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F0CC413E-9DA8-4898-9791-F74B0D27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118" y="5251306"/>
              <a:ext cx="264506" cy="289349"/>
            </a:xfrm>
            <a:custGeom>
              <a:avLst/>
              <a:gdLst>
                <a:gd name="T0" fmla="*/ 287338 w 21600"/>
                <a:gd name="T1" fmla="*/ 314325 h 21600"/>
                <a:gd name="T2" fmla="*/ 287338 w 21600"/>
                <a:gd name="T3" fmla="*/ 314325 h 21600"/>
                <a:gd name="T4" fmla="*/ 287338 w 21600"/>
                <a:gd name="T5" fmla="*/ 314325 h 21600"/>
                <a:gd name="T6" fmla="*/ 287338 w 21600"/>
                <a:gd name="T7" fmla="*/ 3143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5882" y="21600"/>
                  </a:lnTo>
                  <a:lnTo>
                    <a:pt x="15882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13658" y="21600"/>
                  </a:moveTo>
                  <a:lnTo>
                    <a:pt x="7941" y="21600"/>
                  </a:lnTo>
                  <a:lnTo>
                    <a:pt x="7941" y="9983"/>
                  </a:lnTo>
                  <a:lnTo>
                    <a:pt x="13658" y="9983"/>
                  </a:lnTo>
                  <a:cubicBezTo>
                    <a:pt x="13658" y="9983"/>
                    <a:pt x="13658" y="21600"/>
                    <a:pt x="13658" y="21600"/>
                  </a:cubicBezTo>
                  <a:close/>
                  <a:moveTo>
                    <a:pt x="5717" y="21600"/>
                  </a:moveTo>
                  <a:lnTo>
                    <a:pt x="0" y="21600"/>
                  </a:lnTo>
                  <a:lnTo>
                    <a:pt x="0" y="5990"/>
                  </a:lnTo>
                  <a:lnTo>
                    <a:pt x="5717" y="5990"/>
                  </a:lnTo>
                  <a:cubicBezTo>
                    <a:pt x="5717" y="5990"/>
                    <a:pt x="5717" y="21600"/>
                    <a:pt x="5717" y="2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ECDD299-902B-434F-9247-D76A1EAC093C}"/>
              </a:ext>
            </a:extLst>
          </p:cNvPr>
          <p:cNvGrpSpPr/>
          <p:nvPr/>
        </p:nvGrpSpPr>
        <p:grpSpPr>
          <a:xfrm>
            <a:off x="6339463" y="1823251"/>
            <a:ext cx="3515738" cy="1909703"/>
            <a:chOff x="6339463" y="1823251"/>
            <a:chExt cx="3515738" cy="1909703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48DF8125-1F0C-493D-B65F-2E0F89AE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283" y="1823251"/>
              <a:ext cx="3179918" cy="1559270"/>
            </a:xfrm>
            <a:custGeom>
              <a:avLst/>
              <a:gdLst>
                <a:gd name="T0" fmla="*/ 3454400 w 21600"/>
                <a:gd name="T1" fmla="*/ 1693863 h 21600"/>
                <a:gd name="T2" fmla="*/ 3454400 w 21600"/>
                <a:gd name="T3" fmla="*/ 1693863 h 21600"/>
                <a:gd name="T4" fmla="*/ 3454400 w 21600"/>
                <a:gd name="T5" fmla="*/ 1693863 h 21600"/>
                <a:gd name="T6" fmla="*/ 3454400 w 21600"/>
                <a:gd name="T7" fmla="*/ 1693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599"/>
                  </a:moveTo>
                  <a:cubicBezTo>
                    <a:pt x="3434" y="21319"/>
                    <a:pt x="3468" y="21038"/>
                    <a:pt x="3468" y="20688"/>
                  </a:cubicBezTo>
                  <a:cubicBezTo>
                    <a:pt x="3468" y="17322"/>
                    <a:pt x="2094" y="14516"/>
                    <a:pt x="412" y="14516"/>
                  </a:cubicBezTo>
                  <a:cubicBezTo>
                    <a:pt x="274" y="14516"/>
                    <a:pt x="137" y="14516"/>
                    <a:pt x="0" y="14587"/>
                  </a:cubicBezTo>
                  <a:cubicBezTo>
                    <a:pt x="0" y="2664"/>
                    <a:pt x="0" y="2664"/>
                    <a:pt x="0" y="2664"/>
                  </a:cubicBezTo>
                  <a:cubicBezTo>
                    <a:pt x="0" y="1192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2"/>
                    <a:pt x="21600" y="2664"/>
                  </a:cubicBezTo>
                  <a:cubicBezTo>
                    <a:pt x="21600" y="18935"/>
                    <a:pt x="21600" y="18935"/>
                    <a:pt x="21600" y="18935"/>
                  </a:cubicBezTo>
                  <a:cubicBezTo>
                    <a:pt x="21600" y="20407"/>
                    <a:pt x="21016" y="21599"/>
                    <a:pt x="20295" y="21599"/>
                  </a:cubicBezTo>
                  <a:lnTo>
                    <a:pt x="3434" y="21599"/>
                  </a:lnTo>
                  <a:close/>
                </a:path>
              </a:pathLst>
            </a:custGeom>
            <a:solidFill>
              <a:srgbClr val="F64B43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EA1243DE-9F86-457B-ACBC-B5A080139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63" y="3015427"/>
              <a:ext cx="713143" cy="717527"/>
            </a:xfrm>
            <a:custGeom>
              <a:avLst/>
              <a:gdLst>
                <a:gd name="T0" fmla="*/ 774661 w 19679"/>
                <a:gd name="T1" fmla="*/ 855551 h 19679"/>
                <a:gd name="T2" fmla="*/ 774661 w 19679"/>
                <a:gd name="T3" fmla="*/ 855551 h 19679"/>
                <a:gd name="T4" fmla="*/ 774661 w 19679"/>
                <a:gd name="T5" fmla="*/ 855551 h 19679"/>
                <a:gd name="T6" fmla="*/ 774661 w 19679"/>
                <a:gd name="T7" fmla="*/ 85555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64B43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7C50A252-B5A1-49B3-87B9-D49A3732C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24402"/>
              <a:ext cx="298848" cy="299578"/>
            </a:xfrm>
            <a:custGeom>
              <a:avLst/>
              <a:gdLst>
                <a:gd name="T0" fmla="*/ 324644 w 21600"/>
                <a:gd name="T1" fmla="*/ 325438 h 21600"/>
                <a:gd name="T2" fmla="*/ 324644 w 21600"/>
                <a:gd name="T3" fmla="*/ 325438 h 21600"/>
                <a:gd name="T4" fmla="*/ 324644 w 21600"/>
                <a:gd name="T5" fmla="*/ 325438 h 21600"/>
                <a:gd name="T6" fmla="*/ 324644 w 21600"/>
                <a:gd name="T7" fmla="*/ 32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277" y="9427"/>
                  </a:moveTo>
                  <a:lnTo>
                    <a:pt x="12277" y="0"/>
                  </a:lnTo>
                  <a:cubicBezTo>
                    <a:pt x="17448" y="0"/>
                    <a:pt x="21600" y="4150"/>
                    <a:pt x="21600" y="9322"/>
                  </a:cubicBezTo>
                  <a:cubicBezTo>
                    <a:pt x="21600" y="9357"/>
                    <a:pt x="21600" y="9392"/>
                    <a:pt x="21600" y="9427"/>
                  </a:cubicBezTo>
                  <a:cubicBezTo>
                    <a:pt x="21600" y="9427"/>
                    <a:pt x="12277" y="9427"/>
                    <a:pt x="12277" y="9427"/>
                  </a:cubicBezTo>
                  <a:close/>
                  <a:moveTo>
                    <a:pt x="18680" y="12383"/>
                  </a:moveTo>
                  <a:cubicBezTo>
                    <a:pt x="18680" y="12312"/>
                    <a:pt x="18680" y="12277"/>
                    <a:pt x="18680" y="12277"/>
                  </a:cubicBezTo>
                  <a:cubicBezTo>
                    <a:pt x="18680" y="17449"/>
                    <a:pt x="14493" y="21599"/>
                    <a:pt x="9322" y="21599"/>
                  </a:cubicBezTo>
                  <a:cubicBezTo>
                    <a:pt x="4151" y="21599"/>
                    <a:pt x="0" y="17449"/>
                    <a:pt x="0" y="12277"/>
                  </a:cubicBezTo>
                  <a:cubicBezTo>
                    <a:pt x="0" y="7106"/>
                    <a:pt x="4151" y="2919"/>
                    <a:pt x="9322" y="2919"/>
                  </a:cubicBezTo>
                  <a:lnTo>
                    <a:pt x="9322" y="12383"/>
                  </a:lnTo>
                  <a:cubicBezTo>
                    <a:pt x="9322" y="12383"/>
                    <a:pt x="18680" y="12383"/>
                    <a:pt x="18680" y="12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5DE776-93D9-4E66-831D-705A8AF65707}"/>
              </a:ext>
            </a:extLst>
          </p:cNvPr>
          <p:cNvGrpSpPr/>
          <p:nvPr/>
        </p:nvGrpSpPr>
        <p:grpSpPr>
          <a:xfrm>
            <a:off x="6339463" y="3847966"/>
            <a:ext cx="3515738" cy="1907509"/>
            <a:chOff x="6339463" y="3847966"/>
            <a:chExt cx="3515738" cy="1907509"/>
          </a:xfrm>
        </p:grpSpPr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32292990-9B4E-4F41-905C-3844BF85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283" y="3847966"/>
              <a:ext cx="3179918" cy="1554886"/>
            </a:xfrm>
            <a:custGeom>
              <a:avLst/>
              <a:gdLst>
                <a:gd name="T0" fmla="*/ 3454400 w 21600"/>
                <a:gd name="T1" fmla="*/ 1689100 h 21600"/>
                <a:gd name="T2" fmla="*/ 3454400 w 21600"/>
                <a:gd name="T3" fmla="*/ 1689100 h 21600"/>
                <a:gd name="T4" fmla="*/ 3454400 w 21600"/>
                <a:gd name="T5" fmla="*/ 1689100 h 21600"/>
                <a:gd name="T6" fmla="*/ 3454400 w 21600"/>
                <a:gd name="T7" fmla="*/ 16891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600"/>
                  </a:moveTo>
                  <a:cubicBezTo>
                    <a:pt x="3434" y="21318"/>
                    <a:pt x="3468" y="21037"/>
                    <a:pt x="3468" y="20755"/>
                  </a:cubicBezTo>
                  <a:cubicBezTo>
                    <a:pt x="3468" y="17308"/>
                    <a:pt x="2094" y="14493"/>
                    <a:pt x="412" y="14493"/>
                  </a:cubicBezTo>
                  <a:cubicBezTo>
                    <a:pt x="274" y="14493"/>
                    <a:pt x="137" y="14493"/>
                    <a:pt x="0" y="14564"/>
                  </a:cubicBezTo>
                  <a:cubicBezTo>
                    <a:pt x="0" y="2603"/>
                    <a:pt x="0" y="2603"/>
                    <a:pt x="0" y="2603"/>
                  </a:cubicBezTo>
                  <a:cubicBezTo>
                    <a:pt x="0" y="1196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6"/>
                    <a:pt x="21600" y="2603"/>
                  </a:cubicBezTo>
                  <a:cubicBezTo>
                    <a:pt x="21600" y="18926"/>
                    <a:pt x="21600" y="18926"/>
                    <a:pt x="21600" y="18926"/>
                  </a:cubicBezTo>
                  <a:cubicBezTo>
                    <a:pt x="21600" y="20403"/>
                    <a:pt x="21016" y="21600"/>
                    <a:pt x="20295" y="21600"/>
                  </a:cubicBezTo>
                  <a:lnTo>
                    <a:pt x="3434" y="21600"/>
                  </a:lnTo>
                  <a:close/>
                </a:path>
              </a:pathLst>
            </a:custGeom>
            <a:solidFill>
              <a:srgbClr val="9ABC1B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3C5208D1-F7FF-4C73-82CD-76ACC707F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63" y="5035755"/>
              <a:ext cx="713143" cy="719720"/>
            </a:xfrm>
            <a:custGeom>
              <a:avLst/>
              <a:gdLst>
                <a:gd name="T0" fmla="*/ 774661 w 19679"/>
                <a:gd name="T1" fmla="*/ 858165 h 19679"/>
                <a:gd name="T2" fmla="*/ 774661 w 19679"/>
                <a:gd name="T3" fmla="*/ 858165 h 19679"/>
                <a:gd name="T4" fmla="*/ 774661 w 19679"/>
                <a:gd name="T5" fmla="*/ 858165 h 19679"/>
                <a:gd name="T6" fmla="*/ 774661 w 19679"/>
                <a:gd name="T7" fmla="*/ 85816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9ABC1B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9903B637-9BB7-46ED-8259-577F37B9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397" y="5247653"/>
              <a:ext cx="276928" cy="296656"/>
            </a:xfrm>
            <a:custGeom>
              <a:avLst/>
              <a:gdLst>
                <a:gd name="T0" fmla="*/ 300832 w 21600"/>
                <a:gd name="T1" fmla="*/ 322263 h 21600"/>
                <a:gd name="T2" fmla="*/ 300832 w 21600"/>
                <a:gd name="T3" fmla="*/ 322263 h 21600"/>
                <a:gd name="T4" fmla="*/ 300832 w 21600"/>
                <a:gd name="T5" fmla="*/ 322263 h 21600"/>
                <a:gd name="T6" fmla="*/ 300832 w 21600"/>
                <a:gd name="T7" fmla="*/ 3222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072" y="16413"/>
                  </a:moveTo>
                  <a:cubicBezTo>
                    <a:pt x="9072" y="16199"/>
                    <a:pt x="10249" y="16164"/>
                    <a:pt x="10781" y="16164"/>
                  </a:cubicBezTo>
                  <a:cubicBezTo>
                    <a:pt x="12109" y="16164"/>
                    <a:pt x="12489" y="16270"/>
                    <a:pt x="12489" y="16413"/>
                  </a:cubicBezTo>
                  <a:cubicBezTo>
                    <a:pt x="12489" y="17407"/>
                    <a:pt x="11730" y="18189"/>
                    <a:pt x="10781" y="18189"/>
                  </a:cubicBezTo>
                  <a:cubicBezTo>
                    <a:pt x="9831" y="18189"/>
                    <a:pt x="9072" y="17407"/>
                    <a:pt x="9072" y="16413"/>
                  </a:cubicBezTo>
                  <a:close/>
                  <a:moveTo>
                    <a:pt x="19360" y="17265"/>
                  </a:moveTo>
                  <a:cubicBezTo>
                    <a:pt x="17804" y="15525"/>
                    <a:pt x="13779" y="15170"/>
                    <a:pt x="10781" y="15170"/>
                  </a:cubicBezTo>
                  <a:cubicBezTo>
                    <a:pt x="7820" y="15170"/>
                    <a:pt x="3757" y="15525"/>
                    <a:pt x="2201" y="17265"/>
                  </a:cubicBezTo>
                  <a:cubicBezTo>
                    <a:pt x="3757" y="19006"/>
                    <a:pt x="7820" y="19433"/>
                    <a:pt x="10781" y="19397"/>
                  </a:cubicBezTo>
                  <a:cubicBezTo>
                    <a:pt x="13779" y="19397"/>
                    <a:pt x="17804" y="19042"/>
                    <a:pt x="19360" y="17265"/>
                  </a:cubicBezTo>
                  <a:close/>
                  <a:moveTo>
                    <a:pt x="21600" y="17976"/>
                  </a:moveTo>
                  <a:cubicBezTo>
                    <a:pt x="21600" y="20463"/>
                    <a:pt x="14805" y="21600"/>
                    <a:pt x="10781" y="21600"/>
                  </a:cubicBezTo>
                  <a:cubicBezTo>
                    <a:pt x="6756" y="21600"/>
                    <a:pt x="0" y="20463"/>
                    <a:pt x="0" y="17976"/>
                  </a:cubicBezTo>
                  <a:cubicBezTo>
                    <a:pt x="0" y="17585"/>
                    <a:pt x="151" y="17230"/>
                    <a:pt x="455" y="16910"/>
                  </a:cubicBezTo>
                  <a:cubicBezTo>
                    <a:pt x="4138" y="9841"/>
                    <a:pt x="3188" y="6536"/>
                    <a:pt x="5200" y="3908"/>
                  </a:cubicBezTo>
                  <a:cubicBezTo>
                    <a:pt x="6111" y="2735"/>
                    <a:pt x="7175" y="1989"/>
                    <a:pt x="8882" y="1634"/>
                  </a:cubicBezTo>
                  <a:cubicBezTo>
                    <a:pt x="8959" y="710"/>
                    <a:pt x="9756" y="0"/>
                    <a:pt x="10781" y="0"/>
                  </a:cubicBezTo>
                  <a:cubicBezTo>
                    <a:pt x="11768" y="0"/>
                    <a:pt x="12603" y="710"/>
                    <a:pt x="12679" y="1634"/>
                  </a:cubicBezTo>
                  <a:cubicBezTo>
                    <a:pt x="14387" y="1989"/>
                    <a:pt x="15450" y="2735"/>
                    <a:pt x="16361" y="3908"/>
                  </a:cubicBezTo>
                  <a:cubicBezTo>
                    <a:pt x="18372" y="6536"/>
                    <a:pt x="17424" y="9841"/>
                    <a:pt x="21106" y="16910"/>
                  </a:cubicBezTo>
                  <a:cubicBezTo>
                    <a:pt x="21409" y="17230"/>
                    <a:pt x="21600" y="17585"/>
                    <a:pt x="21600" y="179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7" y="150697"/>
            <a:ext cx="1275362" cy="1272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2084" y="2165261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Khởi động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2103" y="2152047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Khám phá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27004" y="4151302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UTM Americana" panose="02040603050506020204" pitchFamily="18" charset="0"/>
              </a:rPr>
              <a:t>Hoạt</a:t>
            </a:r>
            <a:r>
              <a:rPr lang="en-US" sz="4000" dirty="0">
                <a:solidFill>
                  <a:srgbClr val="FFFF00"/>
                </a:solidFill>
                <a:latin typeface="UTM Americana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mericana" panose="02040603050506020204" pitchFamily="18" charset="0"/>
              </a:rPr>
              <a:t>động</a:t>
            </a:r>
            <a:endParaRPr lang="en-US" sz="4000" dirty="0">
              <a:solidFill>
                <a:srgbClr val="FFFF00"/>
              </a:solidFill>
              <a:latin typeface="UTM Americana" panose="02040603050506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22934" y="4117637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UTM Americana" panose="02040603050506020204" pitchFamily="18" charset="0"/>
              </a:rPr>
              <a:t>Luyện</a:t>
            </a:r>
            <a:r>
              <a:rPr lang="en-US" sz="4000" dirty="0">
                <a:solidFill>
                  <a:srgbClr val="FFFF00"/>
                </a:solidFill>
                <a:latin typeface="UTM Americana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mericana" panose="02040603050506020204" pitchFamily="18" charset="0"/>
              </a:rPr>
              <a:t>tập</a:t>
            </a:r>
            <a:endParaRPr lang="en-US" sz="4000" dirty="0">
              <a:solidFill>
                <a:srgbClr val="FFFF00"/>
              </a:solidFill>
              <a:latin typeface="UTM Americana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953306" y="840543"/>
            <a:ext cx="1183772" cy="784699"/>
            <a:chOff x="0" y="0"/>
            <a:chExt cx="2111" cy="1400"/>
          </a:xfrm>
        </p:grpSpPr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9840800" y="468553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96305" y="5310510"/>
            <a:ext cx="1454486" cy="960868"/>
            <a:chOff x="0" y="0"/>
            <a:chExt cx="3087" cy="2039"/>
          </a:xfrm>
        </p:grpSpPr>
        <p:sp>
          <p:nvSpPr>
            <p:cNvPr id="41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11041565" y="5576463"/>
            <a:ext cx="571232" cy="377595"/>
            <a:chOff x="0" y="0"/>
            <a:chExt cx="1888" cy="1248"/>
          </a:xfrm>
          <a:solidFill>
            <a:srgbClr val="FFFF00"/>
          </a:solidFill>
        </p:grpSpPr>
        <p:sp>
          <p:nvSpPr>
            <p:cNvPr id="51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11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3329" y="110419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883" y="294710"/>
            <a:ext cx="9951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: Quan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cùng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SVN-Trebuchet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50" y="4196721"/>
            <a:ext cx="3470466" cy="34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25" y="4964718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39" y="4964718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B0748-FDC7-AC44-94D3-F50B25A6AF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9787"/>
          <a:stretch/>
        </p:blipFill>
        <p:spPr>
          <a:xfrm>
            <a:off x="1440760" y="2020481"/>
            <a:ext cx="2184868" cy="2113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37F24-E3C7-4245-ABFD-08F5FE1A6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15" t="177" r="54172" b="-177"/>
          <a:stretch/>
        </p:blipFill>
        <p:spPr>
          <a:xfrm>
            <a:off x="3209471" y="2052013"/>
            <a:ext cx="2184868" cy="2113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2359FC-665E-C741-9180-B486D7FC01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508" t="-346" r="25279" b="346"/>
          <a:stretch/>
        </p:blipFill>
        <p:spPr>
          <a:xfrm>
            <a:off x="5137584" y="2052013"/>
            <a:ext cx="2184868" cy="2113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C6B182-2EC2-E041-82FE-A18473A9B2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800" r="-13"/>
          <a:stretch/>
        </p:blipFill>
        <p:spPr>
          <a:xfrm>
            <a:off x="7776210" y="2052013"/>
            <a:ext cx="2184868" cy="211317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03F341-D1F0-FF47-9A08-DCABC822807F}"/>
              </a:ext>
            </a:extLst>
          </p:cNvPr>
          <p:cNvSpPr/>
          <p:nvPr/>
        </p:nvSpPr>
        <p:spPr>
          <a:xfrm>
            <a:off x="2819074" y="4228253"/>
            <a:ext cx="3197884" cy="1055011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Làm tròn số đến hàng trăm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2EF3BF9-0966-5340-9786-2631D7EDC9BD}"/>
              </a:ext>
            </a:extLst>
          </p:cNvPr>
          <p:cNvSpPr/>
          <p:nvPr/>
        </p:nvSpPr>
        <p:spPr>
          <a:xfrm>
            <a:off x="8158131" y="4154077"/>
            <a:ext cx="1543426" cy="76758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4 500</a:t>
            </a:r>
          </a:p>
        </p:txBody>
      </p:sp>
    </p:spTree>
    <p:extLst>
      <p:ext uri="{BB962C8B-B14F-4D97-AF65-F5344CB8AC3E}">
        <p14:creationId xmlns:p14="http://schemas.microsoft.com/office/powerpoint/2010/main" val="233581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491556" y="370664"/>
            <a:ext cx="3297236" cy="2034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86" y="2403847"/>
            <a:ext cx="10795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Chào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tạm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biệt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các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em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536649" y="511097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457109" y="154974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6320" y="2346260"/>
            <a:ext cx="982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  <a:cs typeface="Arial" panose="020B0604020202020204" pitchFamily="34" charset="0"/>
              </a:rPr>
              <a:t>1 - </a:t>
            </a:r>
            <a:r>
              <a:rPr lang="en-US" sz="9600" b="1" dirty="0" err="1">
                <a:ln>
                  <a:solidFill>
                    <a:schemeClr val="tx1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tx1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9600" b="1" dirty="0">
              <a:ln>
                <a:solidFill>
                  <a:schemeClr val="tx1"/>
                </a:solidFill>
              </a:ln>
              <a:solidFill>
                <a:srgbClr val="E87E76"/>
              </a:solidFill>
              <a:effectLst>
                <a:reflection blurRad="6350" stA="55000" endA="300" endPos="45500" dir="5400000" sy="-100000" algn="bl" rotWithShape="0"/>
              </a:effectLst>
              <a:latin typeface="SVN-Androgyne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" y="4858723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7" y="4284798"/>
            <a:ext cx="1753487" cy="1274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2599" y="1446662"/>
            <a:ext cx="9282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SVN-SAF" panose="02040603050506020204" pitchFamily="18" charset="0"/>
              </a:rPr>
              <a:t>ÔN BÀI CÙNG ẾCH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6" y="5883338"/>
            <a:ext cx="1893401" cy="63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97" y="4800373"/>
            <a:ext cx="1893401" cy="63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2" y="4255614"/>
            <a:ext cx="1975757" cy="12573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21" y="4991471"/>
            <a:ext cx="1414645" cy="141869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15" y="3780430"/>
            <a:ext cx="1324462" cy="1427555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70" y="3904563"/>
            <a:ext cx="1621003" cy="107485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80" y="5006314"/>
            <a:ext cx="1543813" cy="1251090"/>
          </a:xfrm>
          <a:prstGeom prst="rect">
            <a:avLst/>
          </a:prstGeom>
        </p:spPr>
      </p:pic>
      <p:pic>
        <p:nvPicPr>
          <p:cNvPr id="14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68464" y="6447183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pic>
        <p:nvPicPr>
          <p:cNvPr id="102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5164" y="30183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La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Mã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076" y="1585042"/>
            <a:ext cx="21838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UTM Futura Extra" panose="02040603050506020204" pitchFamily="18" charset="0"/>
              </a:rPr>
              <a:t>IV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532981" y="1423433"/>
            <a:ext cx="4708478" cy="3029803"/>
          </a:xfrm>
          <a:prstGeom prst="wedgeEllipseCallout">
            <a:avLst>
              <a:gd name="adj1" fmla="val 47862"/>
              <a:gd name="adj2" fmla="val 62049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2981" y="2231373"/>
            <a:ext cx="4658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UTM Lok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173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16" y="5285392"/>
            <a:ext cx="2020013" cy="1467919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-3152"/>
              <a:gd name="adj2" fmla="val 79166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F6DC8-EBD6-E940-8510-D09BB6661B9D}"/>
              </a:ext>
            </a:extLst>
          </p:cNvPr>
          <p:cNvSpPr txBox="1"/>
          <p:nvPr/>
        </p:nvSpPr>
        <p:spPr>
          <a:xfrm>
            <a:off x="2095501" y="1680292"/>
            <a:ext cx="3119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UTM Futura Extra" panose="02040603050506020204" pitchFamily="18" charset="0"/>
              </a:rPr>
              <a:t>XII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53587E-907A-1346-949F-FE455E82A133}"/>
              </a:ext>
            </a:extLst>
          </p:cNvPr>
          <p:cNvSpPr txBox="1"/>
          <p:nvPr/>
        </p:nvSpPr>
        <p:spPr>
          <a:xfrm>
            <a:off x="6532981" y="2231373"/>
            <a:ext cx="4658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UTM Loko" panose="02040603050506020204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4887A-1FD3-4340-BAA3-24514D7D726E}"/>
              </a:ext>
            </a:extLst>
          </p:cNvPr>
          <p:cNvSpPr txBox="1"/>
          <p:nvPr/>
        </p:nvSpPr>
        <p:spPr>
          <a:xfrm>
            <a:off x="5675164" y="30183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La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Mã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4802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bg2">
              <a:lumMod val="50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6930D-BBFB-064F-B702-08ACB47F6727}"/>
              </a:ext>
            </a:extLst>
          </p:cNvPr>
          <p:cNvSpPr txBox="1"/>
          <p:nvPr/>
        </p:nvSpPr>
        <p:spPr>
          <a:xfrm>
            <a:off x="2276475" y="1727917"/>
            <a:ext cx="31865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UTM Futura Extra" panose="02040603050506020204" pitchFamily="18" charset="0"/>
              </a:rPr>
              <a:t>VII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E1EA3-C533-5B40-B063-43FA0C64E8ED}"/>
              </a:ext>
            </a:extLst>
          </p:cNvPr>
          <p:cNvSpPr txBox="1"/>
          <p:nvPr/>
        </p:nvSpPr>
        <p:spPr>
          <a:xfrm>
            <a:off x="5675164" y="30183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La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Mã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40BFD-1C29-0845-987D-387245759640}"/>
              </a:ext>
            </a:extLst>
          </p:cNvPr>
          <p:cNvSpPr txBox="1"/>
          <p:nvPr/>
        </p:nvSpPr>
        <p:spPr>
          <a:xfrm>
            <a:off x="6532981" y="2231373"/>
            <a:ext cx="4658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UTM Futura Extra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6628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60604" y="1681889"/>
            <a:ext cx="4012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UTM Khuccamta" panose="02040603050506020204" pitchFamily="18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E8424-4FAB-5C41-A465-C5F479852D9E}"/>
              </a:ext>
            </a:extLst>
          </p:cNvPr>
          <p:cNvSpPr txBox="1"/>
          <p:nvPr/>
        </p:nvSpPr>
        <p:spPr>
          <a:xfrm>
            <a:off x="2488076" y="1585042"/>
            <a:ext cx="25558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UTM Futura Extra" panose="02040603050506020204" pitchFamily="18" charset="0"/>
              </a:rPr>
              <a:t>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1F18B-1A96-AE4E-A0ED-421C01AC351F}"/>
              </a:ext>
            </a:extLst>
          </p:cNvPr>
          <p:cNvSpPr txBox="1"/>
          <p:nvPr/>
        </p:nvSpPr>
        <p:spPr>
          <a:xfrm>
            <a:off x="5675164" y="30183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La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Mã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b="1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2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rgbClr val="01A0B1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56155" y="2617938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UTM Loko" panose="02040603050506020204" pitchFamily="18" charset="0"/>
              </a:rPr>
              <a:t>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10377-35ED-0D4C-8FF3-A38C044B98E6}"/>
              </a:ext>
            </a:extLst>
          </p:cNvPr>
          <p:cNvSpPr txBox="1"/>
          <p:nvPr/>
        </p:nvSpPr>
        <p:spPr>
          <a:xfrm>
            <a:off x="2488075" y="1585042"/>
            <a:ext cx="35031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UTM Futura Extra" panose="02040603050506020204" pitchFamily="18" charset="0"/>
              </a:rPr>
              <a:t>XIX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44F24-1268-BA47-B5A3-DC90DFC1B411}"/>
              </a:ext>
            </a:extLst>
          </p:cNvPr>
          <p:cNvSpPr txBox="1"/>
          <p:nvPr/>
        </p:nvSpPr>
        <p:spPr>
          <a:xfrm>
            <a:off x="6263962" y="697393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Futura Extra" panose="02040603050506020204" pitchFamily="18" charset="0"/>
              </a:rPr>
              <a:t>Đọc</a:t>
            </a:r>
            <a:r>
              <a:rPr lang="en-US" sz="4000" b="1" dirty="0"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latin typeface="UTM Futura Extra" panose="02040603050506020204" pitchFamily="18" charset="0"/>
              </a:rPr>
              <a:t>số</a:t>
            </a:r>
            <a:r>
              <a:rPr lang="en-US" sz="4000" b="1" dirty="0">
                <a:latin typeface="UTM Futura Extra" panose="02040603050506020204" pitchFamily="18" charset="0"/>
              </a:rPr>
              <a:t> La </a:t>
            </a:r>
            <a:r>
              <a:rPr lang="en-US" sz="4000" b="1" dirty="0" err="1">
                <a:latin typeface="UTM Futura Extra" panose="02040603050506020204" pitchFamily="18" charset="0"/>
              </a:rPr>
              <a:t>Mã</a:t>
            </a:r>
            <a:r>
              <a:rPr lang="en-US" sz="4000" b="1" dirty="0">
                <a:latin typeface="UTM Futura Extra" panose="02040603050506020204" pitchFamily="18" charset="0"/>
              </a:rPr>
              <a:t> </a:t>
            </a:r>
            <a:r>
              <a:rPr lang="en-US" sz="4000" b="1" dirty="0" err="1">
                <a:latin typeface="UTM Futura Extra" panose="02040603050506020204" pitchFamily="18" charset="0"/>
              </a:rPr>
              <a:t>sau</a:t>
            </a:r>
            <a:r>
              <a:rPr lang="en-US" sz="4000" b="1" dirty="0">
                <a:latin typeface="UTM Futura Extra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2619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F54DA19-1AF7-497F-8CFD-D7BF6C429E0B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Zsp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WbKZ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FZspky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VmymT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VmymT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XLe3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XLe3T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XLe3T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YLe3TGpPNTPZDAAAyRkAABcAAAB1bml2ZXJzYWwvdW5pdmVyc2FsLnBuZ+2Ze1iSedrHH8fGmiattsxzVjMddiZ1aVTyvJajNY6Rp8wjJmuWIp5CJDk44+xYU+q07mhlylSTqCiGjVKgoJvCzpKaIYISUMMICSIqCaIg79PUXu97vfvX+/7tH1zw/Pj8fvdzf+/DdT/Xc/nkiQjbjc4bAQCwPX4sLAYArF0A4L2rG2zAlfJ/3fsW/LIqiok4AlCHXafBi3VZoVGhAECr/tB05n3w+oP8Y4lFAGD3+M3HipvX/BcAcEo7HhYaV5KmkURRPp4yc19io1hlPQD9yI7+qOsNl6hxx/q27B04GPZ+6KZjfxN8sy76+abd3yd+3L/h6z3Wf/iaMW/13o2J894fmEe0S+z9hjHTshHH9dPE549mMVoZzFb3YfM0NbjovE8UibhqVMmrQ9LwSy8rsqhwth0A3B8/V6G6pLqMZdi7kAjL55mHAKCP2vop58IOFyjq+TmHdQAgSlgcTETijFN1mvdAHypahx/GcU+hP7MCnYhvKJjuIJpzArYBwIuTAqc6hhOIcP8AyvLnb0Tgzz0DoDZbdvsCQNkGGrgj7JItAOw6ggT/2pphDQCXtqyha+gauoauoWvoGrqGrqFr6Bq6hv7/0YLpK16s0yB5C/p/Pdp1uws0T5qS2nsRvfgs0qudsMwnURtLfr1cekJCZeDRAWp9sdgK6FtV0NKhdswDKn2dMK00t2M+wyNZfXWRyWOBS/u5vFIuJ4uE714erSaMSUWl8RIpQyLRg89bzOrg5VeN+AdGR5+0tlx1N/YUL+Vn2pynKliSuWLowiBTHhXe6/3KwHjDu6oFCfAg/lDy8svNxIfLc483aw9bRoirOtWgAzxQx4OvLlQZf+sxSEvperOWYGCKFUOGSA/oSL0A71u7siKzEMQ9BatUg5rB/Sc2hds91YhV3KgUY9uMqfd1S3un+JFlzA5pT9DgU0fC/BX4z+IgSiYDDQuV0JVmG7OUVhAdSUVh6EHc5lAx3iDB+JapFV6pLJyxSvdJnMrkLKpd0bItMxceuTp1aT89lE0KWX51l/71XZvXctYBmXkWI/w2oz2B3IXygCoE8js2cz55psAO8fTOj5QFbvW1lNx2Xge3cIgkDPCahoWpO/EXP/g+Pm8m0PC8SKOe++N0N368vegLVXDwCHReX1U5G566HVSl1SbL5xWF79yD5j3J/nHSdp26YQZbllDXxZsq6JnU6vp6pYKOvmZSnfXCRh6jQ6XcOFBAqjztxBPIz+CexZcbjLGXtDhlQO79TeqdH1WkReQ+XsLyC7uG5PO3vqtkzl8+p+JHAqxTpI8xHWxyk1ifSB9uaVlhiPVHL1VaVz6OKq4sd24btuagcZ0FhjF8Z482+2QambehjcQl29mvQ9yHl+tpXzpVVzj/0yvkXjMxj5EnDAq3661afrSTLK51GYWQMNJZzv47l2FeVktJbjxZr77xDmolS+JPbiKQG4UG6ADnGqevox5KwVQpMbUBPn1u2sYaoQTzkW+ttXYZ65fuhTCeSTlLN3X3m8Dg0oQ0daEYJYMwlIgjGAngSrZr8ZvSnj+IXkkHJfxOld+KWjHs9a3ytiFIeiYK70MpVmeHHJwxCRgZvoY2mkrY6sJUU13K5LcWHO4ESIKvo9W3Wpd1LEmwqEJ0+JnjElr3rb/3Wckhe2d0Gw7TFpyIPjDmWqLD+KpMBc1xN9gPIJQp7pljmTjSnWGXOh/k8jCn6d19ZViX3YPKcA/wvUGZEsKbkzsxUixZspm5zMlA+Gn8tY5gVHPqRM3fnzbs/zwHCGBdDzi4/qu/jBGooYaHeSqWY2h0uZEB/8QmYkvVUjMfcoAkbOHdWD/v00cSJtotZYnBMKZEBHkaHnkYkpCmVQM7b0T2+ubTVChQcdyyt780nu51FhR3RsReOuBbFWdNh1xKzsJu4P3JjpQ0WYy9RZoUoq/HOBVAFAKA+IQC28Yx6hwGIi5dnVKsoL4JbYCT620W0GyMsu5ox13PonVPPOmZsXOulNJgaqxXtjturn9SucrQRb6RXnE9pCg5z9HDrEpgM3zYBOUTnbREXingebF7Lq4alfS0E8ahPEKR+pBKiW2IqYvXqS745dWj4E8Y6O4WcYz4MAmKQuRGmJndd1clLcYuC8iF1DKe+7MJxGH1QbdOr28RLPZu37KHs0ZRi8M/RkIsJgvJiGF5PiE3zDKsRHA3iqx3eDZb4m3zfPEiG8UgmJfHeS3Qe9mrSw000zpFDSzYL4C46TfDqKYaTG5fxM31JntAh5VXdqNajfYZPgLfak37XPP5meqo2FS4R1HzUfY7g4eRN2t5Q2/tjIDVL2NxZu82QQBPeycd9iNfhVX+X/srXaDDw+7XTvJxfpF5bLN+4pCObNOFirJ31XUyVfpf2pKz6iECfaVufJBzXeakHitOyL8qSgoXiNj1esluFW1UUxM1YLNFGOReEcW/LmsoZqht0kOU80JydpLdBS7ZdrHIwWWqmmiSTxgRQBq/yUpXQifaXdnqK3kZz3z11gLWWYw7hvw7zZ27wMOfjqFFV1eiSMg9//aCY5r9mQ8myMp0GtwQH2v7Xc7T5PCwsYB5H+LOTcL0RwfrnOr4UTqgFOd8iKWF2Mh5RynFAk3NG718BN3juRQNBbYH9KAwyebxhrabCtgXZ1tEByTBE2FI5Bydbc5d1JEsphkrCEWXnUa3yyf/p9kulDMctbP85daNPoJdPayOaES7sRDsq94jCphH+E9j59uTY93Oeiu0FPH+B6iG3OxWcVA3s7soFflEnJjNVPBubia1GnU9oUiTsHASLYUwNNNxx8bKF69F7Ew0z2SFJPfO/eNDuvEXGKHz4qvbFcO1W93upxpwrr5RCAJmchosePMtrmVHGt/0C8fx5GbEnwKDbztaa6f6GE251grjFb58S+sUHDkZQYeB9SMe8+5G4EZ+Wk3li6Byme5iw8YfboY3D8kSnDirQVpRMzecDvPd6vKhZYkbcqo6SC9KPDlmjW5ISMNOIW8kdY9Pe364lPS7ed6Ugn8CrJYZ5WRXjiZnJjh70vtpKifcqSLEw+Is8ASNb/sbumKHpvWd585iCPFQND+YFk16NRbHG77mY7fb5b+DukNVc8Xd9GJ9bvqF7IkkMvPgixyJjvaZdMKZH5hnKr31ewYRvXpfx6z4Myk3fW0vMEWOFX8WeNu88EFXRHt4leLuRPMX+Nfw6BXEePuDqChdLhXy2/VaGiRPfhISvULWf95CymmgSeyz5Z2Re3xVELB2cgc4P60efeAfmO20XRy49KKcIoQT8YuzTG1hv0lPZwcFpFQtqt6nlrJm7v7eKr6Xu5FQ7xrFjFYxVL+e2M8Y24Xh/8gm0McO8diO8eVKf2LYMXPPcE+aLYtrROwiNKOIb1tD13N39OH4hpDgH5qNCJfa7BuT+xd1C/dbCvx89rkpK82lyBLbxdPN3DB6SPdWl5rlXzH4CITTNrRydRpG9I8N8VKGmF/zKe5geDTptaVwaJ+iWKLLdJfoCmouRlMcfkFJm4TfgJV9+AnWRHRxiH7bNWcbMNLzhkFPFk20tO+C+LPSpZcVI9L4hqN3VAV+h9t1ikwV4p4Wry3FHOQOPrWlPgIzbCLCgPvyFZhfj8FZqut/dP5PE6g/r5xJyEAUGhemxHvuXCjnd6bMfrV+57k6uVT4vzbLf58EcmZbVPr+tmRlnABO8n891xKK/HKAQ4+FPvz37UNuM1FAlW4ii+S2aK680iReD+ZM7OJohHvXSrp7BuKZW3i8bPS03Yk6mTjfUTA4/s4OV7K0N144CpYjl4LQM4XS2LFcC2hoe69RUa/RayORX6pgomL4Fstj99X8nPQkUEKhw4Aa9mLY+rRnFSp/SMNQ8oJVJSOzftjGqqCm7WVDs5wcY++Pb4cGvxFZCzgKfm52zK3DBFkW6ti3bNtqIbQhA9tiFnQQzeriXbxeTTtdykCkD2l2Ek3zemNn9euIOfQE2k2Cts4nVJkt0Fk007R5Qjkf0ibj2Zkt3uMTAb6e2YLZpHOwYONv45Yg3CneuL8k08oSy8XvIxwXZDZyIfcAJEYlk4kye0r+RZr7WNojBjf9Wo4kuRnmue4kPEbeQm7MlmeUTP2QMFzbkpnTMNsJACeievuLvuunqUvm48op3X+cV0iktOgY7cl9rgvUrMGjeOJdO/cWfua5wJWZB1kVdWOBt60AnDjlJ9oLT72bF0FMJ7qvH+TQB7tyhMOrvJXlmocP/DsUaDU4bcO3/cegDjbIrADrd+8OWMsqSvE+AOi73fqZp1kZYjmf9R4AuLb6y5+p2DUwKDil62Lw0fxE5NhrUDtK6hYASE8Q2CMY9i4+ZnDaTcO/eUnxBXi+Oi4iDmbKS2pf3ex/usHj6saiT8BV4PjnJ8KoR9K//i9QSwMEFAACAAgAYLe3TGp9wY1LAAAAagAAABsAAAB1bml2ZXJzYWwvdW5pdmVyc2FsLnBuZy54bWyzsa/IzVEoSy0qzszPs1Uy1DNQsrfj5bIpKEoty0wtV6gAigEFIUBJoRLINUJwyzNTSjJslczNkZRkpGamZ5TYKpmaW8AF9YFGAgBQSwECAAAUAAIACABWbKZMFQ6tKGQEAAAHEQAAHQAAAAAAAAABAAAAAAAAAAAAdW5pdmVyc2FsL2NvbW1vbl9tZXNzYWdlcy5sbmdQSwECAAAUAAIACABWbKZMCH4LIykDAACGDAAAJwAAAAAAAAABAAAAAACfBAAAdW5pdmVyc2FsL2ZsYXNoX3B1Ymxpc2hpbmdfc2V0dGluZ3MueG1sUEsBAgAAFAACAAgAVmymTLX8CWS6AgAAVQoAACEAAAAAAAAAAQAAAAAADQgAAHVuaXZlcnNhbC9mbGFzaF9za2luX3NldHRpbmdzLnhtbFBLAQIAABQAAgAIAFZspkwqlg9n/gIAAJcLAAAmAAAAAAAAAAEAAAAAAAYLAAB1bml2ZXJzYWwvaHRtbF9wdWJsaXNoaW5nX3NldHRpbmdzLnhtbFBLAQIAABQAAgAIAFZspkxocVKRmgEAAB8GAAAfAAAAAAAAAAEAAAAAAEgOAAB1bml2ZXJzYWwvaHRtbF9za2luX3NldHRpbmdzLmpzUEsBAgAAFAACAAgAXLe3TD08L9HBAAAA5QEAABoAAAAAAAAAAQAAAAAAHxAAAHVuaXZlcnNhbC9pMThuX3ByZXNldHMueG1sUEsBAgAAFAACAAgAXLe3TJr5lmRrAAAAawAAABwAAAAAAAAAAQAAAAAAGBEAAHVuaXZlcnNhbC9sb2NhbF9zZXR0aW5ncy54bWxQSwECAAAUAAIACABElFdHI7RO+/sCAACwCAAAFAAAAAAAAAABAAAAAAC9EQAAdW5pdmVyc2FsL3BsYXllci54bWxQSwECAAAUAAIACABct7dMsIcj9GwBAAD3AgAAKQAAAAAAAAABAAAAAADqFAAAdW5pdmVyc2FsL3NraW5fY3VzdG9taXphdGlvbl9zZXR0aW5ncy54bWxQSwECAAAUAAIACABgt7dMak81M9kMAADJGQAAFwAAAAAAAAAAAAAAAACdFgAAdW5pdmVyc2FsL3VuaXZlcnNhbC5wbmdQSwECAAAUAAIACABgt7dMan3BjUsAAABqAAAAGwAAAAAAAAABAAAAAACrIwAAdW5pdmVyc2FsL3VuaXZlcnNhbC5wbmcueG1sUEsFBgAAAAALAAsASQMAAC8kAAAAAA=="/>
  <p:tag name="ISPRING_PRESENTATION_TITLE" val="卡通儿童知识教育课件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1787526794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478</Words>
  <Application>Microsoft Office PowerPoint</Application>
  <PresentationFormat>Widescreen</PresentationFormat>
  <Paragraphs>96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55" baseType="lpstr">
      <vt:lpstr>UTM Loko</vt:lpstr>
      <vt:lpstr>#9Slide07 HoneyCream</vt:lpstr>
      <vt:lpstr>Calibri</vt:lpstr>
      <vt:lpstr>SVN-Berkshire Swash</vt:lpstr>
      <vt:lpstr>#9Slide05 SVNCoco FY</vt:lpstr>
      <vt:lpstr>SVN-Newton</vt:lpstr>
      <vt:lpstr>SVN-Trebuchets</vt:lpstr>
      <vt:lpstr>微软雅黑</vt:lpstr>
      <vt:lpstr>inpin heiti</vt:lpstr>
      <vt:lpstr>SVN-SAF</vt:lpstr>
      <vt:lpstr>Wingdings</vt:lpstr>
      <vt:lpstr>UTM Futura Extra</vt:lpstr>
      <vt:lpstr>等线</vt:lpstr>
      <vt:lpstr>Cambria</vt:lpstr>
      <vt:lpstr>#9Slide07 Altus</vt:lpstr>
      <vt:lpstr>UVN Thang Vu</vt:lpstr>
      <vt:lpstr>Calibri Light</vt:lpstr>
      <vt:lpstr>UTM Americana</vt:lpstr>
      <vt:lpstr>SVN-Lobster</vt:lpstr>
      <vt:lpstr>SVN-Androgyne</vt:lpstr>
      <vt:lpstr>Times New Roman</vt:lpstr>
      <vt:lpstr>SVN-Bear</vt:lpstr>
      <vt:lpstr>Arial</vt:lpstr>
      <vt:lpstr>UTM Khuccamta</vt:lpstr>
      <vt:lpstr>Office 主题​​</vt:lpstr>
      <vt:lpstr>Custom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STN</dc:title>
  <dc:subject>toán</dc:subject>
  <dc:creator>BICHTRAN</dc:creator>
  <cp:keywords>MĂNGNON</cp:keywords>
  <cp:lastModifiedBy>Nguyễn Thị Hồng Linh</cp:lastModifiedBy>
  <cp:revision>76</cp:revision>
  <dcterms:created xsi:type="dcterms:W3CDTF">2018-05-27T19:01:35Z</dcterms:created>
  <dcterms:modified xsi:type="dcterms:W3CDTF">2023-01-09T15:38:47Z</dcterms:modified>
</cp:coreProperties>
</file>