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8" r:id="rId12"/>
  </p:sldIdLst>
  <p:sldSz cx="18288000" cy="10287000"/>
  <p:notesSz cx="6858000" cy="9144000"/>
  <p:embeddedFontLst>
    <p:embeddedFont>
      <p:font typeface="DejaVu Serif Bold" panose="020B0604020202020204" charset="0"/>
      <p:regular r:id="rId13"/>
    </p:embeddedFont>
    <p:embeddedFont>
      <p:font typeface="Bogart Bold" panose="020B0604020202020204" charset="0"/>
      <p:regular r:id="rId14"/>
    </p:embeddedFont>
    <p:embeddedFont>
      <p:font typeface="Bogart Heavy" panose="020B0604020202020204" charset="0"/>
      <p:regular r:id="rId15"/>
    </p:embeddedFont>
    <p:embeddedFont>
      <p:font typeface="Bogart" panose="020B0604020202020204" charset="0"/>
      <p:regular r:id="rId16"/>
    </p:embeddedFont>
    <p:embeddedFont>
      <p:font typeface="Calistoga" panose="020B0604020202020204"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16.svg"/><Relationship Id="rId7" Type="http://schemas.openxmlformats.org/officeDocument/2006/relationships/image" Target="../media/image18.svg"/><Relationship Id="rId12" Type="http://schemas.openxmlformats.org/officeDocument/2006/relationships/image" Target="../media/image35.svg"/><Relationship Id="rId17" Type="http://schemas.openxmlformats.org/officeDocument/2006/relationships/image" Target="../media/image22.png"/><Relationship Id="rId2" Type="http://schemas.openxmlformats.org/officeDocument/2006/relationships/image" Target="../media/image8.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png"/><Relationship Id="rId5" Type="http://schemas.openxmlformats.org/officeDocument/2006/relationships/image" Target="../media/image7.svg"/><Relationship Id="rId15" Type="http://schemas.openxmlformats.org/officeDocument/2006/relationships/image" Target="../media/image37.svg"/><Relationship Id="rId10" Type="http://schemas.openxmlformats.org/officeDocument/2006/relationships/image" Target="../media/image33.png"/><Relationship Id="rId4" Type="http://schemas.openxmlformats.org/officeDocument/2006/relationships/image" Target="../media/image5.png"/><Relationship Id="rId9" Type="http://schemas.openxmlformats.org/officeDocument/2006/relationships/image" Target="../media/image20.sv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7.png"/><Relationship Id="rId5" Type="http://schemas.openxmlformats.org/officeDocument/2006/relationships/image" Target="../media/image7.svg"/><Relationship Id="rId10"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7.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0.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2.png"/><Relationship Id="rId3" Type="http://schemas.openxmlformats.org/officeDocument/2006/relationships/image" Target="../media/image16.svg"/><Relationship Id="rId21" Type="http://schemas.openxmlformats.org/officeDocument/2006/relationships/image" Target="../media/image33.svg"/><Relationship Id="rId7" Type="http://schemas.openxmlformats.org/officeDocument/2006/relationships/image" Target="../media/image18.svg"/><Relationship Id="rId12" Type="http://schemas.openxmlformats.org/officeDocument/2006/relationships/image" Target="../media/image13.png"/><Relationship Id="rId17" Type="http://schemas.openxmlformats.org/officeDocument/2006/relationships/image" Target="../media/image29.svg"/><Relationship Id="rId25" Type="http://schemas.openxmlformats.org/officeDocument/2006/relationships/image" Target="../media/image37.svg"/><Relationship Id="rId2" Type="http://schemas.openxmlformats.org/officeDocument/2006/relationships/image" Target="../media/image8.pn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png"/><Relationship Id="rId24" Type="http://schemas.openxmlformats.org/officeDocument/2006/relationships/image" Target="../media/image21.png"/><Relationship Id="rId5" Type="http://schemas.openxmlformats.org/officeDocument/2006/relationships/image" Target="../media/image7.svg"/><Relationship Id="rId15" Type="http://schemas.openxmlformats.org/officeDocument/2006/relationships/image" Target="../media/image16.png"/><Relationship Id="rId23" Type="http://schemas.openxmlformats.org/officeDocument/2006/relationships/image" Target="../media/image35.svg"/><Relationship Id="rId28" Type="http://schemas.openxmlformats.org/officeDocument/2006/relationships/image" Target="../media/image23.png"/><Relationship Id="rId10" Type="http://schemas.openxmlformats.org/officeDocument/2006/relationships/image" Target="../media/image1.png"/><Relationship Id="rId19" Type="http://schemas.openxmlformats.org/officeDocument/2006/relationships/image" Target="../media/image31.svg"/><Relationship Id="rId4" Type="http://schemas.openxmlformats.org/officeDocument/2006/relationships/image" Target="../media/image5.png"/><Relationship Id="rId9" Type="http://schemas.openxmlformats.org/officeDocument/2006/relationships/image" Target="../media/image20.svg"/><Relationship Id="rId14" Type="http://schemas.openxmlformats.org/officeDocument/2006/relationships/image" Target="../media/image15.png"/><Relationship Id="rId22" Type="http://schemas.openxmlformats.org/officeDocument/2006/relationships/image" Target="../media/image20.png"/><Relationship Id="rId27" Type="http://schemas.openxmlformats.org/officeDocument/2006/relationships/image" Target="../media/image39.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7.png"/><Relationship Id="rId18" Type="http://schemas.openxmlformats.org/officeDocument/2006/relationships/image" Target="../media/image33.svg"/><Relationship Id="rId26" Type="http://schemas.openxmlformats.org/officeDocument/2006/relationships/image" Target="../media/image22.png"/><Relationship Id="rId3" Type="http://schemas.openxmlformats.org/officeDocument/2006/relationships/image" Target="../media/image16.svg"/><Relationship Id="rId21" Type="http://schemas.openxmlformats.org/officeDocument/2006/relationships/image" Target="../media/image16.png"/><Relationship Id="rId7" Type="http://schemas.openxmlformats.org/officeDocument/2006/relationships/image" Target="../media/image18.svg"/><Relationship Id="rId12" Type="http://schemas.openxmlformats.org/officeDocument/2006/relationships/image" Target="../media/image13.png"/><Relationship Id="rId17" Type="http://schemas.openxmlformats.org/officeDocument/2006/relationships/image" Target="../media/image19.png"/><Relationship Id="rId25" Type="http://schemas.openxmlformats.org/officeDocument/2006/relationships/image" Target="../media/image37.svg"/><Relationship Id="rId2" Type="http://schemas.openxmlformats.org/officeDocument/2006/relationships/image" Target="../media/image8.png"/><Relationship Id="rId16" Type="http://schemas.openxmlformats.org/officeDocument/2006/relationships/image" Target="../media/image31.sv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png"/><Relationship Id="rId24" Type="http://schemas.openxmlformats.org/officeDocument/2006/relationships/image" Target="../media/image21.png"/><Relationship Id="rId5" Type="http://schemas.openxmlformats.org/officeDocument/2006/relationships/image" Target="../media/image7.svg"/><Relationship Id="rId15" Type="http://schemas.openxmlformats.org/officeDocument/2006/relationships/image" Target="../media/image18.png"/><Relationship Id="rId23" Type="http://schemas.openxmlformats.org/officeDocument/2006/relationships/image" Target="../media/image35.svg"/><Relationship Id="rId10" Type="http://schemas.openxmlformats.org/officeDocument/2006/relationships/image" Target="../media/image1.png"/><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20.svg"/><Relationship Id="rId14" Type="http://schemas.openxmlformats.org/officeDocument/2006/relationships/image" Target="../media/image29.svg"/><Relationship Id="rId22" Type="http://schemas.openxmlformats.org/officeDocument/2006/relationships/image" Target="../media/image20.png"/><Relationship Id="rId27"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6.png"/><Relationship Id="rId3" Type="http://schemas.openxmlformats.org/officeDocument/2006/relationships/image" Target="../media/image16.svg"/><Relationship Id="rId7" Type="http://schemas.openxmlformats.org/officeDocument/2006/relationships/image" Target="../media/image18.svg"/><Relationship Id="rId12"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5.png"/><Relationship Id="rId5" Type="http://schemas.openxmlformats.org/officeDocument/2006/relationships/image" Target="../media/image7.svg"/><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20.sv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sv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9.svg"/><Relationship Id="rId18" Type="http://schemas.openxmlformats.org/officeDocument/2006/relationships/image" Target="../media/image19.png"/><Relationship Id="rId26" Type="http://schemas.openxmlformats.org/officeDocument/2006/relationships/image" Target="../media/image35.png"/><Relationship Id="rId3" Type="http://schemas.openxmlformats.org/officeDocument/2006/relationships/image" Target="../media/image16.svg"/><Relationship Id="rId21" Type="http://schemas.openxmlformats.org/officeDocument/2006/relationships/image" Target="../media/image20.png"/><Relationship Id="rId7" Type="http://schemas.openxmlformats.org/officeDocument/2006/relationships/image" Target="../media/image18.svg"/><Relationship Id="rId12" Type="http://schemas.openxmlformats.org/officeDocument/2006/relationships/image" Target="../media/image17.png"/><Relationship Id="rId17" Type="http://schemas.openxmlformats.org/officeDocument/2006/relationships/image" Target="../media/image32.png"/><Relationship Id="rId25" Type="http://schemas.openxmlformats.org/officeDocument/2006/relationships/image" Target="../media/image37.svg"/><Relationship Id="rId2" Type="http://schemas.openxmlformats.org/officeDocument/2006/relationships/image" Target="../media/image8.png"/><Relationship Id="rId16" Type="http://schemas.openxmlformats.org/officeDocument/2006/relationships/image" Target="../media/image31.sv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0.png"/><Relationship Id="rId24" Type="http://schemas.openxmlformats.org/officeDocument/2006/relationships/image" Target="../media/image21.png"/><Relationship Id="rId5" Type="http://schemas.openxmlformats.org/officeDocument/2006/relationships/image" Target="../media/image7.svg"/><Relationship Id="rId15" Type="http://schemas.openxmlformats.org/officeDocument/2006/relationships/image" Target="../media/image18.png"/><Relationship Id="rId23" Type="http://schemas.openxmlformats.org/officeDocument/2006/relationships/image" Target="../media/image34.png"/><Relationship Id="rId28" Type="http://schemas.openxmlformats.org/officeDocument/2006/relationships/image" Target="../media/image39.svg"/><Relationship Id="rId10" Type="http://schemas.openxmlformats.org/officeDocument/2006/relationships/image" Target="../media/image23.png"/><Relationship Id="rId19" Type="http://schemas.openxmlformats.org/officeDocument/2006/relationships/image" Target="../media/image33.svg"/><Relationship Id="rId4" Type="http://schemas.openxmlformats.org/officeDocument/2006/relationships/image" Target="../media/image5.png"/><Relationship Id="rId9" Type="http://schemas.openxmlformats.org/officeDocument/2006/relationships/image" Target="../media/image20.svg"/><Relationship Id="rId14" Type="http://schemas.openxmlformats.org/officeDocument/2006/relationships/image" Target="../media/image31.png"/><Relationship Id="rId22" Type="http://schemas.openxmlformats.org/officeDocument/2006/relationships/image" Target="../media/image35.svg"/><Relationship Id="rId27"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1.png"/><Relationship Id="rId18" Type="http://schemas.openxmlformats.org/officeDocument/2006/relationships/image" Target="../media/image33.svg"/><Relationship Id="rId3" Type="http://schemas.openxmlformats.org/officeDocument/2006/relationships/image" Target="../media/image16.svg"/><Relationship Id="rId7" Type="http://schemas.openxmlformats.org/officeDocument/2006/relationships/image" Target="../media/image18.svg"/><Relationship Id="rId12" Type="http://schemas.openxmlformats.org/officeDocument/2006/relationships/image" Target="../media/image29.svg"/><Relationship Id="rId17" Type="http://schemas.openxmlformats.org/officeDocument/2006/relationships/image" Target="../media/image19.png"/><Relationship Id="rId2" Type="http://schemas.openxmlformats.org/officeDocument/2006/relationships/image" Target="../media/image8.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7.svg"/><Relationship Id="rId15" Type="http://schemas.openxmlformats.org/officeDocument/2006/relationships/image" Target="../media/image31.svg"/><Relationship Id="rId10"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20.sv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2153" y="4176641"/>
            <a:ext cx="5146591" cy="2925199"/>
          </a:xfrm>
          <a:custGeom>
            <a:avLst/>
            <a:gdLst/>
            <a:ahLst/>
            <a:cxnLst/>
            <a:rect l="l" t="t" r="r" b="b"/>
            <a:pathLst>
              <a:path w="5146591" h="2925199">
                <a:moveTo>
                  <a:pt x="0" y="0"/>
                </a:moveTo>
                <a:lnTo>
                  <a:pt x="5146592" y="0"/>
                </a:lnTo>
                <a:lnTo>
                  <a:pt x="5146592" y="2925200"/>
                </a:lnTo>
                <a:lnTo>
                  <a:pt x="0" y="2925200"/>
                </a:lnTo>
                <a:lnTo>
                  <a:pt x="0" y="0"/>
                </a:lnTo>
                <a:close/>
              </a:path>
            </a:pathLst>
          </a:custGeom>
          <a:blipFill>
            <a:blip r:embed="rId2"/>
            <a:stretch>
              <a:fillRect/>
            </a:stretch>
          </a:blipFill>
        </p:spPr>
      </p:sp>
      <p:sp>
        <p:nvSpPr>
          <p:cNvPr id="3" name="Freeform 3"/>
          <p:cNvSpPr/>
          <p:nvPr/>
        </p:nvSpPr>
        <p:spPr>
          <a:xfrm>
            <a:off x="7499035" y="4176641"/>
            <a:ext cx="3289170" cy="2875562"/>
          </a:xfrm>
          <a:custGeom>
            <a:avLst/>
            <a:gdLst/>
            <a:ahLst/>
            <a:cxnLst/>
            <a:rect l="l" t="t" r="r" b="b"/>
            <a:pathLst>
              <a:path w="3289170" h="2875562">
                <a:moveTo>
                  <a:pt x="0" y="0"/>
                </a:moveTo>
                <a:lnTo>
                  <a:pt x="3289170" y="0"/>
                </a:lnTo>
                <a:lnTo>
                  <a:pt x="3289170" y="2875562"/>
                </a:lnTo>
                <a:lnTo>
                  <a:pt x="0" y="2875562"/>
                </a:lnTo>
                <a:lnTo>
                  <a:pt x="0" y="0"/>
                </a:lnTo>
                <a:close/>
              </a:path>
            </a:pathLst>
          </a:custGeom>
          <a:blipFill>
            <a:blip r:embed="rId3"/>
            <a:stretch>
              <a:fillRect/>
            </a:stretch>
          </a:blipFill>
        </p:spPr>
      </p:sp>
      <p:sp>
        <p:nvSpPr>
          <p:cNvPr id="4" name="Freeform 4"/>
          <p:cNvSpPr/>
          <p:nvPr/>
        </p:nvSpPr>
        <p:spPr>
          <a:xfrm>
            <a:off x="12056752" y="4176641"/>
            <a:ext cx="2925199" cy="2925199"/>
          </a:xfrm>
          <a:custGeom>
            <a:avLst/>
            <a:gdLst/>
            <a:ahLst/>
            <a:cxnLst/>
            <a:rect l="l" t="t" r="r" b="b"/>
            <a:pathLst>
              <a:path w="2925199" h="2925199">
                <a:moveTo>
                  <a:pt x="0" y="0"/>
                </a:moveTo>
                <a:lnTo>
                  <a:pt x="2925199" y="0"/>
                </a:lnTo>
                <a:lnTo>
                  <a:pt x="2925199" y="2925200"/>
                </a:lnTo>
                <a:lnTo>
                  <a:pt x="0" y="2925200"/>
                </a:lnTo>
                <a:lnTo>
                  <a:pt x="0" y="0"/>
                </a:lnTo>
                <a:close/>
              </a:path>
            </a:pathLst>
          </a:custGeom>
          <a:blipFill>
            <a:blip r:embed="rId4"/>
            <a:stretch>
              <a:fillRect/>
            </a:stretch>
          </a:blipFill>
        </p:spPr>
      </p:sp>
      <p:sp>
        <p:nvSpPr>
          <p:cNvPr id="5" name="Freeform 5"/>
          <p:cNvSpPr/>
          <p:nvPr/>
        </p:nvSpPr>
        <p:spPr>
          <a:xfrm>
            <a:off x="0" y="8114989"/>
            <a:ext cx="2333289" cy="2286623"/>
          </a:xfrm>
          <a:custGeom>
            <a:avLst/>
            <a:gdLst/>
            <a:ahLst/>
            <a:cxnLst/>
            <a:rect l="l" t="t" r="r" b="b"/>
            <a:pathLst>
              <a:path w="2333289" h="2286623">
                <a:moveTo>
                  <a:pt x="0" y="0"/>
                </a:moveTo>
                <a:lnTo>
                  <a:pt x="2333289" y="0"/>
                </a:lnTo>
                <a:lnTo>
                  <a:pt x="2333289" y="2286622"/>
                </a:lnTo>
                <a:lnTo>
                  <a:pt x="0" y="228662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7137488" y="8114989"/>
            <a:ext cx="1150512" cy="2167370"/>
          </a:xfrm>
          <a:custGeom>
            <a:avLst/>
            <a:gdLst/>
            <a:ahLst/>
            <a:cxnLst/>
            <a:rect l="l" t="t" r="r" b="b"/>
            <a:pathLst>
              <a:path w="1150512" h="2167370">
                <a:moveTo>
                  <a:pt x="0" y="0"/>
                </a:moveTo>
                <a:lnTo>
                  <a:pt x="1150512" y="0"/>
                </a:lnTo>
                <a:lnTo>
                  <a:pt x="1150512" y="2167369"/>
                </a:lnTo>
                <a:lnTo>
                  <a:pt x="0" y="216736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16726815" y="0"/>
            <a:ext cx="1561185" cy="1427184"/>
          </a:xfrm>
          <a:custGeom>
            <a:avLst/>
            <a:gdLst/>
            <a:ahLst/>
            <a:cxnLst/>
            <a:rect l="l" t="t" r="r" b="b"/>
            <a:pathLst>
              <a:path w="1561185" h="1427184">
                <a:moveTo>
                  <a:pt x="0" y="0"/>
                </a:moveTo>
                <a:lnTo>
                  <a:pt x="1561185" y="0"/>
                </a:lnTo>
                <a:lnTo>
                  <a:pt x="1561185" y="1427184"/>
                </a:lnTo>
                <a:lnTo>
                  <a:pt x="0" y="142718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a:off x="-56948" y="0"/>
            <a:ext cx="1726432" cy="1427184"/>
          </a:xfrm>
          <a:custGeom>
            <a:avLst/>
            <a:gdLst/>
            <a:ahLst/>
            <a:cxnLst/>
            <a:rect l="l" t="t" r="r" b="b"/>
            <a:pathLst>
              <a:path w="1726432" h="1427184">
                <a:moveTo>
                  <a:pt x="0" y="0"/>
                </a:moveTo>
                <a:lnTo>
                  <a:pt x="1726432" y="0"/>
                </a:lnTo>
                <a:lnTo>
                  <a:pt x="1726432" y="1427184"/>
                </a:lnTo>
                <a:lnTo>
                  <a:pt x="0" y="142718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TextBox 9"/>
          <p:cNvSpPr txBox="1"/>
          <p:nvPr/>
        </p:nvSpPr>
        <p:spPr>
          <a:xfrm>
            <a:off x="1712153" y="2547225"/>
            <a:ext cx="15547147" cy="1139827"/>
          </a:xfrm>
          <a:prstGeom prst="rect">
            <a:avLst/>
          </a:prstGeom>
        </p:spPr>
        <p:txBody>
          <a:bodyPr lIns="0" tIns="0" rIns="0" bIns="0" rtlCol="0" anchor="t">
            <a:spAutoFit/>
          </a:bodyPr>
          <a:lstStyle/>
          <a:p>
            <a:pPr algn="ctr">
              <a:lnSpc>
                <a:spcPts val="9999"/>
              </a:lnSpc>
            </a:pPr>
            <a:r>
              <a:rPr lang="en-US" sz="4999">
                <a:solidFill>
                  <a:srgbClr val="233DFF"/>
                </a:solidFill>
                <a:latin typeface="Bogart Heavy"/>
              </a:rPr>
              <a:t>BÀI 10. ĐỒ CHƠI DÂN GIAN</a:t>
            </a:r>
          </a:p>
        </p:txBody>
      </p:sp>
      <p:sp>
        <p:nvSpPr>
          <p:cNvPr id="10" name="TextBox 10"/>
          <p:cNvSpPr txBox="1"/>
          <p:nvPr/>
        </p:nvSpPr>
        <p:spPr>
          <a:xfrm>
            <a:off x="6858744" y="7518932"/>
            <a:ext cx="5142051" cy="1003934"/>
          </a:xfrm>
          <a:prstGeom prst="rect">
            <a:avLst/>
          </a:prstGeom>
        </p:spPr>
        <p:txBody>
          <a:bodyPr lIns="0" tIns="0" rIns="0" bIns="0" rtlCol="0" anchor="t">
            <a:spAutoFit/>
          </a:bodyPr>
          <a:lstStyle/>
          <a:p>
            <a:pPr algn="ctr">
              <a:lnSpc>
                <a:spcPts val="4020"/>
              </a:lnSpc>
            </a:pPr>
            <a:r>
              <a:rPr lang="en-US" sz="3000">
                <a:solidFill>
                  <a:srgbClr val="94461A"/>
                </a:solidFill>
                <a:latin typeface="DejaVu Serif Bold"/>
              </a:rPr>
              <a:t>Công nghệ 4</a:t>
            </a:r>
          </a:p>
          <a:p>
            <a:pPr algn="ctr">
              <a:lnSpc>
                <a:spcPts val="4020"/>
              </a:lnSpc>
            </a:pPr>
            <a:r>
              <a:rPr lang="en-US" sz="3000">
                <a:solidFill>
                  <a:srgbClr val="94461A"/>
                </a:solidFill>
                <a:latin typeface="DejaVu Serif Bold"/>
              </a:rPr>
              <a:t>Kết nối tri thức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258300"/>
            <a:ext cx="1049694" cy="1028700"/>
          </a:xfrm>
          <a:custGeom>
            <a:avLst/>
            <a:gdLst/>
            <a:ahLst/>
            <a:cxnLst/>
            <a:rect l="l" t="t" r="r" b="b"/>
            <a:pathLst>
              <a:path w="1049694" h="1028700">
                <a:moveTo>
                  <a:pt x="0" y="0"/>
                </a:moveTo>
                <a:lnTo>
                  <a:pt x="1049694" y="0"/>
                </a:lnTo>
                <a:lnTo>
                  <a:pt x="1049694" y="1028700"/>
                </a:lnTo>
                <a:lnTo>
                  <a:pt x="0" y="10287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7394675" y="8599486"/>
            <a:ext cx="893325" cy="1682873"/>
          </a:xfrm>
          <a:custGeom>
            <a:avLst/>
            <a:gdLst/>
            <a:ahLst/>
            <a:cxnLst/>
            <a:rect l="l" t="t" r="r" b="b"/>
            <a:pathLst>
              <a:path w="893325" h="1682873">
                <a:moveTo>
                  <a:pt x="0" y="0"/>
                </a:moveTo>
                <a:lnTo>
                  <a:pt x="893325" y="0"/>
                </a:lnTo>
                <a:lnTo>
                  <a:pt x="893325" y="1682872"/>
                </a:lnTo>
                <a:lnTo>
                  <a:pt x="0" y="168287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6917573" y="0"/>
            <a:ext cx="1370427" cy="1252798"/>
          </a:xfrm>
          <a:custGeom>
            <a:avLst/>
            <a:gdLst/>
            <a:ahLst/>
            <a:cxnLst/>
            <a:rect l="l" t="t" r="r" b="b"/>
            <a:pathLst>
              <a:path w="1370427" h="1252798">
                <a:moveTo>
                  <a:pt x="0" y="0"/>
                </a:moveTo>
                <a:lnTo>
                  <a:pt x="1370427" y="0"/>
                </a:lnTo>
                <a:lnTo>
                  <a:pt x="1370427" y="1252798"/>
                </a:lnTo>
                <a:lnTo>
                  <a:pt x="0" y="12527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948" y="0"/>
            <a:ext cx="1106642" cy="914824"/>
          </a:xfrm>
          <a:custGeom>
            <a:avLst/>
            <a:gdLst/>
            <a:ahLst/>
            <a:cxnLst/>
            <a:rect l="l" t="t" r="r" b="b"/>
            <a:pathLst>
              <a:path w="1106642" h="914824">
                <a:moveTo>
                  <a:pt x="0" y="0"/>
                </a:moveTo>
                <a:lnTo>
                  <a:pt x="1106642" y="0"/>
                </a:lnTo>
                <a:lnTo>
                  <a:pt x="1106642" y="914824"/>
                </a:lnTo>
                <a:lnTo>
                  <a:pt x="0" y="91482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1370427" y="-26501"/>
            <a:ext cx="15547147" cy="898525"/>
          </a:xfrm>
          <a:prstGeom prst="rect">
            <a:avLst/>
          </a:prstGeom>
        </p:spPr>
        <p:txBody>
          <a:bodyPr lIns="0" tIns="0" rIns="0" bIns="0" rtlCol="0" anchor="t">
            <a:spAutoFit/>
          </a:bodyPr>
          <a:lstStyle/>
          <a:p>
            <a:pPr marL="0" lvl="0" indent="0" algn="ctr">
              <a:lnSpc>
                <a:spcPts val="7999"/>
              </a:lnSpc>
              <a:spcBef>
                <a:spcPct val="0"/>
              </a:spcBef>
            </a:pPr>
            <a:r>
              <a:rPr lang="en-US" sz="3999" u="none" strike="noStrike">
                <a:solidFill>
                  <a:srgbClr val="233DFF"/>
                </a:solidFill>
                <a:latin typeface="Bogart Heavy"/>
              </a:rPr>
              <a:t>BÀI 10. ĐỒ CHƠI DÂN GIAN</a:t>
            </a:r>
          </a:p>
        </p:txBody>
      </p:sp>
      <p:sp>
        <p:nvSpPr>
          <p:cNvPr id="7" name="TextBox 7"/>
          <p:cNvSpPr txBox="1"/>
          <p:nvPr/>
        </p:nvSpPr>
        <p:spPr>
          <a:xfrm>
            <a:off x="348130" y="848149"/>
            <a:ext cx="6357469" cy="580390"/>
          </a:xfrm>
          <a:prstGeom prst="rect">
            <a:avLst/>
          </a:prstGeom>
        </p:spPr>
        <p:txBody>
          <a:bodyPr wrap="square" lIns="0" tIns="0" rIns="0" bIns="0" rtlCol="0" anchor="t">
            <a:spAutoFit/>
          </a:bodyPr>
          <a:lstStyle/>
          <a:p>
            <a:pPr algn="just">
              <a:lnSpc>
                <a:spcPts val="4760"/>
              </a:lnSpc>
            </a:pPr>
            <a:r>
              <a:rPr lang="en-US" sz="3400">
                <a:solidFill>
                  <a:srgbClr val="0D590E"/>
                </a:solidFill>
                <a:latin typeface="Calistoga"/>
              </a:rPr>
              <a:t>2. SỬ DỤNG ĐỒ CHƠI DÂN GIAN</a:t>
            </a:r>
          </a:p>
        </p:txBody>
      </p:sp>
      <p:sp>
        <p:nvSpPr>
          <p:cNvPr id="8" name="TextBox 8"/>
          <p:cNvSpPr txBox="1"/>
          <p:nvPr/>
        </p:nvSpPr>
        <p:spPr>
          <a:xfrm>
            <a:off x="5870271" y="2637026"/>
            <a:ext cx="11732516" cy="1021714"/>
          </a:xfrm>
          <a:prstGeom prst="rect">
            <a:avLst/>
          </a:prstGeom>
        </p:spPr>
        <p:txBody>
          <a:bodyPr lIns="0" tIns="0" rIns="0" bIns="0" rtlCol="0" anchor="t">
            <a:spAutoFit/>
          </a:bodyPr>
          <a:lstStyle/>
          <a:p>
            <a:pPr marL="0" lvl="0" indent="0" algn="just">
              <a:lnSpc>
                <a:spcPts val="4060"/>
              </a:lnSpc>
              <a:spcBef>
                <a:spcPct val="0"/>
              </a:spcBef>
            </a:pPr>
            <a:r>
              <a:rPr lang="en-US" sz="2900">
                <a:solidFill>
                  <a:srgbClr val="DE0F3F"/>
                </a:solidFill>
                <a:latin typeface="DejaVu Serif Bold"/>
              </a:rPr>
              <a:t>Phù hợp với lứa tuổi</a:t>
            </a:r>
            <a:r>
              <a:rPr lang="en-US" sz="2900">
                <a:solidFill>
                  <a:srgbClr val="000000"/>
                </a:solidFill>
                <a:latin typeface="DejaVu Serif Bold"/>
              </a:rPr>
              <a:t>, đảm bảo đúng cách chơi, chơi an toàn, vui vẻ, nhiều người cùng tham gia.</a:t>
            </a:r>
          </a:p>
        </p:txBody>
      </p:sp>
      <p:sp>
        <p:nvSpPr>
          <p:cNvPr id="9" name="TextBox 9"/>
          <p:cNvSpPr txBox="1"/>
          <p:nvPr/>
        </p:nvSpPr>
        <p:spPr>
          <a:xfrm>
            <a:off x="5870271" y="4922456"/>
            <a:ext cx="11732516" cy="2050414"/>
          </a:xfrm>
          <a:prstGeom prst="rect">
            <a:avLst/>
          </a:prstGeom>
        </p:spPr>
        <p:txBody>
          <a:bodyPr lIns="0" tIns="0" rIns="0" bIns="0" rtlCol="0" anchor="t">
            <a:spAutoFit/>
          </a:bodyPr>
          <a:lstStyle/>
          <a:p>
            <a:pPr marL="0" lvl="0" indent="0" algn="just">
              <a:lnSpc>
                <a:spcPts val="4060"/>
              </a:lnSpc>
              <a:spcBef>
                <a:spcPct val="0"/>
              </a:spcBef>
            </a:pPr>
            <a:r>
              <a:rPr lang="en-US" sz="2900">
                <a:solidFill>
                  <a:srgbClr val="DE0F3F"/>
                </a:solidFill>
                <a:latin typeface="DejaVu Serif Bold"/>
              </a:rPr>
              <a:t>Không phù hợp.</a:t>
            </a:r>
            <a:r>
              <a:rPr lang="en-US" sz="2900">
                <a:solidFill>
                  <a:srgbClr val="000000"/>
                </a:solidFill>
                <a:latin typeface="DejaVu Serif Bold"/>
              </a:rPr>
              <a:t> Vì: trò chơi này dành cho người lớn. Đây là trò chơi có thể gây nguy hiểm cho trẻ em, do đó cần chọn kích thước cây đu phù hợp chiều cao và an toàn với độ tuổi của người chơi.</a:t>
            </a:r>
          </a:p>
        </p:txBody>
      </p:sp>
      <p:sp>
        <p:nvSpPr>
          <p:cNvPr id="10" name="TextBox 10"/>
          <p:cNvSpPr txBox="1"/>
          <p:nvPr/>
        </p:nvSpPr>
        <p:spPr>
          <a:xfrm>
            <a:off x="5870271" y="8236586"/>
            <a:ext cx="11732516" cy="1021714"/>
          </a:xfrm>
          <a:prstGeom prst="rect">
            <a:avLst/>
          </a:prstGeom>
        </p:spPr>
        <p:txBody>
          <a:bodyPr lIns="0" tIns="0" rIns="0" bIns="0" rtlCol="0" anchor="t">
            <a:spAutoFit/>
          </a:bodyPr>
          <a:lstStyle/>
          <a:p>
            <a:pPr marL="0" lvl="0" indent="0" algn="just">
              <a:lnSpc>
                <a:spcPts val="4060"/>
              </a:lnSpc>
              <a:spcBef>
                <a:spcPct val="0"/>
              </a:spcBef>
            </a:pPr>
            <a:r>
              <a:rPr lang="en-US" sz="2900">
                <a:solidFill>
                  <a:srgbClr val="DE0F3F"/>
                </a:solidFill>
                <a:latin typeface="DejaVu Serif Bold"/>
              </a:rPr>
              <a:t>Không đúng.</a:t>
            </a:r>
            <a:r>
              <a:rPr lang="en-US" sz="2900">
                <a:solidFill>
                  <a:srgbClr val="000000"/>
                </a:solidFill>
                <a:latin typeface="DejaVu Serif Bold"/>
              </a:rPr>
              <a:t> Vì: Đây là trò chơi có thể gây nguy hiểm cho những người đứng trong khu vực bắn súng.</a:t>
            </a:r>
          </a:p>
        </p:txBody>
      </p:sp>
      <p:grpSp>
        <p:nvGrpSpPr>
          <p:cNvPr id="11" name="Group 11"/>
          <p:cNvGrpSpPr/>
          <p:nvPr/>
        </p:nvGrpSpPr>
        <p:grpSpPr>
          <a:xfrm>
            <a:off x="1472483" y="1428538"/>
            <a:ext cx="3293001" cy="2638866"/>
            <a:chOff x="0" y="0"/>
            <a:chExt cx="4390668" cy="3518489"/>
          </a:xfrm>
        </p:grpSpPr>
        <p:sp>
          <p:nvSpPr>
            <p:cNvPr id="12" name="Freeform 12"/>
            <p:cNvSpPr/>
            <p:nvPr/>
          </p:nvSpPr>
          <p:spPr>
            <a:xfrm>
              <a:off x="642404" y="555738"/>
              <a:ext cx="3748264" cy="2962750"/>
            </a:xfrm>
            <a:custGeom>
              <a:avLst/>
              <a:gdLst/>
              <a:ahLst/>
              <a:cxnLst/>
              <a:rect l="l" t="t" r="r" b="b"/>
              <a:pathLst>
                <a:path w="3748264" h="2962750">
                  <a:moveTo>
                    <a:pt x="0" y="0"/>
                  </a:moveTo>
                  <a:lnTo>
                    <a:pt x="3748264" y="0"/>
                  </a:lnTo>
                  <a:lnTo>
                    <a:pt x="3748264" y="2962751"/>
                  </a:lnTo>
                  <a:lnTo>
                    <a:pt x="0" y="2962751"/>
                  </a:lnTo>
                  <a:lnTo>
                    <a:pt x="0" y="0"/>
                  </a:lnTo>
                  <a:close/>
                </a:path>
              </a:pathLst>
            </a:custGeom>
            <a:blipFill>
              <a:blip r:embed="rId10"/>
              <a:stretch>
                <a:fillRect/>
              </a:stretch>
            </a:blipFill>
          </p:spPr>
        </p:sp>
        <p:sp>
          <p:nvSpPr>
            <p:cNvPr id="13" name="Freeform 13"/>
            <p:cNvSpPr/>
            <p:nvPr/>
          </p:nvSpPr>
          <p:spPr>
            <a:xfrm>
              <a:off x="0" y="0"/>
              <a:ext cx="898853" cy="898853"/>
            </a:xfrm>
            <a:custGeom>
              <a:avLst/>
              <a:gdLst/>
              <a:ahLst/>
              <a:cxnLst/>
              <a:rect l="l" t="t" r="r" b="b"/>
              <a:pathLst>
                <a:path w="898853" h="898853">
                  <a:moveTo>
                    <a:pt x="0" y="0"/>
                  </a:moveTo>
                  <a:lnTo>
                    <a:pt x="898853" y="0"/>
                  </a:lnTo>
                  <a:lnTo>
                    <a:pt x="898853" y="898853"/>
                  </a:lnTo>
                  <a:lnTo>
                    <a:pt x="0" y="89885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grpSp>
      <p:grpSp>
        <p:nvGrpSpPr>
          <p:cNvPr id="14" name="Group 14"/>
          <p:cNvGrpSpPr/>
          <p:nvPr/>
        </p:nvGrpSpPr>
        <p:grpSpPr>
          <a:xfrm>
            <a:off x="1472483" y="4153075"/>
            <a:ext cx="3351869" cy="3047532"/>
            <a:chOff x="0" y="0"/>
            <a:chExt cx="4469159" cy="4063376"/>
          </a:xfrm>
        </p:grpSpPr>
        <p:sp>
          <p:nvSpPr>
            <p:cNvPr id="15" name="Freeform 15"/>
            <p:cNvSpPr/>
            <p:nvPr/>
          </p:nvSpPr>
          <p:spPr>
            <a:xfrm>
              <a:off x="732121" y="641802"/>
              <a:ext cx="3737038" cy="3421574"/>
            </a:xfrm>
            <a:custGeom>
              <a:avLst/>
              <a:gdLst/>
              <a:ahLst/>
              <a:cxnLst/>
              <a:rect l="l" t="t" r="r" b="b"/>
              <a:pathLst>
                <a:path w="3737038" h="3421574">
                  <a:moveTo>
                    <a:pt x="0" y="0"/>
                  </a:moveTo>
                  <a:lnTo>
                    <a:pt x="3737038" y="0"/>
                  </a:lnTo>
                  <a:lnTo>
                    <a:pt x="3737038" y="3421574"/>
                  </a:lnTo>
                  <a:lnTo>
                    <a:pt x="0" y="3421574"/>
                  </a:lnTo>
                  <a:lnTo>
                    <a:pt x="0" y="0"/>
                  </a:lnTo>
                  <a:close/>
                </a:path>
              </a:pathLst>
            </a:custGeom>
            <a:blipFill>
              <a:blip r:embed="rId13"/>
              <a:stretch>
                <a:fillRect/>
              </a:stretch>
            </a:blipFill>
          </p:spPr>
        </p:sp>
        <p:sp>
          <p:nvSpPr>
            <p:cNvPr id="16" name="Freeform 16"/>
            <p:cNvSpPr/>
            <p:nvPr/>
          </p:nvSpPr>
          <p:spPr>
            <a:xfrm>
              <a:off x="0" y="0"/>
              <a:ext cx="1038053" cy="1038053"/>
            </a:xfrm>
            <a:custGeom>
              <a:avLst/>
              <a:gdLst/>
              <a:ahLst/>
              <a:cxnLst/>
              <a:rect l="l" t="t" r="r" b="b"/>
              <a:pathLst>
                <a:path w="1038053" h="1038053">
                  <a:moveTo>
                    <a:pt x="0" y="0"/>
                  </a:moveTo>
                  <a:lnTo>
                    <a:pt x="1038053" y="0"/>
                  </a:lnTo>
                  <a:lnTo>
                    <a:pt x="1038053" y="1038053"/>
                  </a:lnTo>
                  <a:lnTo>
                    <a:pt x="0" y="103805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grpSp>
        <p:nvGrpSpPr>
          <p:cNvPr id="17" name="Group 17"/>
          <p:cNvGrpSpPr/>
          <p:nvPr/>
        </p:nvGrpSpPr>
        <p:grpSpPr>
          <a:xfrm>
            <a:off x="1472483" y="7075720"/>
            <a:ext cx="3275438" cy="3047532"/>
            <a:chOff x="0" y="0"/>
            <a:chExt cx="4367251" cy="4063376"/>
          </a:xfrm>
        </p:grpSpPr>
        <p:sp>
          <p:nvSpPr>
            <p:cNvPr id="18" name="Freeform 18"/>
            <p:cNvSpPr/>
            <p:nvPr/>
          </p:nvSpPr>
          <p:spPr>
            <a:xfrm>
              <a:off x="519026" y="641802"/>
              <a:ext cx="3848225" cy="3421574"/>
            </a:xfrm>
            <a:custGeom>
              <a:avLst/>
              <a:gdLst/>
              <a:ahLst/>
              <a:cxnLst/>
              <a:rect l="l" t="t" r="r" b="b"/>
              <a:pathLst>
                <a:path w="3848225" h="3421574">
                  <a:moveTo>
                    <a:pt x="0" y="0"/>
                  </a:moveTo>
                  <a:lnTo>
                    <a:pt x="3848225" y="0"/>
                  </a:lnTo>
                  <a:lnTo>
                    <a:pt x="3848225" y="3421574"/>
                  </a:lnTo>
                  <a:lnTo>
                    <a:pt x="0" y="3421574"/>
                  </a:lnTo>
                  <a:lnTo>
                    <a:pt x="0" y="0"/>
                  </a:lnTo>
                  <a:close/>
                </a:path>
              </a:pathLst>
            </a:custGeom>
            <a:blipFill>
              <a:blip r:embed="rId16"/>
              <a:stretch>
                <a:fillRect/>
              </a:stretch>
            </a:blipFill>
          </p:spPr>
        </p:sp>
        <p:sp>
          <p:nvSpPr>
            <p:cNvPr id="19" name="Freeform 19"/>
            <p:cNvSpPr/>
            <p:nvPr/>
          </p:nvSpPr>
          <p:spPr>
            <a:xfrm>
              <a:off x="0" y="0"/>
              <a:ext cx="1038053" cy="1038053"/>
            </a:xfrm>
            <a:custGeom>
              <a:avLst/>
              <a:gdLst/>
              <a:ahLst/>
              <a:cxnLst/>
              <a:rect l="l" t="t" r="r" b="b"/>
              <a:pathLst>
                <a:path w="1038053" h="1038053">
                  <a:moveTo>
                    <a:pt x="0" y="0"/>
                  </a:moveTo>
                  <a:lnTo>
                    <a:pt x="1038053" y="0"/>
                  </a:lnTo>
                  <a:lnTo>
                    <a:pt x="1038053" y="1038053"/>
                  </a:lnTo>
                  <a:lnTo>
                    <a:pt x="0" y="1038053"/>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258300"/>
            <a:ext cx="1049694" cy="1028700"/>
          </a:xfrm>
          <a:custGeom>
            <a:avLst/>
            <a:gdLst/>
            <a:ahLst/>
            <a:cxnLst/>
            <a:rect l="l" t="t" r="r" b="b"/>
            <a:pathLst>
              <a:path w="1049694" h="1028700">
                <a:moveTo>
                  <a:pt x="0" y="0"/>
                </a:moveTo>
                <a:lnTo>
                  <a:pt x="1049694" y="0"/>
                </a:lnTo>
                <a:lnTo>
                  <a:pt x="1049694" y="1028700"/>
                </a:lnTo>
                <a:lnTo>
                  <a:pt x="0" y="10287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7394675" y="8599486"/>
            <a:ext cx="893325" cy="1682873"/>
          </a:xfrm>
          <a:custGeom>
            <a:avLst/>
            <a:gdLst/>
            <a:ahLst/>
            <a:cxnLst/>
            <a:rect l="l" t="t" r="r" b="b"/>
            <a:pathLst>
              <a:path w="893325" h="1682873">
                <a:moveTo>
                  <a:pt x="0" y="0"/>
                </a:moveTo>
                <a:lnTo>
                  <a:pt x="893325" y="0"/>
                </a:lnTo>
                <a:lnTo>
                  <a:pt x="893325" y="1682872"/>
                </a:lnTo>
                <a:lnTo>
                  <a:pt x="0" y="168287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6917573" y="0"/>
            <a:ext cx="1370427" cy="1252798"/>
          </a:xfrm>
          <a:custGeom>
            <a:avLst/>
            <a:gdLst/>
            <a:ahLst/>
            <a:cxnLst/>
            <a:rect l="l" t="t" r="r" b="b"/>
            <a:pathLst>
              <a:path w="1370427" h="1252798">
                <a:moveTo>
                  <a:pt x="0" y="0"/>
                </a:moveTo>
                <a:lnTo>
                  <a:pt x="1370427" y="0"/>
                </a:lnTo>
                <a:lnTo>
                  <a:pt x="1370427" y="1252798"/>
                </a:lnTo>
                <a:lnTo>
                  <a:pt x="0" y="12527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948" y="0"/>
            <a:ext cx="1106642" cy="914824"/>
          </a:xfrm>
          <a:custGeom>
            <a:avLst/>
            <a:gdLst/>
            <a:ahLst/>
            <a:cxnLst/>
            <a:rect l="l" t="t" r="r" b="b"/>
            <a:pathLst>
              <a:path w="1106642" h="914824">
                <a:moveTo>
                  <a:pt x="0" y="0"/>
                </a:moveTo>
                <a:lnTo>
                  <a:pt x="1106642" y="0"/>
                </a:lnTo>
                <a:lnTo>
                  <a:pt x="1106642" y="914824"/>
                </a:lnTo>
                <a:lnTo>
                  <a:pt x="0" y="91482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348131" y="2965281"/>
            <a:ext cx="8402451" cy="5258613"/>
          </a:xfrm>
          <a:custGeom>
            <a:avLst/>
            <a:gdLst/>
            <a:ahLst/>
            <a:cxnLst/>
            <a:rect l="l" t="t" r="r" b="b"/>
            <a:pathLst>
              <a:path w="8402451" h="5258613">
                <a:moveTo>
                  <a:pt x="0" y="0"/>
                </a:moveTo>
                <a:lnTo>
                  <a:pt x="8402451" y="0"/>
                </a:lnTo>
                <a:lnTo>
                  <a:pt x="8402451" y="5258613"/>
                </a:lnTo>
                <a:lnTo>
                  <a:pt x="0" y="5258613"/>
                </a:lnTo>
                <a:lnTo>
                  <a:pt x="0" y="0"/>
                </a:lnTo>
                <a:close/>
              </a:path>
            </a:pathLst>
          </a:custGeom>
          <a:blipFill>
            <a:blip r:embed="rId10"/>
            <a:stretch>
              <a:fillRect/>
            </a:stretch>
          </a:blipFill>
        </p:spPr>
      </p:sp>
      <p:sp>
        <p:nvSpPr>
          <p:cNvPr id="7" name="Freeform 7"/>
          <p:cNvSpPr/>
          <p:nvPr/>
        </p:nvSpPr>
        <p:spPr>
          <a:xfrm>
            <a:off x="9003924" y="2965281"/>
            <a:ext cx="8941469" cy="5258613"/>
          </a:xfrm>
          <a:custGeom>
            <a:avLst/>
            <a:gdLst/>
            <a:ahLst/>
            <a:cxnLst/>
            <a:rect l="l" t="t" r="r" b="b"/>
            <a:pathLst>
              <a:path w="8941469" h="5258613">
                <a:moveTo>
                  <a:pt x="0" y="0"/>
                </a:moveTo>
                <a:lnTo>
                  <a:pt x="8941469" y="0"/>
                </a:lnTo>
                <a:lnTo>
                  <a:pt x="8941469" y="5258613"/>
                </a:lnTo>
                <a:lnTo>
                  <a:pt x="0" y="5258613"/>
                </a:lnTo>
                <a:lnTo>
                  <a:pt x="0" y="0"/>
                </a:lnTo>
                <a:close/>
              </a:path>
            </a:pathLst>
          </a:custGeom>
          <a:blipFill>
            <a:blip r:embed="rId11"/>
            <a:stretch>
              <a:fillRect l="-1327" r="-1327"/>
            </a:stretch>
          </a:blipFill>
        </p:spPr>
      </p:sp>
      <p:sp>
        <p:nvSpPr>
          <p:cNvPr id="8" name="TextBox 8"/>
          <p:cNvSpPr txBox="1"/>
          <p:nvPr/>
        </p:nvSpPr>
        <p:spPr>
          <a:xfrm>
            <a:off x="1370427" y="-26501"/>
            <a:ext cx="15547147" cy="898525"/>
          </a:xfrm>
          <a:prstGeom prst="rect">
            <a:avLst/>
          </a:prstGeom>
        </p:spPr>
        <p:txBody>
          <a:bodyPr lIns="0" tIns="0" rIns="0" bIns="0" rtlCol="0" anchor="t">
            <a:spAutoFit/>
          </a:bodyPr>
          <a:lstStyle/>
          <a:p>
            <a:pPr marL="0" lvl="0" indent="0" algn="ctr">
              <a:lnSpc>
                <a:spcPts val="7999"/>
              </a:lnSpc>
              <a:spcBef>
                <a:spcPct val="0"/>
              </a:spcBef>
            </a:pPr>
            <a:r>
              <a:rPr lang="en-US" sz="3999" u="none" strike="noStrike">
                <a:solidFill>
                  <a:srgbClr val="233DFF"/>
                </a:solidFill>
                <a:latin typeface="Bogart Heavy"/>
              </a:rPr>
              <a:t>BÀI 10. ĐỒ CHƠI DÂN GIAN</a:t>
            </a:r>
          </a:p>
        </p:txBody>
      </p:sp>
      <p:sp>
        <p:nvSpPr>
          <p:cNvPr id="9" name="TextBox 9"/>
          <p:cNvSpPr txBox="1"/>
          <p:nvPr/>
        </p:nvSpPr>
        <p:spPr>
          <a:xfrm>
            <a:off x="348130" y="848149"/>
            <a:ext cx="6281269" cy="580390"/>
          </a:xfrm>
          <a:prstGeom prst="rect">
            <a:avLst/>
          </a:prstGeom>
        </p:spPr>
        <p:txBody>
          <a:bodyPr wrap="square" lIns="0" tIns="0" rIns="0" bIns="0" rtlCol="0" anchor="t">
            <a:spAutoFit/>
          </a:bodyPr>
          <a:lstStyle/>
          <a:p>
            <a:pPr algn="just">
              <a:lnSpc>
                <a:spcPts val="4760"/>
              </a:lnSpc>
            </a:pPr>
            <a:r>
              <a:rPr lang="en-US" sz="3400">
                <a:solidFill>
                  <a:srgbClr val="0D590E"/>
                </a:solidFill>
                <a:latin typeface="Calistoga"/>
              </a:rPr>
              <a:t>2. SỬ DỤNG ĐỒ CHƠI DÂN GIAN</a:t>
            </a:r>
          </a:p>
        </p:txBody>
      </p:sp>
      <p:sp>
        <p:nvSpPr>
          <p:cNvPr id="10" name="TextBox 10"/>
          <p:cNvSpPr txBox="1"/>
          <p:nvPr/>
        </p:nvSpPr>
        <p:spPr>
          <a:xfrm>
            <a:off x="342607" y="1384773"/>
            <a:ext cx="17602787" cy="741678"/>
          </a:xfrm>
          <a:prstGeom prst="rect">
            <a:avLst/>
          </a:prstGeom>
        </p:spPr>
        <p:txBody>
          <a:bodyPr lIns="0" tIns="0" rIns="0" bIns="0" rtlCol="0" anchor="t">
            <a:spAutoFit/>
          </a:bodyPr>
          <a:lstStyle/>
          <a:p>
            <a:pPr algn="ctr">
              <a:lnSpc>
                <a:spcPts val="6400"/>
              </a:lnSpc>
              <a:spcBef>
                <a:spcPct val="0"/>
              </a:spcBef>
            </a:pPr>
            <a:r>
              <a:rPr lang="en-US" sz="3200">
                <a:solidFill>
                  <a:srgbClr val="DE0F3F"/>
                </a:solidFill>
                <a:latin typeface="Bogart Bold"/>
              </a:rPr>
              <a:t>Em hãy cùng chơi một trò chơi dân gian với bạn hoặc các thành viên trong gia đình</a:t>
            </a:r>
          </a:p>
        </p:txBody>
      </p:sp>
      <p:sp>
        <p:nvSpPr>
          <p:cNvPr id="11" name="TextBox 11"/>
          <p:cNvSpPr txBox="1"/>
          <p:nvPr/>
        </p:nvSpPr>
        <p:spPr>
          <a:xfrm>
            <a:off x="348131" y="8516622"/>
            <a:ext cx="17602787" cy="741678"/>
          </a:xfrm>
          <a:prstGeom prst="rect">
            <a:avLst/>
          </a:prstGeom>
        </p:spPr>
        <p:txBody>
          <a:bodyPr lIns="0" tIns="0" rIns="0" bIns="0" rtlCol="0" anchor="t">
            <a:spAutoFit/>
          </a:bodyPr>
          <a:lstStyle/>
          <a:p>
            <a:pPr algn="ctr">
              <a:lnSpc>
                <a:spcPts val="6400"/>
              </a:lnSpc>
              <a:spcBef>
                <a:spcPct val="0"/>
              </a:spcBef>
            </a:pPr>
            <a:r>
              <a:rPr lang="en-US" sz="3200">
                <a:solidFill>
                  <a:srgbClr val="DE0F3F"/>
                </a:solidFill>
                <a:latin typeface="Bogart Bold"/>
              </a:rPr>
              <a:t>Hình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38562"/>
            <a:ext cx="1696989" cy="1663049"/>
          </a:xfrm>
          <a:custGeom>
            <a:avLst/>
            <a:gdLst/>
            <a:ahLst/>
            <a:cxnLst/>
            <a:rect l="l" t="t" r="r" b="b"/>
            <a:pathLst>
              <a:path w="1696989" h="1663049">
                <a:moveTo>
                  <a:pt x="0" y="0"/>
                </a:moveTo>
                <a:lnTo>
                  <a:pt x="1696989" y="0"/>
                </a:lnTo>
                <a:lnTo>
                  <a:pt x="1696989" y="1663049"/>
                </a:lnTo>
                <a:lnTo>
                  <a:pt x="0" y="16630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7137488" y="8114989"/>
            <a:ext cx="1150512" cy="2167370"/>
          </a:xfrm>
          <a:custGeom>
            <a:avLst/>
            <a:gdLst/>
            <a:ahLst/>
            <a:cxnLst/>
            <a:rect l="l" t="t" r="r" b="b"/>
            <a:pathLst>
              <a:path w="1150512" h="2167370">
                <a:moveTo>
                  <a:pt x="0" y="0"/>
                </a:moveTo>
                <a:lnTo>
                  <a:pt x="1150512" y="0"/>
                </a:lnTo>
                <a:lnTo>
                  <a:pt x="1150512" y="2167369"/>
                </a:lnTo>
                <a:lnTo>
                  <a:pt x="0" y="216736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6917573" y="0"/>
            <a:ext cx="1370427" cy="1252798"/>
          </a:xfrm>
          <a:custGeom>
            <a:avLst/>
            <a:gdLst/>
            <a:ahLst/>
            <a:cxnLst/>
            <a:rect l="l" t="t" r="r" b="b"/>
            <a:pathLst>
              <a:path w="1370427" h="1252798">
                <a:moveTo>
                  <a:pt x="0" y="0"/>
                </a:moveTo>
                <a:lnTo>
                  <a:pt x="1370427" y="0"/>
                </a:lnTo>
                <a:lnTo>
                  <a:pt x="1370427" y="1252798"/>
                </a:lnTo>
                <a:lnTo>
                  <a:pt x="0" y="12527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948" y="0"/>
            <a:ext cx="1410076" cy="1165662"/>
          </a:xfrm>
          <a:custGeom>
            <a:avLst/>
            <a:gdLst/>
            <a:ahLst/>
            <a:cxnLst/>
            <a:rect l="l" t="t" r="r" b="b"/>
            <a:pathLst>
              <a:path w="1410076" h="1165662">
                <a:moveTo>
                  <a:pt x="0" y="0"/>
                </a:moveTo>
                <a:lnTo>
                  <a:pt x="1410076" y="0"/>
                </a:lnTo>
                <a:lnTo>
                  <a:pt x="1410076" y="1165662"/>
                </a:lnTo>
                <a:lnTo>
                  <a:pt x="0" y="11656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5674788" y="2708497"/>
            <a:ext cx="6348493" cy="4870007"/>
          </a:xfrm>
          <a:custGeom>
            <a:avLst/>
            <a:gdLst/>
            <a:ahLst/>
            <a:cxnLst/>
            <a:rect l="l" t="t" r="r" b="b"/>
            <a:pathLst>
              <a:path w="6348493" h="4870007">
                <a:moveTo>
                  <a:pt x="0" y="0"/>
                </a:moveTo>
                <a:lnTo>
                  <a:pt x="6348493" y="0"/>
                </a:lnTo>
                <a:lnTo>
                  <a:pt x="6348493" y="4870006"/>
                </a:lnTo>
                <a:lnTo>
                  <a:pt x="0" y="4870006"/>
                </a:lnTo>
                <a:lnTo>
                  <a:pt x="0" y="0"/>
                </a:lnTo>
                <a:close/>
              </a:path>
            </a:pathLst>
          </a:custGeom>
          <a:blipFill>
            <a:blip r:embed="rId10"/>
            <a:stretch>
              <a:fillRect t="-3492" b="-3492"/>
            </a:stretch>
          </a:blipFill>
        </p:spPr>
      </p:sp>
      <p:sp>
        <p:nvSpPr>
          <p:cNvPr id="7" name="TextBox 7"/>
          <p:cNvSpPr txBox="1"/>
          <p:nvPr/>
        </p:nvSpPr>
        <p:spPr>
          <a:xfrm>
            <a:off x="1370427" y="-26501"/>
            <a:ext cx="15547147" cy="898525"/>
          </a:xfrm>
          <a:prstGeom prst="rect">
            <a:avLst/>
          </a:prstGeom>
        </p:spPr>
        <p:txBody>
          <a:bodyPr lIns="0" tIns="0" rIns="0" bIns="0" rtlCol="0" anchor="t">
            <a:spAutoFit/>
          </a:bodyPr>
          <a:lstStyle/>
          <a:p>
            <a:pPr marL="0" lvl="0" indent="0" algn="ctr">
              <a:lnSpc>
                <a:spcPts val="7999"/>
              </a:lnSpc>
              <a:spcBef>
                <a:spcPct val="0"/>
              </a:spcBef>
            </a:pPr>
            <a:r>
              <a:rPr lang="en-US" sz="3999" u="none" strike="noStrike">
                <a:solidFill>
                  <a:srgbClr val="233DFF"/>
                </a:solidFill>
                <a:latin typeface="Bogart Heavy"/>
              </a:rPr>
              <a:t>BÀI 10. ĐỒ CHƠI DÂN GIAN</a:t>
            </a:r>
          </a:p>
        </p:txBody>
      </p:sp>
      <p:grpSp>
        <p:nvGrpSpPr>
          <p:cNvPr id="8" name="Group 8"/>
          <p:cNvGrpSpPr/>
          <p:nvPr/>
        </p:nvGrpSpPr>
        <p:grpSpPr>
          <a:xfrm>
            <a:off x="2237119" y="1627932"/>
            <a:ext cx="3836928" cy="1883848"/>
            <a:chOff x="0" y="0"/>
            <a:chExt cx="1086403" cy="533400"/>
          </a:xfrm>
        </p:grpSpPr>
        <p:sp>
          <p:nvSpPr>
            <p:cNvPr id="9" name="Freeform 9"/>
            <p:cNvSpPr/>
            <p:nvPr/>
          </p:nvSpPr>
          <p:spPr>
            <a:xfrm>
              <a:off x="0" y="0"/>
              <a:ext cx="1101592" cy="537638"/>
            </a:xfrm>
            <a:custGeom>
              <a:avLst/>
              <a:gdLst/>
              <a:ahLst/>
              <a:cxnLst/>
              <a:rect l="l" t="t" r="r" b="b"/>
              <a:pathLst>
                <a:path w="1101592" h="537638">
                  <a:moveTo>
                    <a:pt x="616836" y="0"/>
                  </a:moveTo>
                  <a:cubicBezTo>
                    <a:pt x="628752" y="0"/>
                    <a:pt x="640740" y="0"/>
                    <a:pt x="652633" y="0"/>
                  </a:cubicBezTo>
                  <a:cubicBezTo>
                    <a:pt x="747450" y="8909"/>
                    <a:pt x="806707" y="38564"/>
                    <a:pt x="833697" y="87090"/>
                  </a:cubicBezTo>
                  <a:cubicBezTo>
                    <a:pt x="991774" y="80618"/>
                    <a:pt x="1101592" y="172373"/>
                    <a:pt x="1036662" y="262426"/>
                  </a:cubicBezTo>
                  <a:cubicBezTo>
                    <a:pt x="1059954" y="281349"/>
                    <a:pt x="1079385" y="302517"/>
                    <a:pt x="1086403" y="330926"/>
                  </a:cubicBezTo>
                  <a:cubicBezTo>
                    <a:pt x="1086403" y="339065"/>
                    <a:pt x="1086403" y="347184"/>
                    <a:pt x="1086403" y="355321"/>
                  </a:cubicBezTo>
                  <a:cubicBezTo>
                    <a:pt x="1065490" y="427627"/>
                    <a:pt x="975500" y="476486"/>
                    <a:pt x="827761" y="463333"/>
                  </a:cubicBezTo>
                  <a:cubicBezTo>
                    <a:pt x="789749" y="500459"/>
                    <a:pt x="722110" y="537638"/>
                    <a:pt x="616858" y="533008"/>
                  </a:cubicBezTo>
                  <a:cubicBezTo>
                    <a:pt x="562454" y="530570"/>
                    <a:pt x="524607" y="516453"/>
                    <a:pt x="491470" y="499302"/>
                  </a:cubicBezTo>
                  <a:cubicBezTo>
                    <a:pt x="456568" y="513559"/>
                    <a:pt x="418768" y="524747"/>
                    <a:pt x="364152" y="524871"/>
                  </a:cubicBezTo>
                  <a:cubicBezTo>
                    <a:pt x="237798" y="525082"/>
                    <a:pt x="153273" y="470155"/>
                    <a:pt x="151224" y="394815"/>
                  </a:cubicBezTo>
                  <a:cubicBezTo>
                    <a:pt x="69995" y="377190"/>
                    <a:pt x="14979" y="344291"/>
                    <a:pt x="0" y="287995"/>
                  </a:cubicBezTo>
                  <a:cubicBezTo>
                    <a:pt x="0" y="279858"/>
                    <a:pt x="0" y="271704"/>
                    <a:pt x="0" y="263601"/>
                  </a:cubicBezTo>
                  <a:cubicBezTo>
                    <a:pt x="16533" y="207816"/>
                    <a:pt x="68558" y="172776"/>
                    <a:pt x="155180" y="157922"/>
                  </a:cubicBezTo>
                  <a:cubicBezTo>
                    <a:pt x="149975" y="63818"/>
                    <a:pt x="323244" y="5016"/>
                    <a:pt x="465588" y="46474"/>
                  </a:cubicBezTo>
                  <a:cubicBezTo>
                    <a:pt x="499479" y="25973"/>
                    <a:pt x="547428" y="3613"/>
                    <a:pt x="616836" y="0"/>
                  </a:cubicBezTo>
                  <a:close/>
                </a:path>
              </a:pathLst>
            </a:custGeom>
            <a:solidFill>
              <a:srgbClr val="056528"/>
            </a:solidFill>
          </p:spPr>
        </p:sp>
        <p:sp>
          <p:nvSpPr>
            <p:cNvPr id="10" name="TextBox 10"/>
            <p:cNvSpPr txBox="1"/>
            <p:nvPr/>
          </p:nvSpPr>
          <p:spPr>
            <a:xfrm>
              <a:off x="50925" y="31750"/>
              <a:ext cx="984553" cy="425450"/>
            </a:xfrm>
            <a:prstGeom prst="rect">
              <a:avLst/>
            </a:prstGeom>
          </p:spPr>
          <p:txBody>
            <a:bodyPr lIns="50800" tIns="50800" rIns="50800" bIns="50800" rtlCol="0" anchor="ctr"/>
            <a:lstStyle/>
            <a:p>
              <a:pPr algn="ctr">
                <a:lnSpc>
                  <a:spcPts val="3597"/>
                </a:lnSpc>
              </a:pPr>
              <a:r>
                <a:rPr lang="en-US" sz="2414">
                  <a:solidFill>
                    <a:srgbClr val="FFFFFF"/>
                  </a:solidFill>
                  <a:latin typeface="Bogart Bold"/>
                </a:rPr>
                <a:t>    Chiếc đèn đẹp quá!</a:t>
              </a:r>
            </a:p>
          </p:txBody>
        </p:sp>
      </p:grpSp>
      <p:grpSp>
        <p:nvGrpSpPr>
          <p:cNvPr id="11" name="Group 11"/>
          <p:cNvGrpSpPr/>
          <p:nvPr/>
        </p:nvGrpSpPr>
        <p:grpSpPr>
          <a:xfrm>
            <a:off x="12070750" y="2124993"/>
            <a:ext cx="4987168" cy="2472965"/>
            <a:chOff x="0" y="0"/>
            <a:chExt cx="1084241" cy="537638"/>
          </a:xfrm>
        </p:grpSpPr>
        <p:sp>
          <p:nvSpPr>
            <p:cNvPr id="12" name="Freeform 12"/>
            <p:cNvSpPr/>
            <p:nvPr/>
          </p:nvSpPr>
          <p:spPr>
            <a:xfrm>
              <a:off x="0" y="0"/>
              <a:ext cx="1084241" cy="537638"/>
            </a:xfrm>
            <a:custGeom>
              <a:avLst/>
              <a:gdLst/>
              <a:ahLst/>
              <a:cxnLst/>
              <a:rect l="l" t="t" r="r" b="b"/>
              <a:pathLst>
                <a:path w="1084241" h="537638">
                  <a:moveTo>
                    <a:pt x="606984" y="0"/>
                  </a:moveTo>
                  <a:cubicBezTo>
                    <a:pt x="618710" y="0"/>
                    <a:pt x="630507" y="0"/>
                    <a:pt x="642210" y="0"/>
                  </a:cubicBezTo>
                  <a:cubicBezTo>
                    <a:pt x="735513" y="8909"/>
                    <a:pt x="793823" y="38564"/>
                    <a:pt x="820382" y="87090"/>
                  </a:cubicBezTo>
                  <a:cubicBezTo>
                    <a:pt x="975934" y="80618"/>
                    <a:pt x="1084241" y="172373"/>
                    <a:pt x="1020106" y="262426"/>
                  </a:cubicBezTo>
                  <a:cubicBezTo>
                    <a:pt x="1043026" y="281349"/>
                    <a:pt x="1062147" y="302517"/>
                    <a:pt x="1069052" y="330926"/>
                  </a:cubicBezTo>
                  <a:cubicBezTo>
                    <a:pt x="1069052" y="339065"/>
                    <a:pt x="1069052" y="347184"/>
                    <a:pt x="1069052" y="355321"/>
                  </a:cubicBezTo>
                  <a:cubicBezTo>
                    <a:pt x="1048473" y="427627"/>
                    <a:pt x="959920" y="476486"/>
                    <a:pt x="814541" y="463333"/>
                  </a:cubicBezTo>
                  <a:cubicBezTo>
                    <a:pt x="777136" y="500459"/>
                    <a:pt x="710577" y="537638"/>
                    <a:pt x="607006" y="533008"/>
                  </a:cubicBezTo>
                  <a:cubicBezTo>
                    <a:pt x="553472" y="530570"/>
                    <a:pt x="516229" y="516453"/>
                    <a:pt x="483621" y="499302"/>
                  </a:cubicBezTo>
                  <a:cubicBezTo>
                    <a:pt x="449276" y="513559"/>
                    <a:pt x="412079" y="524747"/>
                    <a:pt x="358336" y="524871"/>
                  </a:cubicBezTo>
                  <a:cubicBezTo>
                    <a:pt x="234000" y="525082"/>
                    <a:pt x="150825" y="470155"/>
                    <a:pt x="148808" y="394815"/>
                  </a:cubicBezTo>
                  <a:cubicBezTo>
                    <a:pt x="68877" y="377190"/>
                    <a:pt x="14739" y="344291"/>
                    <a:pt x="0" y="287995"/>
                  </a:cubicBezTo>
                  <a:cubicBezTo>
                    <a:pt x="0" y="279858"/>
                    <a:pt x="0" y="271704"/>
                    <a:pt x="0" y="263601"/>
                  </a:cubicBezTo>
                  <a:cubicBezTo>
                    <a:pt x="16269" y="207816"/>
                    <a:pt x="67463" y="172776"/>
                    <a:pt x="152702" y="157922"/>
                  </a:cubicBezTo>
                  <a:cubicBezTo>
                    <a:pt x="147580" y="63818"/>
                    <a:pt x="318081" y="5016"/>
                    <a:pt x="458152" y="46474"/>
                  </a:cubicBezTo>
                  <a:cubicBezTo>
                    <a:pt x="491502" y="25973"/>
                    <a:pt x="538685" y="3613"/>
                    <a:pt x="606984" y="0"/>
                  </a:cubicBezTo>
                  <a:close/>
                </a:path>
              </a:pathLst>
            </a:custGeom>
            <a:solidFill>
              <a:srgbClr val="42BF66"/>
            </a:solidFill>
          </p:spPr>
        </p:sp>
        <p:sp>
          <p:nvSpPr>
            <p:cNvPr id="13" name="TextBox 13"/>
            <p:cNvSpPr txBox="1"/>
            <p:nvPr/>
          </p:nvSpPr>
          <p:spPr>
            <a:xfrm>
              <a:off x="84901" y="75653"/>
              <a:ext cx="968828" cy="454025"/>
            </a:xfrm>
            <a:prstGeom prst="rect">
              <a:avLst/>
            </a:prstGeom>
          </p:spPr>
          <p:txBody>
            <a:bodyPr lIns="50800" tIns="50800" rIns="50800" bIns="50800" rtlCol="0" anchor="ctr"/>
            <a:lstStyle/>
            <a:p>
              <a:pPr algn="ctr">
                <a:lnSpc>
                  <a:spcPts val="4491"/>
                </a:lnSpc>
              </a:pPr>
              <a:r>
                <a:rPr lang="en-US" sz="3014">
                  <a:solidFill>
                    <a:srgbClr val="000000"/>
                  </a:solidFill>
                  <a:latin typeface="Bogart"/>
                </a:rPr>
                <a:t>Anh mình mới làm cho dịp trung thu đấy.</a:t>
              </a:r>
            </a:p>
          </p:txBody>
        </p:sp>
      </p:grpSp>
      <p:sp>
        <p:nvSpPr>
          <p:cNvPr id="14" name="TextBox 14"/>
          <p:cNvSpPr txBox="1"/>
          <p:nvPr/>
        </p:nvSpPr>
        <p:spPr>
          <a:xfrm>
            <a:off x="2237119" y="7705099"/>
            <a:ext cx="13179251" cy="1541782"/>
          </a:xfrm>
          <a:prstGeom prst="rect">
            <a:avLst/>
          </a:prstGeom>
        </p:spPr>
        <p:txBody>
          <a:bodyPr lIns="0" tIns="0" rIns="0" bIns="0" rtlCol="0" anchor="t">
            <a:spAutoFit/>
          </a:bodyPr>
          <a:lstStyle/>
          <a:p>
            <a:pPr algn="just">
              <a:lnSpc>
                <a:spcPts val="6399"/>
              </a:lnSpc>
            </a:pPr>
            <a:r>
              <a:rPr lang="en-US" sz="3199">
                <a:solidFill>
                  <a:srgbClr val="94461A"/>
                </a:solidFill>
                <a:latin typeface="Bogart Bold"/>
              </a:rPr>
              <a:t>- Em quan sát được gì từ tranh vẽ trên?</a:t>
            </a:r>
          </a:p>
          <a:p>
            <a:pPr algn="just">
              <a:lnSpc>
                <a:spcPts val="6399"/>
              </a:lnSpc>
            </a:pPr>
            <a:r>
              <a:rPr lang="en-US" sz="3199">
                <a:solidFill>
                  <a:srgbClr val="94461A"/>
                </a:solidFill>
                <a:latin typeface="Bogart Bold"/>
              </a:rPr>
              <a:t>- Theo em để làm được chiếc đèn trên chúng ta cần dụng cụ gì? </a:t>
            </a:r>
          </a:p>
        </p:txBody>
      </p:sp>
      <p:sp>
        <p:nvSpPr>
          <p:cNvPr id="15" name="Freeform 15"/>
          <p:cNvSpPr/>
          <p:nvPr/>
        </p:nvSpPr>
        <p:spPr>
          <a:xfrm>
            <a:off x="848494" y="1059539"/>
            <a:ext cx="1043857" cy="1065454"/>
          </a:xfrm>
          <a:custGeom>
            <a:avLst/>
            <a:gdLst/>
            <a:ahLst/>
            <a:cxnLst/>
            <a:rect l="l" t="t" r="r" b="b"/>
            <a:pathLst>
              <a:path w="1043857" h="1065454">
                <a:moveTo>
                  <a:pt x="0" y="0"/>
                </a:moveTo>
                <a:lnTo>
                  <a:pt x="1043857" y="0"/>
                </a:lnTo>
                <a:lnTo>
                  <a:pt x="1043857" y="1065454"/>
                </a:lnTo>
                <a:lnTo>
                  <a:pt x="0" y="1065454"/>
                </a:lnTo>
                <a:lnTo>
                  <a:pt x="0" y="0"/>
                </a:lnTo>
                <a:close/>
              </a:path>
            </a:pathLst>
          </a:custGeom>
          <a:blipFill>
            <a:blip r:embed="rId11"/>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258300"/>
            <a:ext cx="1049694" cy="1028700"/>
          </a:xfrm>
          <a:custGeom>
            <a:avLst/>
            <a:gdLst/>
            <a:ahLst/>
            <a:cxnLst/>
            <a:rect l="l" t="t" r="r" b="b"/>
            <a:pathLst>
              <a:path w="1049694" h="1028700">
                <a:moveTo>
                  <a:pt x="0" y="0"/>
                </a:moveTo>
                <a:lnTo>
                  <a:pt x="1049694" y="0"/>
                </a:lnTo>
                <a:lnTo>
                  <a:pt x="1049694" y="1028700"/>
                </a:lnTo>
                <a:lnTo>
                  <a:pt x="0" y="1028700"/>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3" name="Freeform 3"/>
          <p:cNvSpPr/>
          <p:nvPr/>
        </p:nvSpPr>
        <p:spPr>
          <a:xfrm>
            <a:off x="17394675" y="8599486"/>
            <a:ext cx="893325" cy="1682873"/>
          </a:xfrm>
          <a:custGeom>
            <a:avLst/>
            <a:gdLst/>
            <a:ahLst/>
            <a:cxnLst/>
            <a:rect l="l" t="t" r="r" b="b"/>
            <a:pathLst>
              <a:path w="893325" h="1682873">
                <a:moveTo>
                  <a:pt x="0" y="0"/>
                </a:moveTo>
                <a:lnTo>
                  <a:pt x="893325" y="0"/>
                </a:lnTo>
                <a:lnTo>
                  <a:pt x="893325" y="1682872"/>
                </a:lnTo>
                <a:lnTo>
                  <a:pt x="0" y="1682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 name="Freeform 4"/>
          <p:cNvSpPr/>
          <p:nvPr/>
        </p:nvSpPr>
        <p:spPr>
          <a:xfrm>
            <a:off x="16917573" y="0"/>
            <a:ext cx="1370427" cy="1252798"/>
          </a:xfrm>
          <a:custGeom>
            <a:avLst/>
            <a:gdLst/>
            <a:ahLst/>
            <a:cxnLst/>
            <a:rect l="l" t="t" r="r" b="b"/>
            <a:pathLst>
              <a:path w="1370427" h="1252798">
                <a:moveTo>
                  <a:pt x="0" y="0"/>
                </a:moveTo>
                <a:lnTo>
                  <a:pt x="1370427" y="0"/>
                </a:lnTo>
                <a:lnTo>
                  <a:pt x="1370427" y="1252798"/>
                </a:lnTo>
                <a:lnTo>
                  <a:pt x="0" y="125279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 name="Freeform 5"/>
          <p:cNvSpPr/>
          <p:nvPr/>
        </p:nvSpPr>
        <p:spPr>
          <a:xfrm>
            <a:off x="-56948" y="0"/>
            <a:ext cx="1410076" cy="1165662"/>
          </a:xfrm>
          <a:custGeom>
            <a:avLst/>
            <a:gdLst/>
            <a:ahLst/>
            <a:cxnLst/>
            <a:rect l="l" t="t" r="r" b="b"/>
            <a:pathLst>
              <a:path w="1410076" h="1165662">
                <a:moveTo>
                  <a:pt x="0" y="0"/>
                </a:moveTo>
                <a:lnTo>
                  <a:pt x="1410076" y="0"/>
                </a:lnTo>
                <a:lnTo>
                  <a:pt x="1410076" y="1165662"/>
                </a:lnTo>
                <a:lnTo>
                  <a:pt x="0" y="116566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TextBox 7"/>
          <p:cNvSpPr txBox="1"/>
          <p:nvPr/>
        </p:nvSpPr>
        <p:spPr>
          <a:xfrm>
            <a:off x="1370427" y="-26501"/>
            <a:ext cx="15547147" cy="898525"/>
          </a:xfrm>
          <a:prstGeom prst="rect">
            <a:avLst/>
          </a:prstGeom>
        </p:spPr>
        <p:txBody>
          <a:bodyPr lIns="0" tIns="0" rIns="0" bIns="0" rtlCol="0" anchor="t">
            <a:spAutoFit/>
          </a:bodyPr>
          <a:lstStyle/>
          <a:p>
            <a:pPr marL="0" lvl="0" indent="0" algn="ctr">
              <a:lnSpc>
                <a:spcPts val="7999"/>
              </a:lnSpc>
              <a:spcBef>
                <a:spcPct val="0"/>
              </a:spcBef>
            </a:pPr>
            <a:r>
              <a:rPr lang="en-US" sz="3999" u="none" strike="noStrike">
                <a:solidFill>
                  <a:srgbClr val="233DFF"/>
                </a:solidFill>
                <a:latin typeface="Bogart Heavy"/>
              </a:rPr>
              <a:t>BÀI 10. ĐỒ CHƠI DÂN GIAN</a:t>
            </a:r>
          </a:p>
        </p:txBody>
      </p:sp>
      <p:grpSp>
        <p:nvGrpSpPr>
          <p:cNvPr id="8" name="Group 8"/>
          <p:cNvGrpSpPr/>
          <p:nvPr/>
        </p:nvGrpSpPr>
        <p:grpSpPr>
          <a:xfrm>
            <a:off x="1168543" y="872024"/>
            <a:ext cx="12984268" cy="1065454"/>
            <a:chOff x="0" y="0"/>
            <a:chExt cx="17312358" cy="1420605"/>
          </a:xfrm>
        </p:grpSpPr>
        <p:sp>
          <p:nvSpPr>
            <p:cNvPr id="9" name="Freeform 9"/>
            <p:cNvSpPr/>
            <p:nvPr/>
          </p:nvSpPr>
          <p:spPr>
            <a:xfrm>
              <a:off x="0" y="0"/>
              <a:ext cx="1391809" cy="1420605"/>
            </a:xfrm>
            <a:custGeom>
              <a:avLst/>
              <a:gdLst/>
              <a:ahLst/>
              <a:cxnLst/>
              <a:rect l="l" t="t" r="r" b="b"/>
              <a:pathLst>
                <a:path w="1391809" h="1420605">
                  <a:moveTo>
                    <a:pt x="0" y="0"/>
                  </a:moveTo>
                  <a:lnTo>
                    <a:pt x="1391809" y="0"/>
                  </a:lnTo>
                  <a:lnTo>
                    <a:pt x="1391809" y="1420605"/>
                  </a:lnTo>
                  <a:lnTo>
                    <a:pt x="0" y="1420605"/>
                  </a:lnTo>
                  <a:lnTo>
                    <a:pt x="0" y="0"/>
                  </a:lnTo>
                  <a:close/>
                </a:path>
              </a:pathLst>
            </a:custGeom>
            <a:blipFill>
              <a:blip r:embed="rId12"/>
              <a:stretch>
                <a:fillRect/>
              </a:stretch>
            </a:blipFill>
          </p:spPr>
        </p:sp>
        <p:sp>
          <p:nvSpPr>
            <p:cNvPr id="10" name="TextBox 10"/>
            <p:cNvSpPr txBox="1"/>
            <p:nvPr/>
          </p:nvSpPr>
          <p:spPr>
            <a:xfrm>
              <a:off x="1761735" y="447560"/>
              <a:ext cx="15550623" cy="799677"/>
            </a:xfrm>
            <a:prstGeom prst="rect">
              <a:avLst/>
            </a:prstGeom>
          </p:spPr>
          <p:txBody>
            <a:bodyPr lIns="0" tIns="0" rIns="0" bIns="0" rtlCol="0" anchor="t">
              <a:spAutoFit/>
            </a:bodyPr>
            <a:lstStyle/>
            <a:p>
              <a:pPr algn="just">
                <a:lnSpc>
                  <a:spcPts val="5214"/>
                </a:lnSpc>
              </a:pPr>
              <a:r>
                <a:rPr lang="en-US" sz="3499">
                  <a:solidFill>
                    <a:srgbClr val="000000"/>
                  </a:solidFill>
                  <a:latin typeface="Bogart Bold"/>
                </a:rPr>
                <a:t>Em hãy xem đoạn video sau và trả lời câu hỏi</a:t>
              </a:r>
            </a:p>
          </p:txBody>
        </p:sp>
      </p:grpSp>
      <p:sp>
        <p:nvSpPr>
          <p:cNvPr id="11" name="TextBox 11"/>
          <p:cNvSpPr txBox="1"/>
          <p:nvPr/>
        </p:nvSpPr>
        <p:spPr>
          <a:xfrm>
            <a:off x="11953913" y="3000693"/>
            <a:ext cx="5887424" cy="4780282"/>
          </a:xfrm>
          <a:prstGeom prst="rect">
            <a:avLst/>
          </a:prstGeom>
        </p:spPr>
        <p:txBody>
          <a:bodyPr lIns="0" tIns="0" rIns="0" bIns="0" rtlCol="0" anchor="t">
            <a:spAutoFit/>
          </a:bodyPr>
          <a:lstStyle/>
          <a:p>
            <a:pPr algn="just">
              <a:lnSpc>
                <a:spcPts val="6399"/>
              </a:lnSpc>
            </a:pPr>
            <a:r>
              <a:rPr lang="en-US" sz="3199">
                <a:solidFill>
                  <a:srgbClr val="000000"/>
                </a:solidFill>
                <a:latin typeface="Bogart Bold"/>
              </a:rPr>
              <a:t>- Đồ chơi nào được nhắc đến trong video?</a:t>
            </a:r>
          </a:p>
          <a:p>
            <a:pPr algn="just">
              <a:lnSpc>
                <a:spcPts val="6399"/>
              </a:lnSpc>
            </a:pPr>
            <a:r>
              <a:rPr lang="en-US" sz="3199">
                <a:solidFill>
                  <a:srgbClr val="000000"/>
                </a:solidFill>
                <a:latin typeface="Bogart Bold"/>
              </a:rPr>
              <a:t>- Em biết gì về đồ chơi đó?</a:t>
            </a:r>
          </a:p>
          <a:p>
            <a:pPr algn="just">
              <a:lnSpc>
                <a:spcPts val="6399"/>
              </a:lnSpc>
            </a:pPr>
            <a:r>
              <a:rPr lang="en-US" sz="3199">
                <a:solidFill>
                  <a:srgbClr val="000000"/>
                </a:solidFill>
                <a:latin typeface="Bogart Bold"/>
              </a:rPr>
              <a:t>- Các em đã được chơi đồ chơi đó chưa? Em cảm thấy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258300"/>
            <a:ext cx="1049694" cy="1028700"/>
          </a:xfrm>
          <a:custGeom>
            <a:avLst/>
            <a:gdLst/>
            <a:ahLst/>
            <a:cxnLst/>
            <a:rect l="l" t="t" r="r" b="b"/>
            <a:pathLst>
              <a:path w="1049694" h="1028700">
                <a:moveTo>
                  <a:pt x="0" y="0"/>
                </a:moveTo>
                <a:lnTo>
                  <a:pt x="1049694" y="0"/>
                </a:lnTo>
                <a:lnTo>
                  <a:pt x="1049694" y="1028700"/>
                </a:lnTo>
                <a:lnTo>
                  <a:pt x="0" y="10287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7394675" y="8599486"/>
            <a:ext cx="893325" cy="1682873"/>
          </a:xfrm>
          <a:custGeom>
            <a:avLst/>
            <a:gdLst/>
            <a:ahLst/>
            <a:cxnLst/>
            <a:rect l="l" t="t" r="r" b="b"/>
            <a:pathLst>
              <a:path w="893325" h="1682873">
                <a:moveTo>
                  <a:pt x="0" y="0"/>
                </a:moveTo>
                <a:lnTo>
                  <a:pt x="893325" y="0"/>
                </a:lnTo>
                <a:lnTo>
                  <a:pt x="893325" y="1682872"/>
                </a:lnTo>
                <a:lnTo>
                  <a:pt x="0" y="168287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6917573" y="0"/>
            <a:ext cx="1370427" cy="1252798"/>
          </a:xfrm>
          <a:custGeom>
            <a:avLst/>
            <a:gdLst/>
            <a:ahLst/>
            <a:cxnLst/>
            <a:rect l="l" t="t" r="r" b="b"/>
            <a:pathLst>
              <a:path w="1370427" h="1252798">
                <a:moveTo>
                  <a:pt x="0" y="0"/>
                </a:moveTo>
                <a:lnTo>
                  <a:pt x="1370427" y="0"/>
                </a:lnTo>
                <a:lnTo>
                  <a:pt x="1370427" y="1252798"/>
                </a:lnTo>
                <a:lnTo>
                  <a:pt x="0" y="12527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948" y="0"/>
            <a:ext cx="1410076" cy="1165662"/>
          </a:xfrm>
          <a:custGeom>
            <a:avLst/>
            <a:gdLst/>
            <a:ahLst/>
            <a:cxnLst/>
            <a:rect l="l" t="t" r="r" b="b"/>
            <a:pathLst>
              <a:path w="1410076" h="1165662">
                <a:moveTo>
                  <a:pt x="0" y="0"/>
                </a:moveTo>
                <a:lnTo>
                  <a:pt x="1410076" y="0"/>
                </a:lnTo>
                <a:lnTo>
                  <a:pt x="1410076" y="1165662"/>
                </a:lnTo>
                <a:lnTo>
                  <a:pt x="0" y="11656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3004516" y="4382257"/>
            <a:ext cx="12603638" cy="5166273"/>
            <a:chOff x="0" y="0"/>
            <a:chExt cx="16804850" cy="6888364"/>
          </a:xfrm>
        </p:grpSpPr>
        <p:sp>
          <p:nvSpPr>
            <p:cNvPr id="7" name="Freeform 7"/>
            <p:cNvSpPr/>
            <p:nvPr/>
          </p:nvSpPr>
          <p:spPr>
            <a:xfrm>
              <a:off x="296228" y="976503"/>
              <a:ext cx="4458224" cy="2533948"/>
            </a:xfrm>
            <a:custGeom>
              <a:avLst/>
              <a:gdLst/>
              <a:ahLst/>
              <a:cxnLst/>
              <a:rect l="l" t="t" r="r" b="b"/>
              <a:pathLst>
                <a:path w="4458224" h="2533948">
                  <a:moveTo>
                    <a:pt x="0" y="0"/>
                  </a:moveTo>
                  <a:lnTo>
                    <a:pt x="4458224" y="0"/>
                  </a:lnTo>
                  <a:lnTo>
                    <a:pt x="4458224" y="2533948"/>
                  </a:lnTo>
                  <a:lnTo>
                    <a:pt x="0" y="2533948"/>
                  </a:lnTo>
                  <a:lnTo>
                    <a:pt x="0" y="0"/>
                  </a:lnTo>
                  <a:close/>
                </a:path>
              </a:pathLst>
            </a:custGeom>
            <a:blipFill>
              <a:blip r:embed="rId10"/>
              <a:stretch>
                <a:fillRect/>
              </a:stretch>
            </a:blipFill>
          </p:spPr>
        </p:sp>
        <p:sp>
          <p:nvSpPr>
            <p:cNvPr id="8" name="Freeform 8"/>
            <p:cNvSpPr/>
            <p:nvPr/>
          </p:nvSpPr>
          <p:spPr>
            <a:xfrm>
              <a:off x="7053152" y="519026"/>
              <a:ext cx="3421698" cy="2991425"/>
            </a:xfrm>
            <a:custGeom>
              <a:avLst/>
              <a:gdLst/>
              <a:ahLst/>
              <a:cxnLst/>
              <a:rect l="l" t="t" r="r" b="b"/>
              <a:pathLst>
                <a:path w="3421698" h="2991425">
                  <a:moveTo>
                    <a:pt x="0" y="0"/>
                  </a:moveTo>
                  <a:lnTo>
                    <a:pt x="3421698" y="0"/>
                  </a:lnTo>
                  <a:lnTo>
                    <a:pt x="3421698" y="2991425"/>
                  </a:lnTo>
                  <a:lnTo>
                    <a:pt x="0" y="2991425"/>
                  </a:lnTo>
                  <a:lnTo>
                    <a:pt x="0" y="0"/>
                  </a:lnTo>
                  <a:close/>
                </a:path>
              </a:pathLst>
            </a:custGeom>
            <a:blipFill>
              <a:blip r:embed="rId11"/>
              <a:stretch>
                <a:fillRect/>
              </a:stretch>
            </a:blipFill>
          </p:spPr>
        </p:sp>
        <p:sp>
          <p:nvSpPr>
            <p:cNvPr id="9" name="Freeform 9"/>
            <p:cNvSpPr/>
            <p:nvPr/>
          </p:nvSpPr>
          <p:spPr>
            <a:xfrm>
              <a:off x="12773550" y="519026"/>
              <a:ext cx="4031301" cy="2991425"/>
            </a:xfrm>
            <a:custGeom>
              <a:avLst/>
              <a:gdLst/>
              <a:ahLst/>
              <a:cxnLst/>
              <a:rect l="l" t="t" r="r" b="b"/>
              <a:pathLst>
                <a:path w="4031301" h="2991425">
                  <a:moveTo>
                    <a:pt x="0" y="0"/>
                  </a:moveTo>
                  <a:lnTo>
                    <a:pt x="4031300" y="0"/>
                  </a:lnTo>
                  <a:lnTo>
                    <a:pt x="4031300" y="2991425"/>
                  </a:lnTo>
                  <a:lnTo>
                    <a:pt x="0" y="2991425"/>
                  </a:lnTo>
                  <a:lnTo>
                    <a:pt x="0" y="0"/>
                  </a:lnTo>
                  <a:close/>
                </a:path>
              </a:pathLst>
            </a:custGeom>
            <a:blipFill>
              <a:blip r:embed="rId12"/>
              <a:stretch>
                <a:fillRect/>
              </a:stretch>
            </a:blipFill>
          </p:spPr>
        </p:sp>
        <p:sp>
          <p:nvSpPr>
            <p:cNvPr id="10" name="Freeform 10"/>
            <p:cNvSpPr/>
            <p:nvPr/>
          </p:nvSpPr>
          <p:spPr>
            <a:xfrm>
              <a:off x="1038053" y="3916851"/>
              <a:ext cx="2729957" cy="2971513"/>
            </a:xfrm>
            <a:custGeom>
              <a:avLst/>
              <a:gdLst/>
              <a:ahLst/>
              <a:cxnLst/>
              <a:rect l="l" t="t" r="r" b="b"/>
              <a:pathLst>
                <a:path w="2729957" h="2971513">
                  <a:moveTo>
                    <a:pt x="0" y="0"/>
                  </a:moveTo>
                  <a:lnTo>
                    <a:pt x="2729957" y="0"/>
                  </a:lnTo>
                  <a:lnTo>
                    <a:pt x="2729957" y="2971513"/>
                  </a:lnTo>
                  <a:lnTo>
                    <a:pt x="0" y="2971513"/>
                  </a:lnTo>
                  <a:lnTo>
                    <a:pt x="0" y="0"/>
                  </a:lnTo>
                  <a:close/>
                </a:path>
              </a:pathLst>
            </a:custGeom>
            <a:blipFill>
              <a:blip r:embed="rId13"/>
              <a:stretch>
                <a:fillRect b="-9302"/>
              </a:stretch>
            </a:blipFill>
          </p:spPr>
        </p:sp>
        <p:sp>
          <p:nvSpPr>
            <p:cNvPr id="11" name="Freeform 11"/>
            <p:cNvSpPr/>
            <p:nvPr/>
          </p:nvSpPr>
          <p:spPr>
            <a:xfrm>
              <a:off x="7614863" y="3944088"/>
              <a:ext cx="2298275" cy="2944276"/>
            </a:xfrm>
            <a:custGeom>
              <a:avLst/>
              <a:gdLst/>
              <a:ahLst/>
              <a:cxnLst/>
              <a:rect l="l" t="t" r="r" b="b"/>
              <a:pathLst>
                <a:path w="2298275" h="2944276">
                  <a:moveTo>
                    <a:pt x="0" y="0"/>
                  </a:moveTo>
                  <a:lnTo>
                    <a:pt x="2298275" y="0"/>
                  </a:lnTo>
                  <a:lnTo>
                    <a:pt x="2298275" y="2944276"/>
                  </a:lnTo>
                  <a:lnTo>
                    <a:pt x="0" y="2944276"/>
                  </a:lnTo>
                  <a:lnTo>
                    <a:pt x="0" y="0"/>
                  </a:lnTo>
                  <a:close/>
                </a:path>
              </a:pathLst>
            </a:custGeom>
            <a:blipFill>
              <a:blip r:embed="rId14"/>
              <a:stretch>
                <a:fillRect/>
              </a:stretch>
            </a:blipFill>
          </p:spPr>
        </p:sp>
        <p:sp>
          <p:nvSpPr>
            <p:cNvPr id="12" name="Freeform 12"/>
            <p:cNvSpPr/>
            <p:nvPr/>
          </p:nvSpPr>
          <p:spPr>
            <a:xfrm>
              <a:off x="13953861" y="3944088"/>
              <a:ext cx="2747991" cy="2944276"/>
            </a:xfrm>
            <a:custGeom>
              <a:avLst/>
              <a:gdLst/>
              <a:ahLst/>
              <a:cxnLst/>
              <a:rect l="l" t="t" r="r" b="b"/>
              <a:pathLst>
                <a:path w="2747991" h="2944276">
                  <a:moveTo>
                    <a:pt x="0" y="0"/>
                  </a:moveTo>
                  <a:lnTo>
                    <a:pt x="2747991" y="0"/>
                  </a:lnTo>
                  <a:lnTo>
                    <a:pt x="2747991" y="2944276"/>
                  </a:lnTo>
                  <a:lnTo>
                    <a:pt x="0" y="2944276"/>
                  </a:lnTo>
                  <a:lnTo>
                    <a:pt x="0" y="0"/>
                  </a:lnTo>
                  <a:close/>
                </a:path>
              </a:pathLst>
            </a:custGeom>
            <a:blipFill>
              <a:blip r:embed="rId15"/>
              <a:stretch>
                <a:fillRect/>
              </a:stretch>
            </a:blipFill>
          </p:spPr>
        </p:sp>
        <p:sp>
          <p:nvSpPr>
            <p:cNvPr id="13" name="Freeform 13"/>
            <p:cNvSpPr/>
            <p:nvPr/>
          </p:nvSpPr>
          <p:spPr>
            <a:xfrm>
              <a:off x="0" y="0"/>
              <a:ext cx="1038053" cy="1038053"/>
            </a:xfrm>
            <a:custGeom>
              <a:avLst/>
              <a:gdLst/>
              <a:ahLst/>
              <a:cxnLst/>
              <a:rect l="l" t="t" r="r" b="b"/>
              <a:pathLst>
                <a:path w="1038053" h="1038053">
                  <a:moveTo>
                    <a:pt x="0" y="0"/>
                  </a:moveTo>
                  <a:lnTo>
                    <a:pt x="1038053" y="0"/>
                  </a:lnTo>
                  <a:lnTo>
                    <a:pt x="1038053" y="1038053"/>
                  </a:lnTo>
                  <a:lnTo>
                    <a:pt x="0" y="103805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4" name="Freeform 14"/>
            <p:cNvSpPr/>
            <p:nvPr/>
          </p:nvSpPr>
          <p:spPr>
            <a:xfrm>
              <a:off x="6015099" y="0"/>
              <a:ext cx="1038053" cy="1038053"/>
            </a:xfrm>
            <a:custGeom>
              <a:avLst/>
              <a:gdLst/>
              <a:ahLst/>
              <a:cxnLst/>
              <a:rect l="l" t="t" r="r" b="b"/>
              <a:pathLst>
                <a:path w="1038053" h="1038053">
                  <a:moveTo>
                    <a:pt x="0" y="0"/>
                  </a:moveTo>
                  <a:lnTo>
                    <a:pt x="1038053" y="0"/>
                  </a:lnTo>
                  <a:lnTo>
                    <a:pt x="1038053" y="1038053"/>
                  </a:lnTo>
                  <a:lnTo>
                    <a:pt x="0" y="103805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5" name="Freeform 15"/>
            <p:cNvSpPr/>
            <p:nvPr/>
          </p:nvSpPr>
          <p:spPr>
            <a:xfrm>
              <a:off x="13432363" y="0"/>
              <a:ext cx="976503" cy="976503"/>
            </a:xfrm>
            <a:custGeom>
              <a:avLst/>
              <a:gdLst/>
              <a:ahLst/>
              <a:cxnLst/>
              <a:rect l="l" t="t" r="r" b="b"/>
              <a:pathLst>
                <a:path w="976503" h="976503">
                  <a:moveTo>
                    <a:pt x="0" y="0"/>
                  </a:moveTo>
                  <a:lnTo>
                    <a:pt x="976504" y="0"/>
                  </a:lnTo>
                  <a:lnTo>
                    <a:pt x="976504" y="976503"/>
                  </a:lnTo>
                  <a:lnTo>
                    <a:pt x="0" y="976503"/>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6" name="Freeform 16"/>
            <p:cNvSpPr/>
            <p:nvPr/>
          </p:nvSpPr>
          <p:spPr>
            <a:xfrm>
              <a:off x="0" y="3702516"/>
              <a:ext cx="1038053" cy="1038053"/>
            </a:xfrm>
            <a:custGeom>
              <a:avLst/>
              <a:gdLst/>
              <a:ahLst/>
              <a:cxnLst/>
              <a:rect l="l" t="t" r="r" b="b"/>
              <a:pathLst>
                <a:path w="1038053" h="1038053">
                  <a:moveTo>
                    <a:pt x="0" y="0"/>
                  </a:moveTo>
                  <a:lnTo>
                    <a:pt x="1038053" y="0"/>
                  </a:lnTo>
                  <a:lnTo>
                    <a:pt x="1038053" y="1038053"/>
                  </a:lnTo>
                  <a:lnTo>
                    <a:pt x="0" y="1038053"/>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7" name="Freeform 17"/>
            <p:cNvSpPr/>
            <p:nvPr/>
          </p:nvSpPr>
          <p:spPr>
            <a:xfrm>
              <a:off x="6015099" y="3702516"/>
              <a:ext cx="1038053" cy="1038053"/>
            </a:xfrm>
            <a:custGeom>
              <a:avLst/>
              <a:gdLst/>
              <a:ahLst/>
              <a:cxnLst/>
              <a:rect l="l" t="t" r="r" b="b"/>
              <a:pathLst>
                <a:path w="1038053" h="1038053">
                  <a:moveTo>
                    <a:pt x="0" y="0"/>
                  </a:moveTo>
                  <a:lnTo>
                    <a:pt x="1038053" y="0"/>
                  </a:lnTo>
                  <a:lnTo>
                    <a:pt x="1038053" y="1038053"/>
                  </a:lnTo>
                  <a:lnTo>
                    <a:pt x="0" y="1038053"/>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8" name="Freeform 18"/>
            <p:cNvSpPr/>
            <p:nvPr/>
          </p:nvSpPr>
          <p:spPr>
            <a:xfrm>
              <a:off x="13342534" y="3702516"/>
              <a:ext cx="1038053" cy="1038053"/>
            </a:xfrm>
            <a:custGeom>
              <a:avLst/>
              <a:gdLst/>
              <a:ahLst/>
              <a:cxnLst/>
              <a:rect l="l" t="t" r="r" b="b"/>
              <a:pathLst>
                <a:path w="1038053" h="1038053">
                  <a:moveTo>
                    <a:pt x="0" y="0"/>
                  </a:moveTo>
                  <a:lnTo>
                    <a:pt x="1038053" y="0"/>
                  </a:lnTo>
                  <a:lnTo>
                    <a:pt x="1038053" y="1038053"/>
                  </a:lnTo>
                  <a:lnTo>
                    <a:pt x="0" y="1038053"/>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grpSp>
      <p:grpSp>
        <p:nvGrpSpPr>
          <p:cNvPr id="19" name="Group 19"/>
          <p:cNvGrpSpPr/>
          <p:nvPr/>
        </p:nvGrpSpPr>
        <p:grpSpPr>
          <a:xfrm>
            <a:off x="2007220" y="2400301"/>
            <a:ext cx="3086100" cy="954963"/>
            <a:chOff x="0" y="-31614"/>
            <a:chExt cx="812800" cy="251513"/>
          </a:xfrm>
        </p:grpSpPr>
        <p:sp>
          <p:nvSpPr>
            <p:cNvPr id="20" name="Freeform 20"/>
            <p:cNvSpPr/>
            <p:nvPr/>
          </p:nvSpPr>
          <p:spPr>
            <a:xfrm>
              <a:off x="0" y="0"/>
              <a:ext cx="812800" cy="194363"/>
            </a:xfrm>
            <a:custGeom>
              <a:avLst/>
              <a:gdLst/>
              <a:ahLst/>
              <a:cxnLst/>
              <a:rect l="l" t="t" r="r" b="b"/>
              <a:pathLst>
                <a:path w="812800" h="194363">
                  <a:moveTo>
                    <a:pt x="97181" y="0"/>
                  </a:moveTo>
                  <a:lnTo>
                    <a:pt x="715619" y="0"/>
                  </a:lnTo>
                  <a:cubicBezTo>
                    <a:pt x="769290" y="0"/>
                    <a:pt x="812800" y="43510"/>
                    <a:pt x="812800" y="97181"/>
                  </a:cubicBezTo>
                  <a:lnTo>
                    <a:pt x="812800" y="97181"/>
                  </a:lnTo>
                  <a:cubicBezTo>
                    <a:pt x="812800" y="150853"/>
                    <a:pt x="769290" y="194363"/>
                    <a:pt x="715619" y="194363"/>
                  </a:cubicBezTo>
                  <a:lnTo>
                    <a:pt x="97181" y="194363"/>
                  </a:lnTo>
                  <a:cubicBezTo>
                    <a:pt x="43510" y="194363"/>
                    <a:pt x="0" y="150853"/>
                    <a:pt x="0" y="97181"/>
                  </a:cubicBezTo>
                  <a:lnTo>
                    <a:pt x="0" y="97181"/>
                  </a:lnTo>
                  <a:cubicBezTo>
                    <a:pt x="0" y="43510"/>
                    <a:pt x="43510" y="0"/>
                    <a:pt x="97181" y="0"/>
                  </a:cubicBezTo>
                  <a:close/>
                </a:path>
              </a:pathLst>
            </a:custGeom>
            <a:solidFill>
              <a:srgbClr val="FF9999"/>
            </a:solidFill>
          </p:spPr>
        </p:sp>
        <p:sp>
          <p:nvSpPr>
            <p:cNvPr id="21" name="TextBox 21"/>
            <p:cNvSpPr txBox="1"/>
            <p:nvPr/>
          </p:nvSpPr>
          <p:spPr>
            <a:xfrm>
              <a:off x="0" y="-31614"/>
              <a:ext cx="812800" cy="251513"/>
            </a:xfrm>
            <a:prstGeom prst="rect">
              <a:avLst/>
            </a:prstGeom>
          </p:spPr>
          <p:txBody>
            <a:bodyPr lIns="50800" tIns="50800" rIns="50800" bIns="50800" rtlCol="0" anchor="ctr"/>
            <a:lstStyle/>
            <a:p>
              <a:pPr algn="ctr">
                <a:lnSpc>
                  <a:spcPts val="3597"/>
                </a:lnSpc>
              </a:pPr>
              <a:r>
                <a:rPr lang="en-US" sz="2414">
                  <a:solidFill>
                    <a:srgbClr val="000000"/>
                  </a:solidFill>
                  <a:latin typeface="Bogart Bold"/>
                </a:rPr>
                <a:t>1. Tò he</a:t>
              </a:r>
            </a:p>
          </p:txBody>
        </p:sp>
      </p:grpSp>
      <p:sp>
        <p:nvSpPr>
          <p:cNvPr id="22" name="TextBox 22"/>
          <p:cNvSpPr txBox="1"/>
          <p:nvPr/>
        </p:nvSpPr>
        <p:spPr>
          <a:xfrm>
            <a:off x="1370427" y="-26501"/>
            <a:ext cx="15547147" cy="898525"/>
          </a:xfrm>
          <a:prstGeom prst="rect">
            <a:avLst/>
          </a:prstGeom>
        </p:spPr>
        <p:txBody>
          <a:bodyPr lIns="0" tIns="0" rIns="0" bIns="0" rtlCol="0" anchor="t">
            <a:spAutoFit/>
          </a:bodyPr>
          <a:lstStyle/>
          <a:p>
            <a:pPr marL="0" lvl="0" indent="0" algn="ctr">
              <a:lnSpc>
                <a:spcPts val="7999"/>
              </a:lnSpc>
              <a:spcBef>
                <a:spcPct val="0"/>
              </a:spcBef>
            </a:pPr>
            <a:r>
              <a:rPr lang="en-US" sz="3999" u="none" strike="noStrike">
                <a:solidFill>
                  <a:srgbClr val="233DFF"/>
                </a:solidFill>
                <a:latin typeface="Bogart Heavy"/>
              </a:rPr>
              <a:t>BÀI 10. ĐỒ CHƠI DÂN GIAN</a:t>
            </a:r>
          </a:p>
        </p:txBody>
      </p:sp>
      <p:sp>
        <p:nvSpPr>
          <p:cNvPr id="23" name="TextBox 23"/>
          <p:cNvSpPr txBox="1"/>
          <p:nvPr/>
        </p:nvSpPr>
        <p:spPr>
          <a:xfrm>
            <a:off x="648090" y="1753291"/>
            <a:ext cx="17316491" cy="695325"/>
          </a:xfrm>
          <a:prstGeom prst="rect">
            <a:avLst/>
          </a:prstGeom>
        </p:spPr>
        <p:txBody>
          <a:bodyPr lIns="0" tIns="0" rIns="0" bIns="0" rtlCol="0" anchor="t">
            <a:spAutoFit/>
          </a:bodyPr>
          <a:lstStyle/>
          <a:p>
            <a:pPr algn="just">
              <a:lnSpc>
                <a:spcPts val="6000"/>
              </a:lnSpc>
            </a:pPr>
            <a:r>
              <a:rPr lang="en-US" sz="3000">
                <a:solidFill>
                  <a:srgbClr val="000000"/>
                </a:solidFill>
                <a:latin typeface="Bogart Heavy"/>
              </a:rPr>
              <a:t>Em hãy quan sát Hình 1 và gọi tên đồ chơi dân gian tương ứng theo các thẻ dưới đây</a:t>
            </a:r>
          </a:p>
        </p:txBody>
      </p:sp>
      <p:sp>
        <p:nvSpPr>
          <p:cNvPr id="24" name="TextBox 24"/>
          <p:cNvSpPr txBox="1"/>
          <p:nvPr/>
        </p:nvSpPr>
        <p:spPr>
          <a:xfrm>
            <a:off x="368109" y="1106226"/>
            <a:ext cx="7147731" cy="580390"/>
          </a:xfrm>
          <a:prstGeom prst="rect">
            <a:avLst/>
          </a:prstGeom>
        </p:spPr>
        <p:txBody>
          <a:bodyPr wrap="square" lIns="0" tIns="0" rIns="0" bIns="0" rtlCol="0" anchor="t">
            <a:spAutoFit/>
          </a:bodyPr>
          <a:lstStyle/>
          <a:p>
            <a:pPr algn="just">
              <a:lnSpc>
                <a:spcPts val="4760"/>
              </a:lnSpc>
            </a:pPr>
            <a:r>
              <a:rPr lang="en-US" sz="3400">
                <a:solidFill>
                  <a:srgbClr val="5E17EB"/>
                </a:solidFill>
                <a:latin typeface="Calistoga"/>
              </a:rPr>
              <a:t>1. MỘT SỐ LOẠI ĐỒ CHƠI DÂN GIAN</a:t>
            </a:r>
          </a:p>
        </p:txBody>
      </p:sp>
      <p:grpSp>
        <p:nvGrpSpPr>
          <p:cNvPr id="25" name="Group 25"/>
          <p:cNvGrpSpPr/>
          <p:nvPr/>
        </p:nvGrpSpPr>
        <p:grpSpPr>
          <a:xfrm>
            <a:off x="2007220" y="3419057"/>
            <a:ext cx="3086100" cy="954963"/>
            <a:chOff x="0" y="-37939"/>
            <a:chExt cx="812800" cy="251513"/>
          </a:xfrm>
        </p:grpSpPr>
        <p:sp>
          <p:nvSpPr>
            <p:cNvPr id="26" name="Freeform 26"/>
            <p:cNvSpPr/>
            <p:nvPr/>
          </p:nvSpPr>
          <p:spPr>
            <a:xfrm>
              <a:off x="0" y="0"/>
              <a:ext cx="812800" cy="194363"/>
            </a:xfrm>
            <a:custGeom>
              <a:avLst/>
              <a:gdLst/>
              <a:ahLst/>
              <a:cxnLst/>
              <a:rect l="l" t="t" r="r" b="b"/>
              <a:pathLst>
                <a:path w="812800" h="194363">
                  <a:moveTo>
                    <a:pt x="97181" y="0"/>
                  </a:moveTo>
                  <a:lnTo>
                    <a:pt x="715619" y="0"/>
                  </a:lnTo>
                  <a:cubicBezTo>
                    <a:pt x="769290" y="0"/>
                    <a:pt x="812800" y="43510"/>
                    <a:pt x="812800" y="97181"/>
                  </a:cubicBezTo>
                  <a:lnTo>
                    <a:pt x="812800" y="97181"/>
                  </a:lnTo>
                  <a:cubicBezTo>
                    <a:pt x="812800" y="150853"/>
                    <a:pt x="769290" y="194363"/>
                    <a:pt x="715619" y="194363"/>
                  </a:cubicBezTo>
                  <a:lnTo>
                    <a:pt x="97181" y="194363"/>
                  </a:lnTo>
                  <a:cubicBezTo>
                    <a:pt x="43510" y="194363"/>
                    <a:pt x="0" y="150853"/>
                    <a:pt x="0" y="97181"/>
                  </a:cubicBezTo>
                  <a:lnTo>
                    <a:pt x="0" y="97181"/>
                  </a:lnTo>
                  <a:cubicBezTo>
                    <a:pt x="0" y="43510"/>
                    <a:pt x="43510" y="0"/>
                    <a:pt x="97181" y="0"/>
                  </a:cubicBezTo>
                  <a:close/>
                </a:path>
              </a:pathLst>
            </a:custGeom>
            <a:solidFill>
              <a:srgbClr val="FFBD59"/>
            </a:solidFill>
          </p:spPr>
        </p:sp>
        <p:sp>
          <p:nvSpPr>
            <p:cNvPr id="27" name="TextBox 27"/>
            <p:cNvSpPr txBox="1"/>
            <p:nvPr/>
          </p:nvSpPr>
          <p:spPr>
            <a:xfrm>
              <a:off x="0" y="-37939"/>
              <a:ext cx="812800" cy="251513"/>
            </a:xfrm>
            <a:prstGeom prst="rect">
              <a:avLst/>
            </a:prstGeom>
          </p:spPr>
          <p:txBody>
            <a:bodyPr lIns="50800" tIns="50800" rIns="50800" bIns="50800" rtlCol="0" anchor="ctr"/>
            <a:lstStyle/>
            <a:p>
              <a:pPr algn="ctr">
                <a:lnSpc>
                  <a:spcPts val="3597"/>
                </a:lnSpc>
              </a:pPr>
              <a:r>
                <a:rPr lang="en-US" sz="2414">
                  <a:solidFill>
                    <a:srgbClr val="000000"/>
                  </a:solidFill>
                  <a:latin typeface="Bogart Bold"/>
                </a:rPr>
                <a:t>4. Con cù quay</a:t>
              </a:r>
            </a:p>
          </p:txBody>
        </p:sp>
      </p:grpSp>
      <p:grpSp>
        <p:nvGrpSpPr>
          <p:cNvPr id="28" name="Group 28"/>
          <p:cNvGrpSpPr/>
          <p:nvPr/>
        </p:nvGrpSpPr>
        <p:grpSpPr>
          <a:xfrm>
            <a:off x="7600950" y="2400301"/>
            <a:ext cx="3086100" cy="954964"/>
            <a:chOff x="0" y="-31614"/>
            <a:chExt cx="812800" cy="251513"/>
          </a:xfrm>
        </p:grpSpPr>
        <p:sp>
          <p:nvSpPr>
            <p:cNvPr id="29" name="Freeform 29"/>
            <p:cNvSpPr/>
            <p:nvPr/>
          </p:nvSpPr>
          <p:spPr>
            <a:xfrm>
              <a:off x="0" y="0"/>
              <a:ext cx="812800" cy="194363"/>
            </a:xfrm>
            <a:custGeom>
              <a:avLst/>
              <a:gdLst/>
              <a:ahLst/>
              <a:cxnLst/>
              <a:rect l="l" t="t" r="r" b="b"/>
              <a:pathLst>
                <a:path w="812800" h="194363">
                  <a:moveTo>
                    <a:pt x="97181" y="0"/>
                  </a:moveTo>
                  <a:lnTo>
                    <a:pt x="715619" y="0"/>
                  </a:lnTo>
                  <a:cubicBezTo>
                    <a:pt x="769290" y="0"/>
                    <a:pt x="812800" y="43510"/>
                    <a:pt x="812800" y="97181"/>
                  </a:cubicBezTo>
                  <a:lnTo>
                    <a:pt x="812800" y="97181"/>
                  </a:lnTo>
                  <a:cubicBezTo>
                    <a:pt x="812800" y="150853"/>
                    <a:pt x="769290" y="194363"/>
                    <a:pt x="715619" y="194363"/>
                  </a:cubicBezTo>
                  <a:lnTo>
                    <a:pt x="97181" y="194363"/>
                  </a:lnTo>
                  <a:cubicBezTo>
                    <a:pt x="43510" y="194363"/>
                    <a:pt x="0" y="150853"/>
                    <a:pt x="0" y="97181"/>
                  </a:cubicBezTo>
                  <a:lnTo>
                    <a:pt x="0" y="97181"/>
                  </a:lnTo>
                  <a:cubicBezTo>
                    <a:pt x="0" y="43510"/>
                    <a:pt x="43510" y="0"/>
                    <a:pt x="97181" y="0"/>
                  </a:cubicBezTo>
                  <a:close/>
                </a:path>
              </a:pathLst>
            </a:custGeom>
            <a:solidFill>
              <a:srgbClr val="FFDE59"/>
            </a:solidFill>
          </p:spPr>
        </p:sp>
        <p:sp>
          <p:nvSpPr>
            <p:cNvPr id="30" name="TextBox 30"/>
            <p:cNvSpPr txBox="1"/>
            <p:nvPr/>
          </p:nvSpPr>
          <p:spPr>
            <a:xfrm>
              <a:off x="0" y="-31614"/>
              <a:ext cx="812800" cy="251513"/>
            </a:xfrm>
            <a:prstGeom prst="rect">
              <a:avLst/>
            </a:prstGeom>
          </p:spPr>
          <p:txBody>
            <a:bodyPr lIns="50800" tIns="50800" rIns="50800" bIns="50800" rtlCol="0" anchor="ctr"/>
            <a:lstStyle/>
            <a:p>
              <a:pPr algn="ctr">
                <a:lnSpc>
                  <a:spcPts val="3597"/>
                </a:lnSpc>
              </a:pPr>
              <a:r>
                <a:rPr lang="en-US" sz="2414">
                  <a:solidFill>
                    <a:srgbClr val="000000"/>
                  </a:solidFill>
                  <a:latin typeface="Bogart Bold"/>
                </a:rPr>
                <a:t>2. Quả còn</a:t>
              </a:r>
            </a:p>
          </p:txBody>
        </p:sp>
      </p:grpSp>
      <p:grpSp>
        <p:nvGrpSpPr>
          <p:cNvPr id="31" name="Group 31"/>
          <p:cNvGrpSpPr/>
          <p:nvPr/>
        </p:nvGrpSpPr>
        <p:grpSpPr>
          <a:xfrm>
            <a:off x="7600950" y="3442894"/>
            <a:ext cx="3114193" cy="954963"/>
            <a:chOff x="0" y="-31661"/>
            <a:chExt cx="820199" cy="251513"/>
          </a:xfrm>
        </p:grpSpPr>
        <p:sp>
          <p:nvSpPr>
            <p:cNvPr id="32" name="Freeform 32"/>
            <p:cNvSpPr/>
            <p:nvPr/>
          </p:nvSpPr>
          <p:spPr>
            <a:xfrm>
              <a:off x="0" y="0"/>
              <a:ext cx="812800" cy="194363"/>
            </a:xfrm>
            <a:custGeom>
              <a:avLst/>
              <a:gdLst/>
              <a:ahLst/>
              <a:cxnLst/>
              <a:rect l="l" t="t" r="r" b="b"/>
              <a:pathLst>
                <a:path w="812800" h="194363">
                  <a:moveTo>
                    <a:pt x="97181" y="0"/>
                  </a:moveTo>
                  <a:lnTo>
                    <a:pt x="715619" y="0"/>
                  </a:lnTo>
                  <a:cubicBezTo>
                    <a:pt x="769290" y="0"/>
                    <a:pt x="812800" y="43510"/>
                    <a:pt x="812800" y="97181"/>
                  </a:cubicBezTo>
                  <a:lnTo>
                    <a:pt x="812800" y="97181"/>
                  </a:lnTo>
                  <a:cubicBezTo>
                    <a:pt x="812800" y="150853"/>
                    <a:pt x="769290" y="194363"/>
                    <a:pt x="715619" y="194363"/>
                  </a:cubicBezTo>
                  <a:lnTo>
                    <a:pt x="97181" y="194363"/>
                  </a:lnTo>
                  <a:cubicBezTo>
                    <a:pt x="43510" y="194363"/>
                    <a:pt x="0" y="150853"/>
                    <a:pt x="0" y="97181"/>
                  </a:cubicBezTo>
                  <a:lnTo>
                    <a:pt x="0" y="97181"/>
                  </a:lnTo>
                  <a:cubicBezTo>
                    <a:pt x="0" y="43510"/>
                    <a:pt x="43510" y="0"/>
                    <a:pt x="97181" y="0"/>
                  </a:cubicBezTo>
                  <a:close/>
                </a:path>
              </a:pathLst>
            </a:custGeom>
            <a:solidFill>
              <a:srgbClr val="CB6CE6"/>
            </a:solidFill>
          </p:spPr>
        </p:sp>
        <p:sp>
          <p:nvSpPr>
            <p:cNvPr id="33" name="TextBox 33"/>
            <p:cNvSpPr txBox="1"/>
            <p:nvPr/>
          </p:nvSpPr>
          <p:spPr>
            <a:xfrm>
              <a:off x="7399" y="-31661"/>
              <a:ext cx="812800" cy="251513"/>
            </a:xfrm>
            <a:prstGeom prst="rect">
              <a:avLst/>
            </a:prstGeom>
          </p:spPr>
          <p:txBody>
            <a:bodyPr lIns="50800" tIns="50800" rIns="50800" bIns="50800" rtlCol="0" anchor="ctr"/>
            <a:lstStyle/>
            <a:p>
              <a:pPr algn="ctr">
                <a:lnSpc>
                  <a:spcPts val="3597"/>
                </a:lnSpc>
              </a:pPr>
              <a:r>
                <a:rPr lang="en-US" sz="2414">
                  <a:solidFill>
                    <a:srgbClr val="000000"/>
                  </a:solidFill>
                  <a:latin typeface="Bogart Bold"/>
                </a:rPr>
                <a:t>5. Đèn ông sao</a:t>
              </a:r>
            </a:p>
          </p:txBody>
        </p:sp>
      </p:grpSp>
      <p:grpSp>
        <p:nvGrpSpPr>
          <p:cNvPr id="34" name="Group 34"/>
          <p:cNvGrpSpPr/>
          <p:nvPr/>
        </p:nvGrpSpPr>
        <p:grpSpPr>
          <a:xfrm>
            <a:off x="12835083" y="2385242"/>
            <a:ext cx="3086100" cy="954963"/>
            <a:chOff x="0" y="-35580"/>
            <a:chExt cx="812800" cy="251513"/>
          </a:xfrm>
        </p:grpSpPr>
        <p:sp>
          <p:nvSpPr>
            <p:cNvPr id="35" name="Freeform 35"/>
            <p:cNvSpPr/>
            <p:nvPr/>
          </p:nvSpPr>
          <p:spPr>
            <a:xfrm>
              <a:off x="0" y="0"/>
              <a:ext cx="812800" cy="194363"/>
            </a:xfrm>
            <a:custGeom>
              <a:avLst/>
              <a:gdLst/>
              <a:ahLst/>
              <a:cxnLst/>
              <a:rect l="l" t="t" r="r" b="b"/>
              <a:pathLst>
                <a:path w="812800" h="194363">
                  <a:moveTo>
                    <a:pt x="97181" y="0"/>
                  </a:moveTo>
                  <a:lnTo>
                    <a:pt x="715619" y="0"/>
                  </a:lnTo>
                  <a:cubicBezTo>
                    <a:pt x="769290" y="0"/>
                    <a:pt x="812800" y="43510"/>
                    <a:pt x="812800" y="97181"/>
                  </a:cubicBezTo>
                  <a:lnTo>
                    <a:pt x="812800" y="97181"/>
                  </a:lnTo>
                  <a:cubicBezTo>
                    <a:pt x="812800" y="150853"/>
                    <a:pt x="769290" y="194363"/>
                    <a:pt x="715619" y="194363"/>
                  </a:cubicBezTo>
                  <a:lnTo>
                    <a:pt x="97181" y="194363"/>
                  </a:lnTo>
                  <a:cubicBezTo>
                    <a:pt x="43510" y="194363"/>
                    <a:pt x="0" y="150853"/>
                    <a:pt x="0" y="97181"/>
                  </a:cubicBezTo>
                  <a:lnTo>
                    <a:pt x="0" y="97181"/>
                  </a:lnTo>
                  <a:cubicBezTo>
                    <a:pt x="0" y="43510"/>
                    <a:pt x="43510" y="0"/>
                    <a:pt x="97181" y="0"/>
                  </a:cubicBezTo>
                  <a:close/>
                </a:path>
              </a:pathLst>
            </a:custGeom>
            <a:solidFill>
              <a:srgbClr val="7ED957"/>
            </a:solidFill>
          </p:spPr>
        </p:sp>
        <p:sp>
          <p:nvSpPr>
            <p:cNvPr id="36" name="TextBox 36"/>
            <p:cNvSpPr txBox="1"/>
            <p:nvPr/>
          </p:nvSpPr>
          <p:spPr>
            <a:xfrm>
              <a:off x="0" y="-35580"/>
              <a:ext cx="812800" cy="251513"/>
            </a:xfrm>
            <a:prstGeom prst="rect">
              <a:avLst/>
            </a:prstGeom>
          </p:spPr>
          <p:txBody>
            <a:bodyPr lIns="50800" tIns="50800" rIns="50800" bIns="50800" rtlCol="0" anchor="ctr"/>
            <a:lstStyle/>
            <a:p>
              <a:pPr algn="ctr">
                <a:lnSpc>
                  <a:spcPts val="3597"/>
                </a:lnSpc>
              </a:pPr>
              <a:r>
                <a:rPr lang="en-US" sz="2414">
                  <a:solidFill>
                    <a:srgbClr val="000000"/>
                  </a:solidFill>
                  <a:latin typeface="Bogart Bold"/>
                </a:rPr>
                <a:t>3. Cờ cá ngựa</a:t>
              </a:r>
            </a:p>
          </p:txBody>
        </p:sp>
      </p:grpSp>
      <p:grpSp>
        <p:nvGrpSpPr>
          <p:cNvPr id="37" name="Group 37"/>
          <p:cNvGrpSpPr/>
          <p:nvPr/>
        </p:nvGrpSpPr>
        <p:grpSpPr>
          <a:xfrm>
            <a:off x="12835083" y="3345401"/>
            <a:ext cx="3086100" cy="954963"/>
            <a:chOff x="0" y="-27890"/>
            <a:chExt cx="812800" cy="251513"/>
          </a:xfrm>
        </p:grpSpPr>
        <p:sp>
          <p:nvSpPr>
            <p:cNvPr id="38" name="Freeform 38"/>
            <p:cNvSpPr/>
            <p:nvPr/>
          </p:nvSpPr>
          <p:spPr>
            <a:xfrm>
              <a:off x="0" y="0"/>
              <a:ext cx="812800" cy="194363"/>
            </a:xfrm>
            <a:custGeom>
              <a:avLst/>
              <a:gdLst/>
              <a:ahLst/>
              <a:cxnLst/>
              <a:rect l="l" t="t" r="r" b="b"/>
              <a:pathLst>
                <a:path w="812800" h="194363">
                  <a:moveTo>
                    <a:pt x="97181" y="0"/>
                  </a:moveTo>
                  <a:lnTo>
                    <a:pt x="715619" y="0"/>
                  </a:lnTo>
                  <a:cubicBezTo>
                    <a:pt x="769290" y="0"/>
                    <a:pt x="812800" y="43510"/>
                    <a:pt x="812800" y="97181"/>
                  </a:cubicBezTo>
                  <a:lnTo>
                    <a:pt x="812800" y="97181"/>
                  </a:lnTo>
                  <a:cubicBezTo>
                    <a:pt x="812800" y="150853"/>
                    <a:pt x="769290" y="194363"/>
                    <a:pt x="715619" y="194363"/>
                  </a:cubicBezTo>
                  <a:lnTo>
                    <a:pt x="97181" y="194363"/>
                  </a:lnTo>
                  <a:cubicBezTo>
                    <a:pt x="43510" y="194363"/>
                    <a:pt x="0" y="150853"/>
                    <a:pt x="0" y="97181"/>
                  </a:cubicBezTo>
                  <a:lnTo>
                    <a:pt x="0" y="97181"/>
                  </a:lnTo>
                  <a:cubicBezTo>
                    <a:pt x="0" y="43510"/>
                    <a:pt x="43510" y="0"/>
                    <a:pt x="97181" y="0"/>
                  </a:cubicBezTo>
                  <a:close/>
                </a:path>
              </a:pathLst>
            </a:custGeom>
            <a:solidFill>
              <a:srgbClr val="0CC0DF"/>
            </a:solidFill>
          </p:spPr>
        </p:sp>
        <p:sp>
          <p:nvSpPr>
            <p:cNvPr id="39" name="TextBox 39"/>
            <p:cNvSpPr txBox="1"/>
            <p:nvPr/>
          </p:nvSpPr>
          <p:spPr>
            <a:xfrm>
              <a:off x="0" y="-27890"/>
              <a:ext cx="812800" cy="251513"/>
            </a:xfrm>
            <a:prstGeom prst="rect">
              <a:avLst/>
            </a:prstGeom>
          </p:spPr>
          <p:txBody>
            <a:bodyPr lIns="50800" tIns="50800" rIns="50800" bIns="50800" rtlCol="0" anchor="ctr"/>
            <a:lstStyle/>
            <a:p>
              <a:pPr algn="ctr">
                <a:lnSpc>
                  <a:spcPts val="3597"/>
                </a:lnSpc>
              </a:pPr>
              <a:r>
                <a:rPr lang="en-US" sz="2414">
                  <a:solidFill>
                    <a:srgbClr val="000000"/>
                  </a:solidFill>
                  <a:latin typeface="Bogart Bold"/>
                </a:rPr>
                <a:t>6. Đầu sư tử</a:t>
              </a:r>
            </a:p>
          </p:txBody>
        </p:sp>
      </p:grpSp>
      <p:sp>
        <p:nvSpPr>
          <p:cNvPr id="40" name="TextBox 40"/>
          <p:cNvSpPr txBox="1"/>
          <p:nvPr/>
        </p:nvSpPr>
        <p:spPr>
          <a:xfrm>
            <a:off x="6030707" y="9357360"/>
            <a:ext cx="6551256" cy="621029"/>
          </a:xfrm>
          <a:prstGeom prst="rect">
            <a:avLst/>
          </a:prstGeom>
        </p:spPr>
        <p:txBody>
          <a:bodyPr lIns="0" tIns="0" rIns="0" bIns="0" rtlCol="0" anchor="t">
            <a:spAutoFit/>
          </a:bodyPr>
          <a:lstStyle/>
          <a:p>
            <a:pPr algn="just">
              <a:lnSpc>
                <a:spcPts val="5400"/>
              </a:lnSpc>
            </a:pPr>
            <a:r>
              <a:rPr lang="en-US" sz="2700">
                <a:solidFill>
                  <a:srgbClr val="000000"/>
                </a:solidFill>
                <a:latin typeface="Bogart Heavy"/>
              </a:rPr>
              <a:t>Hình 1. Một số đồ chơi dân gian</a:t>
            </a:r>
          </a:p>
        </p:txBody>
      </p:sp>
      <p:sp>
        <p:nvSpPr>
          <p:cNvPr id="41" name="Freeform 41"/>
          <p:cNvSpPr/>
          <p:nvPr/>
        </p:nvSpPr>
        <p:spPr>
          <a:xfrm>
            <a:off x="524847" y="2520335"/>
            <a:ext cx="984384" cy="1200846"/>
          </a:xfrm>
          <a:custGeom>
            <a:avLst/>
            <a:gdLst/>
            <a:ahLst/>
            <a:cxnLst/>
            <a:rect l="l" t="t" r="r" b="b"/>
            <a:pathLst>
              <a:path w="984384" h="1200846">
                <a:moveTo>
                  <a:pt x="0" y="0"/>
                </a:moveTo>
                <a:lnTo>
                  <a:pt x="984384" y="0"/>
                </a:lnTo>
                <a:lnTo>
                  <a:pt x="984384" y="1200846"/>
                </a:lnTo>
                <a:lnTo>
                  <a:pt x="0" y="1200846"/>
                </a:lnTo>
                <a:lnTo>
                  <a:pt x="0" y="0"/>
                </a:lnTo>
                <a:close/>
              </a:path>
            </a:pathLst>
          </a:custGeom>
          <a:blipFill>
            <a:blip r:embed="rId28"/>
            <a:stretch>
              <a:fillRect t="-1032" b="-1032"/>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in)">
                                      <p:cBhvr>
                                        <p:cTn id="26" dur="2000"/>
                                        <p:tgtEl>
                                          <p:spTgt spid="19"/>
                                        </p:tgtEl>
                                      </p:cBhvr>
                                    </p:animEffect>
                                  </p:childTnLst>
                                </p:cTn>
                              </p:par>
                              <p:par>
                                <p:cTn id="27" presetID="6"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ircle(in)">
                                      <p:cBhvr>
                                        <p:cTn id="29" dur="2000"/>
                                        <p:tgtEl>
                                          <p:spTgt spid="28"/>
                                        </p:tgtEl>
                                      </p:cBhvr>
                                    </p:animEffect>
                                  </p:childTnLst>
                                </p:cTn>
                              </p:par>
                              <p:par>
                                <p:cTn id="30" presetID="6" presetClass="entr" presetSubtype="16"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circle(in)">
                                      <p:cBhvr>
                                        <p:cTn id="32" dur="2000"/>
                                        <p:tgtEl>
                                          <p:spTgt spid="34"/>
                                        </p:tgtEl>
                                      </p:cBhvr>
                                    </p:animEffect>
                                  </p:childTnLst>
                                </p:cTn>
                              </p:par>
                              <p:par>
                                <p:cTn id="33" presetID="6" presetClass="entr" presetSubtype="16"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circle(in)">
                                      <p:cBhvr>
                                        <p:cTn id="35" dur="2000"/>
                                        <p:tgtEl>
                                          <p:spTgt spid="25"/>
                                        </p:tgtEl>
                                      </p:cBhvr>
                                    </p:animEffect>
                                  </p:childTnLst>
                                </p:cTn>
                              </p:par>
                              <p:par>
                                <p:cTn id="36" presetID="6" presetClass="entr" presetSubtype="16"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circle(in)">
                                      <p:cBhvr>
                                        <p:cTn id="38" dur="2000"/>
                                        <p:tgtEl>
                                          <p:spTgt spid="31"/>
                                        </p:tgtEl>
                                      </p:cBhvr>
                                    </p:animEffect>
                                  </p:childTnLst>
                                </p:cTn>
                              </p:par>
                              <p:par>
                                <p:cTn id="39" presetID="6" presetClass="entr" presetSubtype="16"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circle(in)">
                                      <p:cBhvr>
                                        <p:cTn id="41" dur="20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randombar(horizontal)">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258300"/>
            <a:ext cx="1049694" cy="1028700"/>
          </a:xfrm>
          <a:custGeom>
            <a:avLst/>
            <a:gdLst/>
            <a:ahLst/>
            <a:cxnLst/>
            <a:rect l="l" t="t" r="r" b="b"/>
            <a:pathLst>
              <a:path w="1049694" h="1028700">
                <a:moveTo>
                  <a:pt x="0" y="0"/>
                </a:moveTo>
                <a:lnTo>
                  <a:pt x="1049694" y="0"/>
                </a:lnTo>
                <a:lnTo>
                  <a:pt x="1049694" y="1028700"/>
                </a:lnTo>
                <a:lnTo>
                  <a:pt x="0" y="10287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7394675" y="8599486"/>
            <a:ext cx="893325" cy="1682873"/>
          </a:xfrm>
          <a:custGeom>
            <a:avLst/>
            <a:gdLst/>
            <a:ahLst/>
            <a:cxnLst/>
            <a:rect l="l" t="t" r="r" b="b"/>
            <a:pathLst>
              <a:path w="893325" h="1682873">
                <a:moveTo>
                  <a:pt x="0" y="0"/>
                </a:moveTo>
                <a:lnTo>
                  <a:pt x="893325" y="0"/>
                </a:lnTo>
                <a:lnTo>
                  <a:pt x="893325" y="1682872"/>
                </a:lnTo>
                <a:lnTo>
                  <a:pt x="0" y="168287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6917573" y="0"/>
            <a:ext cx="1370427" cy="1252798"/>
          </a:xfrm>
          <a:custGeom>
            <a:avLst/>
            <a:gdLst/>
            <a:ahLst/>
            <a:cxnLst/>
            <a:rect l="l" t="t" r="r" b="b"/>
            <a:pathLst>
              <a:path w="1370427" h="1252798">
                <a:moveTo>
                  <a:pt x="0" y="0"/>
                </a:moveTo>
                <a:lnTo>
                  <a:pt x="1370427" y="0"/>
                </a:lnTo>
                <a:lnTo>
                  <a:pt x="1370427" y="1252798"/>
                </a:lnTo>
                <a:lnTo>
                  <a:pt x="0" y="12527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948" y="0"/>
            <a:ext cx="1106642" cy="914824"/>
          </a:xfrm>
          <a:custGeom>
            <a:avLst/>
            <a:gdLst/>
            <a:ahLst/>
            <a:cxnLst/>
            <a:rect l="l" t="t" r="r" b="b"/>
            <a:pathLst>
              <a:path w="1106642" h="914824">
                <a:moveTo>
                  <a:pt x="0" y="0"/>
                </a:moveTo>
                <a:lnTo>
                  <a:pt x="1106642" y="0"/>
                </a:lnTo>
                <a:lnTo>
                  <a:pt x="1106642" y="914824"/>
                </a:lnTo>
                <a:lnTo>
                  <a:pt x="0" y="91482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38" name="Group 37">
            <a:extLst>
              <a:ext uri="{FF2B5EF4-FFF2-40B4-BE49-F238E27FC236}">
                <a16:creationId xmlns:a16="http://schemas.microsoft.com/office/drawing/2014/main" id="{F62D5146-39C7-A8E4-1C82-7E925D8FAE45}"/>
              </a:ext>
            </a:extLst>
          </p:cNvPr>
          <p:cNvGrpSpPr/>
          <p:nvPr/>
        </p:nvGrpSpPr>
        <p:grpSpPr>
          <a:xfrm>
            <a:off x="2601904" y="1618186"/>
            <a:ext cx="12603638" cy="2632839"/>
            <a:chOff x="2601904" y="1618186"/>
            <a:chExt cx="12603638" cy="2632839"/>
          </a:xfrm>
        </p:grpSpPr>
        <p:sp>
          <p:nvSpPr>
            <p:cNvPr id="6" name="Freeform 6"/>
            <p:cNvSpPr/>
            <p:nvPr/>
          </p:nvSpPr>
          <p:spPr>
            <a:xfrm>
              <a:off x="2824075" y="2350564"/>
              <a:ext cx="3343668" cy="1900461"/>
            </a:xfrm>
            <a:custGeom>
              <a:avLst/>
              <a:gdLst/>
              <a:ahLst/>
              <a:cxnLst/>
              <a:rect l="l" t="t" r="r" b="b"/>
              <a:pathLst>
                <a:path w="3343668" h="1900461">
                  <a:moveTo>
                    <a:pt x="0" y="0"/>
                  </a:moveTo>
                  <a:lnTo>
                    <a:pt x="3343668" y="0"/>
                  </a:lnTo>
                  <a:lnTo>
                    <a:pt x="3343668" y="1900460"/>
                  </a:lnTo>
                  <a:lnTo>
                    <a:pt x="0" y="1900460"/>
                  </a:lnTo>
                  <a:lnTo>
                    <a:pt x="0" y="0"/>
                  </a:lnTo>
                  <a:close/>
                </a:path>
              </a:pathLst>
            </a:custGeom>
            <a:blipFill>
              <a:blip r:embed="rId10"/>
              <a:stretch>
                <a:fillRect/>
              </a:stretch>
            </a:blipFill>
          </p:spPr>
        </p:sp>
        <p:sp>
          <p:nvSpPr>
            <p:cNvPr id="7" name="Freeform 7"/>
            <p:cNvSpPr/>
            <p:nvPr/>
          </p:nvSpPr>
          <p:spPr>
            <a:xfrm>
              <a:off x="7891768" y="2007456"/>
              <a:ext cx="2566274" cy="2243568"/>
            </a:xfrm>
            <a:custGeom>
              <a:avLst/>
              <a:gdLst/>
              <a:ahLst/>
              <a:cxnLst/>
              <a:rect l="l" t="t" r="r" b="b"/>
              <a:pathLst>
                <a:path w="2566274" h="2243568">
                  <a:moveTo>
                    <a:pt x="0" y="0"/>
                  </a:moveTo>
                  <a:lnTo>
                    <a:pt x="2566273" y="0"/>
                  </a:lnTo>
                  <a:lnTo>
                    <a:pt x="2566273" y="2243568"/>
                  </a:lnTo>
                  <a:lnTo>
                    <a:pt x="0" y="2243568"/>
                  </a:lnTo>
                  <a:lnTo>
                    <a:pt x="0" y="0"/>
                  </a:lnTo>
                  <a:close/>
                </a:path>
              </a:pathLst>
            </a:custGeom>
            <a:blipFill>
              <a:blip r:embed="rId11"/>
              <a:stretch>
                <a:fillRect/>
              </a:stretch>
            </a:blipFill>
          </p:spPr>
        </p:sp>
        <p:sp>
          <p:nvSpPr>
            <p:cNvPr id="8" name="Freeform 8"/>
            <p:cNvSpPr/>
            <p:nvPr/>
          </p:nvSpPr>
          <p:spPr>
            <a:xfrm>
              <a:off x="12182066" y="2007456"/>
              <a:ext cx="3023476" cy="2243568"/>
            </a:xfrm>
            <a:custGeom>
              <a:avLst/>
              <a:gdLst/>
              <a:ahLst/>
              <a:cxnLst/>
              <a:rect l="l" t="t" r="r" b="b"/>
              <a:pathLst>
                <a:path w="3023476" h="2243568">
                  <a:moveTo>
                    <a:pt x="0" y="0"/>
                  </a:moveTo>
                  <a:lnTo>
                    <a:pt x="3023476" y="0"/>
                  </a:lnTo>
                  <a:lnTo>
                    <a:pt x="3023476" y="2243568"/>
                  </a:lnTo>
                  <a:lnTo>
                    <a:pt x="0" y="2243568"/>
                  </a:lnTo>
                  <a:lnTo>
                    <a:pt x="0" y="0"/>
                  </a:lnTo>
                  <a:close/>
                </a:path>
              </a:pathLst>
            </a:custGeom>
            <a:blipFill>
              <a:blip r:embed="rId12"/>
              <a:stretch>
                <a:fillRect/>
              </a:stretch>
            </a:blipFill>
          </p:spPr>
        </p:sp>
        <p:sp>
          <p:nvSpPr>
            <p:cNvPr id="12" name="Freeform 12"/>
            <p:cNvSpPr/>
            <p:nvPr/>
          </p:nvSpPr>
          <p:spPr>
            <a:xfrm>
              <a:off x="2601904" y="1618186"/>
              <a:ext cx="778540" cy="778540"/>
            </a:xfrm>
            <a:custGeom>
              <a:avLst/>
              <a:gdLst/>
              <a:ahLst/>
              <a:cxnLst/>
              <a:rect l="l" t="t" r="r" b="b"/>
              <a:pathLst>
                <a:path w="778540" h="778540">
                  <a:moveTo>
                    <a:pt x="0" y="0"/>
                  </a:moveTo>
                  <a:lnTo>
                    <a:pt x="778540" y="0"/>
                  </a:lnTo>
                  <a:lnTo>
                    <a:pt x="778540" y="778540"/>
                  </a:lnTo>
                  <a:lnTo>
                    <a:pt x="0" y="77854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7113228" y="1618186"/>
              <a:ext cx="778540" cy="778540"/>
            </a:xfrm>
            <a:custGeom>
              <a:avLst/>
              <a:gdLst/>
              <a:ahLst/>
              <a:cxnLst/>
              <a:rect l="l" t="t" r="r" b="b"/>
              <a:pathLst>
                <a:path w="778540" h="778540">
                  <a:moveTo>
                    <a:pt x="0" y="0"/>
                  </a:moveTo>
                  <a:lnTo>
                    <a:pt x="778540" y="0"/>
                  </a:lnTo>
                  <a:lnTo>
                    <a:pt x="778540" y="778540"/>
                  </a:lnTo>
                  <a:lnTo>
                    <a:pt x="0" y="778540"/>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12676177" y="1618186"/>
              <a:ext cx="732378" cy="732378"/>
            </a:xfrm>
            <a:custGeom>
              <a:avLst/>
              <a:gdLst/>
              <a:ahLst/>
              <a:cxnLst/>
              <a:rect l="l" t="t" r="r" b="b"/>
              <a:pathLst>
                <a:path w="732378" h="732378">
                  <a:moveTo>
                    <a:pt x="0" y="0"/>
                  </a:moveTo>
                  <a:lnTo>
                    <a:pt x="732377" y="0"/>
                  </a:lnTo>
                  <a:lnTo>
                    <a:pt x="732377" y="732378"/>
                  </a:lnTo>
                  <a:lnTo>
                    <a:pt x="0" y="732378"/>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grpSp>
      <p:grpSp>
        <p:nvGrpSpPr>
          <p:cNvPr id="39" name="Group 38">
            <a:extLst>
              <a:ext uri="{FF2B5EF4-FFF2-40B4-BE49-F238E27FC236}">
                <a16:creationId xmlns:a16="http://schemas.microsoft.com/office/drawing/2014/main" id="{E6E1C7D0-7702-48E7-0F52-B9B1B8FFD0DD}"/>
              </a:ext>
            </a:extLst>
          </p:cNvPr>
          <p:cNvGrpSpPr/>
          <p:nvPr/>
        </p:nvGrpSpPr>
        <p:grpSpPr>
          <a:xfrm>
            <a:off x="2679153" y="6054482"/>
            <a:ext cx="12526389" cy="2389386"/>
            <a:chOff x="2679153" y="6054482"/>
            <a:chExt cx="12526389" cy="2389386"/>
          </a:xfrm>
        </p:grpSpPr>
        <p:sp>
          <p:nvSpPr>
            <p:cNvPr id="9" name="Freeform 9"/>
            <p:cNvSpPr/>
            <p:nvPr/>
          </p:nvSpPr>
          <p:spPr>
            <a:xfrm>
              <a:off x="3457693" y="6215233"/>
              <a:ext cx="2047468" cy="2228635"/>
            </a:xfrm>
            <a:custGeom>
              <a:avLst/>
              <a:gdLst/>
              <a:ahLst/>
              <a:cxnLst/>
              <a:rect l="l" t="t" r="r" b="b"/>
              <a:pathLst>
                <a:path w="2047468" h="2228635">
                  <a:moveTo>
                    <a:pt x="0" y="0"/>
                  </a:moveTo>
                  <a:lnTo>
                    <a:pt x="2047468" y="0"/>
                  </a:lnTo>
                  <a:lnTo>
                    <a:pt x="2047468" y="2228635"/>
                  </a:lnTo>
                  <a:lnTo>
                    <a:pt x="0" y="2228635"/>
                  </a:lnTo>
                  <a:lnTo>
                    <a:pt x="0" y="0"/>
                  </a:lnTo>
                  <a:close/>
                </a:path>
              </a:pathLst>
            </a:custGeom>
            <a:blipFill>
              <a:blip r:embed="rId19"/>
              <a:stretch>
                <a:fillRect b="-9302"/>
              </a:stretch>
            </a:blipFill>
          </p:spPr>
        </p:sp>
        <p:sp>
          <p:nvSpPr>
            <p:cNvPr id="10" name="Freeform 10"/>
            <p:cNvSpPr/>
            <p:nvPr/>
          </p:nvSpPr>
          <p:spPr>
            <a:xfrm>
              <a:off x="8390301" y="6235661"/>
              <a:ext cx="1723706" cy="2208207"/>
            </a:xfrm>
            <a:custGeom>
              <a:avLst/>
              <a:gdLst/>
              <a:ahLst/>
              <a:cxnLst/>
              <a:rect l="l" t="t" r="r" b="b"/>
              <a:pathLst>
                <a:path w="1723706" h="2208207">
                  <a:moveTo>
                    <a:pt x="0" y="0"/>
                  </a:moveTo>
                  <a:lnTo>
                    <a:pt x="1723706" y="0"/>
                  </a:lnTo>
                  <a:lnTo>
                    <a:pt x="1723706" y="2208207"/>
                  </a:lnTo>
                  <a:lnTo>
                    <a:pt x="0" y="2208207"/>
                  </a:lnTo>
                  <a:lnTo>
                    <a:pt x="0" y="0"/>
                  </a:lnTo>
                  <a:close/>
                </a:path>
              </a:pathLst>
            </a:custGeom>
            <a:blipFill>
              <a:blip r:embed="rId20"/>
              <a:stretch>
                <a:fillRect/>
              </a:stretch>
            </a:blipFill>
          </p:spPr>
        </p:sp>
        <p:sp>
          <p:nvSpPr>
            <p:cNvPr id="11" name="Freeform 11"/>
            <p:cNvSpPr/>
            <p:nvPr/>
          </p:nvSpPr>
          <p:spPr>
            <a:xfrm>
              <a:off x="13144549" y="6235661"/>
              <a:ext cx="2060993" cy="2208207"/>
            </a:xfrm>
            <a:custGeom>
              <a:avLst/>
              <a:gdLst/>
              <a:ahLst/>
              <a:cxnLst/>
              <a:rect l="l" t="t" r="r" b="b"/>
              <a:pathLst>
                <a:path w="2060993" h="2208207">
                  <a:moveTo>
                    <a:pt x="0" y="0"/>
                  </a:moveTo>
                  <a:lnTo>
                    <a:pt x="2060993" y="0"/>
                  </a:lnTo>
                  <a:lnTo>
                    <a:pt x="2060993" y="2208207"/>
                  </a:lnTo>
                  <a:lnTo>
                    <a:pt x="0" y="2208207"/>
                  </a:lnTo>
                  <a:lnTo>
                    <a:pt x="0" y="0"/>
                  </a:lnTo>
                  <a:close/>
                </a:path>
              </a:pathLst>
            </a:custGeom>
            <a:blipFill>
              <a:blip r:embed="rId21"/>
              <a:stretch>
                <a:fillRect/>
              </a:stretch>
            </a:blipFill>
          </p:spPr>
        </p:sp>
        <p:sp>
          <p:nvSpPr>
            <p:cNvPr id="15" name="Freeform 15"/>
            <p:cNvSpPr/>
            <p:nvPr/>
          </p:nvSpPr>
          <p:spPr>
            <a:xfrm>
              <a:off x="2679153" y="6054482"/>
              <a:ext cx="778540" cy="778540"/>
            </a:xfrm>
            <a:custGeom>
              <a:avLst/>
              <a:gdLst/>
              <a:ahLst/>
              <a:cxnLst/>
              <a:rect l="l" t="t" r="r" b="b"/>
              <a:pathLst>
                <a:path w="778540" h="778540">
                  <a:moveTo>
                    <a:pt x="0" y="0"/>
                  </a:moveTo>
                  <a:lnTo>
                    <a:pt x="778540" y="0"/>
                  </a:lnTo>
                  <a:lnTo>
                    <a:pt x="778540" y="778539"/>
                  </a:lnTo>
                  <a:lnTo>
                    <a:pt x="0" y="778539"/>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6" name="Freeform 16"/>
            <p:cNvSpPr/>
            <p:nvPr/>
          </p:nvSpPr>
          <p:spPr>
            <a:xfrm>
              <a:off x="7190477" y="6054482"/>
              <a:ext cx="778540" cy="778540"/>
            </a:xfrm>
            <a:custGeom>
              <a:avLst/>
              <a:gdLst/>
              <a:ahLst/>
              <a:cxnLst/>
              <a:rect l="l" t="t" r="r" b="b"/>
              <a:pathLst>
                <a:path w="778540" h="778540">
                  <a:moveTo>
                    <a:pt x="0" y="0"/>
                  </a:moveTo>
                  <a:lnTo>
                    <a:pt x="778540" y="0"/>
                  </a:lnTo>
                  <a:lnTo>
                    <a:pt x="778540" y="778539"/>
                  </a:lnTo>
                  <a:lnTo>
                    <a:pt x="0" y="778539"/>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7" name="Freeform 17"/>
            <p:cNvSpPr/>
            <p:nvPr/>
          </p:nvSpPr>
          <p:spPr>
            <a:xfrm>
              <a:off x="12686054" y="6054482"/>
              <a:ext cx="778540" cy="778540"/>
            </a:xfrm>
            <a:custGeom>
              <a:avLst/>
              <a:gdLst/>
              <a:ahLst/>
              <a:cxnLst/>
              <a:rect l="l" t="t" r="r" b="b"/>
              <a:pathLst>
                <a:path w="778540" h="778540">
                  <a:moveTo>
                    <a:pt x="0" y="0"/>
                  </a:moveTo>
                  <a:lnTo>
                    <a:pt x="778539" y="0"/>
                  </a:lnTo>
                  <a:lnTo>
                    <a:pt x="778539" y="778539"/>
                  </a:lnTo>
                  <a:lnTo>
                    <a:pt x="0" y="778539"/>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grpSp>
      <p:grpSp>
        <p:nvGrpSpPr>
          <p:cNvPr id="18" name="Group 18"/>
          <p:cNvGrpSpPr/>
          <p:nvPr/>
        </p:nvGrpSpPr>
        <p:grpSpPr>
          <a:xfrm>
            <a:off x="7600950" y="4493335"/>
            <a:ext cx="3086100" cy="954963"/>
            <a:chOff x="0" y="-21129"/>
            <a:chExt cx="812800" cy="251513"/>
          </a:xfrm>
        </p:grpSpPr>
        <p:sp>
          <p:nvSpPr>
            <p:cNvPr id="19" name="Freeform 19"/>
            <p:cNvSpPr/>
            <p:nvPr/>
          </p:nvSpPr>
          <p:spPr>
            <a:xfrm>
              <a:off x="0" y="0"/>
              <a:ext cx="812800" cy="194363"/>
            </a:xfrm>
            <a:custGeom>
              <a:avLst/>
              <a:gdLst/>
              <a:ahLst/>
              <a:cxnLst/>
              <a:rect l="l" t="t" r="r" b="b"/>
              <a:pathLst>
                <a:path w="812800" h="194363">
                  <a:moveTo>
                    <a:pt x="97181" y="0"/>
                  </a:moveTo>
                  <a:lnTo>
                    <a:pt x="715619" y="0"/>
                  </a:lnTo>
                  <a:cubicBezTo>
                    <a:pt x="769290" y="0"/>
                    <a:pt x="812800" y="43510"/>
                    <a:pt x="812800" y="97181"/>
                  </a:cubicBezTo>
                  <a:lnTo>
                    <a:pt x="812800" y="97181"/>
                  </a:lnTo>
                  <a:cubicBezTo>
                    <a:pt x="812800" y="150853"/>
                    <a:pt x="769290" y="194363"/>
                    <a:pt x="715619" y="194363"/>
                  </a:cubicBezTo>
                  <a:lnTo>
                    <a:pt x="97181" y="194363"/>
                  </a:lnTo>
                  <a:cubicBezTo>
                    <a:pt x="43510" y="194363"/>
                    <a:pt x="0" y="150853"/>
                    <a:pt x="0" y="97181"/>
                  </a:cubicBezTo>
                  <a:lnTo>
                    <a:pt x="0" y="97181"/>
                  </a:lnTo>
                  <a:cubicBezTo>
                    <a:pt x="0" y="43510"/>
                    <a:pt x="43510" y="0"/>
                    <a:pt x="97181" y="0"/>
                  </a:cubicBezTo>
                  <a:close/>
                </a:path>
              </a:pathLst>
            </a:custGeom>
            <a:solidFill>
              <a:srgbClr val="FF9999"/>
            </a:solidFill>
          </p:spPr>
        </p:sp>
        <p:sp>
          <p:nvSpPr>
            <p:cNvPr id="20" name="TextBox 20"/>
            <p:cNvSpPr txBox="1"/>
            <p:nvPr/>
          </p:nvSpPr>
          <p:spPr>
            <a:xfrm>
              <a:off x="0" y="-21129"/>
              <a:ext cx="812800" cy="251513"/>
            </a:xfrm>
            <a:prstGeom prst="rect">
              <a:avLst/>
            </a:prstGeom>
          </p:spPr>
          <p:txBody>
            <a:bodyPr lIns="50800" tIns="50800" rIns="50800" bIns="50800" rtlCol="0" anchor="ctr"/>
            <a:lstStyle/>
            <a:p>
              <a:pPr algn="ctr">
                <a:lnSpc>
                  <a:spcPts val="3597"/>
                </a:lnSpc>
              </a:pPr>
              <a:r>
                <a:rPr lang="en-US" sz="2414">
                  <a:solidFill>
                    <a:srgbClr val="000000"/>
                  </a:solidFill>
                  <a:latin typeface="Bogart Bold"/>
                </a:rPr>
                <a:t>1. Tò he</a:t>
              </a:r>
            </a:p>
          </p:txBody>
        </p:sp>
      </p:grpSp>
      <p:sp>
        <p:nvSpPr>
          <p:cNvPr id="21" name="TextBox 21"/>
          <p:cNvSpPr txBox="1"/>
          <p:nvPr/>
        </p:nvSpPr>
        <p:spPr>
          <a:xfrm>
            <a:off x="1370427" y="-26501"/>
            <a:ext cx="15547147" cy="898525"/>
          </a:xfrm>
          <a:prstGeom prst="rect">
            <a:avLst/>
          </a:prstGeom>
        </p:spPr>
        <p:txBody>
          <a:bodyPr lIns="0" tIns="0" rIns="0" bIns="0" rtlCol="0" anchor="t">
            <a:spAutoFit/>
          </a:bodyPr>
          <a:lstStyle/>
          <a:p>
            <a:pPr marL="0" lvl="0" indent="0" algn="ctr">
              <a:lnSpc>
                <a:spcPts val="7999"/>
              </a:lnSpc>
              <a:spcBef>
                <a:spcPct val="0"/>
              </a:spcBef>
            </a:pPr>
            <a:r>
              <a:rPr lang="en-US" sz="3999" u="none" strike="noStrike">
                <a:solidFill>
                  <a:srgbClr val="233DFF"/>
                </a:solidFill>
                <a:latin typeface="Bogart Heavy"/>
              </a:rPr>
              <a:t>BÀI 10. ĐỒ CHƠI DÂN GIAN</a:t>
            </a:r>
          </a:p>
        </p:txBody>
      </p:sp>
      <p:sp>
        <p:nvSpPr>
          <p:cNvPr id="22" name="TextBox 22"/>
          <p:cNvSpPr txBox="1"/>
          <p:nvPr/>
        </p:nvSpPr>
        <p:spPr>
          <a:xfrm>
            <a:off x="348131" y="848149"/>
            <a:ext cx="7043269" cy="580390"/>
          </a:xfrm>
          <a:prstGeom prst="rect">
            <a:avLst/>
          </a:prstGeom>
        </p:spPr>
        <p:txBody>
          <a:bodyPr wrap="square" lIns="0" tIns="0" rIns="0" bIns="0" rtlCol="0" anchor="t">
            <a:spAutoFit/>
          </a:bodyPr>
          <a:lstStyle/>
          <a:p>
            <a:pPr algn="just">
              <a:lnSpc>
                <a:spcPts val="4760"/>
              </a:lnSpc>
            </a:pPr>
            <a:r>
              <a:rPr lang="en-US" sz="3400">
                <a:solidFill>
                  <a:srgbClr val="5E17EB"/>
                </a:solidFill>
                <a:latin typeface="Calistoga"/>
              </a:rPr>
              <a:t>1. MỘT SỐ LOẠI ĐỒ CHƠI DÂN GIAN</a:t>
            </a:r>
          </a:p>
        </p:txBody>
      </p:sp>
      <p:grpSp>
        <p:nvGrpSpPr>
          <p:cNvPr id="23" name="Group 23"/>
          <p:cNvGrpSpPr/>
          <p:nvPr/>
        </p:nvGrpSpPr>
        <p:grpSpPr>
          <a:xfrm>
            <a:off x="12268200" y="4493335"/>
            <a:ext cx="3086100" cy="954963"/>
            <a:chOff x="0" y="-21129"/>
            <a:chExt cx="812800" cy="251513"/>
          </a:xfrm>
        </p:grpSpPr>
        <p:sp>
          <p:nvSpPr>
            <p:cNvPr id="24" name="Freeform 24"/>
            <p:cNvSpPr/>
            <p:nvPr/>
          </p:nvSpPr>
          <p:spPr>
            <a:xfrm>
              <a:off x="0" y="0"/>
              <a:ext cx="812800" cy="194363"/>
            </a:xfrm>
            <a:custGeom>
              <a:avLst/>
              <a:gdLst/>
              <a:ahLst/>
              <a:cxnLst/>
              <a:rect l="l" t="t" r="r" b="b"/>
              <a:pathLst>
                <a:path w="812800" h="194363">
                  <a:moveTo>
                    <a:pt x="97181" y="0"/>
                  </a:moveTo>
                  <a:lnTo>
                    <a:pt x="715619" y="0"/>
                  </a:lnTo>
                  <a:cubicBezTo>
                    <a:pt x="769290" y="0"/>
                    <a:pt x="812800" y="43510"/>
                    <a:pt x="812800" y="97181"/>
                  </a:cubicBezTo>
                  <a:lnTo>
                    <a:pt x="812800" y="97181"/>
                  </a:lnTo>
                  <a:cubicBezTo>
                    <a:pt x="812800" y="150853"/>
                    <a:pt x="769290" y="194363"/>
                    <a:pt x="715619" y="194363"/>
                  </a:cubicBezTo>
                  <a:lnTo>
                    <a:pt x="97181" y="194363"/>
                  </a:lnTo>
                  <a:cubicBezTo>
                    <a:pt x="43510" y="194363"/>
                    <a:pt x="0" y="150853"/>
                    <a:pt x="0" y="97181"/>
                  </a:cubicBezTo>
                  <a:lnTo>
                    <a:pt x="0" y="97181"/>
                  </a:lnTo>
                  <a:cubicBezTo>
                    <a:pt x="0" y="43510"/>
                    <a:pt x="43510" y="0"/>
                    <a:pt x="97181" y="0"/>
                  </a:cubicBezTo>
                  <a:close/>
                </a:path>
              </a:pathLst>
            </a:custGeom>
            <a:solidFill>
              <a:srgbClr val="FFBD59"/>
            </a:solidFill>
          </p:spPr>
        </p:sp>
        <p:sp>
          <p:nvSpPr>
            <p:cNvPr id="25" name="TextBox 25"/>
            <p:cNvSpPr txBox="1"/>
            <p:nvPr/>
          </p:nvSpPr>
          <p:spPr>
            <a:xfrm>
              <a:off x="0" y="-21129"/>
              <a:ext cx="812800" cy="251513"/>
            </a:xfrm>
            <a:prstGeom prst="rect">
              <a:avLst/>
            </a:prstGeom>
          </p:spPr>
          <p:txBody>
            <a:bodyPr lIns="50800" tIns="50800" rIns="50800" bIns="50800" rtlCol="0" anchor="ctr"/>
            <a:lstStyle/>
            <a:p>
              <a:pPr algn="ctr">
                <a:lnSpc>
                  <a:spcPts val="3597"/>
                </a:lnSpc>
              </a:pPr>
              <a:r>
                <a:rPr lang="en-US" sz="2414">
                  <a:solidFill>
                    <a:srgbClr val="000000"/>
                  </a:solidFill>
                  <a:latin typeface="Bogart Bold"/>
                </a:rPr>
                <a:t>4. Con cù quay</a:t>
              </a:r>
            </a:p>
          </p:txBody>
        </p:sp>
      </p:grpSp>
      <p:grpSp>
        <p:nvGrpSpPr>
          <p:cNvPr id="26" name="Group 26"/>
          <p:cNvGrpSpPr/>
          <p:nvPr/>
        </p:nvGrpSpPr>
        <p:grpSpPr>
          <a:xfrm>
            <a:off x="7631855" y="8531936"/>
            <a:ext cx="3086100" cy="954963"/>
            <a:chOff x="0" y="-26978"/>
            <a:chExt cx="812800" cy="251513"/>
          </a:xfrm>
        </p:grpSpPr>
        <p:sp>
          <p:nvSpPr>
            <p:cNvPr id="27" name="Freeform 27"/>
            <p:cNvSpPr/>
            <p:nvPr/>
          </p:nvSpPr>
          <p:spPr>
            <a:xfrm>
              <a:off x="0" y="0"/>
              <a:ext cx="812800" cy="194363"/>
            </a:xfrm>
            <a:custGeom>
              <a:avLst/>
              <a:gdLst/>
              <a:ahLst/>
              <a:cxnLst/>
              <a:rect l="l" t="t" r="r" b="b"/>
              <a:pathLst>
                <a:path w="812800" h="194363">
                  <a:moveTo>
                    <a:pt x="97181" y="0"/>
                  </a:moveTo>
                  <a:lnTo>
                    <a:pt x="715619" y="0"/>
                  </a:lnTo>
                  <a:cubicBezTo>
                    <a:pt x="769290" y="0"/>
                    <a:pt x="812800" y="43510"/>
                    <a:pt x="812800" y="97181"/>
                  </a:cubicBezTo>
                  <a:lnTo>
                    <a:pt x="812800" y="97181"/>
                  </a:lnTo>
                  <a:cubicBezTo>
                    <a:pt x="812800" y="150853"/>
                    <a:pt x="769290" y="194363"/>
                    <a:pt x="715619" y="194363"/>
                  </a:cubicBezTo>
                  <a:lnTo>
                    <a:pt x="97181" y="194363"/>
                  </a:lnTo>
                  <a:cubicBezTo>
                    <a:pt x="43510" y="194363"/>
                    <a:pt x="0" y="150853"/>
                    <a:pt x="0" y="97181"/>
                  </a:cubicBezTo>
                  <a:lnTo>
                    <a:pt x="0" y="97181"/>
                  </a:lnTo>
                  <a:cubicBezTo>
                    <a:pt x="0" y="43510"/>
                    <a:pt x="43510" y="0"/>
                    <a:pt x="97181" y="0"/>
                  </a:cubicBezTo>
                  <a:close/>
                </a:path>
              </a:pathLst>
            </a:custGeom>
            <a:solidFill>
              <a:srgbClr val="FFDE59"/>
            </a:solidFill>
          </p:spPr>
        </p:sp>
        <p:sp>
          <p:nvSpPr>
            <p:cNvPr id="28" name="TextBox 28"/>
            <p:cNvSpPr txBox="1"/>
            <p:nvPr/>
          </p:nvSpPr>
          <p:spPr>
            <a:xfrm>
              <a:off x="0" y="-26978"/>
              <a:ext cx="812800" cy="251513"/>
            </a:xfrm>
            <a:prstGeom prst="rect">
              <a:avLst/>
            </a:prstGeom>
          </p:spPr>
          <p:txBody>
            <a:bodyPr lIns="50800" tIns="50800" rIns="50800" bIns="50800" rtlCol="0" anchor="ctr"/>
            <a:lstStyle/>
            <a:p>
              <a:pPr algn="ctr">
                <a:lnSpc>
                  <a:spcPts val="3597"/>
                </a:lnSpc>
              </a:pPr>
              <a:r>
                <a:rPr lang="en-US" sz="2414">
                  <a:solidFill>
                    <a:srgbClr val="000000"/>
                  </a:solidFill>
                  <a:latin typeface="Bogart Bold"/>
                </a:rPr>
                <a:t>2. Quả còn</a:t>
              </a:r>
            </a:p>
          </p:txBody>
        </p:sp>
      </p:grpSp>
      <p:grpSp>
        <p:nvGrpSpPr>
          <p:cNvPr id="29" name="Group 29"/>
          <p:cNvGrpSpPr/>
          <p:nvPr/>
        </p:nvGrpSpPr>
        <p:grpSpPr>
          <a:xfrm>
            <a:off x="2952859" y="8531936"/>
            <a:ext cx="3086100" cy="954963"/>
            <a:chOff x="0" y="-26978"/>
            <a:chExt cx="812800" cy="251513"/>
          </a:xfrm>
        </p:grpSpPr>
        <p:sp>
          <p:nvSpPr>
            <p:cNvPr id="30" name="Freeform 30"/>
            <p:cNvSpPr/>
            <p:nvPr/>
          </p:nvSpPr>
          <p:spPr>
            <a:xfrm>
              <a:off x="0" y="0"/>
              <a:ext cx="812800" cy="194363"/>
            </a:xfrm>
            <a:custGeom>
              <a:avLst/>
              <a:gdLst/>
              <a:ahLst/>
              <a:cxnLst/>
              <a:rect l="l" t="t" r="r" b="b"/>
              <a:pathLst>
                <a:path w="812800" h="194363">
                  <a:moveTo>
                    <a:pt x="97181" y="0"/>
                  </a:moveTo>
                  <a:lnTo>
                    <a:pt x="715619" y="0"/>
                  </a:lnTo>
                  <a:cubicBezTo>
                    <a:pt x="769290" y="0"/>
                    <a:pt x="812800" y="43510"/>
                    <a:pt x="812800" y="97181"/>
                  </a:cubicBezTo>
                  <a:lnTo>
                    <a:pt x="812800" y="97181"/>
                  </a:lnTo>
                  <a:cubicBezTo>
                    <a:pt x="812800" y="150853"/>
                    <a:pt x="769290" y="194363"/>
                    <a:pt x="715619" y="194363"/>
                  </a:cubicBezTo>
                  <a:lnTo>
                    <a:pt x="97181" y="194363"/>
                  </a:lnTo>
                  <a:cubicBezTo>
                    <a:pt x="43510" y="194363"/>
                    <a:pt x="0" y="150853"/>
                    <a:pt x="0" y="97181"/>
                  </a:cubicBezTo>
                  <a:lnTo>
                    <a:pt x="0" y="97181"/>
                  </a:lnTo>
                  <a:cubicBezTo>
                    <a:pt x="0" y="43510"/>
                    <a:pt x="43510" y="0"/>
                    <a:pt x="97181" y="0"/>
                  </a:cubicBezTo>
                  <a:close/>
                </a:path>
              </a:pathLst>
            </a:custGeom>
            <a:solidFill>
              <a:srgbClr val="CB6CE6"/>
            </a:solidFill>
          </p:spPr>
        </p:sp>
        <p:sp>
          <p:nvSpPr>
            <p:cNvPr id="31" name="TextBox 31"/>
            <p:cNvSpPr txBox="1"/>
            <p:nvPr/>
          </p:nvSpPr>
          <p:spPr>
            <a:xfrm>
              <a:off x="0" y="-26978"/>
              <a:ext cx="812800" cy="251513"/>
            </a:xfrm>
            <a:prstGeom prst="rect">
              <a:avLst/>
            </a:prstGeom>
          </p:spPr>
          <p:txBody>
            <a:bodyPr lIns="50800" tIns="50800" rIns="50800" bIns="50800" rtlCol="0" anchor="ctr"/>
            <a:lstStyle/>
            <a:p>
              <a:pPr algn="ctr">
                <a:lnSpc>
                  <a:spcPts val="3597"/>
                </a:lnSpc>
              </a:pPr>
              <a:r>
                <a:rPr lang="en-US" sz="2414">
                  <a:solidFill>
                    <a:srgbClr val="000000"/>
                  </a:solidFill>
                  <a:latin typeface="Bogart Bold"/>
                </a:rPr>
                <a:t>5. Đèn ông sao</a:t>
              </a:r>
            </a:p>
          </p:txBody>
        </p:sp>
      </p:grpSp>
      <p:grpSp>
        <p:nvGrpSpPr>
          <p:cNvPr id="32" name="Group 32"/>
          <p:cNvGrpSpPr/>
          <p:nvPr/>
        </p:nvGrpSpPr>
        <p:grpSpPr>
          <a:xfrm>
            <a:off x="2938377" y="4493335"/>
            <a:ext cx="3086100" cy="954963"/>
            <a:chOff x="0" y="-21129"/>
            <a:chExt cx="812800" cy="251513"/>
          </a:xfrm>
        </p:grpSpPr>
        <p:sp>
          <p:nvSpPr>
            <p:cNvPr id="33" name="Freeform 33"/>
            <p:cNvSpPr/>
            <p:nvPr/>
          </p:nvSpPr>
          <p:spPr>
            <a:xfrm>
              <a:off x="0" y="0"/>
              <a:ext cx="812800" cy="194363"/>
            </a:xfrm>
            <a:custGeom>
              <a:avLst/>
              <a:gdLst/>
              <a:ahLst/>
              <a:cxnLst/>
              <a:rect l="l" t="t" r="r" b="b"/>
              <a:pathLst>
                <a:path w="812800" h="194363">
                  <a:moveTo>
                    <a:pt x="97181" y="0"/>
                  </a:moveTo>
                  <a:lnTo>
                    <a:pt x="715619" y="0"/>
                  </a:lnTo>
                  <a:cubicBezTo>
                    <a:pt x="769290" y="0"/>
                    <a:pt x="812800" y="43510"/>
                    <a:pt x="812800" y="97181"/>
                  </a:cubicBezTo>
                  <a:lnTo>
                    <a:pt x="812800" y="97181"/>
                  </a:lnTo>
                  <a:cubicBezTo>
                    <a:pt x="812800" y="150853"/>
                    <a:pt x="769290" y="194363"/>
                    <a:pt x="715619" y="194363"/>
                  </a:cubicBezTo>
                  <a:lnTo>
                    <a:pt x="97181" y="194363"/>
                  </a:lnTo>
                  <a:cubicBezTo>
                    <a:pt x="43510" y="194363"/>
                    <a:pt x="0" y="150853"/>
                    <a:pt x="0" y="97181"/>
                  </a:cubicBezTo>
                  <a:lnTo>
                    <a:pt x="0" y="97181"/>
                  </a:lnTo>
                  <a:cubicBezTo>
                    <a:pt x="0" y="43510"/>
                    <a:pt x="43510" y="0"/>
                    <a:pt x="97181" y="0"/>
                  </a:cubicBezTo>
                  <a:close/>
                </a:path>
              </a:pathLst>
            </a:custGeom>
            <a:solidFill>
              <a:srgbClr val="7ED957"/>
            </a:solidFill>
          </p:spPr>
        </p:sp>
        <p:sp>
          <p:nvSpPr>
            <p:cNvPr id="34" name="TextBox 34"/>
            <p:cNvSpPr txBox="1"/>
            <p:nvPr/>
          </p:nvSpPr>
          <p:spPr>
            <a:xfrm>
              <a:off x="0" y="-21129"/>
              <a:ext cx="812800" cy="251513"/>
            </a:xfrm>
            <a:prstGeom prst="rect">
              <a:avLst/>
            </a:prstGeom>
          </p:spPr>
          <p:txBody>
            <a:bodyPr lIns="50800" tIns="50800" rIns="50800" bIns="50800" rtlCol="0" anchor="ctr"/>
            <a:lstStyle/>
            <a:p>
              <a:pPr algn="ctr">
                <a:lnSpc>
                  <a:spcPts val="3597"/>
                </a:lnSpc>
              </a:pPr>
              <a:r>
                <a:rPr lang="en-US" sz="2414">
                  <a:solidFill>
                    <a:srgbClr val="000000"/>
                  </a:solidFill>
                  <a:latin typeface="Bogart Bold"/>
                </a:rPr>
                <a:t>3. Cờ cá ngựa</a:t>
              </a:r>
            </a:p>
          </p:txBody>
        </p:sp>
      </p:grpSp>
      <p:grpSp>
        <p:nvGrpSpPr>
          <p:cNvPr id="35" name="Group 35"/>
          <p:cNvGrpSpPr/>
          <p:nvPr/>
        </p:nvGrpSpPr>
        <p:grpSpPr>
          <a:xfrm>
            <a:off x="12308630" y="8531936"/>
            <a:ext cx="3086100" cy="954963"/>
            <a:chOff x="0" y="-26978"/>
            <a:chExt cx="812800" cy="251513"/>
          </a:xfrm>
        </p:grpSpPr>
        <p:sp>
          <p:nvSpPr>
            <p:cNvPr id="36" name="Freeform 36"/>
            <p:cNvSpPr/>
            <p:nvPr/>
          </p:nvSpPr>
          <p:spPr>
            <a:xfrm>
              <a:off x="0" y="0"/>
              <a:ext cx="812800" cy="194363"/>
            </a:xfrm>
            <a:custGeom>
              <a:avLst/>
              <a:gdLst/>
              <a:ahLst/>
              <a:cxnLst/>
              <a:rect l="l" t="t" r="r" b="b"/>
              <a:pathLst>
                <a:path w="812800" h="194363">
                  <a:moveTo>
                    <a:pt x="97181" y="0"/>
                  </a:moveTo>
                  <a:lnTo>
                    <a:pt x="715619" y="0"/>
                  </a:lnTo>
                  <a:cubicBezTo>
                    <a:pt x="769290" y="0"/>
                    <a:pt x="812800" y="43510"/>
                    <a:pt x="812800" y="97181"/>
                  </a:cubicBezTo>
                  <a:lnTo>
                    <a:pt x="812800" y="97181"/>
                  </a:lnTo>
                  <a:cubicBezTo>
                    <a:pt x="812800" y="150853"/>
                    <a:pt x="769290" y="194363"/>
                    <a:pt x="715619" y="194363"/>
                  </a:cubicBezTo>
                  <a:lnTo>
                    <a:pt x="97181" y="194363"/>
                  </a:lnTo>
                  <a:cubicBezTo>
                    <a:pt x="43510" y="194363"/>
                    <a:pt x="0" y="150853"/>
                    <a:pt x="0" y="97181"/>
                  </a:cubicBezTo>
                  <a:lnTo>
                    <a:pt x="0" y="97181"/>
                  </a:lnTo>
                  <a:cubicBezTo>
                    <a:pt x="0" y="43510"/>
                    <a:pt x="43510" y="0"/>
                    <a:pt x="97181" y="0"/>
                  </a:cubicBezTo>
                  <a:close/>
                </a:path>
              </a:pathLst>
            </a:custGeom>
            <a:solidFill>
              <a:srgbClr val="0CC0DF"/>
            </a:solidFill>
          </p:spPr>
        </p:sp>
        <p:sp>
          <p:nvSpPr>
            <p:cNvPr id="37" name="TextBox 37"/>
            <p:cNvSpPr txBox="1"/>
            <p:nvPr/>
          </p:nvSpPr>
          <p:spPr>
            <a:xfrm>
              <a:off x="0" y="-26978"/>
              <a:ext cx="812800" cy="251513"/>
            </a:xfrm>
            <a:prstGeom prst="rect">
              <a:avLst/>
            </a:prstGeom>
          </p:spPr>
          <p:txBody>
            <a:bodyPr lIns="50800" tIns="50800" rIns="50800" bIns="50800" rtlCol="0" anchor="ctr"/>
            <a:lstStyle/>
            <a:p>
              <a:pPr algn="ctr">
                <a:lnSpc>
                  <a:spcPts val="3597"/>
                </a:lnSpc>
              </a:pPr>
              <a:r>
                <a:rPr lang="en-US" sz="2414">
                  <a:solidFill>
                    <a:srgbClr val="000000"/>
                  </a:solidFill>
                  <a:latin typeface="Bogart Bold"/>
                </a:rPr>
                <a:t>6. Đầu sư tử</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trips(down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fltVal val="0"/>
                                          </p:val>
                                        </p:tav>
                                        <p:tav tm="100000">
                                          <p:val>
                                            <p:strVal val="#ppt_w"/>
                                          </p:val>
                                        </p:tav>
                                      </p:tavLst>
                                    </p:anim>
                                    <p:anim calcmode="lin" valueType="num">
                                      <p:cBhvr>
                                        <p:cTn id="13" dur="1000" fill="hold"/>
                                        <p:tgtEl>
                                          <p:spTgt spid="39"/>
                                        </p:tgtEl>
                                        <p:attrNameLst>
                                          <p:attrName>ppt_h</p:attrName>
                                        </p:attrNameLst>
                                      </p:cBhvr>
                                      <p:tavLst>
                                        <p:tav tm="0">
                                          <p:val>
                                            <p:fltVal val="0"/>
                                          </p:val>
                                        </p:tav>
                                        <p:tav tm="100000">
                                          <p:val>
                                            <p:strVal val="#ppt_h"/>
                                          </p:val>
                                        </p:tav>
                                      </p:tavLst>
                                    </p:anim>
                                    <p:anim calcmode="lin" valueType="num">
                                      <p:cBhvr>
                                        <p:cTn id="14" dur="1000" fill="hold"/>
                                        <p:tgtEl>
                                          <p:spTgt spid="39"/>
                                        </p:tgtEl>
                                        <p:attrNameLst>
                                          <p:attrName>style.rotation</p:attrName>
                                        </p:attrNameLst>
                                      </p:cBhvr>
                                      <p:tavLst>
                                        <p:tav tm="0">
                                          <p:val>
                                            <p:fltVal val="90"/>
                                          </p:val>
                                        </p:tav>
                                        <p:tav tm="100000">
                                          <p:val>
                                            <p:fltVal val="0"/>
                                          </p:val>
                                        </p:tav>
                                      </p:tavLst>
                                    </p:anim>
                                    <p:animEffect transition="in" filter="fade">
                                      <p:cBhvr>
                                        <p:cTn id="15" dur="10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258300"/>
            <a:ext cx="1049694" cy="1028700"/>
          </a:xfrm>
          <a:custGeom>
            <a:avLst/>
            <a:gdLst/>
            <a:ahLst/>
            <a:cxnLst/>
            <a:rect l="l" t="t" r="r" b="b"/>
            <a:pathLst>
              <a:path w="1049694" h="1028700">
                <a:moveTo>
                  <a:pt x="0" y="0"/>
                </a:moveTo>
                <a:lnTo>
                  <a:pt x="1049694" y="0"/>
                </a:lnTo>
                <a:lnTo>
                  <a:pt x="1049694" y="1028700"/>
                </a:lnTo>
                <a:lnTo>
                  <a:pt x="0" y="10287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7394675" y="8599486"/>
            <a:ext cx="893325" cy="1682873"/>
          </a:xfrm>
          <a:custGeom>
            <a:avLst/>
            <a:gdLst/>
            <a:ahLst/>
            <a:cxnLst/>
            <a:rect l="l" t="t" r="r" b="b"/>
            <a:pathLst>
              <a:path w="893325" h="1682873">
                <a:moveTo>
                  <a:pt x="0" y="0"/>
                </a:moveTo>
                <a:lnTo>
                  <a:pt x="893325" y="0"/>
                </a:lnTo>
                <a:lnTo>
                  <a:pt x="893325" y="1682872"/>
                </a:lnTo>
                <a:lnTo>
                  <a:pt x="0" y="168287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6917573" y="0"/>
            <a:ext cx="1370427" cy="1252798"/>
          </a:xfrm>
          <a:custGeom>
            <a:avLst/>
            <a:gdLst/>
            <a:ahLst/>
            <a:cxnLst/>
            <a:rect l="l" t="t" r="r" b="b"/>
            <a:pathLst>
              <a:path w="1370427" h="1252798">
                <a:moveTo>
                  <a:pt x="0" y="0"/>
                </a:moveTo>
                <a:lnTo>
                  <a:pt x="1370427" y="0"/>
                </a:lnTo>
                <a:lnTo>
                  <a:pt x="1370427" y="1252798"/>
                </a:lnTo>
                <a:lnTo>
                  <a:pt x="0" y="12527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948" y="0"/>
            <a:ext cx="1106642" cy="914824"/>
          </a:xfrm>
          <a:custGeom>
            <a:avLst/>
            <a:gdLst/>
            <a:ahLst/>
            <a:cxnLst/>
            <a:rect l="l" t="t" r="r" b="b"/>
            <a:pathLst>
              <a:path w="1106642" h="914824">
                <a:moveTo>
                  <a:pt x="0" y="0"/>
                </a:moveTo>
                <a:lnTo>
                  <a:pt x="1106642" y="0"/>
                </a:lnTo>
                <a:lnTo>
                  <a:pt x="1106642" y="914824"/>
                </a:lnTo>
                <a:lnTo>
                  <a:pt x="0" y="91482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5" name="Group 14">
            <a:extLst>
              <a:ext uri="{FF2B5EF4-FFF2-40B4-BE49-F238E27FC236}">
                <a16:creationId xmlns:a16="http://schemas.microsoft.com/office/drawing/2014/main" id="{8C8EDD7F-DF00-F5F1-A92B-3091DA95EA4D}"/>
              </a:ext>
            </a:extLst>
          </p:cNvPr>
          <p:cNvGrpSpPr/>
          <p:nvPr/>
        </p:nvGrpSpPr>
        <p:grpSpPr>
          <a:xfrm>
            <a:off x="1370427" y="2493707"/>
            <a:ext cx="14839644" cy="6071704"/>
            <a:chOff x="1370427" y="2493707"/>
            <a:chExt cx="14839644" cy="6071704"/>
          </a:xfrm>
        </p:grpSpPr>
        <p:sp>
          <p:nvSpPr>
            <p:cNvPr id="6" name="Freeform 6"/>
            <p:cNvSpPr/>
            <p:nvPr/>
          </p:nvSpPr>
          <p:spPr>
            <a:xfrm>
              <a:off x="2524869" y="2493707"/>
              <a:ext cx="2899850" cy="2899850"/>
            </a:xfrm>
            <a:custGeom>
              <a:avLst/>
              <a:gdLst/>
              <a:ahLst/>
              <a:cxnLst/>
              <a:rect l="l" t="t" r="r" b="b"/>
              <a:pathLst>
                <a:path w="2899850" h="2899850">
                  <a:moveTo>
                    <a:pt x="0" y="0"/>
                  </a:moveTo>
                  <a:lnTo>
                    <a:pt x="2899850" y="0"/>
                  </a:lnTo>
                  <a:lnTo>
                    <a:pt x="2899850" y="2899850"/>
                  </a:lnTo>
                  <a:lnTo>
                    <a:pt x="0" y="2899850"/>
                  </a:lnTo>
                  <a:lnTo>
                    <a:pt x="0" y="0"/>
                  </a:lnTo>
                  <a:close/>
                </a:path>
              </a:pathLst>
            </a:custGeom>
            <a:blipFill>
              <a:blip r:embed="rId10"/>
              <a:stretch>
                <a:fillRect/>
              </a:stretch>
            </a:blipFill>
          </p:spPr>
        </p:sp>
        <p:sp>
          <p:nvSpPr>
            <p:cNvPr id="7" name="Freeform 7"/>
            <p:cNvSpPr/>
            <p:nvPr/>
          </p:nvSpPr>
          <p:spPr>
            <a:xfrm>
              <a:off x="6559414" y="2493707"/>
              <a:ext cx="4985850" cy="2899850"/>
            </a:xfrm>
            <a:custGeom>
              <a:avLst/>
              <a:gdLst/>
              <a:ahLst/>
              <a:cxnLst/>
              <a:rect l="l" t="t" r="r" b="b"/>
              <a:pathLst>
                <a:path w="4985850" h="2899850">
                  <a:moveTo>
                    <a:pt x="0" y="0"/>
                  </a:moveTo>
                  <a:lnTo>
                    <a:pt x="4985851" y="0"/>
                  </a:lnTo>
                  <a:lnTo>
                    <a:pt x="4985851" y="2899850"/>
                  </a:lnTo>
                  <a:lnTo>
                    <a:pt x="0" y="2899850"/>
                  </a:lnTo>
                  <a:lnTo>
                    <a:pt x="0" y="0"/>
                  </a:lnTo>
                  <a:close/>
                </a:path>
              </a:pathLst>
            </a:custGeom>
            <a:blipFill>
              <a:blip r:embed="rId11"/>
              <a:stretch>
                <a:fillRect l="-1699" r="-1699"/>
              </a:stretch>
            </a:blipFill>
          </p:spPr>
        </p:sp>
        <p:sp>
          <p:nvSpPr>
            <p:cNvPr id="8" name="Freeform 8"/>
            <p:cNvSpPr/>
            <p:nvPr/>
          </p:nvSpPr>
          <p:spPr>
            <a:xfrm>
              <a:off x="12310918" y="2493707"/>
              <a:ext cx="2899850" cy="2899850"/>
            </a:xfrm>
            <a:custGeom>
              <a:avLst/>
              <a:gdLst/>
              <a:ahLst/>
              <a:cxnLst/>
              <a:rect l="l" t="t" r="r" b="b"/>
              <a:pathLst>
                <a:path w="2899850" h="2899850">
                  <a:moveTo>
                    <a:pt x="0" y="0"/>
                  </a:moveTo>
                  <a:lnTo>
                    <a:pt x="2899850" y="0"/>
                  </a:lnTo>
                  <a:lnTo>
                    <a:pt x="2899850" y="2899850"/>
                  </a:lnTo>
                  <a:lnTo>
                    <a:pt x="0" y="2899850"/>
                  </a:lnTo>
                  <a:lnTo>
                    <a:pt x="0" y="0"/>
                  </a:lnTo>
                  <a:close/>
                </a:path>
              </a:pathLst>
            </a:custGeom>
            <a:blipFill>
              <a:blip r:embed="rId12"/>
              <a:stretch>
                <a:fillRect/>
              </a:stretch>
            </a:blipFill>
          </p:spPr>
        </p:sp>
        <p:sp>
          <p:nvSpPr>
            <p:cNvPr id="9" name="Freeform 9"/>
            <p:cNvSpPr/>
            <p:nvPr/>
          </p:nvSpPr>
          <p:spPr>
            <a:xfrm>
              <a:off x="1370427" y="6017998"/>
              <a:ext cx="4793834" cy="2513339"/>
            </a:xfrm>
            <a:custGeom>
              <a:avLst/>
              <a:gdLst/>
              <a:ahLst/>
              <a:cxnLst/>
              <a:rect l="l" t="t" r="r" b="b"/>
              <a:pathLst>
                <a:path w="4793834" h="2513339">
                  <a:moveTo>
                    <a:pt x="0" y="0"/>
                  </a:moveTo>
                  <a:lnTo>
                    <a:pt x="4793834" y="0"/>
                  </a:lnTo>
                  <a:lnTo>
                    <a:pt x="4793834" y="2513339"/>
                  </a:lnTo>
                  <a:lnTo>
                    <a:pt x="0" y="2513339"/>
                  </a:lnTo>
                  <a:lnTo>
                    <a:pt x="0" y="0"/>
                  </a:lnTo>
                  <a:close/>
                </a:path>
              </a:pathLst>
            </a:custGeom>
            <a:blipFill>
              <a:blip r:embed="rId13"/>
              <a:stretch>
                <a:fillRect/>
              </a:stretch>
            </a:blipFill>
          </p:spPr>
        </p:sp>
        <p:sp>
          <p:nvSpPr>
            <p:cNvPr id="10" name="Freeform 10"/>
            <p:cNvSpPr/>
            <p:nvPr/>
          </p:nvSpPr>
          <p:spPr>
            <a:xfrm>
              <a:off x="7116224" y="5983924"/>
              <a:ext cx="3872231" cy="2581487"/>
            </a:xfrm>
            <a:custGeom>
              <a:avLst/>
              <a:gdLst/>
              <a:ahLst/>
              <a:cxnLst/>
              <a:rect l="l" t="t" r="r" b="b"/>
              <a:pathLst>
                <a:path w="3872231" h="2581487">
                  <a:moveTo>
                    <a:pt x="0" y="0"/>
                  </a:moveTo>
                  <a:lnTo>
                    <a:pt x="3872231" y="0"/>
                  </a:lnTo>
                  <a:lnTo>
                    <a:pt x="3872231" y="2581487"/>
                  </a:lnTo>
                  <a:lnTo>
                    <a:pt x="0" y="2581487"/>
                  </a:lnTo>
                  <a:lnTo>
                    <a:pt x="0" y="0"/>
                  </a:lnTo>
                  <a:close/>
                </a:path>
              </a:pathLst>
            </a:custGeom>
            <a:blipFill>
              <a:blip r:embed="rId14"/>
              <a:stretch>
                <a:fillRect/>
              </a:stretch>
            </a:blipFill>
          </p:spPr>
        </p:sp>
        <p:sp>
          <p:nvSpPr>
            <p:cNvPr id="11" name="Freeform 11"/>
            <p:cNvSpPr/>
            <p:nvPr/>
          </p:nvSpPr>
          <p:spPr>
            <a:xfrm>
              <a:off x="12111142" y="6052772"/>
              <a:ext cx="4098929" cy="2443791"/>
            </a:xfrm>
            <a:custGeom>
              <a:avLst/>
              <a:gdLst/>
              <a:ahLst/>
              <a:cxnLst/>
              <a:rect l="l" t="t" r="r" b="b"/>
              <a:pathLst>
                <a:path w="4098929" h="2443791">
                  <a:moveTo>
                    <a:pt x="0" y="0"/>
                  </a:moveTo>
                  <a:lnTo>
                    <a:pt x="4098929" y="0"/>
                  </a:lnTo>
                  <a:lnTo>
                    <a:pt x="4098929" y="2443791"/>
                  </a:lnTo>
                  <a:lnTo>
                    <a:pt x="0" y="2443791"/>
                  </a:lnTo>
                  <a:lnTo>
                    <a:pt x="0" y="0"/>
                  </a:lnTo>
                  <a:close/>
                </a:path>
              </a:pathLst>
            </a:custGeom>
            <a:blipFill>
              <a:blip r:embed="rId15"/>
              <a:stretch>
                <a:fillRect l="-3407" t="-32624" b="-40819"/>
              </a:stretch>
            </a:blipFill>
          </p:spPr>
        </p:sp>
      </p:grpSp>
      <p:sp>
        <p:nvSpPr>
          <p:cNvPr id="12" name="TextBox 12"/>
          <p:cNvSpPr txBox="1"/>
          <p:nvPr/>
        </p:nvSpPr>
        <p:spPr>
          <a:xfrm>
            <a:off x="1370427" y="-26501"/>
            <a:ext cx="15547147" cy="898525"/>
          </a:xfrm>
          <a:prstGeom prst="rect">
            <a:avLst/>
          </a:prstGeom>
        </p:spPr>
        <p:txBody>
          <a:bodyPr lIns="0" tIns="0" rIns="0" bIns="0" rtlCol="0" anchor="t">
            <a:spAutoFit/>
          </a:bodyPr>
          <a:lstStyle/>
          <a:p>
            <a:pPr marL="0" lvl="0" indent="0" algn="ctr">
              <a:lnSpc>
                <a:spcPts val="7999"/>
              </a:lnSpc>
              <a:spcBef>
                <a:spcPct val="0"/>
              </a:spcBef>
            </a:pPr>
            <a:r>
              <a:rPr lang="en-US" sz="3999" u="none" strike="noStrike">
                <a:solidFill>
                  <a:srgbClr val="233DFF"/>
                </a:solidFill>
                <a:latin typeface="Bogart Heavy"/>
              </a:rPr>
              <a:t>BÀI 10. ĐỒ CHƠI DÂN GIAN</a:t>
            </a:r>
          </a:p>
        </p:txBody>
      </p:sp>
      <p:sp>
        <p:nvSpPr>
          <p:cNvPr id="13" name="TextBox 13"/>
          <p:cNvSpPr txBox="1"/>
          <p:nvPr/>
        </p:nvSpPr>
        <p:spPr>
          <a:xfrm>
            <a:off x="348131" y="848149"/>
            <a:ext cx="6967069" cy="580390"/>
          </a:xfrm>
          <a:prstGeom prst="rect">
            <a:avLst/>
          </a:prstGeom>
        </p:spPr>
        <p:txBody>
          <a:bodyPr wrap="square" lIns="0" tIns="0" rIns="0" bIns="0" rtlCol="0" anchor="t">
            <a:spAutoFit/>
          </a:bodyPr>
          <a:lstStyle/>
          <a:p>
            <a:pPr algn="just">
              <a:lnSpc>
                <a:spcPts val="4760"/>
              </a:lnSpc>
            </a:pPr>
            <a:r>
              <a:rPr lang="en-US" sz="3400">
                <a:solidFill>
                  <a:srgbClr val="5E17EB"/>
                </a:solidFill>
                <a:latin typeface="Calistoga"/>
              </a:rPr>
              <a:t>1. MỘT SỐ LOẠI ĐỒ CHƠI DÂN GIAN</a:t>
            </a:r>
          </a:p>
        </p:txBody>
      </p:sp>
      <p:sp>
        <p:nvSpPr>
          <p:cNvPr id="14" name="TextBox 14"/>
          <p:cNvSpPr txBox="1"/>
          <p:nvPr/>
        </p:nvSpPr>
        <p:spPr>
          <a:xfrm>
            <a:off x="1563696" y="1486161"/>
            <a:ext cx="11503007" cy="695325"/>
          </a:xfrm>
          <a:prstGeom prst="rect">
            <a:avLst/>
          </a:prstGeom>
        </p:spPr>
        <p:txBody>
          <a:bodyPr lIns="0" tIns="0" rIns="0" bIns="0" rtlCol="0" anchor="t">
            <a:spAutoFit/>
          </a:bodyPr>
          <a:lstStyle/>
          <a:p>
            <a:pPr algn="just">
              <a:lnSpc>
                <a:spcPts val="6000"/>
              </a:lnSpc>
            </a:pPr>
            <a:r>
              <a:rPr lang="en-US" sz="3000">
                <a:solidFill>
                  <a:srgbClr val="000000"/>
                </a:solidFill>
                <a:latin typeface="Bogart Heavy"/>
              </a:rPr>
              <a:t>Em hãy kể tên một số loại đồ chơi dân gian mà em biết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258300"/>
            <a:ext cx="1049694" cy="1028700"/>
          </a:xfrm>
          <a:custGeom>
            <a:avLst/>
            <a:gdLst/>
            <a:ahLst/>
            <a:cxnLst/>
            <a:rect l="l" t="t" r="r" b="b"/>
            <a:pathLst>
              <a:path w="1049694" h="1028700">
                <a:moveTo>
                  <a:pt x="0" y="0"/>
                </a:moveTo>
                <a:lnTo>
                  <a:pt x="1049694" y="0"/>
                </a:lnTo>
                <a:lnTo>
                  <a:pt x="1049694" y="1028700"/>
                </a:lnTo>
                <a:lnTo>
                  <a:pt x="0" y="10287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7394675" y="8599486"/>
            <a:ext cx="893325" cy="1682873"/>
          </a:xfrm>
          <a:custGeom>
            <a:avLst/>
            <a:gdLst/>
            <a:ahLst/>
            <a:cxnLst/>
            <a:rect l="l" t="t" r="r" b="b"/>
            <a:pathLst>
              <a:path w="893325" h="1682873">
                <a:moveTo>
                  <a:pt x="0" y="0"/>
                </a:moveTo>
                <a:lnTo>
                  <a:pt x="893325" y="0"/>
                </a:lnTo>
                <a:lnTo>
                  <a:pt x="893325" y="1682872"/>
                </a:lnTo>
                <a:lnTo>
                  <a:pt x="0" y="168287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6917573" y="0"/>
            <a:ext cx="1370427" cy="1252798"/>
          </a:xfrm>
          <a:custGeom>
            <a:avLst/>
            <a:gdLst/>
            <a:ahLst/>
            <a:cxnLst/>
            <a:rect l="l" t="t" r="r" b="b"/>
            <a:pathLst>
              <a:path w="1370427" h="1252798">
                <a:moveTo>
                  <a:pt x="0" y="0"/>
                </a:moveTo>
                <a:lnTo>
                  <a:pt x="1370427" y="0"/>
                </a:lnTo>
                <a:lnTo>
                  <a:pt x="1370427" y="1252798"/>
                </a:lnTo>
                <a:lnTo>
                  <a:pt x="0" y="12527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948" y="0"/>
            <a:ext cx="1106642" cy="914824"/>
          </a:xfrm>
          <a:custGeom>
            <a:avLst/>
            <a:gdLst/>
            <a:ahLst/>
            <a:cxnLst/>
            <a:rect l="l" t="t" r="r" b="b"/>
            <a:pathLst>
              <a:path w="1106642" h="914824">
                <a:moveTo>
                  <a:pt x="0" y="0"/>
                </a:moveTo>
                <a:lnTo>
                  <a:pt x="1106642" y="0"/>
                </a:lnTo>
                <a:lnTo>
                  <a:pt x="1106642" y="914824"/>
                </a:lnTo>
                <a:lnTo>
                  <a:pt x="0" y="91482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1370427" y="-26501"/>
            <a:ext cx="15547147" cy="898525"/>
          </a:xfrm>
          <a:prstGeom prst="rect">
            <a:avLst/>
          </a:prstGeom>
        </p:spPr>
        <p:txBody>
          <a:bodyPr lIns="0" tIns="0" rIns="0" bIns="0" rtlCol="0" anchor="t">
            <a:spAutoFit/>
          </a:bodyPr>
          <a:lstStyle/>
          <a:p>
            <a:pPr marL="0" lvl="0" indent="0" algn="ctr">
              <a:lnSpc>
                <a:spcPts val="7999"/>
              </a:lnSpc>
              <a:spcBef>
                <a:spcPct val="0"/>
              </a:spcBef>
            </a:pPr>
            <a:r>
              <a:rPr lang="en-US" sz="3999" u="none" strike="noStrike">
                <a:solidFill>
                  <a:srgbClr val="233DFF"/>
                </a:solidFill>
                <a:latin typeface="Bogart Heavy"/>
              </a:rPr>
              <a:t>BÀI 10. ĐỒ CHƠI DÂN GIAN</a:t>
            </a:r>
          </a:p>
        </p:txBody>
      </p:sp>
      <p:sp>
        <p:nvSpPr>
          <p:cNvPr id="7" name="TextBox 7"/>
          <p:cNvSpPr txBox="1"/>
          <p:nvPr/>
        </p:nvSpPr>
        <p:spPr>
          <a:xfrm>
            <a:off x="348131" y="848149"/>
            <a:ext cx="7027571" cy="580390"/>
          </a:xfrm>
          <a:prstGeom prst="rect">
            <a:avLst/>
          </a:prstGeom>
        </p:spPr>
        <p:txBody>
          <a:bodyPr wrap="square" lIns="0" tIns="0" rIns="0" bIns="0" rtlCol="0" anchor="t">
            <a:spAutoFit/>
          </a:bodyPr>
          <a:lstStyle/>
          <a:p>
            <a:pPr algn="just">
              <a:lnSpc>
                <a:spcPts val="4760"/>
              </a:lnSpc>
            </a:pPr>
            <a:r>
              <a:rPr lang="en-US" sz="3400">
                <a:solidFill>
                  <a:srgbClr val="5E17EB"/>
                </a:solidFill>
                <a:latin typeface="Calistoga"/>
              </a:rPr>
              <a:t>1. MỘT SỐ LOẠI ĐỒ CHƠI DÂN GIAN</a:t>
            </a:r>
          </a:p>
        </p:txBody>
      </p:sp>
      <p:grpSp>
        <p:nvGrpSpPr>
          <p:cNvPr id="8" name="Group 8"/>
          <p:cNvGrpSpPr/>
          <p:nvPr/>
        </p:nvGrpSpPr>
        <p:grpSpPr>
          <a:xfrm>
            <a:off x="2422720" y="1252798"/>
            <a:ext cx="11700659" cy="6942391"/>
            <a:chOff x="0" y="0"/>
            <a:chExt cx="15600879" cy="9256522"/>
          </a:xfrm>
        </p:grpSpPr>
        <p:sp>
          <p:nvSpPr>
            <p:cNvPr id="9" name="Freeform 9"/>
            <p:cNvSpPr/>
            <p:nvPr/>
          </p:nvSpPr>
          <p:spPr>
            <a:xfrm>
              <a:off x="0" y="0"/>
              <a:ext cx="15600879" cy="9256522"/>
            </a:xfrm>
            <a:custGeom>
              <a:avLst/>
              <a:gdLst/>
              <a:ahLst/>
              <a:cxnLst/>
              <a:rect l="l" t="t" r="r" b="b"/>
              <a:pathLst>
                <a:path w="15600879" h="9256522">
                  <a:moveTo>
                    <a:pt x="0" y="0"/>
                  </a:moveTo>
                  <a:lnTo>
                    <a:pt x="15600879" y="0"/>
                  </a:lnTo>
                  <a:lnTo>
                    <a:pt x="15600879" y="9256522"/>
                  </a:lnTo>
                  <a:lnTo>
                    <a:pt x="0" y="9256522"/>
                  </a:lnTo>
                  <a:lnTo>
                    <a:pt x="0" y="0"/>
                  </a:lnTo>
                  <a:close/>
                </a:path>
              </a:pathLst>
            </a:custGeom>
            <a:blipFill>
              <a:blip r:embed="rId10"/>
              <a:stretch>
                <a:fillRect/>
              </a:stretch>
            </a:blipFill>
          </p:spPr>
        </p:sp>
        <p:sp>
          <p:nvSpPr>
            <p:cNvPr id="10" name="TextBox 10"/>
            <p:cNvSpPr txBox="1"/>
            <p:nvPr/>
          </p:nvSpPr>
          <p:spPr>
            <a:xfrm>
              <a:off x="611727" y="3397112"/>
              <a:ext cx="4387634" cy="2473789"/>
            </a:xfrm>
            <a:prstGeom prst="rect">
              <a:avLst/>
            </a:prstGeom>
          </p:spPr>
          <p:txBody>
            <a:bodyPr lIns="0" tIns="0" rIns="0" bIns="0" rtlCol="0" anchor="t">
              <a:spAutoFit/>
            </a:bodyPr>
            <a:lstStyle/>
            <a:p>
              <a:pPr algn="ctr">
                <a:lnSpc>
                  <a:spcPts val="5068"/>
                </a:lnSpc>
              </a:pPr>
              <a:r>
                <a:rPr lang="en-US" sz="3401">
                  <a:solidFill>
                    <a:srgbClr val="233DFF"/>
                  </a:solidFill>
                  <a:latin typeface="Bogart Bold"/>
                </a:rPr>
                <a:t>Em hãy chọn những mô tả đúng</a:t>
              </a:r>
            </a:p>
          </p:txBody>
        </p:sp>
        <p:sp>
          <p:nvSpPr>
            <p:cNvPr id="11" name="TextBox 11"/>
            <p:cNvSpPr txBox="1"/>
            <p:nvPr/>
          </p:nvSpPr>
          <p:spPr>
            <a:xfrm>
              <a:off x="8098734" y="221360"/>
              <a:ext cx="6007388" cy="1363796"/>
            </a:xfrm>
            <a:prstGeom prst="rect">
              <a:avLst/>
            </a:prstGeom>
          </p:spPr>
          <p:txBody>
            <a:bodyPr lIns="0" tIns="0" rIns="0" bIns="0" rtlCol="0" anchor="t">
              <a:spAutoFit/>
            </a:bodyPr>
            <a:lstStyle/>
            <a:p>
              <a:pPr algn="ctr">
                <a:lnSpc>
                  <a:spcPts val="4201"/>
                </a:lnSpc>
              </a:pPr>
              <a:r>
                <a:rPr lang="en-US" sz="2819">
                  <a:solidFill>
                    <a:srgbClr val="000000"/>
                  </a:solidFill>
                  <a:latin typeface="Bogart"/>
                </a:rPr>
                <a:t>Đồ chơi dân gian được làm từ vật liệu dễ kiếm, gần gũi</a:t>
              </a:r>
            </a:p>
          </p:txBody>
        </p:sp>
        <p:sp>
          <p:nvSpPr>
            <p:cNvPr id="12" name="TextBox 12"/>
            <p:cNvSpPr txBox="1"/>
            <p:nvPr/>
          </p:nvSpPr>
          <p:spPr>
            <a:xfrm>
              <a:off x="6711473" y="493993"/>
              <a:ext cx="1519966" cy="753086"/>
            </a:xfrm>
            <a:prstGeom prst="rect">
              <a:avLst/>
            </a:prstGeom>
          </p:spPr>
          <p:txBody>
            <a:bodyPr lIns="0" tIns="0" rIns="0" bIns="0" rtlCol="0" anchor="t">
              <a:spAutoFit/>
            </a:bodyPr>
            <a:lstStyle/>
            <a:p>
              <a:pPr algn="ctr">
                <a:lnSpc>
                  <a:spcPts val="4905"/>
                </a:lnSpc>
              </a:pPr>
              <a:r>
                <a:rPr lang="en-US" sz="3292">
                  <a:solidFill>
                    <a:srgbClr val="233DFF"/>
                  </a:solidFill>
                  <a:latin typeface="Bogart Bold"/>
                </a:rPr>
                <a:t>A</a:t>
              </a:r>
            </a:p>
          </p:txBody>
        </p:sp>
        <p:sp>
          <p:nvSpPr>
            <p:cNvPr id="13" name="TextBox 13"/>
            <p:cNvSpPr txBox="1"/>
            <p:nvPr/>
          </p:nvSpPr>
          <p:spPr>
            <a:xfrm>
              <a:off x="8015493" y="3008727"/>
              <a:ext cx="1519966" cy="753086"/>
            </a:xfrm>
            <a:prstGeom prst="rect">
              <a:avLst/>
            </a:prstGeom>
          </p:spPr>
          <p:txBody>
            <a:bodyPr lIns="0" tIns="0" rIns="0" bIns="0" rtlCol="0" anchor="t">
              <a:spAutoFit/>
            </a:bodyPr>
            <a:lstStyle/>
            <a:p>
              <a:pPr algn="ctr">
                <a:lnSpc>
                  <a:spcPts val="4905"/>
                </a:lnSpc>
              </a:pPr>
              <a:r>
                <a:rPr lang="en-US" sz="3292">
                  <a:solidFill>
                    <a:srgbClr val="233DFF"/>
                  </a:solidFill>
                  <a:latin typeface="Bogart Bold"/>
                </a:rPr>
                <a:t>B</a:t>
              </a:r>
            </a:p>
          </p:txBody>
        </p:sp>
        <p:sp>
          <p:nvSpPr>
            <p:cNvPr id="14" name="TextBox 14"/>
            <p:cNvSpPr txBox="1"/>
            <p:nvPr/>
          </p:nvSpPr>
          <p:spPr>
            <a:xfrm>
              <a:off x="8015493" y="5446733"/>
              <a:ext cx="1519966" cy="753086"/>
            </a:xfrm>
            <a:prstGeom prst="rect">
              <a:avLst/>
            </a:prstGeom>
          </p:spPr>
          <p:txBody>
            <a:bodyPr lIns="0" tIns="0" rIns="0" bIns="0" rtlCol="0" anchor="t">
              <a:spAutoFit/>
            </a:bodyPr>
            <a:lstStyle/>
            <a:p>
              <a:pPr algn="ctr">
                <a:lnSpc>
                  <a:spcPts val="4905"/>
                </a:lnSpc>
              </a:pPr>
              <a:r>
                <a:rPr lang="en-US" sz="3292">
                  <a:solidFill>
                    <a:srgbClr val="233DFF"/>
                  </a:solidFill>
                  <a:latin typeface="Bogart Bold"/>
                </a:rPr>
                <a:t>C</a:t>
              </a:r>
            </a:p>
          </p:txBody>
        </p:sp>
        <p:sp>
          <p:nvSpPr>
            <p:cNvPr id="15" name="TextBox 15"/>
            <p:cNvSpPr txBox="1"/>
            <p:nvPr/>
          </p:nvSpPr>
          <p:spPr>
            <a:xfrm>
              <a:off x="6711473" y="7877381"/>
              <a:ext cx="1519966" cy="753086"/>
            </a:xfrm>
            <a:prstGeom prst="rect">
              <a:avLst/>
            </a:prstGeom>
          </p:spPr>
          <p:txBody>
            <a:bodyPr lIns="0" tIns="0" rIns="0" bIns="0" rtlCol="0" anchor="t">
              <a:spAutoFit/>
            </a:bodyPr>
            <a:lstStyle/>
            <a:p>
              <a:pPr algn="ctr">
                <a:lnSpc>
                  <a:spcPts val="4905"/>
                </a:lnSpc>
              </a:pPr>
              <a:r>
                <a:rPr lang="en-US" sz="3292">
                  <a:solidFill>
                    <a:srgbClr val="233DFF"/>
                  </a:solidFill>
                  <a:latin typeface="Bogart Bold"/>
                </a:rPr>
                <a:t>D</a:t>
              </a:r>
            </a:p>
          </p:txBody>
        </p:sp>
        <p:sp>
          <p:nvSpPr>
            <p:cNvPr id="16" name="TextBox 16"/>
            <p:cNvSpPr txBox="1"/>
            <p:nvPr/>
          </p:nvSpPr>
          <p:spPr>
            <a:xfrm>
              <a:off x="9420291" y="2698253"/>
              <a:ext cx="5943217" cy="1300239"/>
            </a:xfrm>
            <a:prstGeom prst="rect">
              <a:avLst/>
            </a:prstGeom>
          </p:spPr>
          <p:txBody>
            <a:bodyPr lIns="0" tIns="0" rIns="0" bIns="0" rtlCol="0" anchor="t">
              <a:spAutoFit/>
            </a:bodyPr>
            <a:lstStyle/>
            <a:p>
              <a:pPr marL="0" lvl="0" indent="0" algn="ctr">
                <a:lnSpc>
                  <a:spcPts val="4016"/>
                </a:lnSpc>
                <a:spcBef>
                  <a:spcPct val="0"/>
                </a:spcBef>
              </a:pPr>
              <a:r>
                <a:rPr lang="en-US" sz="2695" u="none" strike="noStrike">
                  <a:solidFill>
                    <a:srgbClr val="000000"/>
                  </a:solidFill>
                  <a:latin typeface="Bogart"/>
                </a:rPr>
                <a:t>Đồ chơi dân gian là loại đồ chơi do thợ thủ công làm ra</a:t>
              </a:r>
            </a:p>
          </p:txBody>
        </p:sp>
        <p:sp>
          <p:nvSpPr>
            <p:cNvPr id="17" name="TextBox 17"/>
            <p:cNvSpPr txBox="1"/>
            <p:nvPr/>
          </p:nvSpPr>
          <p:spPr>
            <a:xfrm>
              <a:off x="9211999" y="5156706"/>
              <a:ext cx="6388880" cy="1300239"/>
            </a:xfrm>
            <a:prstGeom prst="rect">
              <a:avLst/>
            </a:prstGeom>
          </p:spPr>
          <p:txBody>
            <a:bodyPr lIns="0" tIns="0" rIns="0" bIns="0" rtlCol="0" anchor="t">
              <a:spAutoFit/>
            </a:bodyPr>
            <a:lstStyle/>
            <a:p>
              <a:pPr marL="0" lvl="0" indent="0" algn="ctr">
                <a:lnSpc>
                  <a:spcPts val="4016"/>
                </a:lnSpc>
                <a:spcBef>
                  <a:spcPct val="0"/>
                </a:spcBef>
              </a:pPr>
              <a:r>
                <a:rPr lang="en-US" sz="2695" u="none" strike="noStrike">
                  <a:solidFill>
                    <a:srgbClr val="000000"/>
                  </a:solidFill>
                  <a:latin typeface="Bogart"/>
                </a:rPr>
                <a:t>Đồ chơi dân gian là đồ chơi quen thuộc của nhiều thế hệ</a:t>
              </a:r>
            </a:p>
          </p:txBody>
        </p:sp>
        <p:sp>
          <p:nvSpPr>
            <p:cNvPr id="18" name="TextBox 18"/>
            <p:cNvSpPr txBox="1"/>
            <p:nvPr/>
          </p:nvSpPr>
          <p:spPr>
            <a:xfrm>
              <a:off x="8098734" y="7591927"/>
              <a:ext cx="5727272" cy="1361650"/>
            </a:xfrm>
            <a:prstGeom prst="rect">
              <a:avLst/>
            </a:prstGeom>
          </p:spPr>
          <p:txBody>
            <a:bodyPr lIns="0" tIns="0" rIns="0" bIns="0" rtlCol="0" anchor="t">
              <a:spAutoFit/>
            </a:bodyPr>
            <a:lstStyle/>
            <a:p>
              <a:pPr marL="0" lvl="0" indent="0" algn="ctr">
                <a:lnSpc>
                  <a:spcPts val="4201"/>
                </a:lnSpc>
                <a:spcBef>
                  <a:spcPct val="0"/>
                </a:spcBef>
              </a:pPr>
              <a:r>
                <a:rPr lang="en-US" sz="2819" u="none" strike="noStrike">
                  <a:solidFill>
                    <a:srgbClr val="000000"/>
                  </a:solidFill>
                  <a:latin typeface="Bogart"/>
                </a:rPr>
                <a:t>Mọi người đều có thể tự làm đồ chơi dân gian</a:t>
              </a:r>
            </a:p>
          </p:txBody>
        </p:sp>
      </p:grpSp>
      <p:grpSp>
        <p:nvGrpSpPr>
          <p:cNvPr id="19" name="Group 19"/>
          <p:cNvGrpSpPr/>
          <p:nvPr/>
        </p:nvGrpSpPr>
        <p:grpSpPr>
          <a:xfrm>
            <a:off x="1431867" y="8443205"/>
            <a:ext cx="15580635" cy="1630189"/>
            <a:chOff x="0" y="0"/>
            <a:chExt cx="4103542" cy="429350"/>
          </a:xfrm>
        </p:grpSpPr>
        <p:sp>
          <p:nvSpPr>
            <p:cNvPr id="20" name="Freeform 20"/>
            <p:cNvSpPr/>
            <p:nvPr/>
          </p:nvSpPr>
          <p:spPr>
            <a:xfrm>
              <a:off x="0" y="0"/>
              <a:ext cx="4103542" cy="429350"/>
            </a:xfrm>
            <a:custGeom>
              <a:avLst/>
              <a:gdLst/>
              <a:ahLst/>
              <a:cxnLst/>
              <a:rect l="l" t="t" r="r" b="b"/>
              <a:pathLst>
                <a:path w="4103542" h="429350">
                  <a:moveTo>
                    <a:pt x="25342" y="0"/>
                  </a:moveTo>
                  <a:lnTo>
                    <a:pt x="4078200" y="0"/>
                  </a:lnTo>
                  <a:cubicBezTo>
                    <a:pt x="4092196" y="0"/>
                    <a:pt x="4103542" y="11346"/>
                    <a:pt x="4103542" y="25342"/>
                  </a:cubicBezTo>
                  <a:lnTo>
                    <a:pt x="4103542" y="404009"/>
                  </a:lnTo>
                  <a:cubicBezTo>
                    <a:pt x="4103542" y="418004"/>
                    <a:pt x="4092196" y="429350"/>
                    <a:pt x="4078200" y="429350"/>
                  </a:cubicBezTo>
                  <a:lnTo>
                    <a:pt x="25342" y="429350"/>
                  </a:lnTo>
                  <a:cubicBezTo>
                    <a:pt x="11346" y="429350"/>
                    <a:pt x="0" y="418004"/>
                    <a:pt x="0" y="404009"/>
                  </a:cubicBezTo>
                  <a:lnTo>
                    <a:pt x="0" y="25342"/>
                  </a:lnTo>
                  <a:cubicBezTo>
                    <a:pt x="0" y="11346"/>
                    <a:pt x="11346" y="0"/>
                    <a:pt x="25342" y="0"/>
                  </a:cubicBezTo>
                  <a:close/>
                </a:path>
              </a:pathLst>
            </a:custGeom>
            <a:solidFill>
              <a:srgbClr val="7ED957"/>
            </a:solidFill>
          </p:spPr>
        </p:sp>
        <p:sp>
          <p:nvSpPr>
            <p:cNvPr id="21" name="TextBox 21"/>
            <p:cNvSpPr txBox="1"/>
            <p:nvPr/>
          </p:nvSpPr>
          <p:spPr>
            <a:xfrm>
              <a:off x="0" y="-57150"/>
              <a:ext cx="4103542" cy="486500"/>
            </a:xfrm>
            <a:prstGeom prst="rect">
              <a:avLst/>
            </a:prstGeom>
          </p:spPr>
          <p:txBody>
            <a:bodyPr lIns="50800" tIns="50800" rIns="50800" bIns="50800" rtlCol="0" anchor="ctr"/>
            <a:lstStyle/>
            <a:p>
              <a:pPr algn="ctr">
                <a:lnSpc>
                  <a:spcPts val="3597"/>
                </a:lnSpc>
              </a:pPr>
              <a:endParaRPr/>
            </a:p>
          </p:txBody>
        </p:sp>
      </p:grpSp>
      <p:sp>
        <p:nvSpPr>
          <p:cNvPr id="22" name="TextBox 22"/>
          <p:cNvSpPr txBox="1"/>
          <p:nvPr/>
        </p:nvSpPr>
        <p:spPr>
          <a:xfrm>
            <a:off x="1856478" y="8490465"/>
            <a:ext cx="14731413" cy="1536064"/>
          </a:xfrm>
          <a:prstGeom prst="rect">
            <a:avLst/>
          </a:prstGeom>
        </p:spPr>
        <p:txBody>
          <a:bodyPr lIns="0" tIns="0" rIns="0" bIns="0" rtlCol="0" anchor="t">
            <a:spAutoFit/>
          </a:bodyPr>
          <a:lstStyle/>
          <a:p>
            <a:pPr marL="0" lvl="0" indent="0" algn="just">
              <a:lnSpc>
                <a:spcPts val="4060"/>
              </a:lnSpc>
              <a:spcBef>
                <a:spcPct val="0"/>
              </a:spcBef>
            </a:pPr>
            <a:r>
              <a:rPr lang="en-US" sz="2900" u="none" strike="noStrike">
                <a:solidFill>
                  <a:srgbClr val="000000"/>
                </a:solidFill>
                <a:latin typeface="DejaVu Serif Bold"/>
              </a:rPr>
              <a:t>Đồ chơi dân gian có nhiều loại, được làm thủ công từ những chất liệu có sẵn trong tự nhiên và đời sống con người như mây, tre, nứa, giấy, bột gạo,...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258300"/>
            <a:ext cx="1049694" cy="1028700"/>
          </a:xfrm>
          <a:custGeom>
            <a:avLst/>
            <a:gdLst/>
            <a:ahLst/>
            <a:cxnLst/>
            <a:rect l="l" t="t" r="r" b="b"/>
            <a:pathLst>
              <a:path w="1049694" h="1028700">
                <a:moveTo>
                  <a:pt x="0" y="0"/>
                </a:moveTo>
                <a:lnTo>
                  <a:pt x="1049694" y="0"/>
                </a:lnTo>
                <a:lnTo>
                  <a:pt x="1049694" y="1028700"/>
                </a:lnTo>
                <a:lnTo>
                  <a:pt x="0" y="10287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7394675" y="8599486"/>
            <a:ext cx="893325" cy="1682873"/>
          </a:xfrm>
          <a:custGeom>
            <a:avLst/>
            <a:gdLst/>
            <a:ahLst/>
            <a:cxnLst/>
            <a:rect l="l" t="t" r="r" b="b"/>
            <a:pathLst>
              <a:path w="893325" h="1682873">
                <a:moveTo>
                  <a:pt x="0" y="0"/>
                </a:moveTo>
                <a:lnTo>
                  <a:pt x="893325" y="0"/>
                </a:lnTo>
                <a:lnTo>
                  <a:pt x="893325" y="1682872"/>
                </a:lnTo>
                <a:lnTo>
                  <a:pt x="0" y="168287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6917573" y="0"/>
            <a:ext cx="1370427" cy="1252798"/>
          </a:xfrm>
          <a:custGeom>
            <a:avLst/>
            <a:gdLst/>
            <a:ahLst/>
            <a:cxnLst/>
            <a:rect l="l" t="t" r="r" b="b"/>
            <a:pathLst>
              <a:path w="1370427" h="1252798">
                <a:moveTo>
                  <a:pt x="0" y="0"/>
                </a:moveTo>
                <a:lnTo>
                  <a:pt x="1370427" y="0"/>
                </a:lnTo>
                <a:lnTo>
                  <a:pt x="1370427" y="1252798"/>
                </a:lnTo>
                <a:lnTo>
                  <a:pt x="0" y="12527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948" y="0"/>
            <a:ext cx="1106642" cy="914824"/>
          </a:xfrm>
          <a:custGeom>
            <a:avLst/>
            <a:gdLst/>
            <a:ahLst/>
            <a:cxnLst/>
            <a:rect l="l" t="t" r="r" b="b"/>
            <a:pathLst>
              <a:path w="1106642" h="914824">
                <a:moveTo>
                  <a:pt x="0" y="0"/>
                </a:moveTo>
                <a:lnTo>
                  <a:pt x="1106642" y="0"/>
                </a:lnTo>
                <a:lnTo>
                  <a:pt x="1106642" y="914824"/>
                </a:lnTo>
                <a:lnTo>
                  <a:pt x="0" y="91482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1028700" y="1591863"/>
            <a:ext cx="856299" cy="1066176"/>
          </a:xfrm>
          <a:custGeom>
            <a:avLst/>
            <a:gdLst/>
            <a:ahLst/>
            <a:cxnLst/>
            <a:rect l="l" t="t" r="r" b="b"/>
            <a:pathLst>
              <a:path w="856299" h="1066176">
                <a:moveTo>
                  <a:pt x="0" y="0"/>
                </a:moveTo>
                <a:lnTo>
                  <a:pt x="856299" y="0"/>
                </a:lnTo>
                <a:lnTo>
                  <a:pt x="856299" y="1066176"/>
                </a:lnTo>
                <a:lnTo>
                  <a:pt x="0" y="1066176"/>
                </a:lnTo>
                <a:lnTo>
                  <a:pt x="0" y="0"/>
                </a:lnTo>
                <a:close/>
              </a:path>
            </a:pathLst>
          </a:custGeom>
          <a:blipFill>
            <a:blip r:embed="rId10"/>
            <a:stretch>
              <a:fillRect/>
            </a:stretch>
          </a:blipFill>
        </p:spPr>
      </p:sp>
      <p:sp>
        <p:nvSpPr>
          <p:cNvPr id="7" name="Freeform 7"/>
          <p:cNvSpPr/>
          <p:nvPr/>
        </p:nvSpPr>
        <p:spPr>
          <a:xfrm>
            <a:off x="2451593" y="3008304"/>
            <a:ext cx="3548097" cy="2669064"/>
          </a:xfrm>
          <a:custGeom>
            <a:avLst/>
            <a:gdLst/>
            <a:ahLst/>
            <a:cxnLst/>
            <a:rect l="l" t="t" r="r" b="b"/>
            <a:pathLst>
              <a:path w="3548097" h="2669064">
                <a:moveTo>
                  <a:pt x="0" y="0"/>
                </a:moveTo>
                <a:lnTo>
                  <a:pt x="3548097" y="0"/>
                </a:lnTo>
                <a:lnTo>
                  <a:pt x="3548097" y="2669064"/>
                </a:lnTo>
                <a:lnTo>
                  <a:pt x="0" y="2669064"/>
                </a:lnTo>
                <a:lnTo>
                  <a:pt x="0" y="0"/>
                </a:lnTo>
                <a:close/>
              </a:path>
            </a:pathLst>
          </a:custGeom>
          <a:blipFill>
            <a:blip r:embed="rId11"/>
            <a:stretch>
              <a:fillRect/>
            </a:stretch>
          </a:blipFill>
        </p:spPr>
      </p:sp>
      <p:sp>
        <p:nvSpPr>
          <p:cNvPr id="8" name="Freeform 8"/>
          <p:cNvSpPr/>
          <p:nvPr/>
        </p:nvSpPr>
        <p:spPr>
          <a:xfrm>
            <a:off x="2164537" y="2877738"/>
            <a:ext cx="778540" cy="778540"/>
          </a:xfrm>
          <a:custGeom>
            <a:avLst/>
            <a:gdLst/>
            <a:ahLst/>
            <a:cxnLst/>
            <a:rect l="l" t="t" r="r" b="b"/>
            <a:pathLst>
              <a:path w="778540" h="778540">
                <a:moveTo>
                  <a:pt x="0" y="0"/>
                </a:moveTo>
                <a:lnTo>
                  <a:pt x="778540" y="0"/>
                </a:lnTo>
                <a:lnTo>
                  <a:pt x="778540" y="778540"/>
                </a:lnTo>
                <a:lnTo>
                  <a:pt x="0" y="77854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7232230" y="3245629"/>
            <a:ext cx="3089902" cy="2431739"/>
          </a:xfrm>
          <a:custGeom>
            <a:avLst/>
            <a:gdLst/>
            <a:ahLst/>
            <a:cxnLst/>
            <a:rect l="l" t="t" r="r" b="b"/>
            <a:pathLst>
              <a:path w="3089902" h="2431739">
                <a:moveTo>
                  <a:pt x="0" y="0"/>
                </a:moveTo>
                <a:lnTo>
                  <a:pt x="3089902" y="0"/>
                </a:lnTo>
                <a:lnTo>
                  <a:pt x="3089902" y="2431739"/>
                </a:lnTo>
                <a:lnTo>
                  <a:pt x="0" y="2431739"/>
                </a:lnTo>
                <a:lnTo>
                  <a:pt x="0" y="0"/>
                </a:lnTo>
                <a:close/>
              </a:path>
            </a:pathLst>
          </a:custGeom>
          <a:blipFill>
            <a:blip r:embed="rId14"/>
            <a:stretch>
              <a:fillRect/>
            </a:stretch>
          </a:blipFill>
        </p:spPr>
      </p:sp>
      <p:sp>
        <p:nvSpPr>
          <p:cNvPr id="10" name="Freeform 10"/>
          <p:cNvSpPr/>
          <p:nvPr/>
        </p:nvSpPr>
        <p:spPr>
          <a:xfrm>
            <a:off x="6683139" y="2877738"/>
            <a:ext cx="778540" cy="778540"/>
          </a:xfrm>
          <a:custGeom>
            <a:avLst/>
            <a:gdLst/>
            <a:ahLst/>
            <a:cxnLst/>
            <a:rect l="l" t="t" r="r" b="b"/>
            <a:pathLst>
              <a:path w="778540" h="778540">
                <a:moveTo>
                  <a:pt x="0" y="0"/>
                </a:moveTo>
                <a:lnTo>
                  <a:pt x="778540" y="0"/>
                </a:lnTo>
                <a:lnTo>
                  <a:pt x="778540" y="778540"/>
                </a:lnTo>
                <a:lnTo>
                  <a:pt x="0" y="778540"/>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1" name="Freeform 11"/>
          <p:cNvSpPr/>
          <p:nvPr/>
        </p:nvSpPr>
        <p:spPr>
          <a:xfrm>
            <a:off x="12405909" y="3245629"/>
            <a:ext cx="2815002" cy="2431739"/>
          </a:xfrm>
          <a:custGeom>
            <a:avLst/>
            <a:gdLst/>
            <a:ahLst/>
            <a:cxnLst/>
            <a:rect l="l" t="t" r="r" b="b"/>
            <a:pathLst>
              <a:path w="2815002" h="2431739">
                <a:moveTo>
                  <a:pt x="0" y="0"/>
                </a:moveTo>
                <a:lnTo>
                  <a:pt x="2815002" y="0"/>
                </a:lnTo>
                <a:lnTo>
                  <a:pt x="2815002" y="2431739"/>
                </a:lnTo>
                <a:lnTo>
                  <a:pt x="0" y="2431739"/>
                </a:lnTo>
                <a:lnTo>
                  <a:pt x="0" y="0"/>
                </a:lnTo>
                <a:close/>
              </a:path>
            </a:pathLst>
          </a:custGeom>
          <a:blipFill>
            <a:blip r:embed="rId17"/>
            <a:stretch>
              <a:fillRect/>
            </a:stretch>
          </a:blipFill>
        </p:spPr>
      </p:sp>
      <p:sp>
        <p:nvSpPr>
          <p:cNvPr id="12" name="Freeform 12"/>
          <p:cNvSpPr/>
          <p:nvPr/>
        </p:nvSpPr>
        <p:spPr>
          <a:xfrm>
            <a:off x="11911798" y="2877738"/>
            <a:ext cx="732378" cy="732378"/>
          </a:xfrm>
          <a:custGeom>
            <a:avLst/>
            <a:gdLst/>
            <a:ahLst/>
            <a:cxnLst/>
            <a:rect l="l" t="t" r="r" b="b"/>
            <a:pathLst>
              <a:path w="732378" h="732378">
                <a:moveTo>
                  <a:pt x="0" y="0"/>
                </a:moveTo>
                <a:lnTo>
                  <a:pt x="732378" y="0"/>
                </a:lnTo>
                <a:lnTo>
                  <a:pt x="732378" y="732378"/>
                </a:lnTo>
                <a:lnTo>
                  <a:pt x="0" y="732378"/>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TextBox 13"/>
          <p:cNvSpPr txBox="1"/>
          <p:nvPr/>
        </p:nvSpPr>
        <p:spPr>
          <a:xfrm>
            <a:off x="1370427" y="-26501"/>
            <a:ext cx="15547147" cy="898525"/>
          </a:xfrm>
          <a:prstGeom prst="rect">
            <a:avLst/>
          </a:prstGeom>
        </p:spPr>
        <p:txBody>
          <a:bodyPr lIns="0" tIns="0" rIns="0" bIns="0" rtlCol="0" anchor="t">
            <a:spAutoFit/>
          </a:bodyPr>
          <a:lstStyle/>
          <a:p>
            <a:pPr marL="0" lvl="0" indent="0" algn="ctr">
              <a:lnSpc>
                <a:spcPts val="7999"/>
              </a:lnSpc>
              <a:spcBef>
                <a:spcPct val="0"/>
              </a:spcBef>
            </a:pPr>
            <a:r>
              <a:rPr lang="en-US" sz="3999" u="none" strike="noStrike">
                <a:solidFill>
                  <a:srgbClr val="233DFF"/>
                </a:solidFill>
                <a:latin typeface="Bogart Heavy"/>
              </a:rPr>
              <a:t>BÀI 10. ĐỒ CHƠI DÂN GIAN</a:t>
            </a:r>
          </a:p>
        </p:txBody>
      </p:sp>
      <p:sp>
        <p:nvSpPr>
          <p:cNvPr id="14" name="TextBox 14"/>
          <p:cNvSpPr txBox="1"/>
          <p:nvPr/>
        </p:nvSpPr>
        <p:spPr>
          <a:xfrm>
            <a:off x="348130" y="848149"/>
            <a:ext cx="6205069" cy="580390"/>
          </a:xfrm>
          <a:prstGeom prst="rect">
            <a:avLst/>
          </a:prstGeom>
        </p:spPr>
        <p:txBody>
          <a:bodyPr wrap="square" lIns="0" tIns="0" rIns="0" bIns="0" rtlCol="0" anchor="t">
            <a:spAutoFit/>
          </a:bodyPr>
          <a:lstStyle/>
          <a:p>
            <a:pPr algn="just">
              <a:lnSpc>
                <a:spcPts val="4760"/>
              </a:lnSpc>
            </a:pPr>
            <a:r>
              <a:rPr lang="en-US" sz="3400">
                <a:solidFill>
                  <a:srgbClr val="0D590E"/>
                </a:solidFill>
                <a:latin typeface="Calistoga"/>
              </a:rPr>
              <a:t>2. SỬ DỤNG ĐỒ CHƠI DÂN GIAN</a:t>
            </a:r>
          </a:p>
        </p:txBody>
      </p:sp>
      <p:sp>
        <p:nvSpPr>
          <p:cNvPr id="15" name="TextBox 15"/>
          <p:cNvSpPr txBox="1"/>
          <p:nvPr/>
        </p:nvSpPr>
        <p:spPr>
          <a:xfrm>
            <a:off x="2004370" y="1429938"/>
            <a:ext cx="15598417" cy="1285875"/>
          </a:xfrm>
          <a:prstGeom prst="rect">
            <a:avLst/>
          </a:prstGeom>
        </p:spPr>
        <p:txBody>
          <a:bodyPr lIns="0" tIns="0" rIns="0" bIns="0" rtlCol="0" anchor="t">
            <a:spAutoFit/>
          </a:bodyPr>
          <a:lstStyle/>
          <a:p>
            <a:pPr algn="just">
              <a:lnSpc>
                <a:spcPts val="5250"/>
              </a:lnSpc>
            </a:pPr>
            <a:r>
              <a:rPr lang="en-US" sz="3000">
                <a:solidFill>
                  <a:srgbClr val="000000"/>
                </a:solidFill>
                <a:latin typeface="Bogart Heavy"/>
              </a:rPr>
              <a:t>Em hãy quan sát và cho biết tranh nào trong </a:t>
            </a:r>
            <a:r>
              <a:rPr lang="en-US" sz="3000">
                <a:solidFill>
                  <a:srgbClr val="DE0F3F"/>
                </a:solidFill>
                <a:latin typeface="Bogart Heavy"/>
              </a:rPr>
              <a:t>Hình 2</a:t>
            </a:r>
            <a:r>
              <a:rPr lang="en-US" sz="3000">
                <a:solidFill>
                  <a:srgbClr val="000000"/>
                </a:solidFill>
                <a:latin typeface="Bogart Heavy"/>
              </a:rPr>
              <a:t> thể hiện việc sử dụng đồ chơi dân gian không đúng cách và không phù hợp với lứa tuổi.</a:t>
            </a:r>
          </a:p>
        </p:txBody>
      </p:sp>
      <p:grpSp>
        <p:nvGrpSpPr>
          <p:cNvPr id="16" name="Group 16"/>
          <p:cNvGrpSpPr/>
          <p:nvPr/>
        </p:nvGrpSpPr>
        <p:grpSpPr>
          <a:xfrm>
            <a:off x="2164537" y="6210768"/>
            <a:ext cx="3802968" cy="3047532"/>
            <a:chOff x="0" y="0"/>
            <a:chExt cx="5070624" cy="4063376"/>
          </a:xfrm>
        </p:grpSpPr>
        <p:sp>
          <p:nvSpPr>
            <p:cNvPr id="17" name="Freeform 17"/>
            <p:cNvSpPr/>
            <p:nvPr/>
          </p:nvSpPr>
          <p:spPr>
            <a:xfrm>
              <a:off x="741889" y="641802"/>
              <a:ext cx="4328735" cy="3421574"/>
            </a:xfrm>
            <a:custGeom>
              <a:avLst/>
              <a:gdLst/>
              <a:ahLst/>
              <a:cxnLst/>
              <a:rect l="l" t="t" r="r" b="b"/>
              <a:pathLst>
                <a:path w="4328735" h="3421574">
                  <a:moveTo>
                    <a:pt x="0" y="0"/>
                  </a:moveTo>
                  <a:lnTo>
                    <a:pt x="4328735" y="0"/>
                  </a:lnTo>
                  <a:lnTo>
                    <a:pt x="4328735" y="3421574"/>
                  </a:lnTo>
                  <a:lnTo>
                    <a:pt x="0" y="3421574"/>
                  </a:lnTo>
                  <a:lnTo>
                    <a:pt x="0" y="0"/>
                  </a:lnTo>
                  <a:close/>
                </a:path>
              </a:pathLst>
            </a:custGeom>
            <a:blipFill>
              <a:blip r:embed="rId20"/>
              <a:stretch>
                <a:fillRect/>
              </a:stretch>
            </a:blipFill>
          </p:spPr>
        </p:sp>
        <p:sp>
          <p:nvSpPr>
            <p:cNvPr id="18" name="Freeform 18"/>
            <p:cNvSpPr/>
            <p:nvPr/>
          </p:nvSpPr>
          <p:spPr>
            <a:xfrm>
              <a:off x="0" y="0"/>
              <a:ext cx="1038053" cy="1038053"/>
            </a:xfrm>
            <a:custGeom>
              <a:avLst/>
              <a:gdLst/>
              <a:ahLst/>
              <a:cxnLst/>
              <a:rect l="l" t="t" r="r" b="b"/>
              <a:pathLst>
                <a:path w="1038053" h="1038053">
                  <a:moveTo>
                    <a:pt x="0" y="0"/>
                  </a:moveTo>
                  <a:lnTo>
                    <a:pt x="1038053" y="0"/>
                  </a:lnTo>
                  <a:lnTo>
                    <a:pt x="1038053" y="1038053"/>
                  </a:lnTo>
                  <a:lnTo>
                    <a:pt x="0" y="1038053"/>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grpSp>
      <p:grpSp>
        <p:nvGrpSpPr>
          <p:cNvPr id="19" name="Group 19"/>
          <p:cNvGrpSpPr/>
          <p:nvPr/>
        </p:nvGrpSpPr>
        <p:grpSpPr>
          <a:xfrm>
            <a:off x="6683139" y="6210768"/>
            <a:ext cx="3351869" cy="3047532"/>
            <a:chOff x="0" y="0"/>
            <a:chExt cx="4469159" cy="4063376"/>
          </a:xfrm>
        </p:grpSpPr>
        <p:sp>
          <p:nvSpPr>
            <p:cNvPr id="20" name="Freeform 20"/>
            <p:cNvSpPr/>
            <p:nvPr/>
          </p:nvSpPr>
          <p:spPr>
            <a:xfrm>
              <a:off x="732121" y="641802"/>
              <a:ext cx="3737038" cy="3421574"/>
            </a:xfrm>
            <a:custGeom>
              <a:avLst/>
              <a:gdLst/>
              <a:ahLst/>
              <a:cxnLst/>
              <a:rect l="l" t="t" r="r" b="b"/>
              <a:pathLst>
                <a:path w="3737038" h="3421574">
                  <a:moveTo>
                    <a:pt x="0" y="0"/>
                  </a:moveTo>
                  <a:lnTo>
                    <a:pt x="3737038" y="0"/>
                  </a:lnTo>
                  <a:lnTo>
                    <a:pt x="3737038" y="3421574"/>
                  </a:lnTo>
                  <a:lnTo>
                    <a:pt x="0" y="3421574"/>
                  </a:lnTo>
                  <a:lnTo>
                    <a:pt x="0" y="0"/>
                  </a:lnTo>
                  <a:close/>
                </a:path>
              </a:pathLst>
            </a:custGeom>
            <a:blipFill>
              <a:blip r:embed="rId23"/>
              <a:stretch>
                <a:fillRect/>
              </a:stretch>
            </a:blipFill>
          </p:spPr>
        </p:sp>
        <p:sp>
          <p:nvSpPr>
            <p:cNvPr id="21" name="Freeform 21"/>
            <p:cNvSpPr/>
            <p:nvPr/>
          </p:nvSpPr>
          <p:spPr>
            <a:xfrm>
              <a:off x="0" y="0"/>
              <a:ext cx="1038053" cy="1038053"/>
            </a:xfrm>
            <a:custGeom>
              <a:avLst/>
              <a:gdLst/>
              <a:ahLst/>
              <a:cxnLst/>
              <a:rect l="l" t="t" r="r" b="b"/>
              <a:pathLst>
                <a:path w="1038053" h="1038053">
                  <a:moveTo>
                    <a:pt x="0" y="0"/>
                  </a:moveTo>
                  <a:lnTo>
                    <a:pt x="1038053" y="0"/>
                  </a:lnTo>
                  <a:lnTo>
                    <a:pt x="1038053" y="1038053"/>
                  </a:lnTo>
                  <a:lnTo>
                    <a:pt x="0" y="1038053"/>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grpSp>
      <p:grpSp>
        <p:nvGrpSpPr>
          <p:cNvPr id="22" name="Group 22"/>
          <p:cNvGrpSpPr/>
          <p:nvPr/>
        </p:nvGrpSpPr>
        <p:grpSpPr>
          <a:xfrm>
            <a:off x="12016639" y="6210768"/>
            <a:ext cx="3275438" cy="3047532"/>
            <a:chOff x="0" y="0"/>
            <a:chExt cx="4367251" cy="4063376"/>
          </a:xfrm>
        </p:grpSpPr>
        <p:sp>
          <p:nvSpPr>
            <p:cNvPr id="23" name="Freeform 23"/>
            <p:cNvSpPr/>
            <p:nvPr/>
          </p:nvSpPr>
          <p:spPr>
            <a:xfrm>
              <a:off x="519026" y="641802"/>
              <a:ext cx="3848225" cy="3421574"/>
            </a:xfrm>
            <a:custGeom>
              <a:avLst/>
              <a:gdLst/>
              <a:ahLst/>
              <a:cxnLst/>
              <a:rect l="l" t="t" r="r" b="b"/>
              <a:pathLst>
                <a:path w="3848225" h="3421574">
                  <a:moveTo>
                    <a:pt x="0" y="0"/>
                  </a:moveTo>
                  <a:lnTo>
                    <a:pt x="3848225" y="0"/>
                  </a:lnTo>
                  <a:lnTo>
                    <a:pt x="3848225" y="3421574"/>
                  </a:lnTo>
                  <a:lnTo>
                    <a:pt x="0" y="3421574"/>
                  </a:lnTo>
                  <a:lnTo>
                    <a:pt x="0" y="0"/>
                  </a:lnTo>
                  <a:close/>
                </a:path>
              </a:pathLst>
            </a:custGeom>
            <a:blipFill>
              <a:blip r:embed="rId26"/>
              <a:stretch>
                <a:fillRect/>
              </a:stretch>
            </a:blipFill>
          </p:spPr>
        </p:sp>
        <p:sp>
          <p:nvSpPr>
            <p:cNvPr id="24" name="Freeform 24"/>
            <p:cNvSpPr/>
            <p:nvPr/>
          </p:nvSpPr>
          <p:spPr>
            <a:xfrm>
              <a:off x="0" y="0"/>
              <a:ext cx="1038053" cy="1038053"/>
            </a:xfrm>
            <a:custGeom>
              <a:avLst/>
              <a:gdLst/>
              <a:ahLst/>
              <a:cxnLst/>
              <a:rect l="l" t="t" r="r" b="b"/>
              <a:pathLst>
                <a:path w="1038053" h="1038053">
                  <a:moveTo>
                    <a:pt x="0" y="0"/>
                  </a:moveTo>
                  <a:lnTo>
                    <a:pt x="1038053" y="0"/>
                  </a:lnTo>
                  <a:lnTo>
                    <a:pt x="1038053" y="1038053"/>
                  </a:lnTo>
                  <a:lnTo>
                    <a:pt x="0" y="1038053"/>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grpSp>
      <p:sp>
        <p:nvSpPr>
          <p:cNvPr id="25" name="TextBox 25"/>
          <p:cNvSpPr txBox="1"/>
          <p:nvPr/>
        </p:nvSpPr>
        <p:spPr>
          <a:xfrm>
            <a:off x="8428514" y="9357360"/>
            <a:ext cx="1430972" cy="621029"/>
          </a:xfrm>
          <a:prstGeom prst="rect">
            <a:avLst/>
          </a:prstGeom>
        </p:spPr>
        <p:txBody>
          <a:bodyPr lIns="0" tIns="0" rIns="0" bIns="0" rtlCol="0" anchor="t">
            <a:spAutoFit/>
          </a:bodyPr>
          <a:lstStyle/>
          <a:p>
            <a:pPr algn="just">
              <a:lnSpc>
                <a:spcPts val="5400"/>
              </a:lnSpc>
            </a:pPr>
            <a:r>
              <a:rPr lang="en-US" sz="2700">
                <a:solidFill>
                  <a:srgbClr val="000000"/>
                </a:solidFill>
                <a:latin typeface="Bogart Heavy"/>
              </a:rPr>
              <a:t>Hình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par>
                                <p:cTn id="37" presetID="3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par>
                                <p:cTn id="43" presetID="3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par>
                                <p:cTn id="49" presetID="3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90"/>
                                          </p:val>
                                        </p:tav>
                                        <p:tav tm="100000">
                                          <p:val>
                                            <p:fltVal val="0"/>
                                          </p:val>
                                        </p:tav>
                                      </p:tavLst>
                                    </p:anim>
                                    <p:animEffect transition="in" filter="fade">
                                      <p:cBhvr>
                                        <p:cTn id="54" dur="1000"/>
                                        <p:tgtEl>
                                          <p:spTgt spid="16"/>
                                        </p:tgtEl>
                                      </p:cBhvr>
                                    </p:animEffect>
                                  </p:childTnLst>
                                </p:cTn>
                              </p:par>
                              <p:par>
                                <p:cTn id="55" presetID="3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1000" fill="hold"/>
                                        <p:tgtEl>
                                          <p:spTgt spid="19"/>
                                        </p:tgtEl>
                                        <p:attrNameLst>
                                          <p:attrName>ppt_w</p:attrName>
                                        </p:attrNameLst>
                                      </p:cBhvr>
                                      <p:tavLst>
                                        <p:tav tm="0">
                                          <p:val>
                                            <p:fltVal val="0"/>
                                          </p:val>
                                        </p:tav>
                                        <p:tav tm="100000">
                                          <p:val>
                                            <p:strVal val="#ppt_w"/>
                                          </p:val>
                                        </p:tav>
                                      </p:tavLst>
                                    </p:anim>
                                    <p:anim calcmode="lin" valueType="num">
                                      <p:cBhvr>
                                        <p:cTn id="58" dur="1000" fill="hold"/>
                                        <p:tgtEl>
                                          <p:spTgt spid="19"/>
                                        </p:tgtEl>
                                        <p:attrNameLst>
                                          <p:attrName>ppt_h</p:attrName>
                                        </p:attrNameLst>
                                      </p:cBhvr>
                                      <p:tavLst>
                                        <p:tav tm="0">
                                          <p:val>
                                            <p:fltVal val="0"/>
                                          </p:val>
                                        </p:tav>
                                        <p:tav tm="100000">
                                          <p:val>
                                            <p:strVal val="#ppt_h"/>
                                          </p:val>
                                        </p:tav>
                                      </p:tavLst>
                                    </p:anim>
                                    <p:anim calcmode="lin" valueType="num">
                                      <p:cBhvr>
                                        <p:cTn id="59" dur="1000" fill="hold"/>
                                        <p:tgtEl>
                                          <p:spTgt spid="19"/>
                                        </p:tgtEl>
                                        <p:attrNameLst>
                                          <p:attrName>style.rotation</p:attrName>
                                        </p:attrNameLst>
                                      </p:cBhvr>
                                      <p:tavLst>
                                        <p:tav tm="0">
                                          <p:val>
                                            <p:fltVal val="90"/>
                                          </p:val>
                                        </p:tav>
                                        <p:tav tm="100000">
                                          <p:val>
                                            <p:fltVal val="0"/>
                                          </p:val>
                                        </p:tav>
                                      </p:tavLst>
                                    </p:anim>
                                    <p:animEffect transition="in" filter="fade">
                                      <p:cBhvr>
                                        <p:cTn id="60" dur="1000"/>
                                        <p:tgtEl>
                                          <p:spTgt spid="19"/>
                                        </p:tgtEl>
                                      </p:cBhvr>
                                    </p:animEffect>
                                  </p:childTnLst>
                                </p:cTn>
                              </p:par>
                              <p:par>
                                <p:cTn id="61" presetID="31"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circle(in)">
                                      <p:cBhvr>
                                        <p:cTn id="7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258300"/>
            <a:ext cx="1049694" cy="1028700"/>
          </a:xfrm>
          <a:custGeom>
            <a:avLst/>
            <a:gdLst/>
            <a:ahLst/>
            <a:cxnLst/>
            <a:rect l="l" t="t" r="r" b="b"/>
            <a:pathLst>
              <a:path w="1049694" h="1028700">
                <a:moveTo>
                  <a:pt x="0" y="0"/>
                </a:moveTo>
                <a:lnTo>
                  <a:pt x="1049694" y="0"/>
                </a:lnTo>
                <a:lnTo>
                  <a:pt x="1049694" y="1028700"/>
                </a:lnTo>
                <a:lnTo>
                  <a:pt x="0" y="10287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7394675" y="8599486"/>
            <a:ext cx="893325" cy="1682873"/>
          </a:xfrm>
          <a:custGeom>
            <a:avLst/>
            <a:gdLst/>
            <a:ahLst/>
            <a:cxnLst/>
            <a:rect l="l" t="t" r="r" b="b"/>
            <a:pathLst>
              <a:path w="893325" h="1682873">
                <a:moveTo>
                  <a:pt x="0" y="0"/>
                </a:moveTo>
                <a:lnTo>
                  <a:pt x="893325" y="0"/>
                </a:lnTo>
                <a:lnTo>
                  <a:pt x="893325" y="1682872"/>
                </a:lnTo>
                <a:lnTo>
                  <a:pt x="0" y="168287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6917573" y="0"/>
            <a:ext cx="1370427" cy="1252798"/>
          </a:xfrm>
          <a:custGeom>
            <a:avLst/>
            <a:gdLst/>
            <a:ahLst/>
            <a:cxnLst/>
            <a:rect l="l" t="t" r="r" b="b"/>
            <a:pathLst>
              <a:path w="1370427" h="1252798">
                <a:moveTo>
                  <a:pt x="0" y="0"/>
                </a:moveTo>
                <a:lnTo>
                  <a:pt x="1370427" y="0"/>
                </a:lnTo>
                <a:lnTo>
                  <a:pt x="1370427" y="1252798"/>
                </a:lnTo>
                <a:lnTo>
                  <a:pt x="0" y="12527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948" y="0"/>
            <a:ext cx="1106642" cy="914824"/>
          </a:xfrm>
          <a:custGeom>
            <a:avLst/>
            <a:gdLst/>
            <a:ahLst/>
            <a:cxnLst/>
            <a:rect l="l" t="t" r="r" b="b"/>
            <a:pathLst>
              <a:path w="1106642" h="914824">
                <a:moveTo>
                  <a:pt x="0" y="0"/>
                </a:moveTo>
                <a:lnTo>
                  <a:pt x="1106642" y="0"/>
                </a:lnTo>
                <a:lnTo>
                  <a:pt x="1106642" y="914824"/>
                </a:lnTo>
                <a:lnTo>
                  <a:pt x="0" y="91482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1472483" y="1564254"/>
            <a:ext cx="3835152" cy="2799630"/>
            <a:chOff x="0" y="0"/>
            <a:chExt cx="5113536" cy="3732840"/>
          </a:xfrm>
        </p:grpSpPr>
        <p:sp>
          <p:nvSpPr>
            <p:cNvPr id="7" name="Freeform 7"/>
            <p:cNvSpPr/>
            <p:nvPr/>
          </p:nvSpPr>
          <p:spPr>
            <a:xfrm>
              <a:off x="382740" y="174088"/>
              <a:ext cx="4730796" cy="3558752"/>
            </a:xfrm>
            <a:custGeom>
              <a:avLst/>
              <a:gdLst/>
              <a:ahLst/>
              <a:cxnLst/>
              <a:rect l="l" t="t" r="r" b="b"/>
              <a:pathLst>
                <a:path w="4730796" h="3558752">
                  <a:moveTo>
                    <a:pt x="0" y="0"/>
                  </a:moveTo>
                  <a:lnTo>
                    <a:pt x="4730796" y="0"/>
                  </a:lnTo>
                  <a:lnTo>
                    <a:pt x="4730796" y="3558752"/>
                  </a:lnTo>
                  <a:lnTo>
                    <a:pt x="0" y="3558752"/>
                  </a:lnTo>
                  <a:lnTo>
                    <a:pt x="0" y="0"/>
                  </a:lnTo>
                  <a:close/>
                </a:path>
              </a:pathLst>
            </a:custGeom>
            <a:blipFill>
              <a:blip r:embed="rId10"/>
              <a:stretch>
                <a:fillRect/>
              </a:stretch>
            </a:blipFill>
          </p:spPr>
        </p:sp>
        <p:sp>
          <p:nvSpPr>
            <p:cNvPr id="8" name="Freeform 8"/>
            <p:cNvSpPr/>
            <p:nvPr/>
          </p:nvSpPr>
          <p:spPr>
            <a:xfrm>
              <a:off x="0" y="0"/>
              <a:ext cx="1038053" cy="1038053"/>
            </a:xfrm>
            <a:custGeom>
              <a:avLst/>
              <a:gdLst/>
              <a:ahLst/>
              <a:cxnLst/>
              <a:rect l="l" t="t" r="r" b="b"/>
              <a:pathLst>
                <a:path w="1038053" h="1038053">
                  <a:moveTo>
                    <a:pt x="0" y="0"/>
                  </a:moveTo>
                  <a:lnTo>
                    <a:pt x="1038053" y="0"/>
                  </a:lnTo>
                  <a:lnTo>
                    <a:pt x="1038053" y="1038053"/>
                  </a:lnTo>
                  <a:lnTo>
                    <a:pt x="0" y="103805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grpSp>
      <p:grpSp>
        <p:nvGrpSpPr>
          <p:cNvPr id="9" name="Group 9"/>
          <p:cNvGrpSpPr/>
          <p:nvPr/>
        </p:nvGrpSpPr>
        <p:grpSpPr>
          <a:xfrm>
            <a:off x="1472483" y="4363883"/>
            <a:ext cx="3638993" cy="2799630"/>
            <a:chOff x="0" y="0"/>
            <a:chExt cx="4851991" cy="3732840"/>
          </a:xfrm>
        </p:grpSpPr>
        <p:sp>
          <p:nvSpPr>
            <p:cNvPr id="10" name="Freeform 10"/>
            <p:cNvSpPr/>
            <p:nvPr/>
          </p:nvSpPr>
          <p:spPr>
            <a:xfrm>
              <a:off x="732121" y="490521"/>
              <a:ext cx="4119870" cy="3242319"/>
            </a:xfrm>
            <a:custGeom>
              <a:avLst/>
              <a:gdLst/>
              <a:ahLst/>
              <a:cxnLst/>
              <a:rect l="l" t="t" r="r" b="b"/>
              <a:pathLst>
                <a:path w="4119870" h="3242319">
                  <a:moveTo>
                    <a:pt x="0" y="0"/>
                  </a:moveTo>
                  <a:lnTo>
                    <a:pt x="4119870" y="0"/>
                  </a:lnTo>
                  <a:lnTo>
                    <a:pt x="4119870" y="3242319"/>
                  </a:lnTo>
                  <a:lnTo>
                    <a:pt x="0" y="3242319"/>
                  </a:lnTo>
                  <a:lnTo>
                    <a:pt x="0" y="0"/>
                  </a:lnTo>
                  <a:close/>
                </a:path>
              </a:pathLst>
            </a:custGeom>
            <a:blipFill>
              <a:blip r:embed="rId13"/>
              <a:stretch>
                <a:fillRect/>
              </a:stretch>
            </a:blipFill>
          </p:spPr>
        </p:sp>
        <p:sp>
          <p:nvSpPr>
            <p:cNvPr id="11" name="Freeform 11"/>
            <p:cNvSpPr/>
            <p:nvPr/>
          </p:nvSpPr>
          <p:spPr>
            <a:xfrm>
              <a:off x="0" y="0"/>
              <a:ext cx="1038053" cy="1038053"/>
            </a:xfrm>
            <a:custGeom>
              <a:avLst/>
              <a:gdLst/>
              <a:ahLst/>
              <a:cxnLst/>
              <a:rect l="l" t="t" r="r" b="b"/>
              <a:pathLst>
                <a:path w="1038053" h="1038053">
                  <a:moveTo>
                    <a:pt x="0" y="0"/>
                  </a:moveTo>
                  <a:lnTo>
                    <a:pt x="1038053" y="0"/>
                  </a:lnTo>
                  <a:lnTo>
                    <a:pt x="1038053" y="1038053"/>
                  </a:lnTo>
                  <a:lnTo>
                    <a:pt x="0" y="103805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grpSp>
        <p:nvGrpSpPr>
          <p:cNvPr id="12" name="Group 12"/>
          <p:cNvGrpSpPr/>
          <p:nvPr/>
        </p:nvGrpSpPr>
        <p:grpSpPr>
          <a:xfrm>
            <a:off x="1472483" y="7163513"/>
            <a:ext cx="3309113" cy="2799630"/>
            <a:chOff x="0" y="0"/>
            <a:chExt cx="4412150" cy="3732840"/>
          </a:xfrm>
        </p:grpSpPr>
        <p:sp>
          <p:nvSpPr>
            <p:cNvPr id="13" name="Freeform 13"/>
            <p:cNvSpPr/>
            <p:nvPr/>
          </p:nvSpPr>
          <p:spPr>
            <a:xfrm>
              <a:off x="658814" y="490521"/>
              <a:ext cx="3753337" cy="3242319"/>
            </a:xfrm>
            <a:custGeom>
              <a:avLst/>
              <a:gdLst/>
              <a:ahLst/>
              <a:cxnLst/>
              <a:rect l="l" t="t" r="r" b="b"/>
              <a:pathLst>
                <a:path w="3753337" h="3242319">
                  <a:moveTo>
                    <a:pt x="0" y="0"/>
                  </a:moveTo>
                  <a:lnTo>
                    <a:pt x="3753336" y="0"/>
                  </a:lnTo>
                  <a:lnTo>
                    <a:pt x="3753336" y="3242319"/>
                  </a:lnTo>
                  <a:lnTo>
                    <a:pt x="0" y="3242319"/>
                  </a:lnTo>
                  <a:lnTo>
                    <a:pt x="0" y="0"/>
                  </a:lnTo>
                  <a:close/>
                </a:path>
              </a:pathLst>
            </a:custGeom>
            <a:blipFill>
              <a:blip r:embed="rId16"/>
              <a:stretch>
                <a:fillRect/>
              </a:stretch>
            </a:blipFill>
          </p:spPr>
        </p:sp>
        <p:sp>
          <p:nvSpPr>
            <p:cNvPr id="14" name="Freeform 14"/>
            <p:cNvSpPr/>
            <p:nvPr/>
          </p:nvSpPr>
          <p:spPr>
            <a:xfrm>
              <a:off x="0" y="0"/>
              <a:ext cx="976503" cy="976503"/>
            </a:xfrm>
            <a:custGeom>
              <a:avLst/>
              <a:gdLst/>
              <a:ahLst/>
              <a:cxnLst/>
              <a:rect l="l" t="t" r="r" b="b"/>
              <a:pathLst>
                <a:path w="976503" h="976503">
                  <a:moveTo>
                    <a:pt x="0" y="0"/>
                  </a:moveTo>
                  <a:lnTo>
                    <a:pt x="976503" y="0"/>
                  </a:lnTo>
                  <a:lnTo>
                    <a:pt x="976503" y="976503"/>
                  </a:lnTo>
                  <a:lnTo>
                    <a:pt x="0" y="976503"/>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grpSp>
      <p:sp>
        <p:nvSpPr>
          <p:cNvPr id="15" name="TextBox 15"/>
          <p:cNvSpPr txBox="1"/>
          <p:nvPr/>
        </p:nvSpPr>
        <p:spPr>
          <a:xfrm>
            <a:off x="1370427" y="-26501"/>
            <a:ext cx="15547147" cy="898525"/>
          </a:xfrm>
          <a:prstGeom prst="rect">
            <a:avLst/>
          </a:prstGeom>
        </p:spPr>
        <p:txBody>
          <a:bodyPr lIns="0" tIns="0" rIns="0" bIns="0" rtlCol="0" anchor="t">
            <a:spAutoFit/>
          </a:bodyPr>
          <a:lstStyle/>
          <a:p>
            <a:pPr marL="0" lvl="0" indent="0" algn="ctr">
              <a:lnSpc>
                <a:spcPts val="7999"/>
              </a:lnSpc>
              <a:spcBef>
                <a:spcPct val="0"/>
              </a:spcBef>
            </a:pPr>
            <a:r>
              <a:rPr lang="en-US" sz="3999" u="none" strike="noStrike">
                <a:solidFill>
                  <a:srgbClr val="233DFF"/>
                </a:solidFill>
                <a:latin typeface="Bogart Heavy"/>
              </a:rPr>
              <a:t>BÀI 10. ĐỒ CHƠI DÂN GIAN</a:t>
            </a:r>
          </a:p>
        </p:txBody>
      </p:sp>
      <p:sp>
        <p:nvSpPr>
          <p:cNvPr id="16" name="TextBox 16"/>
          <p:cNvSpPr txBox="1"/>
          <p:nvPr/>
        </p:nvSpPr>
        <p:spPr>
          <a:xfrm>
            <a:off x="348130" y="848149"/>
            <a:ext cx="6281269" cy="580390"/>
          </a:xfrm>
          <a:prstGeom prst="rect">
            <a:avLst/>
          </a:prstGeom>
        </p:spPr>
        <p:txBody>
          <a:bodyPr wrap="square" lIns="0" tIns="0" rIns="0" bIns="0" rtlCol="0" anchor="t">
            <a:spAutoFit/>
          </a:bodyPr>
          <a:lstStyle/>
          <a:p>
            <a:pPr algn="just">
              <a:lnSpc>
                <a:spcPts val="4760"/>
              </a:lnSpc>
            </a:pPr>
            <a:r>
              <a:rPr lang="en-US" sz="3400">
                <a:solidFill>
                  <a:srgbClr val="0D590E"/>
                </a:solidFill>
                <a:latin typeface="Calistoga"/>
              </a:rPr>
              <a:t>2. SỬ DỤNG ĐỒ CHƠI DÂN GIAN</a:t>
            </a:r>
          </a:p>
        </p:txBody>
      </p:sp>
      <p:sp>
        <p:nvSpPr>
          <p:cNvPr id="17" name="TextBox 17"/>
          <p:cNvSpPr txBox="1"/>
          <p:nvPr/>
        </p:nvSpPr>
        <p:spPr>
          <a:xfrm>
            <a:off x="5870271" y="2637026"/>
            <a:ext cx="11732516" cy="1021714"/>
          </a:xfrm>
          <a:prstGeom prst="rect">
            <a:avLst/>
          </a:prstGeom>
        </p:spPr>
        <p:txBody>
          <a:bodyPr lIns="0" tIns="0" rIns="0" bIns="0" rtlCol="0" anchor="t">
            <a:spAutoFit/>
          </a:bodyPr>
          <a:lstStyle/>
          <a:p>
            <a:pPr marL="0" lvl="0" indent="0" algn="just">
              <a:lnSpc>
                <a:spcPts val="4060"/>
              </a:lnSpc>
              <a:spcBef>
                <a:spcPct val="0"/>
              </a:spcBef>
            </a:pPr>
            <a:r>
              <a:rPr lang="en-US" sz="2900">
                <a:solidFill>
                  <a:srgbClr val="DE0F3F"/>
                </a:solidFill>
                <a:latin typeface="DejaVu Serif Bold"/>
              </a:rPr>
              <a:t>Không đúng cách.</a:t>
            </a:r>
            <a:r>
              <a:rPr lang="en-US" sz="2900">
                <a:solidFill>
                  <a:srgbClr val="000000"/>
                </a:solidFill>
                <a:latin typeface="DejaVu Serif Bold"/>
              </a:rPr>
              <a:t> Vì: khi cầm que đánh nhau như vậy có thể gây nguy hiếm cho người cùng chơi,...</a:t>
            </a:r>
          </a:p>
        </p:txBody>
      </p:sp>
      <p:sp>
        <p:nvSpPr>
          <p:cNvPr id="18" name="TextBox 18"/>
          <p:cNvSpPr txBox="1"/>
          <p:nvPr/>
        </p:nvSpPr>
        <p:spPr>
          <a:xfrm>
            <a:off x="5870271" y="5420864"/>
            <a:ext cx="11732516" cy="1021714"/>
          </a:xfrm>
          <a:prstGeom prst="rect">
            <a:avLst/>
          </a:prstGeom>
        </p:spPr>
        <p:txBody>
          <a:bodyPr lIns="0" tIns="0" rIns="0" bIns="0" rtlCol="0" anchor="t">
            <a:spAutoFit/>
          </a:bodyPr>
          <a:lstStyle/>
          <a:p>
            <a:pPr marL="0" lvl="0" indent="0" algn="just">
              <a:lnSpc>
                <a:spcPts val="4060"/>
              </a:lnSpc>
              <a:spcBef>
                <a:spcPct val="0"/>
              </a:spcBef>
            </a:pPr>
            <a:r>
              <a:rPr lang="en-US" sz="2900">
                <a:solidFill>
                  <a:srgbClr val="DE0F3F"/>
                </a:solidFill>
                <a:latin typeface="DejaVu Serif Bold"/>
              </a:rPr>
              <a:t>Không đúng cách.</a:t>
            </a:r>
            <a:r>
              <a:rPr lang="en-US" sz="2900">
                <a:solidFill>
                  <a:srgbClr val="000000"/>
                </a:solidFill>
                <a:latin typeface="DejaVu Serif Bold"/>
              </a:rPr>
              <a:t> Vì: chơi quay nơi đông người có thể gây nguy hiểm cho những người xem xung quanh.</a:t>
            </a:r>
          </a:p>
        </p:txBody>
      </p:sp>
      <p:sp>
        <p:nvSpPr>
          <p:cNvPr id="19" name="TextBox 19"/>
          <p:cNvSpPr txBox="1"/>
          <p:nvPr/>
        </p:nvSpPr>
        <p:spPr>
          <a:xfrm>
            <a:off x="5870271" y="8236586"/>
            <a:ext cx="11732516" cy="1021714"/>
          </a:xfrm>
          <a:prstGeom prst="rect">
            <a:avLst/>
          </a:prstGeom>
        </p:spPr>
        <p:txBody>
          <a:bodyPr lIns="0" tIns="0" rIns="0" bIns="0" rtlCol="0" anchor="t">
            <a:spAutoFit/>
          </a:bodyPr>
          <a:lstStyle/>
          <a:p>
            <a:pPr marL="0" lvl="0" indent="0" algn="just">
              <a:lnSpc>
                <a:spcPts val="4060"/>
              </a:lnSpc>
              <a:spcBef>
                <a:spcPct val="0"/>
              </a:spcBef>
            </a:pPr>
            <a:r>
              <a:rPr lang="en-US" sz="2900">
                <a:solidFill>
                  <a:srgbClr val="DE0F3F"/>
                </a:solidFill>
                <a:latin typeface="DejaVu Serif Bold"/>
              </a:rPr>
              <a:t>Không đúng cách.</a:t>
            </a:r>
            <a:r>
              <a:rPr lang="en-US" sz="2900">
                <a:solidFill>
                  <a:srgbClr val="000000"/>
                </a:solidFill>
                <a:latin typeface="DejaVu Serif Bold"/>
              </a:rPr>
              <a:t> Vì: bạn nhỏ đã không thu dọn và cất đồ chơi ngăn nắp sau khi chơi.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662</Words>
  <Application>Microsoft Office PowerPoint</Application>
  <PresentationFormat>Custom</PresentationFormat>
  <Paragraphs>64</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DejaVu Serif Bold</vt:lpstr>
      <vt:lpstr>Bogart Bold</vt:lpstr>
      <vt:lpstr>Bogart Heavy</vt:lpstr>
      <vt:lpstr>Arial</vt:lpstr>
      <vt:lpstr>Bogart</vt:lpstr>
      <vt:lpstr>Calistoga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CN4_Bai10_Dochoidangian</dc:title>
  <dc:creator>User</dc:creator>
  <cp:lastModifiedBy>Windows 11</cp:lastModifiedBy>
  <cp:revision>7</cp:revision>
  <dcterms:created xsi:type="dcterms:W3CDTF">2006-08-16T00:00:00Z</dcterms:created>
  <dcterms:modified xsi:type="dcterms:W3CDTF">2025-05-05T15:01:25Z</dcterms:modified>
  <dc:identifier>DAF9YQCS_mQ</dc:identifier>
</cp:coreProperties>
</file>