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DejaVu Serif Bold" panose="020B0604020202020204" charset="0"/>
      <p:regular r:id="rId11"/>
    </p:embeddedFont>
    <p:embeddedFont>
      <p:font typeface="Bogart Bold" panose="020B0604020202020204" charset="0"/>
      <p:regular r:id="rId12"/>
    </p:embeddedFont>
    <p:embeddedFont>
      <p:font typeface="Bogart Heavy" panose="020B0604020202020204" charset="0"/>
      <p:regular r:id="rId13"/>
    </p:embeddedFont>
    <p:embeddedFont>
      <p:font typeface="Bogart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aytone On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3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3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4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44.sv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openxmlformats.org/officeDocument/2006/relationships/image" Target="../media/image5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48.sv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4.sv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932797"/>
            <a:ext cx="5477446" cy="5354203"/>
          </a:xfrm>
          <a:custGeom>
            <a:avLst/>
            <a:gdLst/>
            <a:ahLst/>
            <a:cxnLst/>
            <a:rect l="l" t="t" r="r" b="b"/>
            <a:pathLst>
              <a:path w="5477446" h="5354203">
                <a:moveTo>
                  <a:pt x="0" y="0"/>
                </a:moveTo>
                <a:lnTo>
                  <a:pt x="5477446" y="0"/>
                </a:lnTo>
                <a:lnTo>
                  <a:pt x="5477446" y="5354203"/>
                </a:lnTo>
                <a:lnTo>
                  <a:pt x="0" y="535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4183487" y="6172200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410451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04513" y="0"/>
                </a:lnTo>
                <a:lnTo>
                  <a:pt x="4104513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12153" y="3259570"/>
            <a:ext cx="15547147" cy="1139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4999">
                <a:solidFill>
                  <a:srgbClr val="233DFF"/>
                </a:solidFill>
                <a:latin typeface="Bogart Heavy"/>
              </a:rPr>
              <a:t>BÀI 8. LẮP GHÉP MÔ HÌNH BẬP BÊNH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14701" y="8979535"/>
            <a:ext cx="5142051" cy="100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0"/>
              </a:lnSpc>
            </a:pPr>
            <a:r>
              <a:rPr lang="en-US" sz="3000">
                <a:solidFill>
                  <a:srgbClr val="94461A"/>
                </a:solidFill>
                <a:latin typeface="DejaVu Serif Bold"/>
              </a:rPr>
              <a:t>Công nghệ 4</a:t>
            </a:r>
          </a:p>
          <a:p>
            <a:pPr algn="ctr">
              <a:lnSpc>
                <a:spcPts val="4020"/>
              </a:lnSpc>
            </a:pPr>
            <a:r>
              <a:rPr lang="en-US" sz="3000">
                <a:solidFill>
                  <a:srgbClr val="94461A"/>
                </a:solidFill>
                <a:latin typeface="DejaVu Serif Bold"/>
              </a:rPr>
              <a:t>Kết nối tri thức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493562" y="-446438"/>
            <a:ext cx="2442584" cy="2461042"/>
          </a:xfrm>
          <a:custGeom>
            <a:avLst/>
            <a:gdLst/>
            <a:ahLst/>
            <a:cxnLst/>
            <a:rect l="l" t="t" r="r" b="b"/>
            <a:pathLst>
              <a:path w="2442584" h="2461042">
                <a:moveTo>
                  <a:pt x="0" y="0"/>
                </a:moveTo>
                <a:lnTo>
                  <a:pt x="2442583" y="0"/>
                </a:lnTo>
                <a:lnTo>
                  <a:pt x="2442583" y="2461041"/>
                </a:lnTo>
                <a:lnTo>
                  <a:pt x="0" y="24610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44788" y="9016020"/>
            <a:ext cx="2229024" cy="1284475"/>
          </a:xfrm>
          <a:custGeom>
            <a:avLst/>
            <a:gdLst/>
            <a:ahLst/>
            <a:cxnLst/>
            <a:rect l="l" t="t" r="r" b="b"/>
            <a:pathLst>
              <a:path w="2229024" h="1284475">
                <a:moveTo>
                  <a:pt x="0" y="0"/>
                </a:moveTo>
                <a:lnTo>
                  <a:pt x="2229024" y="0"/>
                </a:lnTo>
                <a:lnTo>
                  <a:pt x="2229024" y="1284475"/>
                </a:lnTo>
                <a:lnTo>
                  <a:pt x="0" y="128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6675324" y="-608694"/>
            <a:ext cx="2430781" cy="2525487"/>
          </a:xfrm>
          <a:custGeom>
            <a:avLst/>
            <a:gdLst/>
            <a:ahLst/>
            <a:cxnLst/>
            <a:rect l="l" t="t" r="r" b="b"/>
            <a:pathLst>
              <a:path w="2430781" h="2525487">
                <a:moveTo>
                  <a:pt x="0" y="2525487"/>
                </a:moveTo>
                <a:lnTo>
                  <a:pt x="2430782" y="2525487"/>
                </a:lnTo>
                <a:lnTo>
                  <a:pt x="2430782" y="0"/>
                </a:lnTo>
                <a:lnTo>
                  <a:pt x="0" y="0"/>
                </a:lnTo>
                <a:lnTo>
                  <a:pt x="0" y="252548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9008" y="654049"/>
            <a:ext cx="879383" cy="974386"/>
          </a:xfrm>
          <a:custGeom>
            <a:avLst/>
            <a:gdLst/>
            <a:ahLst/>
            <a:cxnLst/>
            <a:rect l="l" t="t" r="r" b="b"/>
            <a:pathLst>
              <a:path w="879383" h="974386">
                <a:moveTo>
                  <a:pt x="0" y="0"/>
                </a:moveTo>
                <a:lnTo>
                  <a:pt x="879384" y="0"/>
                </a:lnTo>
                <a:lnTo>
                  <a:pt x="879384" y="974386"/>
                </a:lnTo>
                <a:lnTo>
                  <a:pt x="0" y="9743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6493">
            <a:off x="16246099" y="9330082"/>
            <a:ext cx="679642" cy="1249916"/>
          </a:xfrm>
          <a:custGeom>
            <a:avLst/>
            <a:gdLst/>
            <a:ahLst/>
            <a:cxnLst/>
            <a:rect l="l" t="t" r="r" b="b"/>
            <a:pathLst>
              <a:path w="679642" h="1249916">
                <a:moveTo>
                  <a:pt x="0" y="0"/>
                </a:moveTo>
                <a:lnTo>
                  <a:pt x="679642" y="0"/>
                </a:lnTo>
                <a:lnTo>
                  <a:pt x="679642" y="1249916"/>
                </a:lnTo>
                <a:lnTo>
                  <a:pt x="0" y="12499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826" y="1628435"/>
            <a:ext cx="15106498" cy="5952789"/>
          </a:xfrm>
          <a:custGeom>
            <a:avLst/>
            <a:gdLst/>
            <a:ahLst/>
            <a:cxnLst/>
            <a:rect l="l" t="t" r="r" b="b"/>
            <a:pathLst>
              <a:path w="15106498" h="5952789">
                <a:moveTo>
                  <a:pt x="0" y="0"/>
                </a:moveTo>
                <a:lnTo>
                  <a:pt x="15106498" y="0"/>
                </a:lnTo>
                <a:lnTo>
                  <a:pt x="15106498" y="5952789"/>
                </a:lnTo>
                <a:lnTo>
                  <a:pt x="0" y="59527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70427" y="47846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8. LẮP GHÉP MÔ HÌNH BẬP BÊNH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8826" y="7760100"/>
            <a:ext cx="10921781" cy="109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Em hãy quan sát ảnh và cho biết em quan sát được gì?</a:t>
            </a:r>
          </a:p>
          <a:p>
            <a:pPr algn="just">
              <a:lnSpc>
                <a:spcPts val="446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Em hãy cho biết chúng ta sẽ lắp ghép mô hình gì?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44788" y="9016020"/>
            <a:ext cx="2229024" cy="1284475"/>
          </a:xfrm>
          <a:custGeom>
            <a:avLst/>
            <a:gdLst/>
            <a:ahLst/>
            <a:cxnLst/>
            <a:rect l="l" t="t" r="r" b="b"/>
            <a:pathLst>
              <a:path w="2229024" h="1284475">
                <a:moveTo>
                  <a:pt x="0" y="0"/>
                </a:moveTo>
                <a:lnTo>
                  <a:pt x="2229024" y="0"/>
                </a:lnTo>
                <a:lnTo>
                  <a:pt x="2229024" y="1284475"/>
                </a:lnTo>
                <a:lnTo>
                  <a:pt x="0" y="128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16493">
            <a:off x="16246099" y="9330082"/>
            <a:ext cx="679642" cy="1249916"/>
          </a:xfrm>
          <a:custGeom>
            <a:avLst/>
            <a:gdLst/>
            <a:ahLst/>
            <a:cxnLst/>
            <a:rect l="l" t="t" r="r" b="b"/>
            <a:pathLst>
              <a:path w="679642" h="1249916">
                <a:moveTo>
                  <a:pt x="0" y="0"/>
                </a:moveTo>
                <a:lnTo>
                  <a:pt x="679642" y="0"/>
                </a:lnTo>
                <a:lnTo>
                  <a:pt x="679642" y="1249916"/>
                </a:lnTo>
                <a:lnTo>
                  <a:pt x="0" y="12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167465"/>
            <a:ext cx="2235823" cy="1196165"/>
          </a:xfrm>
          <a:custGeom>
            <a:avLst/>
            <a:gdLst/>
            <a:ahLst/>
            <a:cxnLst/>
            <a:rect l="l" t="t" r="r" b="b"/>
            <a:pathLst>
              <a:path w="2235823" h="1196165">
                <a:moveTo>
                  <a:pt x="0" y="0"/>
                </a:moveTo>
                <a:lnTo>
                  <a:pt x="2235823" y="0"/>
                </a:lnTo>
                <a:lnTo>
                  <a:pt x="2235823" y="1196165"/>
                </a:lnTo>
                <a:lnTo>
                  <a:pt x="0" y="1196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9977" y="3905805"/>
            <a:ext cx="4485196" cy="3073874"/>
          </a:xfrm>
          <a:custGeom>
            <a:avLst/>
            <a:gdLst/>
            <a:ahLst/>
            <a:cxnLst/>
            <a:rect l="l" t="t" r="r" b="b"/>
            <a:pathLst>
              <a:path w="4485196" h="3073874">
                <a:moveTo>
                  <a:pt x="0" y="0"/>
                </a:moveTo>
                <a:lnTo>
                  <a:pt x="4485196" y="0"/>
                </a:lnTo>
                <a:lnTo>
                  <a:pt x="4485196" y="3073875"/>
                </a:lnTo>
                <a:lnTo>
                  <a:pt x="0" y="3073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00193" y="1696274"/>
            <a:ext cx="1335630" cy="1428481"/>
          </a:xfrm>
          <a:custGeom>
            <a:avLst/>
            <a:gdLst/>
            <a:ahLst/>
            <a:cxnLst/>
            <a:rect l="l" t="t" r="r" b="b"/>
            <a:pathLst>
              <a:path w="1335630" h="1428481">
                <a:moveTo>
                  <a:pt x="0" y="0"/>
                </a:moveTo>
                <a:lnTo>
                  <a:pt x="1335630" y="0"/>
                </a:lnTo>
                <a:lnTo>
                  <a:pt x="1335630" y="1428481"/>
                </a:lnTo>
                <a:lnTo>
                  <a:pt x="0" y="14284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723740" y="4239179"/>
            <a:ext cx="2710051" cy="2740501"/>
          </a:xfrm>
          <a:custGeom>
            <a:avLst/>
            <a:gdLst/>
            <a:ahLst/>
            <a:cxnLst/>
            <a:rect l="l" t="t" r="r" b="b"/>
            <a:pathLst>
              <a:path w="2710051" h="2740501">
                <a:moveTo>
                  <a:pt x="0" y="0"/>
                </a:moveTo>
                <a:lnTo>
                  <a:pt x="2710051" y="0"/>
                </a:lnTo>
                <a:lnTo>
                  <a:pt x="2710051" y="2740501"/>
                </a:lnTo>
                <a:lnTo>
                  <a:pt x="0" y="2740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361371" y="4242542"/>
            <a:ext cx="3139276" cy="2737137"/>
          </a:xfrm>
          <a:custGeom>
            <a:avLst/>
            <a:gdLst/>
            <a:ahLst/>
            <a:cxnLst/>
            <a:rect l="l" t="t" r="r" b="b"/>
            <a:pathLst>
              <a:path w="3139276" h="2737137">
                <a:moveTo>
                  <a:pt x="0" y="0"/>
                </a:moveTo>
                <a:lnTo>
                  <a:pt x="3139276" y="0"/>
                </a:lnTo>
                <a:lnTo>
                  <a:pt x="3139276" y="2737138"/>
                </a:lnTo>
                <a:lnTo>
                  <a:pt x="0" y="27371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643543" y="4299984"/>
            <a:ext cx="4132685" cy="2679695"/>
          </a:xfrm>
          <a:custGeom>
            <a:avLst/>
            <a:gdLst/>
            <a:ahLst/>
            <a:cxnLst/>
            <a:rect l="l" t="t" r="r" b="b"/>
            <a:pathLst>
              <a:path w="4132685" h="2679695">
                <a:moveTo>
                  <a:pt x="0" y="0"/>
                </a:moveTo>
                <a:lnTo>
                  <a:pt x="4132685" y="0"/>
                </a:lnTo>
                <a:lnTo>
                  <a:pt x="4132685" y="2679696"/>
                </a:lnTo>
                <a:lnTo>
                  <a:pt x="0" y="26796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8109" y="1106226"/>
            <a:ext cx="58472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056528"/>
                </a:solidFill>
                <a:latin typeface="Paytone One"/>
              </a:rPr>
              <a:t>1. TÌM HIỂU SẢN PHẨM MẪU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42575" y="1741975"/>
            <a:ext cx="15059271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ejaVu Serif Bold"/>
              </a:rPr>
              <a:t>Em hãy quan sát mô hình bập bênh trong hình 1, thảo luận nhóm: nêu các bộ phận chính và số lượng các chi tiết của mô hình bập bênh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3492" y="6751080"/>
            <a:ext cx="4358166" cy="653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a) Mô hình bập bênh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0427" y="47846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8. LẮP GHÉP MÔ HÌNH BẬP BÊNH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61182" y="3058080"/>
            <a:ext cx="11977832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ejaVu Serif Bold"/>
              </a:rPr>
              <a:t>Mô hình bập bênh có các bộ phận chính là: chân đế, trục quay, thanh đòn và ghế ngồi</a:t>
            </a:r>
          </a:p>
        </p:txBody>
      </p:sp>
      <p:sp>
        <p:nvSpPr>
          <p:cNvPr id="16" name="Freeform 16"/>
          <p:cNvSpPr/>
          <p:nvPr/>
        </p:nvSpPr>
        <p:spPr>
          <a:xfrm>
            <a:off x="4842553" y="7303530"/>
            <a:ext cx="11523130" cy="2405453"/>
          </a:xfrm>
          <a:custGeom>
            <a:avLst/>
            <a:gdLst/>
            <a:ahLst/>
            <a:cxnLst/>
            <a:rect l="l" t="t" r="r" b="b"/>
            <a:pathLst>
              <a:path w="11523130" h="2405453">
                <a:moveTo>
                  <a:pt x="0" y="0"/>
                </a:moveTo>
                <a:lnTo>
                  <a:pt x="11523130" y="0"/>
                </a:lnTo>
                <a:lnTo>
                  <a:pt x="11523130" y="2405453"/>
                </a:lnTo>
                <a:lnTo>
                  <a:pt x="0" y="2405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676488" y="7799782"/>
            <a:ext cx="8348784" cy="153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DejaVu Serif Bold"/>
              </a:rPr>
              <a:t>Yêu cầu sản phẩm:</a:t>
            </a:r>
            <a:r>
              <a:rPr lang="en-US" sz="2900">
                <a:solidFill>
                  <a:srgbClr val="000000"/>
                </a:solidFill>
                <a:latin typeface="DejaVu Serif Bold"/>
              </a:rPr>
              <a:t> đủ các bộ phận, mối ghép đúng vị trí và chắc chắn, thanh đòn và ghế ngồi quay được quanh trục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44788" y="9016020"/>
            <a:ext cx="2229024" cy="1284475"/>
          </a:xfrm>
          <a:custGeom>
            <a:avLst/>
            <a:gdLst/>
            <a:ahLst/>
            <a:cxnLst/>
            <a:rect l="l" t="t" r="r" b="b"/>
            <a:pathLst>
              <a:path w="2229024" h="1284475">
                <a:moveTo>
                  <a:pt x="0" y="0"/>
                </a:moveTo>
                <a:lnTo>
                  <a:pt x="2229024" y="0"/>
                </a:lnTo>
                <a:lnTo>
                  <a:pt x="2229024" y="1284475"/>
                </a:lnTo>
                <a:lnTo>
                  <a:pt x="0" y="128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16493">
            <a:off x="16246099" y="9330082"/>
            <a:ext cx="679642" cy="1249916"/>
          </a:xfrm>
          <a:custGeom>
            <a:avLst/>
            <a:gdLst/>
            <a:ahLst/>
            <a:cxnLst/>
            <a:rect l="l" t="t" r="r" b="b"/>
            <a:pathLst>
              <a:path w="679642" h="1249916">
                <a:moveTo>
                  <a:pt x="0" y="0"/>
                </a:moveTo>
                <a:lnTo>
                  <a:pt x="679642" y="0"/>
                </a:lnTo>
                <a:lnTo>
                  <a:pt x="679642" y="1249916"/>
                </a:lnTo>
                <a:lnTo>
                  <a:pt x="0" y="12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167465"/>
            <a:ext cx="2235823" cy="1196165"/>
          </a:xfrm>
          <a:custGeom>
            <a:avLst/>
            <a:gdLst/>
            <a:ahLst/>
            <a:cxnLst/>
            <a:rect l="l" t="t" r="r" b="b"/>
            <a:pathLst>
              <a:path w="2235823" h="1196165">
                <a:moveTo>
                  <a:pt x="0" y="0"/>
                </a:moveTo>
                <a:lnTo>
                  <a:pt x="2235823" y="0"/>
                </a:lnTo>
                <a:lnTo>
                  <a:pt x="2235823" y="1196165"/>
                </a:lnTo>
                <a:lnTo>
                  <a:pt x="0" y="1196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915" y="1829491"/>
            <a:ext cx="3223099" cy="2208911"/>
          </a:xfrm>
          <a:custGeom>
            <a:avLst/>
            <a:gdLst/>
            <a:ahLst/>
            <a:cxnLst/>
            <a:rect l="l" t="t" r="r" b="b"/>
            <a:pathLst>
              <a:path w="3223099" h="2208911">
                <a:moveTo>
                  <a:pt x="0" y="0"/>
                </a:moveTo>
                <a:lnTo>
                  <a:pt x="3223099" y="0"/>
                </a:lnTo>
                <a:lnTo>
                  <a:pt x="3223099" y="2208911"/>
                </a:lnTo>
                <a:lnTo>
                  <a:pt x="0" y="2208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62014" y="2486714"/>
            <a:ext cx="13519983" cy="6429780"/>
          </a:xfrm>
          <a:custGeom>
            <a:avLst/>
            <a:gdLst/>
            <a:ahLst/>
            <a:cxnLst/>
            <a:rect l="l" t="t" r="r" b="b"/>
            <a:pathLst>
              <a:path w="13519983" h="6429780">
                <a:moveTo>
                  <a:pt x="0" y="0"/>
                </a:moveTo>
                <a:lnTo>
                  <a:pt x="13519982" y="0"/>
                </a:lnTo>
                <a:lnTo>
                  <a:pt x="13519982" y="6429780"/>
                </a:lnTo>
                <a:lnTo>
                  <a:pt x="0" y="64297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57150" cap="sq">
            <a:solidFill>
              <a:srgbClr val="000000"/>
            </a:solidFill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68109" y="1106226"/>
            <a:ext cx="491978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056528"/>
                </a:solidFill>
                <a:latin typeface="Paytone One"/>
              </a:rPr>
              <a:t>2. CHI TIẾT VÀ DỤNG CỤ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0427" y="47846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8. LẮP GHÉP MÔ HÌNH BẬP BÊNH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55971" y="1734241"/>
            <a:ext cx="11591108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ejaVu Serif Bold"/>
              </a:rPr>
              <a:t>Số lượng các chi tiết của mô hình bập bênh: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94394" y="9078419"/>
            <a:ext cx="13850393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7F171B"/>
                </a:solidFill>
                <a:latin typeface="DejaVu Serif Bold"/>
              </a:rPr>
              <a:t>Em hãy lựa chọn các chi tiết và dụng cụ theo bảng trên (5 phút)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44788" y="9016020"/>
            <a:ext cx="2229024" cy="1284475"/>
          </a:xfrm>
          <a:custGeom>
            <a:avLst/>
            <a:gdLst/>
            <a:ahLst/>
            <a:cxnLst/>
            <a:rect l="l" t="t" r="r" b="b"/>
            <a:pathLst>
              <a:path w="2229024" h="1284475">
                <a:moveTo>
                  <a:pt x="0" y="0"/>
                </a:moveTo>
                <a:lnTo>
                  <a:pt x="2229024" y="0"/>
                </a:lnTo>
                <a:lnTo>
                  <a:pt x="2229024" y="1284475"/>
                </a:lnTo>
                <a:lnTo>
                  <a:pt x="0" y="128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16493">
            <a:off x="16246099" y="9330082"/>
            <a:ext cx="679642" cy="1249916"/>
          </a:xfrm>
          <a:custGeom>
            <a:avLst/>
            <a:gdLst/>
            <a:ahLst/>
            <a:cxnLst/>
            <a:rect l="l" t="t" r="r" b="b"/>
            <a:pathLst>
              <a:path w="679642" h="1249916">
                <a:moveTo>
                  <a:pt x="0" y="0"/>
                </a:moveTo>
                <a:lnTo>
                  <a:pt x="679642" y="0"/>
                </a:lnTo>
                <a:lnTo>
                  <a:pt x="679642" y="1249916"/>
                </a:lnTo>
                <a:lnTo>
                  <a:pt x="0" y="12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167465"/>
            <a:ext cx="2235823" cy="1196165"/>
          </a:xfrm>
          <a:custGeom>
            <a:avLst/>
            <a:gdLst/>
            <a:ahLst/>
            <a:cxnLst/>
            <a:rect l="l" t="t" r="r" b="b"/>
            <a:pathLst>
              <a:path w="2235823" h="1196165">
                <a:moveTo>
                  <a:pt x="0" y="0"/>
                </a:moveTo>
                <a:lnTo>
                  <a:pt x="2235823" y="0"/>
                </a:lnTo>
                <a:lnTo>
                  <a:pt x="2235823" y="1196165"/>
                </a:lnTo>
                <a:lnTo>
                  <a:pt x="0" y="1196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17911" y="2498779"/>
            <a:ext cx="6627517" cy="1516044"/>
            <a:chOff x="0" y="0"/>
            <a:chExt cx="8836689" cy="20213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36689" cy="2021393"/>
            </a:xfrm>
            <a:custGeom>
              <a:avLst/>
              <a:gdLst/>
              <a:ahLst/>
              <a:cxnLst/>
              <a:rect l="l" t="t" r="r" b="b"/>
              <a:pathLst>
                <a:path w="8836689" h="2021393">
                  <a:moveTo>
                    <a:pt x="0" y="0"/>
                  </a:moveTo>
                  <a:lnTo>
                    <a:pt x="8836689" y="0"/>
                  </a:lnTo>
                  <a:lnTo>
                    <a:pt x="8836689" y="2021393"/>
                  </a:lnTo>
                  <a:lnTo>
                    <a:pt x="0" y="2021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55787" y="724946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626109" y="724946"/>
              <a:ext cx="4020610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14"/>
                </a:lnSpc>
              </a:pPr>
              <a:r>
                <a:rPr lang="en-US" sz="3499">
                  <a:solidFill>
                    <a:srgbClr val="000000"/>
                  </a:solidFill>
                  <a:latin typeface="Bogart Bold"/>
                </a:rPr>
                <a:t>Lắp chân đế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74330" y="2812863"/>
            <a:ext cx="9427533" cy="1434871"/>
            <a:chOff x="0" y="0"/>
            <a:chExt cx="2482972" cy="3779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82972" cy="377908"/>
            </a:xfrm>
            <a:custGeom>
              <a:avLst/>
              <a:gdLst/>
              <a:ahLst/>
              <a:cxnLst/>
              <a:rect l="l" t="t" r="r" b="b"/>
              <a:pathLst>
                <a:path w="2482972" h="377908">
                  <a:moveTo>
                    <a:pt x="41881" y="0"/>
                  </a:moveTo>
                  <a:lnTo>
                    <a:pt x="2441090" y="0"/>
                  </a:lnTo>
                  <a:cubicBezTo>
                    <a:pt x="2452198" y="0"/>
                    <a:pt x="2462850" y="4412"/>
                    <a:pt x="2470705" y="12267"/>
                  </a:cubicBezTo>
                  <a:cubicBezTo>
                    <a:pt x="2478559" y="20121"/>
                    <a:pt x="2482972" y="30774"/>
                    <a:pt x="2482972" y="41881"/>
                  </a:cubicBezTo>
                  <a:lnTo>
                    <a:pt x="2482972" y="336027"/>
                  </a:lnTo>
                  <a:cubicBezTo>
                    <a:pt x="2482972" y="359157"/>
                    <a:pt x="2464221" y="377908"/>
                    <a:pt x="2441090" y="377908"/>
                  </a:cubicBezTo>
                  <a:lnTo>
                    <a:pt x="41881" y="377908"/>
                  </a:lnTo>
                  <a:cubicBezTo>
                    <a:pt x="30774" y="377908"/>
                    <a:pt x="20121" y="373496"/>
                    <a:pt x="12267" y="365642"/>
                  </a:cubicBezTo>
                  <a:cubicBezTo>
                    <a:pt x="4412" y="357787"/>
                    <a:pt x="0" y="347135"/>
                    <a:pt x="0" y="336027"/>
                  </a:cubicBezTo>
                  <a:lnTo>
                    <a:pt x="0" y="41881"/>
                  </a:lnTo>
                  <a:cubicBezTo>
                    <a:pt x="0" y="30774"/>
                    <a:pt x="4412" y="20121"/>
                    <a:pt x="12267" y="12267"/>
                  </a:cubicBezTo>
                  <a:cubicBezTo>
                    <a:pt x="20121" y="4412"/>
                    <a:pt x="30774" y="0"/>
                    <a:pt x="41881" y="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482972" cy="435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6533027" y="4445201"/>
            <a:ext cx="7396880" cy="3806819"/>
          </a:xfrm>
          <a:custGeom>
            <a:avLst/>
            <a:gdLst/>
            <a:ahLst/>
            <a:cxnLst/>
            <a:rect l="l" t="t" r="r" b="b"/>
            <a:pathLst>
              <a:path w="7396880" h="3806819">
                <a:moveTo>
                  <a:pt x="0" y="0"/>
                </a:moveTo>
                <a:lnTo>
                  <a:pt x="7396880" y="0"/>
                </a:lnTo>
                <a:lnTo>
                  <a:pt x="7396880" y="3806820"/>
                </a:lnTo>
                <a:lnTo>
                  <a:pt x="0" y="3806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929907" y="4442256"/>
            <a:ext cx="3965265" cy="3809765"/>
          </a:xfrm>
          <a:custGeom>
            <a:avLst/>
            <a:gdLst/>
            <a:ahLst/>
            <a:cxnLst/>
            <a:rect l="l" t="t" r="r" b="b"/>
            <a:pathLst>
              <a:path w="3965265" h="3809765">
                <a:moveTo>
                  <a:pt x="0" y="0"/>
                </a:moveTo>
                <a:lnTo>
                  <a:pt x="3965265" y="0"/>
                </a:lnTo>
                <a:lnTo>
                  <a:pt x="3965265" y="3809765"/>
                </a:lnTo>
                <a:lnTo>
                  <a:pt x="0" y="38097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2235823" y="4824449"/>
            <a:ext cx="3502207" cy="3188297"/>
            <a:chOff x="0" y="0"/>
            <a:chExt cx="812800" cy="7399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27989" cy="744185"/>
            </a:xfrm>
            <a:custGeom>
              <a:avLst/>
              <a:gdLst/>
              <a:ahLst/>
              <a:cxnLst/>
              <a:rect l="l" t="t" r="r" b="b"/>
              <a:pathLst>
                <a:path w="827989" h="744185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12359"/>
                    <a:pt x="603543" y="53497"/>
                    <a:pt x="623736" y="120813"/>
                  </a:cubicBezTo>
                  <a:cubicBezTo>
                    <a:pt x="742003" y="111836"/>
                    <a:pt x="827989" y="239121"/>
                    <a:pt x="775586" y="364045"/>
                  </a:cubicBezTo>
                  <a:cubicBezTo>
                    <a:pt x="793012" y="390296"/>
                    <a:pt x="807550" y="419659"/>
                    <a:pt x="812800" y="459070"/>
                  </a:cubicBezTo>
                  <a:cubicBezTo>
                    <a:pt x="812800" y="470360"/>
                    <a:pt x="812800" y="481623"/>
                    <a:pt x="812800" y="492910"/>
                  </a:cubicBezTo>
                  <a:cubicBezTo>
                    <a:pt x="797154" y="593216"/>
                    <a:pt x="729827" y="660995"/>
                    <a:pt x="619295" y="642748"/>
                  </a:cubicBezTo>
                  <a:cubicBezTo>
                    <a:pt x="590856" y="694250"/>
                    <a:pt x="540252" y="744185"/>
                    <a:pt x="461507" y="739403"/>
                  </a:cubicBezTo>
                  <a:cubicBezTo>
                    <a:pt x="420804" y="736022"/>
                    <a:pt x="392488" y="716438"/>
                    <a:pt x="367697" y="692645"/>
                  </a:cubicBezTo>
                  <a:cubicBezTo>
                    <a:pt x="341584" y="712423"/>
                    <a:pt x="313304" y="727944"/>
                    <a:pt x="272443" y="728115"/>
                  </a:cubicBezTo>
                  <a:cubicBezTo>
                    <a:pt x="177910" y="728407"/>
                    <a:pt x="114672" y="652212"/>
                    <a:pt x="113139" y="547698"/>
                  </a:cubicBezTo>
                  <a:cubicBezTo>
                    <a:pt x="52367" y="523248"/>
                    <a:pt x="11206" y="477609"/>
                    <a:pt x="0" y="399515"/>
                  </a:cubicBezTo>
                  <a:cubicBezTo>
                    <a:pt x="0" y="388227"/>
                    <a:pt x="0" y="376915"/>
                    <a:pt x="0" y="365675"/>
                  </a:cubicBezTo>
                  <a:cubicBezTo>
                    <a:pt x="12369" y="288289"/>
                    <a:pt x="51292" y="239679"/>
                    <a:pt x="116099" y="219074"/>
                  </a:cubicBezTo>
                  <a:cubicBezTo>
                    <a:pt x="112205" y="88530"/>
                    <a:pt x="241837" y="6958"/>
                    <a:pt x="348333" y="64469"/>
                  </a:cubicBezTo>
                  <a:cubicBezTo>
                    <a:pt x="373689" y="36030"/>
                    <a:pt x="409562" y="5012"/>
                    <a:pt x="461490" y="0"/>
                  </a:cubicBezTo>
                  <a:close/>
                </a:path>
              </a:pathLst>
            </a:custGeom>
            <a:solidFill>
              <a:srgbClr val="B278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8100" y="66175"/>
              <a:ext cx="736600" cy="568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r>
                <a:rPr lang="en-US" sz="2414">
                  <a:solidFill>
                    <a:srgbClr val="000000"/>
                  </a:solidFill>
                  <a:latin typeface="Bogart Bold"/>
                </a:rPr>
                <a:t>   Các em hãy chuẩn bị các chi tiết đầy đủ, sắp xếp theo thứ tự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68109" y="1106226"/>
            <a:ext cx="303788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056528"/>
                </a:solidFill>
                <a:latin typeface="Paytone One"/>
              </a:rPr>
              <a:t>3. THỰC HÀNH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0427" y="47846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8. LẮP GHÉP MÔ HÌNH BẬP BÊNH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7319" y="1848541"/>
            <a:ext cx="16964544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Thảo luận nhóm và trả lời câu hỏi: có mấy bước để lắp ghép mô hình bập bênh?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51983" y="2955052"/>
            <a:ext cx="9072227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Dùng 4 thanh thẳng 5 lỗ, tấm nhỏ, bốn bộ vít ngắn và đai ốc để lắp chân đế (Hình 2)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8204761"/>
            <a:ext cx="7668935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2. Các chi tiết và chân đế bập bênh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44788" y="9016020"/>
            <a:ext cx="2229024" cy="1284475"/>
          </a:xfrm>
          <a:custGeom>
            <a:avLst/>
            <a:gdLst/>
            <a:ahLst/>
            <a:cxnLst/>
            <a:rect l="l" t="t" r="r" b="b"/>
            <a:pathLst>
              <a:path w="2229024" h="1284475">
                <a:moveTo>
                  <a:pt x="0" y="0"/>
                </a:moveTo>
                <a:lnTo>
                  <a:pt x="2229024" y="0"/>
                </a:lnTo>
                <a:lnTo>
                  <a:pt x="2229024" y="1284475"/>
                </a:lnTo>
                <a:lnTo>
                  <a:pt x="0" y="128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16493">
            <a:off x="16246099" y="9330082"/>
            <a:ext cx="679642" cy="1249916"/>
          </a:xfrm>
          <a:custGeom>
            <a:avLst/>
            <a:gdLst/>
            <a:ahLst/>
            <a:cxnLst/>
            <a:rect l="l" t="t" r="r" b="b"/>
            <a:pathLst>
              <a:path w="679642" h="1249916">
                <a:moveTo>
                  <a:pt x="0" y="0"/>
                </a:moveTo>
                <a:lnTo>
                  <a:pt x="679642" y="0"/>
                </a:lnTo>
                <a:lnTo>
                  <a:pt x="679642" y="1249916"/>
                </a:lnTo>
                <a:lnTo>
                  <a:pt x="0" y="12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167465"/>
            <a:ext cx="2235823" cy="1196165"/>
          </a:xfrm>
          <a:custGeom>
            <a:avLst/>
            <a:gdLst/>
            <a:ahLst/>
            <a:cxnLst/>
            <a:rect l="l" t="t" r="r" b="b"/>
            <a:pathLst>
              <a:path w="2235823" h="1196165">
                <a:moveTo>
                  <a:pt x="0" y="0"/>
                </a:moveTo>
                <a:lnTo>
                  <a:pt x="2235823" y="0"/>
                </a:lnTo>
                <a:lnTo>
                  <a:pt x="2235823" y="1196165"/>
                </a:lnTo>
                <a:lnTo>
                  <a:pt x="0" y="1196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21622" y="1594234"/>
            <a:ext cx="7493662" cy="1700808"/>
            <a:chOff x="0" y="0"/>
            <a:chExt cx="9991549" cy="22677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56817" y="513449"/>
              <a:ext cx="5034732" cy="1584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thanh đòn và ghế ngồi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38267" y="1875109"/>
            <a:ext cx="9854965" cy="1638410"/>
            <a:chOff x="0" y="0"/>
            <a:chExt cx="2595546" cy="4315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95546" cy="431515"/>
            </a:xfrm>
            <a:custGeom>
              <a:avLst/>
              <a:gdLst/>
              <a:ahLst/>
              <a:cxnLst/>
              <a:rect l="l" t="t" r="r" b="b"/>
              <a:pathLst>
                <a:path w="2595546" h="431515">
                  <a:moveTo>
                    <a:pt x="40065" y="0"/>
                  </a:moveTo>
                  <a:lnTo>
                    <a:pt x="2555482" y="0"/>
                  </a:lnTo>
                  <a:cubicBezTo>
                    <a:pt x="2577609" y="0"/>
                    <a:pt x="2595546" y="17938"/>
                    <a:pt x="2595546" y="40065"/>
                  </a:cubicBezTo>
                  <a:lnTo>
                    <a:pt x="2595546" y="391450"/>
                  </a:lnTo>
                  <a:cubicBezTo>
                    <a:pt x="2595546" y="402076"/>
                    <a:pt x="2591325" y="412267"/>
                    <a:pt x="2583812" y="419781"/>
                  </a:cubicBezTo>
                  <a:cubicBezTo>
                    <a:pt x="2576298" y="427294"/>
                    <a:pt x="2566107" y="431515"/>
                    <a:pt x="2555482" y="431515"/>
                  </a:cubicBezTo>
                  <a:lnTo>
                    <a:pt x="40065" y="431515"/>
                  </a:lnTo>
                  <a:cubicBezTo>
                    <a:pt x="17938" y="431515"/>
                    <a:pt x="0" y="413578"/>
                    <a:pt x="0" y="391450"/>
                  </a:cubicBezTo>
                  <a:lnTo>
                    <a:pt x="0" y="40065"/>
                  </a:lnTo>
                  <a:cubicBezTo>
                    <a:pt x="0" y="29439"/>
                    <a:pt x="4221" y="19248"/>
                    <a:pt x="11735" y="11735"/>
                  </a:cubicBezTo>
                  <a:cubicBezTo>
                    <a:pt x="19248" y="4221"/>
                    <a:pt x="29439" y="0"/>
                    <a:pt x="40065" y="0"/>
                  </a:cubicBezTo>
                  <a:close/>
                </a:path>
              </a:pathLst>
            </a:custGeom>
            <a:solidFill>
              <a:srgbClr val="FFD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595546" cy="488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0427" y="4492589"/>
            <a:ext cx="3502207" cy="3188297"/>
            <a:chOff x="0" y="0"/>
            <a:chExt cx="812800" cy="7399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7989" cy="744185"/>
            </a:xfrm>
            <a:custGeom>
              <a:avLst/>
              <a:gdLst/>
              <a:ahLst/>
              <a:cxnLst/>
              <a:rect l="l" t="t" r="r" b="b"/>
              <a:pathLst>
                <a:path w="827989" h="744185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12359"/>
                    <a:pt x="603543" y="53497"/>
                    <a:pt x="623736" y="120813"/>
                  </a:cubicBezTo>
                  <a:cubicBezTo>
                    <a:pt x="742003" y="111836"/>
                    <a:pt x="827989" y="239121"/>
                    <a:pt x="775586" y="364045"/>
                  </a:cubicBezTo>
                  <a:cubicBezTo>
                    <a:pt x="793012" y="390296"/>
                    <a:pt x="807550" y="419659"/>
                    <a:pt x="812800" y="459070"/>
                  </a:cubicBezTo>
                  <a:cubicBezTo>
                    <a:pt x="812800" y="470360"/>
                    <a:pt x="812800" y="481623"/>
                    <a:pt x="812800" y="492910"/>
                  </a:cubicBezTo>
                  <a:cubicBezTo>
                    <a:pt x="797154" y="593216"/>
                    <a:pt x="729827" y="660995"/>
                    <a:pt x="619295" y="642748"/>
                  </a:cubicBezTo>
                  <a:cubicBezTo>
                    <a:pt x="590856" y="694250"/>
                    <a:pt x="540252" y="744185"/>
                    <a:pt x="461507" y="739403"/>
                  </a:cubicBezTo>
                  <a:cubicBezTo>
                    <a:pt x="420804" y="736022"/>
                    <a:pt x="392488" y="716438"/>
                    <a:pt x="367697" y="692645"/>
                  </a:cubicBezTo>
                  <a:cubicBezTo>
                    <a:pt x="341584" y="712423"/>
                    <a:pt x="313304" y="727944"/>
                    <a:pt x="272443" y="728115"/>
                  </a:cubicBezTo>
                  <a:cubicBezTo>
                    <a:pt x="177910" y="728407"/>
                    <a:pt x="114672" y="652212"/>
                    <a:pt x="113139" y="547698"/>
                  </a:cubicBezTo>
                  <a:cubicBezTo>
                    <a:pt x="52367" y="523248"/>
                    <a:pt x="11206" y="477609"/>
                    <a:pt x="0" y="399515"/>
                  </a:cubicBezTo>
                  <a:cubicBezTo>
                    <a:pt x="0" y="388227"/>
                    <a:pt x="0" y="376915"/>
                    <a:pt x="0" y="365675"/>
                  </a:cubicBezTo>
                  <a:cubicBezTo>
                    <a:pt x="12369" y="288289"/>
                    <a:pt x="51292" y="239679"/>
                    <a:pt x="116099" y="219074"/>
                  </a:cubicBezTo>
                  <a:cubicBezTo>
                    <a:pt x="112205" y="88530"/>
                    <a:pt x="241837" y="6958"/>
                    <a:pt x="348333" y="64469"/>
                  </a:cubicBezTo>
                  <a:cubicBezTo>
                    <a:pt x="373689" y="36030"/>
                    <a:pt x="409562" y="5012"/>
                    <a:pt x="461490" y="0"/>
                  </a:cubicBezTo>
                  <a:close/>
                </a:path>
              </a:pathLst>
            </a:custGeom>
            <a:solidFill>
              <a:srgbClr val="42BF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8100" y="66175"/>
              <a:ext cx="736600" cy="568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r>
                <a:rPr lang="en-US" sz="2414">
                  <a:solidFill>
                    <a:srgbClr val="000000"/>
                  </a:solidFill>
                  <a:latin typeface="Bogart Bold"/>
                </a:rPr>
                <a:t>   Các em hãy chuẩn bị các chi tiết đầy đủ, sắp xếp theo thứ tự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5738030" y="3798179"/>
            <a:ext cx="6355939" cy="3882707"/>
          </a:xfrm>
          <a:custGeom>
            <a:avLst/>
            <a:gdLst/>
            <a:ahLst/>
            <a:cxnLst/>
            <a:rect l="l" t="t" r="r" b="b"/>
            <a:pathLst>
              <a:path w="6355939" h="3882707">
                <a:moveTo>
                  <a:pt x="0" y="0"/>
                </a:moveTo>
                <a:lnTo>
                  <a:pt x="6355939" y="0"/>
                </a:lnTo>
                <a:lnTo>
                  <a:pt x="6355939" y="3882707"/>
                </a:lnTo>
                <a:lnTo>
                  <a:pt x="0" y="38827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093969" y="3957039"/>
            <a:ext cx="5999263" cy="3452406"/>
          </a:xfrm>
          <a:custGeom>
            <a:avLst/>
            <a:gdLst/>
            <a:ahLst/>
            <a:cxnLst/>
            <a:rect l="l" t="t" r="r" b="b"/>
            <a:pathLst>
              <a:path w="5999263" h="3452406">
                <a:moveTo>
                  <a:pt x="0" y="0"/>
                </a:moveTo>
                <a:lnTo>
                  <a:pt x="5999263" y="0"/>
                </a:lnTo>
                <a:lnTo>
                  <a:pt x="5999263" y="3452406"/>
                </a:lnTo>
                <a:lnTo>
                  <a:pt x="0" y="3452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68109" y="1106226"/>
            <a:ext cx="303788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056528"/>
                </a:solidFill>
                <a:latin typeface="Paytone One"/>
              </a:rPr>
              <a:t>3. THỰC HÀNH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0427" y="47846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8. LẮP GHÉP MÔ HÌNH BẬP BÊNH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29636" y="1852359"/>
            <a:ext cx="9072227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Dùng 2 thanh chữ U ngắn và 2 thanh thẳng 11 lỗ, 4 bộ vít ngắn và đai ốc để lắp thanh đòn và ghế ngồi (Hình 3)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44000" y="8204761"/>
            <a:ext cx="7827526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3. Các chi tiết và ghế ngồi bập bênh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44788" y="9016020"/>
            <a:ext cx="2229024" cy="1284475"/>
          </a:xfrm>
          <a:custGeom>
            <a:avLst/>
            <a:gdLst/>
            <a:ahLst/>
            <a:cxnLst/>
            <a:rect l="l" t="t" r="r" b="b"/>
            <a:pathLst>
              <a:path w="2229024" h="1284475">
                <a:moveTo>
                  <a:pt x="0" y="0"/>
                </a:moveTo>
                <a:lnTo>
                  <a:pt x="2229024" y="0"/>
                </a:lnTo>
                <a:lnTo>
                  <a:pt x="2229024" y="1284475"/>
                </a:lnTo>
                <a:lnTo>
                  <a:pt x="0" y="128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16493">
            <a:off x="16246099" y="9330082"/>
            <a:ext cx="679642" cy="1249916"/>
          </a:xfrm>
          <a:custGeom>
            <a:avLst/>
            <a:gdLst/>
            <a:ahLst/>
            <a:cxnLst/>
            <a:rect l="l" t="t" r="r" b="b"/>
            <a:pathLst>
              <a:path w="679642" h="1249916">
                <a:moveTo>
                  <a:pt x="0" y="0"/>
                </a:moveTo>
                <a:lnTo>
                  <a:pt x="679642" y="0"/>
                </a:lnTo>
                <a:lnTo>
                  <a:pt x="679642" y="1249916"/>
                </a:lnTo>
                <a:lnTo>
                  <a:pt x="0" y="12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167465"/>
            <a:ext cx="2235823" cy="1196165"/>
          </a:xfrm>
          <a:custGeom>
            <a:avLst/>
            <a:gdLst/>
            <a:ahLst/>
            <a:cxnLst/>
            <a:rect l="l" t="t" r="r" b="b"/>
            <a:pathLst>
              <a:path w="2235823" h="1196165">
                <a:moveTo>
                  <a:pt x="0" y="0"/>
                </a:moveTo>
                <a:lnTo>
                  <a:pt x="2235823" y="0"/>
                </a:lnTo>
                <a:lnTo>
                  <a:pt x="2235823" y="1196165"/>
                </a:lnTo>
                <a:lnTo>
                  <a:pt x="0" y="1196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1622" y="1594234"/>
            <a:ext cx="7435226" cy="1700808"/>
          </a:xfrm>
          <a:custGeom>
            <a:avLst/>
            <a:gdLst/>
            <a:ahLst/>
            <a:cxnLst/>
            <a:rect l="l" t="t" r="r" b="b"/>
            <a:pathLst>
              <a:path w="7435226" h="1700808">
                <a:moveTo>
                  <a:pt x="0" y="0"/>
                </a:moveTo>
                <a:lnTo>
                  <a:pt x="7435225" y="0"/>
                </a:lnTo>
                <a:lnTo>
                  <a:pt x="7435225" y="1700808"/>
                </a:lnTo>
                <a:lnTo>
                  <a:pt x="0" y="1700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375204" y="2249703"/>
            <a:ext cx="1721237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15"/>
              </a:lnSpc>
            </a:pPr>
            <a:r>
              <a:rPr lang="en-US" sz="3500">
                <a:solidFill>
                  <a:srgbClr val="000000"/>
                </a:solidFill>
                <a:latin typeface="Bogart Bold"/>
              </a:rPr>
              <a:t>Bước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39234" y="1955508"/>
            <a:ext cx="3776049" cy="121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</a:pPr>
            <a:r>
              <a:rPr lang="en-US" sz="3300">
                <a:solidFill>
                  <a:srgbClr val="000000"/>
                </a:solidFill>
                <a:latin typeface="Bogart Bold"/>
              </a:rPr>
              <a:t>Hoàn thiện </a:t>
            </a:r>
          </a:p>
          <a:p>
            <a:pPr algn="ctr">
              <a:lnSpc>
                <a:spcPts val="4917"/>
              </a:lnSpc>
            </a:pPr>
            <a:r>
              <a:rPr lang="en-US" sz="3300">
                <a:solidFill>
                  <a:srgbClr val="000000"/>
                </a:solidFill>
                <a:latin typeface="Bogart Bold"/>
              </a:rPr>
              <a:t>mô hình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278975" y="1688139"/>
            <a:ext cx="9854965" cy="1841949"/>
            <a:chOff x="0" y="0"/>
            <a:chExt cx="2595546" cy="4851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95546" cy="485122"/>
            </a:xfrm>
            <a:custGeom>
              <a:avLst/>
              <a:gdLst/>
              <a:ahLst/>
              <a:cxnLst/>
              <a:rect l="l" t="t" r="r" b="b"/>
              <a:pathLst>
                <a:path w="2595546" h="485122">
                  <a:moveTo>
                    <a:pt x="40065" y="0"/>
                  </a:moveTo>
                  <a:lnTo>
                    <a:pt x="2555482" y="0"/>
                  </a:lnTo>
                  <a:cubicBezTo>
                    <a:pt x="2577609" y="0"/>
                    <a:pt x="2595546" y="17938"/>
                    <a:pt x="2595546" y="40065"/>
                  </a:cubicBezTo>
                  <a:lnTo>
                    <a:pt x="2595546" y="445058"/>
                  </a:lnTo>
                  <a:cubicBezTo>
                    <a:pt x="2595546" y="467185"/>
                    <a:pt x="2577609" y="485122"/>
                    <a:pt x="2555482" y="485122"/>
                  </a:cubicBezTo>
                  <a:lnTo>
                    <a:pt x="40065" y="485122"/>
                  </a:lnTo>
                  <a:cubicBezTo>
                    <a:pt x="29439" y="485122"/>
                    <a:pt x="19248" y="480901"/>
                    <a:pt x="11735" y="473388"/>
                  </a:cubicBezTo>
                  <a:cubicBezTo>
                    <a:pt x="4221" y="465874"/>
                    <a:pt x="0" y="455683"/>
                    <a:pt x="0" y="445058"/>
                  </a:cubicBezTo>
                  <a:lnTo>
                    <a:pt x="0" y="40065"/>
                  </a:lnTo>
                  <a:cubicBezTo>
                    <a:pt x="0" y="29439"/>
                    <a:pt x="4221" y="19248"/>
                    <a:pt x="11735" y="11735"/>
                  </a:cubicBezTo>
                  <a:cubicBezTo>
                    <a:pt x="19248" y="4221"/>
                    <a:pt x="29439" y="0"/>
                    <a:pt x="40065" y="0"/>
                  </a:cubicBezTo>
                  <a:close/>
                </a:path>
              </a:pathLst>
            </a:custGeom>
            <a:solidFill>
              <a:srgbClr val="FFD2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595546" cy="542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17911" y="4636103"/>
            <a:ext cx="3502207" cy="3188297"/>
            <a:chOff x="0" y="0"/>
            <a:chExt cx="812800" cy="7399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989" cy="744185"/>
            </a:xfrm>
            <a:custGeom>
              <a:avLst/>
              <a:gdLst/>
              <a:ahLst/>
              <a:cxnLst/>
              <a:rect l="l" t="t" r="r" b="b"/>
              <a:pathLst>
                <a:path w="827989" h="744185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12359"/>
                    <a:pt x="603543" y="53497"/>
                    <a:pt x="623736" y="120813"/>
                  </a:cubicBezTo>
                  <a:cubicBezTo>
                    <a:pt x="742003" y="111836"/>
                    <a:pt x="827989" y="239121"/>
                    <a:pt x="775586" y="364045"/>
                  </a:cubicBezTo>
                  <a:cubicBezTo>
                    <a:pt x="793012" y="390296"/>
                    <a:pt x="807550" y="419659"/>
                    <a:pt x="812800" y="459070"/>
                  </a:cubicBezTo>
                  <a:cubicBezTo>
                    <a:pt x="812800" y="470360"/>
                    <a:pt x="812800" y="481623"/>
                    <a:pt x="812800" y="492910"/>
                  </a:cubicBezTo>
                  <a:cubicBezTo>
                    <a:pt x="797154" y="593216"/>
                    <a:pt x="729827" y="660995"/>
                    <a:pt x="619295" y="642748"/>
                  </a:cubicBezTo>
                  <a:cubicBezTo>
                    <a:pt x="590856" y="694250"/>
                    <a:pt x="540252" y="744185"/>
                    <a:pt x="461507" y="739403"/>
                  </a:cubicBezTo>
                  <a:cubicBezTo>
                    <a:pt x="420804" y="736022"/>
                    <a:pt x="392488" y="716438"/>
                    <a:pt x="367697" y="692645"/>
                  </a:cubicBezTo>
                  <a:cubicBezTo>
                    <a:pt x="341584" y="712423"/>
                    <a:pt x="313304" y="727944"/>
                    <a:pt x="272443" y="728115"/>
                  </a:cubicBezTo>
                  <a:cubicBezTo>
                    <a:pt x="177910" y="728407"/>
                    <a:pt x="114672" y="652212"/>
                    <a:pt x="113139" y="547698"/>
                  </a:cubicBezTo>
                  <a:cubicBezTo>
                    <a:pt x="52367" y="523248"/>
                    <a:pt x="11206" y="477609"/>
                    <a:pt x="0" y="399515"/>
                  </a:cubicBezTo>
                  <a:cubicBezTo>
                    <a:pt x="0" y="388227"/>
                    <a:pt x="0" y="376915"/>
                    <a:pt x="0" y="365675"/>
                  </a:cubicBezTo>
                  <a:cubicBezTo>
                    <a:pt x="12369" y="288289"/>
                    <a:pt x="51292" y="239679"/>
                    <a:pt x="116099" y="219074"/>
                  </a:cubicBezTo>
                  <a:cubicBezTo>
                    <a:pt x="112205" y="88530"/>
                    <a:pt x="241837" y="6958"/>
                    <a:pt x="348333" y="64469"/>
                  </a:cubicBezTo>
                  <a:cubicBezTo>
                    <a:pt x="373689" y="36030"/>
                    <a:pt x="409562" y="5012"/>
                    <a:pt x="461490" y="0"/>
                  </a:cubicBezTo>
                  <a:close/>
                </a:path>
              </a:pathLst>
            </a:custGeom>
            <a:solidFill>
              <a:srgbClr val="83C9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00" y="66175"/>
              <a:ext cx="736600" cy="568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r>
                <a:rPr lang="en-US" sz="2414">
                  <a:solidFill>
                    <a:srgbClr val="000000"/>
                  </a:solidFill>
                  <a:latin typeface="Bogart Bold"/>
                </a:rPr>
                <a:t>   Các em hãy chuẩn bị các chi tiết đầy đủ, sắp xếp theo thứ tự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68109" y="1106226"/>
            <a:ext cx="303788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056528"/>
                </a:solidFill>
                <a:latin typeface="Paytone One"/>
              </a:rPr>
              <a:t>3. THỰC HÀNH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0427" y="47846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8. LẮP GHÉP MÔ HÌNH BẬP BÊNH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70344" y="1735671"/>
            <a:ext cx="9072227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Dùng 1 trục thẳng ngắn 1, 4 vòng hãm để lắp ghép các bộ phận thành mô hình bập bênh.</a:t>
            </a:r>
          </a:p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Kiểm tra và điều chỉnh lại sản phẩm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39761" y="8204944"/>
            <a:ext cx="7133392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4. Mô hình bập bênh hoàn thiện</a:t>
            </a:r>
          </a:p>
        </p:txBody>
      </p:sp>
      <p:sp>
        <p:nvSpPr>
          <p:cNvPr id="19" name="Freeform 19"/>
          <p:cNvSpPr/>
          <p:nvPr/>
        </p:nvSpPr>
        <p:spPr>
          <a:xfrm>
            <a:off x="9854113" y="3657411"/>
            <a:ext cx="6704688" cy="4594976"/>
          </a:xfrm>
          <a:custGeom>
            <a:avLst/>
            <a:gdLst/>
            <a:ahLst/>
            <a:cxnLst/>
            <a:rect l="l" t="t" r="r" b="b"/>
            <a:pathLst>
              <a:path w="6704688" h="4594976">
                <a:moveTo>
                  <a:pt x="0" y="0"/>
                </a:moveTo>
                <a:lnTo>
                  <a:pt x="6704688" y="0"/>
                </a:lnTo>
                <a:lnTo>
                  <a:pt x="6704688" y="4594975"/>
                </a:lnTo>
                <a:lnTo>
                  <a:pt x="0" y="4594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029750" y="3657411"/>
            <a:ext cx="2981273" cy="4480311"/>
          </a:xfrm>
          <a:custGeom>
            <a:avLst/>
            <a:gdLst/>
            <a:ahLst/>
            <a:cxnLst/>
            <a:rect l="l" t="t" r="r" b="b"/>
            <a:pathLst>
              <a:path w="2981273" h="4480311">
                <a:moveTo>
                  <a:pt x="0" y="0"/>
                </a:moveTo>
                <a:lnTo>
                  <a:pt x="2981274" y="0"/>
                </a:lnTo>
                <a:lnTo>
                  <a:pt x="2981274" y="4480311"/>
                </a:lnTo>
                <a:lnTo>
                  <a:pt x="0" y="448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319199" y="4919611"/>
            <a:ext cx="2402377" cy="254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700">
                <a:solidFill>
                  <a:srgbClr val="000000"/>
                </a:solidFill>
                <a:latin typeface="Bogart Heavy"/>
              </a:rPr>
              <a:t>Lưu ý: Sử dụng dụng cụ lắp ghép đúng cách và an toàn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44788" y="9016020"/>
            <a:ext cx="2229024" cy="1284475"/>
          </a:xfrm>
          <a:custGeom>
            <a:avLst/>
            <a:gdLst/>
            <a:ahLst/>
            <a:cxnLst/>
            <a:rect l="l" t="t" r="r" b="b"/>
            <a:pathLst>
              <a:path w="2229024" h="1284475">
                <a:moveTo>
                  <a:pt x="0" y="0"/>
                </a:moveTo>
                <a:lnTo>
                  <a:pt x="2229024" y="0"/>
                </a:lnTo>
                <a:lnTo>
                  <a:pt x="2229024" y="1284475"/>
                </a:lnTo>
                <a:lnTo>
                  <a:pt x="0" y="128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16493">
            <a:off x="16246099" y="9330082"/>
            <a:ext cx="679642" cy="1249916"/>
          </a:xfrm>
          <a:custGeom>
            <a:avLst/>
            <a:gdLst/>
            <a:ahLst/>
            <a:cxnLst/>
            <a:rect l="l" t="t" r="r" b="b"/>
            <a:pathLst>
              <a:path w="679642" h="1249916">
                <a:moveTo>
                  <a:pt x="0" y="0"/>
                </a:moveTo>
                <a:lnTo>
                  <a:pt x="679642" y="0"/>
                </a:lnTo>
                <a:lnTo>
                  <a:pt x="679642" y="1249916"/>
                </a:lnTo>
                <a:lnTo>
                  <a:pt x="0" y="12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167465"/>
            <a:ext cx="2235823" cy="1196165"/>
          </a:xfrm>
          <a:custGeom>
            <a:avLst/>
            <a:gdLst/>
            <a:ahLst/>
            <a:cxnLst/>
            <a:rect l="l" t="t" r="r" b="b"/>
            <a:pathLst>
              <a:path w="2235823" h="1196165">
                <a:moveTo>
                  <a:pt x="0" y="0"/>
                </a:moveTo>
                <a:lnTo>
                  <a:pt x="2235823" y="0"/>
                </a:lnTo>
                <a:lnTo>
                  <a:pt x="2235823" y="1196165"/>
                </a:lnTo>
                <a:lnTo>
                  <a:pt x="0" y="1196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58779" y="1829491"/>
            <a:ext cx="12521329" cy="1841949"/>
            <a:chOff x="0" y="0"/>
            <a:chExt cx="3297799" cy="4851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97799" cy="485122"/>
            </a:xfrm>
            <a:custGeom>
              <a:avLst/>
              <a:gdLst/>
              <a:ahLst/>
              <a:cxnLst/>
              <a:rect l="l" t="t" r="r" b="b"/>
              <a:pathLst>
                <a:path w="3297799" h="485122">
                  <a:moveTo>
                    <a:pt x="31533" y="0"/>
                  </a:moveTo>
                  <a:lnTo>
                    <a:pt x="3266265" y="0"/>
                  </a:lnTo>
                  <a:cubicBezTo>
                    <a:pt x="3274629" y="0"/>
                    <a:pt x="3282649" y="3322"/>
                    <a:pt x="3288563" y="9236"/>
                  </a:cubicBezTo>
                  <a:cubicBezTo>
                    <a:pt x="3294476" y="15149"/>
                    <a:pt x="3297799" y="23170"/>
                    <a:pt x="3297799" y="31533"/>
                  </a:cubicBezTo>
                  <a:lnTo>
                    <a:pt x="3297799" y="453589"/>
                  </a:lnTo>
                  <a:cubicBezTo>
                    <a:pt x="3297799" y="461952"/>
                    <a:pt x="3294476" y="469973"/>
                    <a:pt x="3288563" y="475887"/>
                  </a:cubicBezTo>
                  <a:cubicBezTo>
                    <a:pt x="3282649" y="481800"/>
                    <a:pt x="3274629" y="485122"/>
                    <a:pt x="3266265" y="485122"/>
                  </a:cubicBezTo>
                  <a:lnTo>
                    <a:pt x="31533" y="485122"/>
                  </a:lnTo>
                  <a:cubicBezTo>
                    <a:pt x="23170" y="485122"/>
                    <a:pt x="15149" y="481800"/>
                    <a:pt x="9236" y="475887"/>
                  </a:cubicBezTo>
                  <a:cubicBezTo>
                    <a:pt x="3322" y="469973"/>
                    <a:pt x="0" y="461952"/>
                    <a:pt x="0" y="453589"/>
                  </a:cubicBezTo>
                  <a:lnTo>
                    <a:pt x="0" y="31533"/>
                  </a:lnTo>
                  <a:cubicBezTo>
                    <a:pt x="0" y="23170"/>
                    <a:pt x="3322" y="15149"/>
                    <a:pt x="9236" y="9236"/>
                  </a:cubicBezTo>
                  <a:cubicBezTo>
                    <a:pt x="15149" y="3322"/>
                    <a:pt x="23170" y="0"/>
                    <a:pt x="31533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297799" cy="542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808788" y="1028700"/>
            <a:ext cx="3883295" cy="2661369"/>
          </a:xfrm>
          <a:custGeom>
            <a:avLst/>
            <a:gdLst/>
            <a:ahLst/>
            <a:cxnLst/>
            <a:rect l="l" t="t" r="r" b="b"/>
            <a:pathLst>
              <a:path w="3883295" h="2661369">
                <a:moveTo>
                  <a:pt x="0" y="0"/>
                </a:moveTo>
                <a:lnTo>
                  <a:pt x="3883295" y="0"/>
                </a:lnTo>
                <a:lnTo>
                  <a:pt x="3883295" y="2661369"/>
                </a:lnTo>
                <a:lnTo>
                  <a:pt x="0" y="266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862318" y="3775794"/>
          <a:ext cx="15723601" cy="6000749"/>
        </p:xfrm>
        <a:graphic>
          <a:graphicData uri="http://schemas.openxmlformats.org/drawingml/2006/table">
            <a:tbl>
              <a:tblPr/>
              <a:tblGrid>
                <a:gridCol w="729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0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1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2788">
                <a:tc gridSpan="4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788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Yêu cầu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788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Đủ các bộ phận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2788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Mối ghép đúng vị trí và chắc chắn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9597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Thanh đòn và ghế ngồi quay được quanh trục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8724119" y="4991843"/>
            <a:ext cx="1400872" cy="886052"/>
          </a:xfrm>
          <a:custGeom>
            <a:avLst/>
            <a:gdLst/>
            <a:ahLst/>
            <a:cxnLst/>
            <a:rect l="l" t="t" r="r" b="b"/>
            <a:pathLst>
              <a:path w="1400872" h="886052">
                <a:moveTo>
                  <a:pt x="0" y="0"/>
                </a:moveTo>
                <a:lnTo>
                  <a:pt x="1400872" y="0"/>
                </a:lnTo>
                <a:lnTo>
                  <a:pt x="1400872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807349" y="4991843"/>
            <a:ext cx="886052" cy="886052"/>
          </a:xfrm>
          <a:custGeom>
            <a:avLst/>
            <a:gdLst/>
            <a:ahLst/>
            <a:cxnLst/>
            <a:rect l="l" t="t" r="r" b="b"/>
            <a:pathLst>
              <a:path w="886052" h="886052">
                <a:moveTo>
                  <a:pt x="0" y="0"/>
                </a:moveTo>
                <a:lnTo>
                  <a:pt x="886052" y="0"/>
                </a:lnTo>
                <a:lnTo>
                  <a:pt x="886052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967418" y="4991843"/>
            <a:ext cx="945122" cy="886052"/>
          </a:xfrm>
          <a:custGeom>
            <a:avLst/>
            <a:gdLst/>
            <a:ahLst/>
            <a:cxnLst/>
            <a:rect l="l" t="t" r="r" b="b"/>
            <a:pathLst>
              <a:path w="945122" h="886052">
                <a:moveTo>
                  <a:pt x="0" y="0"/>
                </a:moveTo>
                <a:lnTo>
                  <a:pt x="945121" y="0"/>
                </a:lnTo>
                <a:lnTo>
                  <a:pt x="945121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68109" y="1106226"/>
            <a:ext cx="52181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056528"/>
                </a:solidFill>
                <a:latin typeface="Paytone One"/>
              </a:rPr>
              <a:t>4. GIỚI THIỆU SẢN PHẨM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0427" y="47846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8. LẮP GHÉP MÔ HÌNH BẬP BÊNH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829491"/>
            <a:ext cx="11901422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Trưng bày sản phẩm</a:t>
            </a:r>
          </a:p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Em và các bạn hãy đánh giá sản phẩm vừa làm được theo các yêu cầu dưới đây.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28" y="9587230"/>
            <a:ext cx="19316728" cy="2666947"/>
          </a:xfrm>
          <a:custGeom>
            <a:avLst/>
            <a:gdLst/>
            <a:ahLst/>
            <a:cxnLst/>
            <a:rect l="l" t="t" r="r" b="b"/>
            <a:pathLst>
              <a:path w="19316728" h="2666947">
                <a:moveTo>
                  <a:pt x="0" y="0"/>
                </a:moveTo>
                <a:lnTo>
                  <a:pt x="19316728" y="0"/>
                </a:lnTo>
                <a:lnTo>
                  <a:pt x="19316728" y="2666947"/>
                </a:lnTo>
                <a:lnTo>
                  <a:pt x="0" y="2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l="-6773" r="-6773" b="-6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144788" y="9016020"/>
            <a:ext cx="2229024" cy="1284475"/>
          </a:xfrm>
          <a:custGeom>
            <a:avLst/>
            <a:gdLst/>
            <a:ahLst/>
            <a:cxnLst/>
            <a:rect l="l" t="t" r="r" b="b"/>
            <a:pathLst>
              <a:path w="2229024" h="1284475">
                <a:moveTo>
                  <a:pt x="0" y="0"/>
                </a:moveTo>
                <a:lnTo>
                  <a:pt x="2229024" y="0"/>
                </a:lnTo>
                <a:lnTo>
                  <a:pt x="2229024" y="1284475"/>
                </a:lnTo>
                <a:lnTo>
                  <a:pt x="0" y="128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16493">
            <a:off x="16246099" y="9330082"/>
            <a:ext cx="679642" cy="1249916"/>
          </a:xfrm>
          <a:custGeom>
            <a:avLst/>
            <a:gdLst/>
            <a:ahLst/>
            <a:cxnLst/>
            <a:rect l="l" t="t" r="r" b="b"/>
            <a:pathLst>
              <a:path w="679642" h="1249916">
                <a:moveTo>
                  <a:pt x="0" y="0"/>
                </a:moveTo>
                <a:lnTo>
                  <a:pt x="679642" y="0"/>
                </a:lnTo>
                <a:lnTo>
                  <a:pt x="679642" y="1249916"/>
                </a:lnTo>
                <a:lnTo>
                  <a:pt x="0" y="124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-167465"/>
            <a:ext cx="2235823" cy="1196165"/>
          </a:xfrm>
          <a:custGeom>
            <a:avLst/>
            <a:gdLst/>
            <a:ahLst/>
            <a:cxnLst/>
            <a:rect l="l" t="t" r="r" b="b"/>
            <a:pathLst>
              <a:path w="2235823" h="1196165">
                <a:moveTo>
                  <a:pt x="0" y="0"/>
                </a:moveTo>
                <a:lnTo>
                  <a:pt x="2235823" y="0"/>
                </a:lnTo>
                <a:lnTo>
                  <a:pt x="2235823" y="1196165"/>
                </a:lnTo>
                <a:lnTo>
                  <a:pt x="0" y="1196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08788" y="1028700"/>
            <a:ext cx="3883295" cy="2661369"/>
          </a:xfrm>
          <a:custGeom>
            <a:avLst/>
            <a:gdLst/>
            <a:ahLst/>
            <a:cxnLst/>
            <a:rect l="l" t="t" r="r" b="b"/>
            <a:pathLst>
              <a:path w="3883295" h="2661369">
                <a:moveTo>
                  <a:pt x="0" y="0"/>
                </a:moveTo>
                <a:lnTo>
                  <a:pt x="3883295" y="0"/>
                </a:lnTo>
                <a:lnTo>
                  <a:pt x="3883295" y="2661369"/>
                </a:lnTo>
                <a:lnTo>
                  <a:pt x="0" y="266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68109" y="1106226"/>
            <a:ext cx="52181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056528"/>
                </a:solidFill>
                <a:latin typeface="Paytone One"/>
              </a:rPr>
              <a:t>4. GIỚI THIỆU SẢN PHẨM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0427" y="47846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8. LẮP GHÉP MÔ HÌNH BẬP BÊNH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1829491"/>
            <a:ext cx="11141587" cy="2325806"/>
          </a:xfrm>
          <a:custGeom>
            <a:avLst/>
            <a:gdLst/>
            <a:ahLst/>
            <a:cxnLst/>
            <a:rect l="l" t="t" r="r" b="b"/>
            <a:pathLst>
              <a:path w="11141587" h="2325806">
                <a:moveTo>
                  <a:pt x="0" y="0"/>
                </a:moveTo>
                <a:lnTo>
                  <a:pt x="11141587" y="0"/>
                </a:lnTo>
                <a:lnTo>
                  <a:pt x="11141587" y="2325806"/>
                </a:lnTo>
                <a:lnTo>
                  <a:pt x="0" y="2325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87477" y="2273659"/>
            <a:ext cx="9621783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Em hãy sử dụng các chi tiết trong bộ lắp ghép mô hình kĩ thuật để lắp một mô hình bập bênh khác theo ý tưởng của 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7911" y="4924425"/>
            <a:ext cx="16400523" cy="134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Gợi ý: Em có thể thêm bánh xe để có thể di chuyển mô hình được dễ dàng; hoặc tăng số lượng chỗ ngồi để nhiều bạn cùng chơi hơn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541834" y="7009301"/>
            <a:ext cx="10643492" cy="2337133"/>
            <a:chOff x="0" y="0"/>
            <a:chExt cx="14191323" cy="3116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91323" cy="3116178"/>
            </a:xfrm>
            <a:custGeom>
              <a:avLst/>
              <a:gdLst/>
              <a:ahLst/>
              <a:cxnLst/>
              <a:rect l="l" t="t" r="r" b="b"/>
              <a:pathLst>
                <a:path w="14191323" h="3116178">
                  <a:moveTo>
                    <a:pt x="0" y="0"/>
                  </a:moveTo>
                  <a:lnTo>
                    <a:pt x="14191323" y="0"/>
                  </a:lnTo>
                  <a:lnTo>
                    <a:pt x="14191323" y="3116178"/>
                  </a:lnTo>
                  <a:lnTo>
                    <a:pt x="0" y="3116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17349" y="588869"/>
              <a:ext cx="10041333" cy="1719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Bogart Heavy"/>
                </a:rPr>
                <a:t>Lưu ý: Tháo, cất các dụng cụ và chi tiết gọn gàng sau khi thực hành xong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635</Words>
  <Application>Microsoft Office PowerPoint</Application>
  <PresentationFormat>Custom</PresentationFormat>
  <Paragraphs>64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DejaVu Serif Bold</vt:lpstr>
      <vt:lpstr>Bogart Bold</vt:lpstr>
      <vt:lpstr>Bogart Heavy</vt:lpstr>
      <vt:lpstr>Arial</vt:lpstr>
      <vt:lpstr>Bogart</vt:lpstr>
      <vt:lpstr>Calibri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CN4_Bai8_Lapghep_mohinh_bapbenh</dc:title>
  <dc:creator>Admin</dc:creator>
  <cp:lastModifiedBy>Windows 11</cp:lastModifiedBy>
  <cp:revision>3</cp:revision>
  <dcterms:created xsi:type="dcterms:W3CDTF">2006-08-16T00:00:00Z</dcterms:created>
  <dcterms:modified xsi:type="dcterms:W3CDTF">2025-05-05T14:51:34Z</dcterms:modified>
  <dc:identifier>DAF7LVWRg0c</dc:identifier>
</cp:coreProperties>
</file>