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stoga" panose="020B0604020202020204" charset="0"/>
      <p:regular r:id="rId18"/>
    </p:embeddedFont>
    <p:embeddedFont>
      <p:font typeface="Bogart Bold" panose="020B0604020202020204" charset="0"/>
      <p:regular r:id="rId19"/>
    </p:embeddedFont>
    <p:embeddedFont>
      <p:font typeface="DejaVu Serif Bold" panose="020B0604020202020204" charset="0"/>
      <p:regular r:id="rId20"/>
    </p:embeddedFont>
    <p:embeddedFont>
      <p:font typeface="Bogart Heavy" panose="020B0604020202020204" charset="0"/>
      <p:regular r:id="rId21"/>
    </p:embeddedFont>
    <p:embeddedFont>
      <p:font typeface="Bogart" panose="020B0604020202020204" charset="0"/>
      <p:regular r:id="rId22"/>
    </p:embeddedFont>
    <p:embeddedFont>
      <p:font typeface="Dancing Script Bold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32.png"/><Relationship Id="rId3" Type="http://schemas.openxmlformats.org/officeDocument/2006/relationships/image" Target="../media/image2.svg"/><Relationship Id="rId21" Type="http://schemas.openxmlformats.org/officeDocument/2006/relationships/image" Target="../media/image38.pn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4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5" Type="http://schemas.openxmlformats.org/officeDocument/2006/relationships/image" Target="../media/image9.png"/><Relationship Id="rId10" Type="http://schemas.openxmlformats.org/officeDocument/2006/relationships/image" Target="../media/image5.png"/><Relationship Id="rId19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Relationship Id="rId2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59.svg"/><Relationship Id="rId3" Type="http://schemas.openxmlformats.org/officeDocument/2006/relationships/image" Target="../media/image2.svg"/><Relationship Id="rId21" Type="http://schemas.openxmlformats.org/officeDocument/2006/relationships/image" Target="../media/image41.pn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39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6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5" Type="http://schemas.openxmlformats.org/officeDocument/2006/relationships/image" Target="../media/image9.png"/><Relationship Id="rId23" Type="http://schemas.openxmlformats.org/officeDocument/2006/relationships/image" Target="../media/image10.png"/><Relationship Id="rId10" Type="http://schemas.openxmlformats.org/officeDocument/2006/relationships/image" Target="../media/image5.png"/><Relationship Id="rId19" Type="http://schemas.openxmlformats.org/officeDocument/2006/relationships/image" Target="../media/image40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Relationship Id="rId22" Type="http://schemas.openxmlformats.org/officeDocument/2006/relationships/image" Target="../media/image6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18.svg"/><Relationship Id="rId26" Type="http://schemas.openxmlformats.org/officeDocument/2006/relationships/image" Target="../media/image16.png"/><Relationship Id="rId3" Type="http://schemas.openxmlformats.org/officeDocument/2006/relationships/image" Target="../media/image2.svg"/><Relationship Id="rId21" Type="http://schemas.openxmlformats.org/officeDocument/2006/relationships/image" Target="../media/image13.pn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11.png"/><Relationship Id="rId25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openxmlformats.org/officeDocument/2006/relationships/image" Target="../media/image24.svg"/><Relationship Id="rId5" Type="http://schemas.openxmlformats.org/officeDocument/2006/relationships/image" Target="../media/image4.svg"/><Relationship Id="rId15" Type="http://schemas.openxmlformats.org/officeDocument/2006/relationships/image" Target="../media/image9.png"/><Relationship Id="rId23" Type="http://schemas.openxmlformats.org/officeDocument/2006/relationships/image" Target="../media/image14.png"/><Relationship Id="rId10" Type="http://schemas.openxmlformats.org/officeDocument/2006/relationships/image" Target="../media/image5.png"/><Relationship Id="rId19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Relationship Id="rId22" Type="http://schemas.openxmlformats.org/officeDocument/2006/relationships/image" Target="../media/image22.svg"/><Relationship Id="rId27" Type="http://schemas.openxmlformats.org/officeDocument/2006/relationships/image" Target="../media/image2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29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17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5" Type="http://schemas.openxmlformats.org/officeDocument/2006/relationships/image" Target="../media/image9.png"/><Relationship Id="rId10" Type="http://schemas.openxmlformats.org/officeDocument/2006/relationships/image" Target="../media/image5.png"/><Relationship Id="rId19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20.png"/><Relationship Id="rId3" Type="http://schemas.openxmlformats.org/officeDocument/2006/relationships/image" Target="../media/image2.svg"/><Relationship Id="rId21" Type="http://schemas.openxmlformats.org/officeDocument/2006/relationships/image" Target="../media/image35.sv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5" Type="http://schemas.openxmlformats.org/officeDocument/2006/relationships/image" Target="../media/image9.png"/><Relationship Id="rId10" Type="http://schemas.openxmlformats.org/officeDocument/2006/relationships/image" Target="../media/image5.png"/><Relationship Id="rId19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37.svg"/><Relationship Id="rId3" Type="http://schemas.openxmlformats.org/officeDocument/2006/relationships/image" Target="../media/image2.svg"/><Relationship Id="rId21" Type="http://schemas.openxmlformats.org/officeDocument/2006/relationships/image" Target="../media/image25.pn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5" Type="http://schemas.openxmlformats.org/officeDocument/2006/relationships/image" Target="../media/image9.png"/><Relationship Id="rId10" Type="http://schemas.openxmlformats.org/officeDocument/2006/relationships/image" Target="../media/image5.png"/><Relationship Id="rId19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Relationship Id="rId22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27.png"/><Relationship Id="rId26" Type="http://schemas.openxmlformats.org/officeDocument/2006/relationships/image" Target="../media/image31.png"/><Relationship Id="rId3" Type="http://schemas.openxmlformats.org/officeDocument/2006/relationships/image" Target="../media/image2.svg"/><Relationship Id="rId21" Type="http://schemas.openxmlformats.org/officeDocument/2006/relationships/image" Target="../media/image44.sv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26.png"/><Relationship Id="rId25" Type="http://schemas.openxmlformats.org/officeDocument/2006/relationships/image" Target="../media/image48.sv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openxmlformats.org/officeDocument/2006/relationships/image" Target="../media/image30.png"/><Relationship Id="rId5" Type="http://schemas.openxmlformats.org/officeDocument/2006/relationships/image" Target="../media/image4.svg"/><Relationship Id="rId15" Type="http://schemas.openxmlformats.org/officeDocument/2006/relationships/image" Target="../media/image9.png"/><Relationship Id="rId23" Type="http://schemas.openxmlformats.org/officeDocument/2006/relationships/image" Target="../media/image46.svg"/><Relationship Id="rId10" Type="http://schemas.openxmlformats.org/officeDocument/2006/relationships/image" Target="../media/image5.png"/><Relationship Id="rId19" Type="http://schemas.openxmlformats.org/officeDocument/2006/relationships/image" Target="../media/image42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Relationship Id="rId22" Type="http://schemas.openxmlformats.org/officeDocument/2006/relationships/image" Target="../media/image29.png"/><Relationship Id="rId27" Type="http://schemas.openxmlformats.org/officeDocument/2006/relationships/image" Target="../media/image5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27.png"/><Relationship Id="rId3" Type="http://schemas.openxmlformats.org/officeDocument/2006/relationships/image" Target="../media/image2.svg"/><Relationship Id="rId21" Type="http://schemas.openxmlformats.org/officeDocument/2006/relationships/image" Target="../media/image33.pn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5" Type="http://schemas.openxmlformats.org/officeDocument/2006/relationships/image" Target="../media/image9.png"/><Relationship Id="rId10" Type="http://schemas.openxmlformats.org/officeDocument/2006/relationships/image" Target="../media/image5.png"/><Relationship Id="rId19" Type="http://schemas.openxmlformats.org/officeDocument/2006/relationships/image" Target="../media/image42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Relationship Id="rId22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32.png"/><Relationship Id="rId3" Type="http://schemas.openxmlformats.org/officeDocument/2006/relationships/image" Target="../media/image2.svg"/><Relationship Id="rId21" Type="http://schemas.openxmlformats.org/officeDocument/2006/relationships/image" Target="../media/image35.pn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4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5" Type="http://schemas.openxmlformats.org/officeDocument/2006/relationships/image" Target="../media/image9.png"/><Relationship Id="rId10" Type="http://schemas.openxmlformats.org/officeDocument/2006/relationships/image" Target="../media/image5.png"/><Relationship Id="rId19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Relationship Id="rId22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32.png"/><Relationship Id="rId3" Type="http://schemas.openxmlformats.org/officeDocument/2006/relationships/image" Target="../media/image2.svg"/><Relationship Id="rId21" Type="http://schemas.openxmlformats.org/officeDocument/2006/relationships/image" Target="../media/image37.pn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4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5" Type="http://schemas.openxmlformats.org/officeDocument/2006/relationships/image" Target="../media/image9.png"/><Relationship Id="rId10" Type="http://schemas.openxmlformats.org/officeDocument/2006/relationships/image" Target="../media/image5.png"/><Relationship Id="rId19" Type="http://schemas.openxmlformats.org/officeDocument/2006/relationships/image" Target="../media/image30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190234"/>
            <a:ext cx="4227616" cy="1231293"/>
          </a:xfrm>
          <a:custGeom>
            <a:avLst/>
            <a:gdLst/>
            <a:ahLst/>
            <a:cxnLst/>
            <a:rect l="l" t="t" r="r" b="b"/>
            <a:pathLst>
              <a:path w="4227616" h="1231293">
                <a:moveTo>
                  <a:pt x="0" y="0"/>
                </a:moveTo>
                <a:lnTo>
                  <a:pt x="4227616" y="0"/>
                </a:lnTo>
                <a:lnTo>
                  <a:pt x="4227616" y="1231293"/>
                </a:lnTo>
                <a:lnTo>
                  <a:pt x="0" y="1231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76360" y="9632671"/>
            <a:ext cx="4811640" cy="1040517"/>
          </a:xfrm>
          <a:custGeom>
            <a:avLst/>
            <a:gdLst/>
            <a:ahLst/>
            <a:cxnLst/>
            <a:rect l="l" t="t" r="r" b="b"/>
            <a:pathLst>
              <a:path w="4811640" h="1040517">
                <a:moveTo>
                  <a:pt x="0" y="0"/>
                </a:moveTo>
                <a:lnTo>
                  <a:pt x="4811640" y="0"/>
                </a:lnTo>
                <a:lnTo>
                  <a:pt x="4811640" y="1040517"/>
                </a:lnTo>
                <a:lnTo>
                  <a:pt x="0" y="10405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064310" y="9632671"/>
            <a:ext cx="4204721" cy="1003877"/>
          </a:xfrm>
          <a:custGeom>
            <a:avLst/>
            <a:gdLst/>
            <a:ahLst/>
            <a:cxnLst/>
            <a:rect l="l" t="t" r="r" b="b"/>
            <a:pathLst>
              <a:path w="4204721" h="1003877">
                <a:moveTo>
                  <a:pt x="0" y="0"/>
                </a:moveTo>
                <a:lnTo>
                  <a:pt x="4204721" y="0"/>
                </a:lnTo>
                <a:lnTo>
                  <a:pt x="4204721" y="1003877"/>
                </a:lnTo>
                <a:lnTo>
                  <a:pt x="0" y="10038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099597" y="9258300"/>
            <a:ext cx="5530507" cy="1414888"/>
          </a:xfrm>
          <a:custGeom>
            <a:avLst/>
            <a:gdLst/>
            <a:ahLst/>
            <a:cxnLst/>
            <a:rect l="l" t="t" r="r" b="b"/>
            <a:pathLst>
              <a:path w="5530507" h="1414888">
                <a:moveTo>
                  <a:pt x="0" y="0"/>
                </a:moveTo>
                <a:lnTo>
                  <a:pt x="5530507" y="0"/>
                </a:lnTo>
                <a:lnTo>
                  <a:pt x="5530507" y="1414888"/>
                </a:lnTo>
                <a:lnTo>
                  <a:pt x="0" y="14148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029977" y="8786417"/>
            <a:ext cx="1049919" cy="1220837"/>
          </a:xfrm>
          <a:custGeom>
            <a:avLst/>
            <a:gdLst/>
            <a:ahLst/>
            <a:cxnLst/>
            <a:rect l="l" t="t" r="r" b="b"/>
            <a:pathLst>
              <a:path w="1049919" h="1220837">
                <a:moveTo>
                  <a:pt x="0" y="0"/>
                </a:moveTo>
                <a:lnTo>
                  <a:pt x="1049920" y="0"/>
                </a:lnTo>
                <a:lnTo>
                  <a:pt x="1049920" y="1220836"/>
                </a:lnTo>
                <a:lnTo>
                  <a:pt x="0" y="12208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62655" y="9396835"/>
            <a:ext cx="1039609" cy="890165"/>
          </a:xfrm>
          <a:custGeom>
            <a:avLst/>
            <a:gdLst/>
            <a:ahLst/>
            <a:cxnLst/>
            <a:rect l="l" t="t" r="r" b="b"/>
            <a:pathLst>
              <a:path w="1039609" h="890165">
                <a:moveTo>
                  <a:pt x="0" y="0"/>
                </a:moveTo>
                <a:lnTo>
                  <a:pt x="1039608" y="0"/>
                </a:lnTo>
                <a:lnTo>
                  <a:pt x="1039608" y="890165"/>
                </a:lnTo>
                <a:lnTo>
                  <a:pt x="0" y="8901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716631" y="9505315"/>
            <a:ext cx="912409" cy="683166"/>
          </a:xfrm>
          <a:custGeom>
            <a:avLst/>
            <a:gdLst/>
            <a:ahLst/>
            <a:cxnLst/>
            <a:rect l="l" t="t" r="r" b="b"/>
            <a:pathLst>
              <a:path w="912409" h="683166">
                <a:moveTo>
                  <a:pt x="0" y="0"/>
                </a:moveTo>
                <a:lnTo>
                  <a:pt x="912409" y="0"/>
                </a:lnTo>
                <a:lnTo>
                  <a:pt x="912409" y="683166"/>
                </a:lnTo>
                <a:lnTo>
                  <a:pt x="0" y="68316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7259300" y="0"/>
            <a:ext cx="1259484" cy="1250038"/>
          </a:xfrm>
          <a:custGeom>
            <a:avLst/>
            <a:gdLst/>
            <a:ahLst/>
            <a:cxnLst/>
            <a:rect l="l" t="t" r="r" b="b"/>
            <a:pathLst>
              <a:path w="1259484" h="1250038">
                <a:moveTo>
                  <a:pt x="0" y="0"/>
                </a:moveTo>
                <a:lnTo>
                  <a:pt x="1259484" y="0"/>
                </a:lnTo>
                <a:lnTo>
                  <a:pt x="1259484" y="1250038"/>
                </a:lnTo>
                <a:lnTo>
                  <a:pt x="0" y="125003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4745" y="-158254"/>
            <a:ext cx="3414815" cy="1566546"/>
          </a:xfrm>
          <a:custGeom>
            <a:avLst/>
            <a:gdLst/>
            <a:ahLst/>
            <a:cxnLst/>
            <a:rect l="l" t="t" r="r" b="b"/>
            <a:pathLst>
              <a:path w="3414815" h="1566546">
                <a:moveTo>
                  <a:pt x="3414815" y="0"/>
                </a:moveTo>
                <a:lnTo>
                  <a:pt x="0" y="0"/>
                </a:lnTo>
                <a:lnTo>
                  <a:pt x="0" y="1566546"/>
                </a:lnTo>
                <a:lnTo>
                  <a:pt x="3414815" y="1566546"/>
                </a:lnTo>
                <a:lnTo>
                  <a:pt x="3414815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712153" y="2552700"/>
            <a:ext cx="15547147" cy="1139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4999">
                <a:solidFill>
                  <a:srgbClr val="233DFF"/>
                </a:solidFill>
                <a:latin typeface="Bogart Heavy"/>
              </a:rPr>
              <a:t>BÀI 9. LẮP GHÉP MÔ HÌNH ROBOT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914701" y="8392901"/>
            <a:ext cx="5142051" cy="1003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0"/>
              </a:lnSpc>
            </a:pPr>
            <a:r>
              <a:rPr lang="en-US" sz="3000">
                <a:solidFill>
                  <a:srgbClr val="94461A"/>
                </a:solidFill>
                <a:latin typeface="DejaVu Serif Bold"/>
              </a:rPr>
              <a:t>Công nghệ 4</a:t>
            </a:r>
          </a:p>
          <a:p>
            <a:pPr algn="ctr">
              <a:lnSpc>
                <a:spcPts val="4020"/>
              </a:lnSpc>
            </a:pPr>
            <a:r>
              <a:rPr lang="en-US" sz="3000">
                <a:solidFill>
                  <a:srgbClr val="94461A"/>
                </a:solidFill>
                <a:latin typeface="DejaVu Serif Bold"/>
              </a:rPr>
              <a:t>Kết nối tri thức</a:t>
            </a:r>
          </a:p>
        </p:txBody>
      </p:sp>
      <p:sp>
        <p:nvSpPr>
          <p:cNvPr id="16" name="Freeform 16"/>
          <p:cNvSpPr/>
          <p:nvPr/>
        </p:nvSpPr>
        <p:spPr>
          <a:xfrm>
            <a:off x="7196880" y="3896602"/>
            <a:ext cx="4075926" cy="3205238"/>
          </a:xfrm>
          <a:custGeom>
            <a:avLst/>
            <a:gdLst/>
            <a:ahLst/>
            <a:cxnLst/>
            <a:rect l="l" t="t" r="r" b="b"/>
            <a:pathLst>
              <a:path w="4075926" h="3205238">
                <a:moveTo>
                  <a:pt x="0" y="0"/>
                </a:moveTo>
                <a:lnTo>
                  <a:pt x="4075926" y="0"/>
                </a:lnTo>
                <a:lnTo>
                  <a:pt x="4075926" y="3205239"/>
                </a:lnTo>
                <a:lnTo>
                  <a:pt x="0" y="320523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b="-795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190234"/>
            <a:ext cx="4227616" cy="1231293"/>
          </a:xfrm>
          <a:custGeom>
            <a:avLst/>
            <a:gdLst/>
            <a:ahLst/>
            <a:cxnLst/>
            <a:rect l="l" t="t" r="r" b="b"/>
            <a:pathLst>
              <a:path w="4227616" h="1231293">
                <a:moveTo>
                  <a:pt x="0" y="0"/>
                </a:moveTo>
                <a:lnTo>
                  <a:pt x="4227616" y="0"/>
                </a:lnTo>
                <a:lnTo>
                  <a:pt x="4227616" y="1231293"/>
                </a:lnTo>
                <a:lnTo>
                  <a:pt x="0" y="1231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76360" y="9632671"/>
            <a:ext cx="4811640" cy="1040517"/>
          </a:xfrm>
          <a:custGeom>
            <a:avLst/>
            <a:gdLst/>
            <a:ahLst/>
            <a:cxnLst/>
            <a:rect l="l" t="t" r="r" b="b"/>
            <a:pathLst>
              <a:path w="4811640" h="1040517">
                <a:moveTo>
                  <a:pt x="0" y="0"/>
                </a:moveTo>
                <a:lnTo>
                  <a:pt x="4811640" y="0"/>
                </a:lnTo>
                <a:lnTo>
                  <a:pt x="4811640" y="1040517"/>
                </a:lnTo>
                <a:lnTo>
                  <a:pt x="0" y="10405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064310" y="9632671"/>
            <a:ext cx="4204721" cy="1003877"/>
          </a:xfrm>
          <a:custGeom>
            <a:avLst/>
            <a:gdLst/>
            <a:ahLst/>
            <a:cxnLst/>
            <a:rect l="l" t="t" r="r" b="b"/>
            <a:pathLst>
              <a:path w="4204721" h="1003877">
                <a:moveTo>
                  <a:pt x="0" y="0"/>
                </a:moveTo>
                <a:lnTo>
                  <a:pt x="4204721" y="0"/>
                </a:lnTo>
                <a:lnTo>
                  <a:pt x="4204721" y="1003877"/>
                </a:lnTo>
                <a:lnTo>
                  <a:pt x="0" y="10038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099597" y="9258300"/>
            <a:ext cx="5530507" cy="1414888"/>
          </a:xfrm>
          <a:custGeom>
            <a:avLst/>
            <a:gdLst/>
            <a:ahLst/>
            <a:cxnLst/>
            <a:rect l="l" t="t" r="r" b="b"/>
            <a:pathLst>
              <a:path w="5530507" h="1414888">
                <a:moveTo>
                  <a:pt x="0" y="0"/>
                </a:moveTo>
                <a:lnTo>
                  <a:pt x="5530507" y="0"/>
                </a:lnTo>
                <a:lnTo>
                  <a:pt x="5530507" y="1414888"/>
                </a:lnTo>
                <a:lnTo>
                  <a:pt x="0" y="14148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029977" y="8786417"/>
            <a:ext cx="1049919" cy="1220837"/>
          </a:xfrm>
          <a:custGeom>
            <a:avLst/>
            <a:gdLst/>
            <a:ahLst/>
            <a:cxnLst/>
            <a:rect l="l" t="t" r="r" b="b"/>
            <a:pathLst>
              <a:path w="1049919" h="1220837">
                <a:moveTo>
                  <a:pt x="0" y="0"/>
                </a:moveTo>
                <a:lnTo>
                  <a:pt x="1049920" y="0"/>
                </a:lnTo>
                <a:lnTo>
                  <a:pt x="1049920" y="1220836"/>
                </a:lnTo>
                <a:lnTo>
                  <a:pt x="0" y="12208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62655" y="9396835"/>
            <a:ext cx="1039609" cy="890165"/>
          </a:xfrm>
          <a:custGeom>
            <a:avLst/>
            <a:gdLst/>
            <a:ahLst/>
            <a:cxnLst/>
            <a:rect l="l" t="t" r="r" b="b"/>
            <a:pathLst>
              <a:path w="1039609" h="890165">
                <a:moveTo>
                  <a:pt x="0" y="0"/>
                </a:moveTo>
                <a:lnTo>
                  <a:pt x="1039608" y="0"/>
                </a:lnTo>
                <a:lnTo>
                  <a:pt x="1039608" y="890165"/>
                </a:lnTo>
                <a:lnTo>
                  <a:pt x="0" y="8901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716631" y="9632671"/>
            <a:ext cx="742318" cy="555810"/>
          </a:xfrm>
          <a:custGeom>
            <a:avLst/>
            <a:gdLst/>
            <a:ahLst/>
            <a:cxnLst/>
            <a:rect l="l" t="t" r="r" b="b"/>
            <a:pathLst>
              <a:path w="742318" h="555810">
                <a:moveTo>
                  <a:pt x="0" y="0"/>
                </a:moveTo>
                <a:lnTo>
                  <a:pt x="742317" y="0"/>
                </a:lnTo>
                <a:lnTo>
                  <a:pt x="742317" y="555810"/>
                </a:lnTo>
                <a:lnTo>
                  <a:pt x="0" y="5558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7554937" y="0"/>
            <a:ext cx="857479" cy="851048"/>
          </a:xfrm>
          <a:custGeom>
            <a:avLst/>
            <a:gdLst/>
            <a:ahLst/>
            <a:cxnLst/>
            <a:rect l="l" t="t" r="r" b="b"/>
            <a:pathLst>
              <a:path w="857479" h="851048">
                <a:moveTo>
                  <a:pt x="0" y="0"/>
                </a:moveTo>
                <a:lnTo>
                  <a:pt x="857479" y="0"/>
                </a:lnTo>
                <a:lnTo>
                  <a:pt x="857479" y="851048"/>
                </a:lnTo>
                <a:lnTo>
                  <a:pt x="0" y="8510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0" y="-104557"/>
            <a:ext cx="1868189" cy="857032"/>
          </a:xfrm>
          <a:custGeom>
            <a:avLst/>
            <a:gdLst/>
            <a:ahLst/>
            <a:cxnLst/>
            <a:rect l="l" t="t" r="r" b="b"/>
            <a:pathLst>
              <a:path w="1868189" h="857032">
                <a:moveTo>
                  <a:pt x="1868189" y="0"/>
                </a:moveTo>
                <a:lnTo>
                  <a:pt x="0" y="0"/>
                </a:lnTo>
                <a:lnTo>
                  <a:pt x="0" y="857032"/>
                </a:lnTo>
                <a:lnTo>
                  <a:pt x="1868189" y="857032"/>
                </a:lnTo>
                <a:lnTo>
                  <a:pt x="1868189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4461" y="855391"/>
            <a:ext cx="4681987" cy="1110021"/>
          </a:xfrm>
          <a:custGeom>
            <a:avLst/>
            <a:gdLst/>
            <a:ahLst/>
            <a:cxnLst/>
            <a:rect l="l" t="t" r="r" b="b"/>
            <a:pathLst>
              <a:path w="4681987" h="1110021">
                <a:moveTo>
                  <a:pt x="0" y="0"/>
                </a:moveTo>
                <a:lnTo>
                  <a:pt x="4681987" y="0"/>
                </a:lnTo>
                <a:lnTo>
                  <a:pt x="4681987" y="1110021"/>
                </a:lnTo>
                <a:lnTo>
                  <a:pt x="0" y="111002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45386" y="1671712"/>
            <a:ext cx="920652" cy="1059157"/>
          </a:xfrm>
          <a:custGeom>
            <a:avLst/>
            <a:gdLst/>
            <a:ahLst/>
            <a:cxnLst/>
            <a:rect l="l" t="t" r="r" b="b"/>
            <a:pathLst>
              <a:path w="920652" h="1059157">
                <a:moveTo>
                  <a:pt x="0" y="0"/>
                </a:moveTo>
                <a:lnTo>
                  <a:pt x="920652" y="0"/>
                </a:lnTo>
                <a:lnTo>
                  <a:pt x="920652" y="1059157"/>
                </a:lnTo>
                <a:lnTo>
                  <a:pt x="0" y="105915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8269031" y="2916670"/>
            <a:ext cx="9714646" cy="1310548"/>
            <a:chOff x="0" y="0"/>
            <a:chExt cx="12952861" cy="1747397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2952861" cy="1747397"/>
              <a:chOff x="0" y="0"/>
              <a:chExt cx="2558590" cy="34516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558590" cy="345165"/>
              </a:xfrm>
              <a:custGeom>
                <a:avLst/>
                <a:gdLst/>
                <a:ahLst/>
                <a:cxnLst/>
                <a:rect l="l" t="t" r="r" b="b"/>
                <a:pathLst>
                  <a:path w="2558590" h="345165">
                    <a:moveTo>
                      <a:pt x="40644" y="0"/>
                    </a:moveTo>
                    <a:lnTo>
                      <a:pt x="2517946" y="0"/>
                    </a:lnTo>
                    <a:cubicBezTo>
                      <a:pt x="2528725" y="0"/>
                      <a:pt x="2539063" y="4282"/>
                      <a:pt x="2546685" y="11904"/>
                    </a:cubicBezTo>
                    <a:cubicBezTo>
                      <a:pt x="2554308" y="19526"/>
                      <a:pt x="2558590" y="29864"/>
                      <a:pt x="2558590" y="40644"/>
                    </a:cubicBezTo>
                    <a:lnTo>
                      <a:pt x="2558590" y="304521"/>
                    </a:lnTo>
                    <a:cubicBezTo>
                      <a:pt x="2558590" y="326968"/>
                      <a:pt x="2540393" y="345165"/>
                      <a:pt x="2517946" y="345165"/>
                    </a:cubicBezTo>
                    <a:lnTo>
                      <a:pt x="40644" y="345165"/>
                    </a:lnTo>
                    <a:cubicBezTo>
                      <a:pt x="18197" y="345165"/>
                      <a:pt x="0" y="326968"/>
                      <a:pt x="0" y="304521"/>
                    </a:cubicBezTo>
                    <a:lnTo>
                      <a:pt x="0" y="40644"/>
                    </a:lnTo>
                    <a:cubicBezTo>
                      <a:pt x="0" y="18197"/>
                      <a:pt x="18197" y="0"/>
                      <a:pt x="40644" y="0"/>
                    </a:cubicBezTo>
                    <a:close/>
                  </a:path>
                </a:pathLst>
              </a:custGeom>
              <a:solidFill>
                <a:srgbClr val="F38D6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57150"/>
                <a:ext cx="2558590" cy="4023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97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270258" y="214985"/>
              <a:ext cx="12464692" cy="13357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72"/>
                </a:lnSpc>
              </a:pPr>
              <a:r>
                <a:rPr lang="en-US" sz="2800">
                  <a:solidFill>
                    <a:srgbClr val="000000"/>
                  </a:solidFill>
                  <a:latin typeface="Bogart Bold"/>
                </a:rPr>
                <a:t>- Dùng 4 bộ vít ngắn và đai ốc để hoàn thiện rô-bốt</a:t>
              </a:r>
            </a:p>
            <a:p>
              <a:pPr algn="just">
                <a:lnSpc>
                  <a:spcPts val="4172"/>
                </a:lnSpc>
              </a:pPr>
              <a:r>
                <a:rPr lang="en-US" sz="2800">
                  <a:solidFill>
                    <a:srgbClr val="000000"/>
                  </a:solidFill>
                  <a:latin typeface="Bogart Bold"/>
                </a:rPr>
                <a:t>- Kiểm tra và điều chỉnh lại sản phẩm (nếu cần).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05935" y="2526410"/>
            <a:ext cx="7493662" cy="1700808"/>
            <a:chOff x="0" y="0"/>
            <a:chExt cx="9991549" cy="226774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913635" cy="2267744"/>
            </a:xfrm>
            <a:custGeom>
              <a:avLst/>
              <a:gdLst/>
              <a:ahLst/>
              <a:cxnLst/>
              <a:rect l="l" t="t" r="r" b="b"/>
              <a:pathLst>
                <a:path w="9913635" h="2267744">
                  <a:moveTo>
                    <a:pt x="0" y="0"/>
                  </a:moveTo>
                  <a:lnTo>
                    <a:pt x="9913635" y="0"/>
                  </a:lnTo>
                  <a:lnTo>
                    <a:pt x="9913635" y="2267744"/>
                  </a:lnTo>
                  <a:lnTo>
                    <a:pt x="0" y="2267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004777" y="905709"/>
              <a:ext cx="2294982" cy="7996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215"/>
                </a:lnSpc>
              </a:pPr>
              <a:r>
                <a:rPr lang="en-US" sz="3500">
                  <a:solidFill>
                    <a:srgbClr val="000000"/>
                  </a:solidFill>
                  <a:latin typeface="Bogart Bold"/>
                </a:rPr>
                <a:t>Bước 4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4956817" y="513449"/>
              <a:ext cx="5034732" cy="15841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7"/>
                </a:lnSpc>
              </a:pPr>
              <a:r>
                <a:rPr lang="en-US" sz="3300">
                  <a:solidFill>
                    <a:srgbClr val="000000"/>
                  </a:solidFill>
                  <a:latin typeface="Bogart Bold"/>
                </a:rPr>
                <a:t>Hoàn thiện </a:t>
              </a:r>
            </a:p>
            <a:p>
              <a:pPr algn="ctr">
                <a:lnSpc>
                  <a:spcPts val="4917"/>
                </a:lnSpc>
              </a:pPr>
              <a:r>
                <a:rPr lang="en-US" sz="3300">
                  <a:solidFill>
                    <a:srgbClr val="000000"/>
                  </a:solidFill>
                  <a:latin typeface="Bogart Bold"/>
                </a:rPr>
                <a:t>mô hình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2849441" y="4484393"/>
            <a:ext cx="6065802" cy="4459474"/>
          </a:xfrm>
          <a:custGeom>
            <a:avLst/>
            <a:gdLst/>
            <a:ahLst/>
            <a:cxnLst/>
            <a:rect l="l" t="t" r="r" b="b"/>
            <a:pathLst>
              <a:path w="6065802" h="4459474">
                <a:moveTo>
                  <a:pt x="0" y="0"/>
                </a:moveTo>
                <a:lnTo>
                  <a:pt x="6065803" y="0"/>
                </a:lnTo>
                <a:lnTo>
                  <a:pt x="6065803" y="4459474"/>
                </a:lnTo>
                <a:lnTo>
                  <a:pt x="0" y="4459474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0228260" y="4412345"/>
            <a:ext cx="5590064" cy="4745731"/>
          </a:xfrm>
          <a:custGeom>
            <a:avLst/>
            <a:gdLst/>
            <a:ahLst/>
            <a:cxnLst/>
            <a:rect l="l" t="t" r="r" b="b"/>
            <a:pathLst>
              <a:path w="5590064" h="4745731">
                <a:moveTo>
                  <a:pt x="0" y="0"/>
                </a:moveTo>
                <a:lnTo>
                  <a:pt x="5590064" y="0"/>
                </a:lnTo>
                <a:lnTo>
                  <a:pt x="5590064" y="4745732"/>
                </a:lnTo>
                <a:lnTo>
                  <a:pt x="0" y="474573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370427" y="-146050"/>
            <a:ext cx="15547147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99"/>
              </a:lnSpc>
              <a:spcBef>
                <a:spcPct val="0"/>
              </a:spcBef>
            </a:pPr>
            <a:r>
              <a:rPr lang="en-US" sz="3999">
                <a:solidFill>
                  <a:srgbClr val="233DFF"/>
                </a:solidFill>
                <a:latin typeface="Bogart Heavy"/>
              </a:rPr>
              <a:t>BÀI 9. LẮP GHÉP MÔ HÌNH ROBOT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59898" y="946872"/>
            <a:ext cx="3179691" cy="613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040"/>
              </a:lnSpc>
            </a:pPr>
            <a:r>
              <a:rPr lang="en-US" sz="3600">
                <a:solidFill>
                  <a:srgbClr val="FFDD00"/>
                </a:solidFill>
                <a:latin typeface="Calistoga"/>
              </a:rPr>
              <a:t>3. THỰC HÀNH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666038" y="1914271"/>
            <a:ext cx="11810321" cy="507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DejaVu Serif Bold"/>
              </a:rPr>
              <a:t>Em hãy lắp ghép mô hình rô-bốt theo các bước dưới đây.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339590" y="8967577"/>
            <a:ext cx="9608820" cy="639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Bogart Heavy"/>
              </a:rPr>
              <a:t>Hình 5. Các bộ phận và mô hình rô-bốt hoàn thiện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190234"/>
            <a:ext cx="4227616" cy="1231293"/>
          </a:xfrm>
          <a:custGeom>
            <a:avLst/>
            <a:gdLst/>
            <a:ahLst/>
            <a:cxnLst/>
            <a:rect l="l" t="t" r="r" b="b"/>
            <a:pathLst>
              <a:path w="4227616" h="1231293">
                <a:moveTo>
                  <a:pt x="0" y="0"/>
                </a:moveTo>
                <a:lnTo>
                  <a:pt x="4227616" y="0"/>
                </a:lnTo>
                <a:lnTo>
                  <a:pt x="4227616" y="1231293"/>
                </a:lnTo>
                <a:lnTo>
                  <a:pt x="0" y="1231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76360" y="9632671"/>
            <a:ext cx="4811640" cy="1040517"/>
          </a:xfrm>
          <a:custGeom>
            <a:avLst/>
            <a:gdLst/>
            <a:ahLst/>
            <a:cxnLst/>
            <a:rect l="l" t="t" r="r" b="b"/>
            <a:pathLst>
              <a:path w="4811640" h="1040517">
                <a:moveTo>
                  <a:pt x="0" y="0"/>
                </a:moveTo>
                <a:lnTo>
                  <a:pt x="4811640" y="0"/>
                </a:lnTo>
                <a:lnTo>
                  <a:pt x="4811640" y="1040517"/>
                </a:lnTo>
                <a:lnTo>
                  <a:pt x="0" y="10405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064310" y="9632671"/>
            <a:ext cx="4204721" cy="1003877"/>
          </a:xfrm>
          <a:custGeom>
            <a:avLst/>
            <a:gdLst/>
            <a:ahLst/>
            <a:cxnLst/>
            <a:rect l="l" t="t" r="r" b="b"/>
            <a:pathLst>
              <a:path w="4204721" h="1003877">
                <a:moveTo>
                  <a:pt x="0" y="0"/>
                </a:moveTo>
                <a:lnTo>
                  <a:pt x="4204721" y="0"/>
                </a:lnTo>
                <a:lnTo>
                  <a:pt x="4204721" y="1003877"/>
                </a:lnTo>
                <a:lnTo>
                  <a:pt x="0" y="10038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099597" y="9258300"/>
            <a:ext cx="5530507" cy="1414888"/>
          </a:xfrm>
          <a:custGeom>
            <a:avLst/>
            <a:gdLst/>
            <a:ahLst/>
            <a:cxnLst/>
            <a:rect l="l" t="t" r="r" b="b"/>
            <a:pathLst>
              <a:path w="5530507" h="1414888">
                <a:moveTo>
                  <a:pt x="0" y="0"/>
                </a:moveTo>
                <a:lnTo>
                  <a:pt x="5530507" y="0"/>
                </a:lnTo>
                <a:lnTo>
                  <a:pt x="5530507" y="1414888"/>
                </a:lnTo>
                <a:lnTo>
                  <a:pt x="0" y="14148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029977" y="8786417"/>
            <a:ext cx="1049919" cy="1220837"/>
          </a:xfrm>
          <a:custGeom>
            <a:avLst/>
            <a:gdLst/>
            <a:ahLst/>
            <a:cxnLst/>
            <a:rect l="l" t="t" r="r" b="b"/>
            <a:pathLst>
              <a:path w="1049919" h="1220837">
                <a:moveTo>
                  <a:pt x="0" y="0"/>
                </a:moveTo>
                <a:lnTo>
                  <a:pt x="1049920" y="0"/>
                </a:lnTo>
                <a:lnTo>
                  <a:pt x="1049920" y="1220836"/>
                </a:lnTo>
                <a:lnTo>
                  <a:pt x="0" y="12208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62655" y="9396835"/>
            <a:ext cx="1039609" cy="890165"/>
          </a:xfrm>
          <a:custGeom>
            <a:avLst/>
            <a:gdLst/>
            <a:ahLst/>
            <a:cxnLst/>
            <a:rect l="l" t="t" r="r" b="b"/>
            <a:pathLst>
              <a:path w="1039609" h="890165">
                <a:moveTo>
                  <a:pt x="0" y="0"/>
                </a:moveTo>
                <a:lnTo>
                  <a:pt x="1039608" y="0"/>
                </a:lnTo>
                <a:lnTo>
                  <a:pt x="1039608" y="890165"/>
                </a:lnTo>
                <a:lnTo>
                  <a:pt x="0" y="8901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716631" y="9632671"/>
            <a:ext cx="742318" cy="555810"/>
          </a:xfrm>
          <a:custGeom>
            <a:avLst/>
            <a:gdLst/>
            <a:ahLst/>
            <a:cxnLst/>
            <a:rect l="l" t="t" r="r" b="b"/>
            <a:pathLst>
              <a:path w="742318" h="555810">
                <a:moveTo>
                  <a:pt x="0" y="0"/>
                </a:moveTo>
                <a:lnTo>
                  <a:pt x="742317" y="0"/>
                </a:lnTo>
                <a:lnTo>
                  <a:pt x="742317" y="555810"/>
                </a:lnTo>
                <a:lnTo>
                  <a:pt x="0" y="5558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7554937" y="0"/>
            <a:ext cx="857479" cy="851048"/>
          </a:xfrm>
          <a:custGeom>
            <a:avLst/>
            <a:gdLst/>
            <a:ahLst/>
            <a:cxnLst/>
            <a:rect l="l" t="t" r="r" b="b"/>
            <a:pathLst>
              <a:path w="857479" h="851048">
                <a:moveTo>
                  <a:pt x="0" y="0"/>
                </a:moveTo>
                <a:lnTo>
                  <a:pt x="857479" y="0"/>
                </a:lnTo>
                <a:lnTo>
                  <a:pt x="857479" y="851048"/>
                </a:lnTo>
                <a:lnTo>
                  <a:pt x="0" y="8510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0" y="-104557"/>
            <a:ext cx="1868189" cy="857032"/>
          </a:xfrm>
          <a:custGeom>
            <a:avLst/>
            <a:gdLst/>
            <a:ahLst/>
            <a:cxnLst/>
            <a:rect l="l" t="t" r="r" b="b"/>
            <a:pathLst>
              <a:path w="1868189" h="857032">
                <a:moveTo>
                  <a:pt x="1868189" y="0"/>
                </a:moveTo>
                <a:lnTo>
                  <a:pt x="0" y="0"/>
                </a:lnTo>
                <a:lnTo>
                  <a:pt x="0" y="857032"/>
                </a:lnTo>
                <a:lnTo>
                  <a:pt x="1868189" y="857032"/>
                </a:lnTo>
                <a:lnTo>
                  <a:pt x="1868189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370427" y="-146050"/>
            <a:ext cx="15547147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99"/>
              </a:lnSpc>
              <a:spcBef>
                <a:spcPct val="0"/>
              </a:spcBef>
            </a:pPr>
            <a:r>
              <a:rPr lang="en-US" sz="3999">
                <a:solidFill>
                  <a:srgbClr val="233DFF"/>
                </a:solidFill>
                <a:latin typeface="Bogart Heavy"/>
              </a:rPr>
              <a:t>BÀI 9. LẮP GHÉP MÔ HÌNH ROBOT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62655" y="962025"/>
            <a:ext cx="5328545" cy="580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760"/>
              </a:lnSpc>
            </a:pPr>
            <a:r>
              <a:rPr lang="en-US" sz="3400">
                <a:solidFill>
                  <a:srgbClr val="2C8FFA"/>
                </a:solidFill>
                <a:latin typeface="Calistoga"/>
              </a:rPr>
              <a:t>4. GIỚI THIỆU SẢN PHẨM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658779" y="1829491"/>
            <a:ext cx="12521329" cy="1841949"/>
            <a:chOff x="0" y="0"/>
            <a:chExt cx="3297799" cy="48512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297799" cy="485122"/>
            </a:xfrm>
            <a:custGeom>
              <a:avLst/>
              <a:gdLst/>
              <a:ahLst/>
              <a:cxnLst/>
              <a:rect l="l" t="t" r="r" b="b"/>
              <a:pathLst>
                <a:path w="3297799" h="485122">
                  <a:moveTo>
                    <a:pt x="31533" y="0"/>
                  </a:moveTo>
                  <a:lnTo>
                    <a:pt x="3266265" y="0"/>
                  </a:lnTo>
                  <a:cubicBezTo>
                    <a:pt x="3274629" y="0"/>
                    <a:pt x="3282649" y="3322"/>
                    <a:pt x="3288563" y="9236"/>
                  </a:cubicBezTo>
                  <a:cubicBezTo>
                    <a:pt x="3294476" y="15149"/>
                    <a:pt x="3297799" y="23170"/>
                    <a:pt x="3297799" y="31533"/>
                  </a:cubicBezTo>
                  <a:lnTo>
                    <a:pt x="3297799" y="453589"/>
                  </a:lnTo>
                  <a:cubicBezTo>
                    <a:pt x="3297799" y="461952"/>
                    <a:pt x="3294476" y="469973"/>
                    <a:pt x="3288563" y="475887"/>
                  </a:cubicBezTo>
                  <a:cubicBezTo>
                    <a:pt x="3282649" y="481800"/>
                    <a:pt x="3274629" y="485122"/>
                    <a:pt x="3266265" y="485122"/>
                  </a:cubicBezTo>
                  <a:lnTo>
                    <a:pt x="31533" y="485122"/>
                  </a:lnTo>
                  <a:cubicBezTo>
                    <a:pt x="23170" y="485122"/>
                    <a:pt x="15149" y="481800"/>
                    <a:pt x="9236" y="475887"/>
                  </a:cubicBezTo>
                  <a:cubicBezTo>
                    <a:pt x="3322" y="469973"/>
                    <a:pt x="0" y="461952"/>
                    <a:pt x="0" y="453589"/>
                  </a:cubicBezTo>
                  <a:lnTo>
                    <a:pt x="0" y="31533"/>
                  </a:lnTo>
                  <a:cubicBezTo>
                    <a:pt x="0" y="23170"/>
                    <a:pt x="3322" y="15149"/>
                    <a:pt x="9236" y="9236"/>
                  </a:cubicBezTo>
                  <a:cubicBezTo>
                    <a:pt x="15149" y="3322"/>
                    <a:pt x="23170" y="0"/>
                    <a:pt x="31533" y="0"/>
                  </a:cubicBezTo>
                  <a:close/>
                </a:path>
              </a:pathLst>
            </a:custGeom>
            <a:solidFill>
              <a:srgbClr val="0CC0D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3297799" cy="542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97"/>
                </a:lnSpc>
              </a:pPr>
              <a:endParaRPr/>
            </a:p>
          </p:txBody>
        </p:sp>
      </p:grpSp>
      <p:graphicFrame>
        <p:nvGraphicFramePr>
          <p:cNvPr id="16" name="Table 16"/>
          <p:cNvGraphicFramePr>
            <a:graphicFrameLocks noGrp="1"/>
          </p:cNvGraphicFramePr>
          <p:nvPr/>
        </p:nvGraphicFramePr>
        <p:xfrm>
          <a:off x="862318" y="3775794"/>
          <a:ext cx="15723601" cy="5467350"/>
        </p:xfrm>
        <a:graphic>
          <a:graphicData uri="http://schemas.openxmlformats.org/drawingml/2006/table">
            <a:tbl>
              <a:tblPr/>
              <a:tblGrid>
                <a:gridCol w="7294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61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0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715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93470">
                <a:tc gridSpan="4"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 Bold"/>
                        </a:rPr>
                        <a:t>PHIẾU ĐÁNH GIÁ SẢN PHẨM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 Bold"/>
                        </a:rPr>
                        <a:t>PHIẾU ĐÁNH GIÁ SẢN PHẨM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 Bold"/>
                        </a:rPr>
                        <a:t>PHIẾU ĐÁNH GIÁ SẢN PHẨM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 Bold"/>
                        </a:rPr>
                        <a:t>PHIẾU ĐÁNH GIÁ SẢN PHẨM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3470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 Bold"/>
                        </a:rPr>
                        <a:t>Yêu cầu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3470">
                <a:tc>
                  <a:txBody>
                    <a:bodyPr/>
                    <a:lstStyle/>
                    <a:p>
                      <a:pPr algn="just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"/>
                        </a:rPr>
                        <a:t>Đủ các bộ phận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"/>
                        </a:rPr>
                        <a:t>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"/>
                        </a:rPr>
                        <a:t>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"/>
                        </a:rPr>
                        <a:t>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3470">
                <a:tc>
                  <a:txBody>
                    <a:bodyPr/>
                    <a:lstStyle/>
                    <a:p>
                      <a:pPr algn="just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"/>
                        </a:rPr>
                        <a:t>Mối ghép đúng vị trí và chắc chắn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"/>
                        </a:rPr>
                        <a:t>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"/>
                        </a:rPr>
                        <a:t>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"/>
                        </a:rPr>
                        <a:t>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3470">
                <a:tc>
                  <a:txBody>
                    <a:bodyPr/>
                    <a:lstStyle/>
                    <a:p>
                      <a:pPr algn="just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"/>
                        </a:rPr>
                        <a:t>Chân rô-bốt chuyển động được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"/>
                        </a:rPr>
                        <a:t>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"/>
                        </a:rPr>
                        <a:t>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Bogart"/>
                        </a:rPr>
                        <a:t>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" name="Freeform 17"/>
          <p:cNvSpPr/>
          <p:nvPr/>
        </p:nvSpPr>
        <p:spPr>
          <a:xfrm>
            <a:off x="8724119" y="4991843"/>
            <a:ext cx="1400872" cy="886052"/>
          </a:xfrm>
          <a:custGeom>
            <a:avLst/>
            <a:gdLst/>
            <a:ahLst/>
            <a:cxnLst/>
            <a:rect l="l" t="t" r="r" b="b"/>
            <a:pathLst>
              <a:path w="1400872" h="886052">
                <a:moveTo>
                  <a:pt x="0" y="0"/>
                </a:moveTo>
                <a:lnTo>
                  <a:pt x="1400872" y="0"/>
                </a:lnTo>
                <a:lnTo>
                  <a:pt x="1400872" y="886052"/>
                </a:lnTo>
                <a:lnTo>
                  <a:pt x="0" y="88605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1807349" y="4991843"/>
            <a:ext cx="886052" cy="886052"/>
          </a:xfrm>
          <a:custGeom>
            <a:avLst/>
            <a:gdLst/>
            <a:ahLst/>
            <a:cxnLst/>
            <a:rect l="l" t="t" r="r" b="b"/>
            <a:pathLst>
              <a:path w="886052" h="886052">
                <a:moveTo>
                  <a:pt x="0" y="0"/>
                </a:moveTo>
                <a:lnTo>
                  <a:pt x="886052" y="0"/>
                </a:lnTo>
                <a:lnTo>
                  <a:pt x="886052" y="886052"/>
                </a:lnTo>
                <a:lnTo>
                  <a:pt x="0" y="88605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4967418" y="4991843"/>
            <a:ext cx="945122" cy="886052"/>
          </a:xfrm>
          <a:custGeom>
            <a:avLst/>
            <a:gdLst/>
            <a:ahLst/>
            <a:cxnLst/>
            <a:rect l="l" t="t" r="r" b="b"/>
            <a:pathLst>
              <a:path w="945122" h="886052">
                <a:moveTo>
                  <a:pt x="0" y="0"/>
                </a:moveTo>
                <a:lnTo>
                  <a:pt x="945121" y="0"/>
                </a:lnTo>
                <a:lnTo>
                  <a:pt x="945121" y="886052"/>
                </a:lnTo>
                <a:lnTo>
                  <a:pt x="0" y="88605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1028700" y="1829491"/>
            <a:ext cx="11901422" cy="1661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70"/>
              </a:lnSpc>
            </a:pPr>
            <a:r>
              <a:rPr lang="en-US" sz="3000">
                <a:solidFill>
                  <a:srgbClr val="000000"/>
                </a:solidFill>
                <a:latin typeface="Bogart Bold"/>
              </a:rPr>
              <a:t>- Trưng bày sản phẩm</a:t>
            </a:r>
          </a:p>
          <a:p>
            <a:pPr algn="just">
              <a:lnSpc>
                <a:spcPts val="4470"/>
              </a:lnSpc>
            </a:pPr>
            <a:r>
              <a:rPr lang="en-US" sz="3000">
                <a:solidFill>
                  <a:srgbClr val="000000"/>
                </a:solidFill>
                <a:latin typeface="Bogart Bold"/>
              </a:rPr>
              <a:t>- Em và các bạn hãy đánh giá sản phẩm vừa làm được theo các yêu cầu dưới đây.</a:t>
            </a:r>
          </a:p>
        </p:txBody>
      </p:sp>
      <p:sp>
        <p:nvSpPr>
          <p:cNvPr id="21" name="Freeform 21"/>
          <p:cNvSpPr/>
          <p:nvPr/>
        </p:nvSpPr>
        <p:spPr>
          <a:xfrm>
            <a:off x="13630104" y="609076"/>
            <a:ext cx="3894240" cy="3062363"/>
          </a:xfrm>
          <a:custGeom>
            <a:avLst/>
            <a:gdLst/>
            <a:ahLst/>
            <a:cxnLst/>
            <a:rect l="l" t="t" r="r" b="b"/>
            <a:pathLst>
              <a:path w="3894240" h="3062363">
                <a:moveTo>
                  <a:pt x="0" y="0"/>
                </a:moveTo>
                <a:lnTo>
                  <a:pt x="3894239" y="0"/>
                </a:lnTo>
                <a:lnTo>
                  <a:pt x="3894239" y="3062364"/>
                </a:lnTo>
                <a:lnTo>
                  <a:pt x="0" y="3062364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b="-795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 animBg="1"/>
      <p:bldP spid="18" grpId="0" animBg="1"/>
      <p:bldP spid="19" grpId="0" animBg="1"/>
      <p:bldP spid="20" grpId="0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190234"/>
            <a:ext cx="4227616" cy="1231293"/>
          </a:xfrm>
          <a:custGeom>
            <a:avLst/>
            <a:gdLst/>
            <a:ahLst/>
            <a:cxnLst/>
            <a:rect l="l" t="t" r="r" b="b"/>
            <a:pathLst>
              <a:path w="4227616" h="1231293">
                <a:moveTo>
                  <a:pt x="0" y="0"/>
                </a:moveTo>
                <a:lnTo>
                  <a:pt x="4227616" y="0"/>
                </a:lnTo>
                <a:lnTo>
                  <a:pt x="4227616" y="1231293"/>
                </a:lnTo>
                <a:lnTo>
                  <a:pt x="0" y="1231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76360" y="9632671"/>
            <a:ext cx="4811640" cy="1040517"/>
          </a:xfrm>
          <a:custGeom>
            <a:avLst/>
            <a:gdLst/>
            <a:ahLst/>
            <a:cxnLst/>
            <a:rect l="l" t="t" r="r" b="b"/>
            <a:pathLst>
              <a:path w="4811640" h="1040517">
                <a:moveTo>
                  <a:pt x="0" y="0"/>
                </a:moveTo>
                <a:lnTo>
                  <a:pt x="4811640" y="0"/>
                </a:lnTo>
                <a:lnTo>
                  <a:pt x="4811640" y="1040517"/>
                </a:lnTo>
                <a:lnTo>
                  <a:pt x="0" y="10405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064310" y="9632671"/>
            <a:ext cx="4204721" cy="1003877"/>
          </a:xfrm>
          <a:custGeom>
            <a:avLst/>
            <a:gdLst/>
            <a:ahLst/>
            <a:cxnLst/>
            <a:rect l="l" t="t" r="r" b="b"/>
            <a:pathLst>
              <a:path w="4204721" h="1003877">
                <a:moveTo>
                  <a:pt x="0" y="0"/>
                </a:moveTo>
                <a:lnTo>
                  <a:pt x="4204721" y="0"/>
                </a:lnTo>
                <a:lnTo>
                  <a:pt x="4204721" y="1003877"/>
                </a:lnTo>
                <a:lnTo>
                  <a:pt x="0" y="10038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099597" y="9258300"/>
            <a:ext cx="5530507" cy="1414888"/>
          </a:xfrm>
          <a:custGeom>
            <a:avLst/>
            <a:gdLst/>
            <a:ahLst/>
            <a:cxnLst/>
            <a:rect l="l" t="t" r="r" b="b"/>
            <a:pathLst>
              <a:path w="5530507" h="1414888">
                <a:moveTo>
                  <a:pt x="0" y="0"/>
                </a:moveTo>
                <a:lnTo>
                  <a:pt x="5530507" y="0"/>
                </a:lnTo>
                <a:lnTo>
                  <a:pt x="5530507" y="1414888"/>
                </a:lnTo>
                <a:lnTo>
                  <a:pt x="0" y="14148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029977" y="8786417"/>
            <a:ext cx="1049919" cy="1220837"/>
          </a:xfrm>
          <a:custGeom>
            <a:avLst/>
            <a:gdLst/>
            <a:ahLst/>
            <a:cxnLst/>
            <a:rect l="l" t="t" r="r" b="b"/>
            <a:pathLst>
              <a:path w="1049919" h="1220837">
                <a:moveTo>
                  <a:pt x="0" y="0"/>
                </a:moveTo>
                <a:lnTo>
                  <a:pt x="1049920" y="0"/>
                </a:lnTo>
                <a:lnTo>
                  <a:pt x="1049920" y="1220836"/>
                </a:lnTo>
                <a:lnTo>
                  <a:pt x="0" y="12208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62655" y="9396835"/>
            <a:ext cx="1039609" cy="890165"/>
          </a:xfrm>
          <a:custGeom>
            <a:avLst/>
            <a:gdLst/>
            <a:ahLst/>
            <a:cxnLst/>
            <a:rect l="l" t="t" r="r" b="b"/>
            <a:pathLst>
              <a:path w="1039609" h="890165">
                <a:moveTo>
                  <a:pt x="0" y="0"/>
                </a:moveTo>
                <a:lnTo>
                  <a:pt x="1039608" y="0"/>
                </a:lnTo>
                <a:lnTo>
                  <a:pt x="1039608" y="890165"/>
                </a:lnTo>
                <a:lnTo>
                  <a:pt x="0" y="8901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716631" y="9505315"/>
            <a:ext cx="912409" cy="683166"/>
          </a:xfrm>
          <a:custGeom>
            <a:avLst/>
            <a:gdLst/>
            <a:ahLst/>
            <a:cxnLst/>
            <a:rect l="l" t="t" r="r" b="b"/>
            <a:pathLst>
              <a:path w="912409" h="683166">
                <a:moveTo>
                  <a:pt x="0" y="0"/>
                </a:moveTo>
                <a:lnTo>
                  <a:pt x="912409" y="0"/>
                </a:lnTo>
                <a:lnTo>
                  <a:pt x="912409" y="683166"/>
                </a:lnTo>
                <a:lnTo>
                  <a:pt x="0" y="68316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501710" y="-16628"/>
            <a:ext cx="2106455" cy="2090656"/>
          </a:xfrm>
          <a:custGeom>
            <a:avLst/>
            <a:gdLst/>
            <a:ahLst/>
            <a:cxnLst/>
            <a:rect l="l" t="t" r="r" b="b"/>
            <a:pathLst>
              <a:path w="2106455" h="2090656">
                <a:moveTo>
                  <a:pt x="0" y="0"/>
                </a:moveTo>
                <a:lnTo>
                  <a:pt x="2106454" y="0"/>
                </a:lnTo>
                <a:lnTo>
                  <a:pt x="2106454" y="2090656"/>
                </a:lnTo>
                <a:lnTo>
                  <a:pt x="0" y="20906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59527" y="-124464"/>
            <a:ext cx="4168089" cy="1912111"/>
          </a:xfrm>
          <a:custGeom>
            <a:avLst/>
            <a:gdLst/>
            <a:ahLst/>
            <a:cxnLst/>
            <a:rect l="l" t="t" r="r" b="b"/>
            <a:pathLst>
              <a:path w="4168089" h="1912111">
                <a:moveTo>
                  <a:pt x="4168089" y="0"/>
                </a:moveTo>
                <a:lnTo>
                  <a:pt x="0" y="0"/>
                </a:lnTo>
                <a:lnTo>
                  <a:pt x="0" y="1912111"/>
                </a:lnTo>
                <a:lnTo>
                  <a:pt x="4168089" y="1912111"/>
                </a:lnTo>
                <a:lnTo>
                  <a:pt x="4168089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712153" y="2211583"/>
            <a:ext cx="15547147" cy="167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94"/>
              </a:lnSpc>
            </a:pPr>
            <a:r>
              <a:rPr lang="en-US" sz="4499">
                <a:solidFill>
                  <a:srgbClr val="056528"/>
                </a:solidFill>
                <a:latin typeface="Bogart Heavy"/>
              </a:rPr>
              <a:t>Tiết học đến đây là kết thúc</a:t>
            </a:r>
          </a:p>
          <a:p>
            <a:pPr algn="ctr">
              <a:lnSpc>
                <a:spcPts val="6794"/>
              </a:lnSpc>
            </a:pPr>
            <a:r>
              <a:rPr lang="en-US" sz="4499">
                <a:solidFill>
                  <a:srgbClr val="056528"/>
                </a:solidFill>
                <a:latin typeface="Bogart Heavy"/>
              </a:rPr>
              <a:t>Hẹn gặp lại các em ở tiết học sau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397107" y="6799226"/>
            <a:ext cx="7493786" cy="1987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46"/>
              </a:lnSpc>
            </a:pPr>
            <a:r>
              <a:rPr lang="en-US" sz="5676">
                <a:solidFill>
                  <a:srgbClr val="004AAD"/>
                </a:solidFill>
                <a:latin typeface="Dancing Script Bold"/>
              </a:rPr>
              <a:t>Giáo viên: Danh Hạnh</a:t>
            </a:r>
          </a:p>
          <a:p>
            <a:pPr algn="ctr">
              <a:lnSpc>
                <a:spcPts val="7946"/>
              </a:lnSpc>
            </a:pPr>
            <a:r>
              <a:rPr lang="en-US" sz="5676">
                <a:solidFill>
                  <a:srgbClr val="004AAD"/>
                </a:solidFill>
                <a:latin typeface="Dancing Script Bold"/>
              </a:rPr>
              <a:t>TP Hà Tiên - Kiên Giang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190234"/>
            <a:ext cx="4227616" cy="1231293"/>
          </a:xfrm>
          <a:custGeom>
            <a:avLst/>
            <a:gdLst/>
            <a:ahLst/>
            <a:cxnLst/>
            <a:rect l="l" t="t" r="r" b="b"/>
            <a:pathLst>
              <a:path w="4227616" h="1231293">
                <a:moveTo>
                  <a:pt x="0" y="0"/>
                </a:moveTo>
                <a:lnTo>
                  <a:pt x="4227616" y="0"/>
                </a:lnTo>
                <a:lnTo>
                  <a:pt x="4227616" y="1231293"/>
                </a:lnTo>
                <a:lnTo>
                  <a:pt x="0" y="1231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76360" y="9632671"/>
            <a:ext cx="4811640" cy="1040517"/>
          </a:xfrm>
          <a:custGeom>
            <a:avLst/>
            <a:gdLst/>
            <a:ahLst/>
            <a:cxnLst/>
            <a:rect l="l" t="t" r="r" b="b"/>
            <a:pathLst>
              <a:path w="4811640" h="1040517">
                <a:moveTo>
                  <a:pt x="0" y="0"/>
                </a:moveTo>
                <a:lnTo>
                  <a:pt x="4811640" y="0"/>
                </a:lnTo>
                <a:lnTo>
                  <a:pt x="4811640" y="1040517"/>
                </a:lnTo>
                <a:lnTo>
                  <a:pt x="0" y="10405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064310" y="9632671"/>
            <a:ext cx="4204721" cy="1003877"/>
          </a:xfrm>
          <a:custGeom>
            <a:avLst/>
            <a:gdLst/>
            <a:ahLst/>
            <a:cxnLst/>
            <a:rect l="l" t="t" r="r" b="b"/>
            <a:pathLst>
              <a:path w="4204721" h="1003877">
                <a:moveTo>
                  <a:pt x="0" y="0"/>
                </a:moveTo>
                <a:lnTo>
                  <a:pt x="4204721" y="0"/>
                </a:lnTo>
                <a:lnTo>
                  <a:pt x="4204721" y="1003877"/>
                </a:lnTo>
                <a:lnTo>
                  <a:pt x="0" y="10038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099597" y="9258300"/>
            <a:ext cx="5530507" cy="1414888"/>
          </a:xfrm>
          <a:custGeom>
            <a:avLst/>
            <a:gdLst/>
            <a:ahLst/>
            <a:cxnLst/>
            <a:rect l="l" t="t" r="r" b="b"/>
            <a:pathLst>
              <a:path w="5530507" h="1414888">
                <a:moveTo>
                  <a:pt x="0" y="0"/>
                </a:moveTo>
                <a:lnTo>
                  <a:pt x="5530507" y="0"/>
                </a:lnTo>
                <a:lnTo>
                  <a:pt x="5530507" y="1414888"/>
                </a:lnTo>
                <a:lnTo>
                  <a:pt x="0" y="14148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029977" y="8786417"/>
            <a:ext cx="1049919" cy="1220837"/>
          </a:xfrm>
          <a:custGeom>
            <a:avLst/>
            <a:gdLst/>
            <a:ahLst/>
            <a:cxnLst/>
            <a:rect l="l" t="t" r="r" b="b"/>
            <a:pathLst>
              <a:path w="1049919" h="1220837">
                <a:moveTo>
                  <a:pt x="0" y="0"/>
                </a:moveTo>
                <a:lnTo>
                  <a:pt x="1049920" y="0"/>
                </a:lnTo>
                <a:lnTo>
                  <a:pt x="1049920" y="1220836"/>
                </a:lnTo>
                <a:lnTo>
                  <a:pt x="0" y="12208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62655" y="9396835"/>
            <a:ext cx="1039609" cy="890165"/>
          </a:xfrm>
          <a:custGeom>
            <a:avLst/>
            <a:gdLst/>
            <a:ahLst/>
            <a:cxnLst/>
            <a:rect l="l" t="t" r="r" b="b"/>
            <a:pathLst>
              <a:path w="1039609" h="890165">
                <a:moveTo>
                  <a:pt x="0" y="0"/>
                </a:moveTo>
                <a:lnTo>
                  <a:pt x="1039608" y="0"/>
                </a:lnTo>
                <a:lnTo>
                  <a:pt x="1039608" y="890165"/>
                </a:lnTo>
                <a:lnTo>
                  <a:pt x="0" y="8901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716631" y="9632671"/>
            <a:ext cx="742318" cy="555810"/>
          </a:xfrm>
          <a:custGeom>
            <a:avLst/>
            <a:gdLst/>
            <a:ahLst/>
            <a:cxnLst/>
            <a:rect l="l" t="t" r="r" b="b"/>
            <a:pathLst>
              <a:path w="742318" h="555810">
                <a:moveTo>
                  <a:pt x="0" y="0"/>
                </a:moveTo>
                <a:lnTo>
                  <a:pt x="742317" y="0"/>
                </a:lnTo>
                <a:lnTo>
                  <a:pt x="742317" y="555810"/>
                </a:lnTo>
                <a:lnTo>
                  <a:pt x="0" y="5558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7259300" y="0"/>
            <a:ext cx="1153116" cy="1144468"/>
          </a:xfrm>
          <a:custGeom>
            <a:avLst/>
            <a:gdLst/>
            <a:ahLst/>
            <a:cxnLst/>
            <a:rect l="l" t="t" r="r" b="b"/>
            <a:pathLst>
              <a:path w="1153116" h="1144468">
                <a:moveTo>
                  <a:pt x="0" y="0"/>
                </a:moveTo>
                <a:lnTo>
                  <a:pt x="1153116" y="0"/>
                </a:lnTo>
                <a:lnTo>
                  <a:pt x="1153116" y="1144468"/>
                </a:lnTo>
                <a:lnTo>
                  <a:pt x="0" y="11444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4746" y="0"/>
            <a:ext cx="2494753" cy="1144468"/>
          </a:xfrm>
          <a:custGeom>
            <a:avLst/>
            <a:gdLst/>
            <a:ahLst/>
            <a:cxnLst/>
            <a:rect l="l" t="t" r="r" b="b"/>
            <a:pathLst>
              <a:path w="2494753" h="1144468">
                <a:moveTo>
                  <a:pt x="2494753" y="0"/>
                </a:moveTo>
                <a:lnTo>
                  <a:pt x="0" y="0"/>
                </a:lnTo>
                <a:lnTo>
                  <a:pt x="0" y="1144468"/>
                </a:lnTo>
                <a:lnTo>
                  <a:pt x="2494753" y="1144468"/>
                </a:lnTo>
                <a:lnTo>
                  <a:pt x="2494753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564871" y="2110274"/>
            <a:ext cx="3864975" cy="3647570"/>
            <a:chOff x="0" y="0"/>
            <a:chExt cx="5153300" cy="486342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153300" cy="4863427"/>
            </a:xfrm>
            <a:custGeom>
              <a:avLst/>
              <a:gdLst/>
              <a:ahLst/>
              <a:cxnLst/>
              <a:rect l="l" t="t" r="r" b="b"/>
              <a:pathLst>
                <a:path w="5153300" h="4863427">
                  <a:moveTo>
                    <a:pt x="0" y="0"/>
                  </a:moveTo>
                  <a:lnTo>
                    <a:pt x="5153300" y="0"/>
                  </a:lnTo>
                  <a:lnTo>
                    <a:pt x="5153300" y="4863427"/>
                  </a:lnTo>
                  <a:lnTo>
                    <a:pt x="0" y="48634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500874" y="693573"/>
              <a:ext cx="3468529" cy="8900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29"/>
                </a:lnSpc>
                <a:spcBef>
                  <a:spcPct val="0"/>
                </a:spcBef>
              </a:pPr>
              <a:r>
                <a:rPr lang="en-US" sz="4099">
                  <a:solidFill>
                    <a:srgbClr val="056528"/>
                  </a:solidFill>
                  <a:latin typeface="DejaVu Serif Bold"/>
                </a:rPr>
                <a:t>Mục tiêu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5677327" y="2110274"/>
            <a:ext cx="9295864" cy="1754594"/>
          </a:xfrm>
          <a:custGeom>
            <a:avLst/>
            <a:gdLst/>
            <a:ahLst/>
            <a:cxnLst/>
            <a:rect l="l" t="t" r="r" b="b"/>
            <a:pathLst>
              <a:path w="9295864" h="1754594">
                <a:moveTo>
                  <a:pt x="0" y="0"/>
                </a:moveTo>
                <a:lnTo>
                  <a:pt x="9295864" y="0"/>
                </a:lnTo>
                <a:lnTo>
                  <a:pt x="9295864" y="1754595"/>
                </a:lnTo>
                <a:lnTo>
                  <a:pt x="0" y="175459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5677327" y="4277713"/>
            <a:ext cx="9295864" cy="1754594"/>
          </a:xfrm>
          <a:custGeom>
            <a:avLst/>
            <a:gdLst/>
            <a:ahLst/>
            <a:cxnLst/>
            <a:rect l="l" t="t" r="r" b="b"/>
            <a:pathLst>
              <a:path w="9295864" h="1754594">
                <a:moveTo>
                  <a:pt x="0" y="0"/>
                </a:moveTo>
                <a:lnTo>
                  <a:pt x="9295864" y="0"/>
                </a:lnTo>
                <a:lnTo>
                  <a:pt x="9295864" y="1754594"/>
                </a:lnTo>
                <a:lnTo>
                  <a:pt x="0" y="175459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6158471" y="2516455"/>
            <a:ext cx="641896" cy="942232"/>
          </a:xfrm>
          <a:custGeom>
            <a:avLst/>
            <a:gdLst/>
            <a:ahLst/>
            <a:cxnLst/>
            <a:rect l="l" t="t" r="r" b="b"/>
            <a:pathLst>
              <a:path w="641896" h="942232">
                <a:moveTo>
                  <a:pt x="0" y="0"/>
                </a:moveTo>
                <a:lnTo>
                  <a:pt x="641896" y="0"/>
                </a:lnTo>
                <a:lnTo>
                  <a:pt x="641896" y="942233"/>
                </a:lnTo>
                <a:lnTo>
                  <a:pt x="0" y="94223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6112035" y="4607819"/>
            <a:ext cx="734769" cy="1033067"/>
          </a:xfrm>
          <a:custGeom>
            <a:avLst/>
            <a:gdLst/>
            <a:ahLst/>
            <a:cxnLst/>
            <a:rect l="l" t="t" r="r" b="b"/>
            <a:pathLst>
              <a:path w="734769" h="1033067">
                <a:moveTo>
                  <a:pt x="0" y="0"/>
                </a:moveTo>
                <a:lnTo>
                  <a:pt x="734769" y="0"/>
                </a:lnTo>
                <a:lnTo>
                  <a:pt x="734769" y="1033067"/>
                </a:lnTo>
                <a:lnTo>
                  <a:pt x="0" y="1033067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7089980" y="6998114"/>
            <a:ext cx="4108041" cy="3009140"/>
          </a:xfrm>
          <a:custGeom>
            <a:avLst/>
            <a:gdLst/>
            <a:ahLst/>
            <a:cxnLst/>
            <a:rect l="l" t="t" r="r" b="b"/>
            <a:pathLst>
              <a:path w="4108041" h="3009140">
                <a:moveTo>
                  <a:pt x="0" y="0"/>
                </a:moveTo>
                <a:lnTo>
                  <a:pt x="4108040" y="0"/>
                </a:lnTo>
                <a:lnTo>
                  <a:pt x="4108040" y="3009139"/>
                </a:lnTo>
                <a:lnTo>
                  <a:pt x="0" y="3009139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370427" y="-146050"/>
            <a:ext cx="15547147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99"/>
              </a:lnSpc>
              <a:spcBef>
                <a:spcPct val="0"/>
              </a:spcBef>
            </a:pPr>
            <a:r>
              <a:rPr lang="en-US" sz="3999">
                <a:solidFill>
                  <a:srgbClr val="233DFF"/>
                </a:solidFill>
                <a:latin typeface="Bogart Heavy"/>
              </a:rPr>
              <a:t>BÀI 9. LẮP GHÉP MÔ HÌNH ROBOT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818005" y="2235370"/>
            <a:ext cx="6454587" cy="147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56"/>
              </a:lnSpc>
              <a:spcBef>
                <a:spcPct val="0"/>
              </a:spcBef>
            </a:pPr>
            <a:r>
              <a:rPr lang="en-US" sz="3043">
                <a:solidFill>
                  <a:srgbClr val="000000"/>
                </a:solidFill>
                <a:latin typeface="DejaVu Serif Bold"/>
              </a:rPr>
              <a:t>Lựa chọn được các chi tiết, dụng cụ cần thiết để lắp ghép mô hình robot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818005" y="4640934"/>
            <a:ext cx="6291756" cy="1078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216"/>
              </a:lnSpc>
              <a:spcBef>
                <a:spcPct val="0"/>
              </a:spcBef>
            </a:pPr>
            <a:r>
              <a:rPr lang="en-US" sz="3243" u="none" strike="noStrike">
                <a:solidFill>
                  <a:srgbClr val="000000"/>
                </a:solidFill>
                <a:latin typeface="DejaVu Serif Bold"/>
              </a:rPr>
              <a:t>Lắp ghép được mô hình robot theo hướng dẫn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190234"/>
            <a:ext cx="4227616" cy="1231293"/>
          </a:xfrm>
          <a:custGeom>
            <a:avLst/>
            <a:gdLst/>
            <a:ahLst/>
            <a:cxnLst/>
            <a:rect l="l" t="t" r="r" b="b"/>
            <a:pathLst>
              <a:path w="4227616" h="1231293">
                <a:moveTo>
                  <a:pt x="0" y="0"/>
                </a:moveTo>
                <a:lnTo>
                  <a:pt x="4227616" y="0"/>
                </a:lnTo>
                <a:lnTo>
                  <a:pt x="4227616" y="1231293"/>
                </a:lnTo>
                <a:lnTo>
                  <a:pt x="0" y="1231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76360" y="9632671"/>
            <a:ext cx="4811640" cy="1040517"/>
          </a:xfrm>
          <a:custGeom>
            <a:avLst/>
            <a:gdLst/>
            <a:ahLst/>
            <a:cxnLst/>
            <a:rect l="l" t="t" r="r" b="b"/>
            <a:pathLst>
              <a:path w="4811640" h="1040517">
                <a:moveTo>
                  <a:pt x="0" y="0"/>
                </a:moveTo>
                <a:lnTo>
                  <a:pt x="4811640" y="0"/>
                </a:lnTo>
                <a:lnTo>
                  <a:pt x="4811640" y="1040517"/>
                </a:lnTo>
                <a:lnTo>
                  <a:pt x="0" y="10405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064310" y="9632671"/>
            <a:ext cx="4204721" cy="1003877"/>
          </a:xfrm>
          <a:custGeom>
            <a:avLst/>
            <a:gdLst/>
            <a:ahLst/>
            <a:cxnLst/>
            <a:rect l="l" t="t" r="r" b="b"/>
            <a:pathLst>
              <a:path w="4204721" h="1003877">
                <a:moveTo>
                  <a:pt x="0" y="0"/>
                </a:moveTo>
                <a:lnTo>
                  <a:pt x="4204721" y="0"/>
                </a:lnTo>
                <a:lnTo>
                  <a:pt x="4204721" y="1003877"/>
                </a:lnTo>
                <a:lnTo>
                  <a:pt x="0" y="10038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099597" y="9258300"/>
            <a:ext cx="5530507" cy="1414888"/>
          </a:xfrm>
          <a:custGeom>
            <a:avLst/>
            <a:gdLst/>
            <a:ahLst/>
            <a:cxnLst/>
            <a:rect l="l" t="t" r="r" b="b"/>
            <a:pathLst>
              <a:path w="5530507" h="1414888">
                <a:moveTo>
                  <a:pt x="0" y="0"/>
                </a:moveTo>
                <a:lnTo>
                  <a:pt x="5530507" y="0"/>
                </a:lnTo>
                <a:lnTo>
                  <a:pt x="5530507" y="1414888"/>
                </a:lnTo>
                <a:lnTo>
                  <a:pt x="0" y="14148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029977" y="8786417"/>
            <a:ext cx="1049919" cy="1220837"/>
          </a:xfrm>
          <a:custGeom>
            <a:avLst/>
            <a:gdLst/>
            <a:ahLst/>
            <a:cxnLst/>
            <a:rect l="l" t="t" r="r" b="b"/>
            <a:pathLst>
              <a:path w="1049919" h="1220837">
                <a:moveTo>
                  <a:pt x="0" y="0"/>
                </a:moveTo>
                <a:lnTo>
                  <a:pt x="1049920" y="0"/>
                </a:lnTo>
                <a:lnTo>
                  <a:pt x="1049920" y="1220836"/>
                </a:lnTo>
                <a:lnTo>
                  <a:pt x="0" y="12208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62655" y="9396835"/>
            <a:ext cx="1039609" cy="890165"/>
          </a:xfrm>
          <a:custGeom>
            <a:avLst/>
            <a:gdLst/>
            <a:ahLst/>
            <a:cxnLst/>
            <a:rect l="l" t="t" r="r" b="b"/>
            <a:pathLst>
              <a:path w="1039609" h="890165">
                <a:moveTo>
                  <a:pt x="0" y="0"/>
                </a:moveTo>
                <a:lnTo>
                  <a:pt x="1039608" y="0"/>
                </a:lnTo>
                <a:lnTo>
                  <a:pt x="1039608" y="890165"/>
                </a:lnTo>
                <a:lnTo>
                  <a:pt x="0" y="8901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716631" y="9632671"/>
            <a:ext cx="742318" cy="555810"/>
          </a:xfrm>
          <a:custGeom>
            <a:avLst/>
            <a:gdLst/>
            <a:ahLst/>
            <a:cxnLst/>
            <a:rect l="l" t="t" r="r" b="b"/>
            <a:pathLst>
              <a:path w="742318" h="555810">
                <a:moveTo>
                  <a:pt x="0" y="0"/>
                </a:moveTo>
                <a:lnTo>
                  <a:pt x="742317" y="0"/>
                </a:lnTo>
                <a:lnTo>
                  <a:pt x="742317" y="555810"/>
                </a:lnTo>
                <a:lnTo>
                  <a:pt x="0" y="5558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7554937" y="0"/>
            <a:ext cx="857479" cy="851048"/>
          </a:xfrm>
          <a:custGeom>
            <a:avLst/>
            <a:gdLst/>
            <a:ahLst/>
            <a:cxnLst/>
            <a:rect l="l" t="t" r="r" b="b"/>
            <a:pathLst>
              <a:path w="857479" h="851048">
                <a:moveTo>
                  <a:pt x="0" y="0"/>
                </a:moveTo>
                <a:lnTo>
                  <a:pt x="857479" y="0"/>
                </a:lnTo>
                <a:lnTo>
                  <a:pt x="857479" y="851048"/>
                </a:lnTo>
                <a:lnTo>
                  <a:pt x="0" y="8510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0" y="-104557"/>
            <a:ext cx="1868189" cy="857032"/>
          </a:xfrm>
          <a:custGeom>
            <a:avLst/>
            <a:gdLst/>
            <a:ahLst/>
            <a:cxnLst/>
            <a:rect l="l" t="t" r="r" b="b"/>
            <a:pathLst>
              <a:path w="1868189" h="857032">
                <a:moveTo>
                  <a:pt x="1868189" y="0"/>
                </a:moveTo>
                <a:lnTo>
                  <a:pt x="0" y="0"/>
                </a:lnTo>
                <a:lnTo>
                  <a:pt x="0" y="857032"/>
                </a:lnTo>
                <a:lnTo>
                  <a:pt x="1868189" y="857032"/>
                </a:lnTo>
                <a:lnTo>
                  <a:pt x="1868189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370427" y="-146050"/>
            <a:ext cx="15547147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99"/>
              </a:lnSpc>
              <a:spcBef>
                <a:spcPct val="0"/>
              </a:spcBef>
            </a:pPr>
            <a:r>
              <a:rPr lang="en-US" sz="3999">
                <a:solidFill>
                  <a:srgbClr val="233DFF"/>
                </a:solidFill>
                <a:latin typeface="Bogart Heavy"/>
              </a:rPr>
              <a:t>BÀI 9. LẮP GHÉP MÔ HÌNH ROBOT</a:t>
            </a:r>
          </a:p>
        </p:txBody>
      </p:sp>
      <p:sp>
        <p:nvSpPr>
          <p:cNvPr id="12" name="Freeform 12"/>
          <p:cNvSpPr/>
          <p:nvPr/>
        </p:nvSpPr>
        <p:spPr>
          <a:xfrm>
            <a:off x="589008" y="654049"/>
            <a:ext cx="879383" cy="974386"/>
          </a:xfrm>
          <a:custGeom>
            <a:avLst/>
            <a:gdLst/>
            <a:ahLst/>
            <a:cxnLst/>
            <a:rect l="l" t="t" r="r" b="b"/>
            <a:pathLst>
              <a:path w="879383" h="974386">
                <a:moveTo>
                  <a:pt x="0" y="0"/>
                </a:moveTo>
                <a:lnTo>
                  <a:pt x="879384" y="0"/>
                </a:lnTo>
                <a:lnTo>
                  <a:pt x="879384" y="974386"/>
                </a:lnTo>
                <a:lnTo>
                  <a:pt x="0" y="97438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311244" y="1916793"/>
            <a:ext cx="8636785" cy="5110550"/>
          </a:xfrm>
          <a:custGeom>
            <a:avLst/>
            <a:gdLst/>
            <a:ahLst/>
            <a:cxnLst/>
            <a:rect l="l" t="t" r="r" b="b"/>
            <a:pathLst>
              <a:path w="8636785" h="5110550">
                <a:moveTo>
                  <a:pt x="0" y="0"/>
                </a:moveTo>
                <a:lnTo>
                  <a:pt x="8636784" y="0"/>
                </a:lnTo>
                <a:lnTo>
                  <a:pt x="8636784" y="5110550"/>
                </a:lnTo>
                <a:lnTo>
                  <a:pt x="0" y="511055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26600" r="-4910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2248776" y="2497246"/>
            <a:ext cx="4182607" cy="2177221"/>
            <a:chOff x="0" y="0"/>
            <a:chExt cx="1101592" cy="57342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01592" cy="573424"/>
            </a:xfrm>
            <a:custGeom>
              <a:avLst/>
              <a:gdLst/>
              <a:ahLst/>
              <a:cxnLst/>
              <a:rect l="l" t="t" r="r" b="b"/>
              <a:pathLst>
                <a:path w="1101592" h="573424">
                  <a:moveTo>
                    <a:pt x="616836" y="0"/>
                  </a:moveTo>
                  <a:cubicBezTo>
                    <a:pt x="628752" y="0"/>
                    <a:pt x="640740" y="0"/>
                    <a:pt x="652633" y="0"/>
                  </a:cubicBezTo>
                  <a:cubicBezTo>
                    <a:pt x="747450" y="9507"/>
                    <a:pt x="806707" y="41152"/>
                    <a:pt x="833697" y="92933"/>
                  </a:cubicBezTo>
                  <a:cubicBezTo>
                    <a:pt x="991774" y="86027"/>
                    <a:pt x="1101592" y="183938"/>
                    <a:pt x="1036662" y="280033"/>
                  </a:cubicBezTo>
                  <a:cubicBezTo>
                    <a:pt x="1059954" y="300225"/>
                    <a:pt x="1079385" y="322813"/>
                    <a:pt x="1086403" y="353129"/>
                  </a:cubicBezTo>
                  <a:cubicBezTo>
                    <a:pt x="1086403" y="361813"/>
                    <a:pt x="1086403" y="370477"/>
                    <a:pt x="1086403" y="379159"/>
                  </a:cubicBezTo>
                  <a:cubicBezTo>
                    <a:pt x="1065490" y="456317"/>
                    <a:pt x="975500" y="508454"/>
                    <a:pt x="827761" y="494418"/>
                  </a:cubicBezTo>
                  <a:cubicBezTo>
                    <a:pt x="789749" y="534035"/>
                    <a:pt x="722110" y="573424"/>
                    <a:pt x="616858" y="568768"/>
                  </a:cubicBezTo>
                  <a:cubicBezTo>
                    <a:pt x="562454" y="566167"/>
                    <a:pt x="524607" y="551103"/>
                    <a:pt x="491470" y="532801"/>
                  </a:cubicBezTo>
                  <a:cubicBezTo>
                    <a:pt x="456568" y="548014"/>
                    <a:pt x="418768" y="559953"/>
                    <a:pt x="364152" y="560085"/>
                  </a:cubicBezTo>
                  <a:cubicBezTo>
                    <a:pt x="237798" y="560310"/>
                    <a:pt x="153273" y="501698"/>
                    <a:pt x="151224" y="421304"/>
                  </a:cubicBezTo>
                  <a:cubicBezTo>
                    <a:pt x="69995" y="402496"/>
                    <a:pt x="14979" y="367390"/>
                    <a:pt x="0" y="307317"/>
                  </a:cubicBezTo>
                  <a:cubicBezTo>
                    <a:pt x="0" y="298634"/>
                    <a:pt x="0" y="289933"/>
                    <a:pt x="0" y="281287"/>
                  </a:cubicBezTo>
                  <a:cubicBezTo>
                    <a:pt x="16533" y="221759"/>
                    <a:pt x="68558" y="184368"/>
                    <a:pt x="155180" y="168517"/>
                  </a:cubicBezTo>
                  <a:cubicBezTo>
                    <a:pt x="149975" y="68099"/>
                    <a:pt x="323244" y="5352"/>
                    <a:pt x="465588" y="49592"/>
                  </a:cubicBezTo>
                  <a:cubicBezTo>
                    <a:pt x="499479" y="27715"/>
                    <a:pt x="547428" y="3855"/>
                    <a:pt x="616836" y="0"/>
                  </a:cubicBezTo>
                  <a:close/>
                </a:path>
              </a:pathLst>
            </a:custGeom>
            <a:solidFill>
              <a:srgbClr val="05652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50925" y="85787"/>
              <a:ext cx="984553" cy="4501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97"/>
                </a:lnSpc>
              </a:pPr>
              <a:r>
                <a:rPr lang="en-US" sz="2414">
                  <a:solidFill>
                    <a:srgbClr val="FFFFFF"/>
                  </a:solidFill>
                  <a:latin typeface="Bogart Bold"/>
                </a:rPr>
                <a:t>    Chào các bạn. Mình đã được tạo ra như thế nào?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440897" y="2204904"/>
            <a:ext cx="4987168" cy="2472965"/>
            <a:chOff x="0" y="0"/>
            <a:chExt cx="1084241" cy="53763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84241" cy="537638"/>
            </a:xfrm>
            <a:custGeom>
              <a:avLst/>
              <a:gdLst/>
              <a:ahLst/>
              <a:cxnLst/>
              <a:rect l="l" t="t" r="r" b="b"/>
              <a:pathLst>
                <a:path w="1084241" h="537638">
                  <a:moveTo>
                    <a:pt x="606984" y="0"/>
                  </a:moveTo>
                  <a:cubicBezTo>
                    <a:pt x="618710" y="0"/>
                    <a:pt x="630507" y="0"/>
                    <a:pt x="642210" y="0"/>
                  </a:cubicBezTo>
                  <a:cubicBezTo>
                    <a:pt x="735513" y="8909"/>
                    <a:pt x="793823" y="38564"/>
                    <a:pt x="820382" y="87090"/>
                  </a:cubicBezTo>
                  <a:cubicBezTo>
                    <a:pt x="975934" y="80618"/>
                    <a:pt x="1084241" y="172373"/>
                    <a:pt x="1020106" y="262426"/>
                  </a:cubicBezTo>
                  <a:cubicBezTo>
                    <a:pt x="1043026" y="281349"/>
                    <a:pt x="1062147" y="302517"/>
                    <a:pt x="1069052" y="330926"/>
                  </a:cubicBezTo>
                  <a:cubicBezTo>
                    <a:pt x="1069052" y="339065"/>
                    <a:pt x="1069052" y="347184"/>
                    <a:pt x="1069052" y="355321"/>
                  </a:cubicBezTo>
                  <a:cubicBezTo>
                    <a:pt x="1048473" y="427627"/>
                    <a:pt x="959920" y="476486"/>
                    <a:pt x="814541" y="463333"/>
                  </a:cubicBezTo>
                  <a:cubicBezTo>
                    <a:pt x="777136" y="500459"/>
                    <a:pt x="710577" y="537638"/>
                    <a:pt x="607006" y="533008"/>
                  </a:cubicBezTo>
                  <a:cubicBezTo>
                    <a:pt x="553472" y="530570"/>
                    <a:pt x="516229" y="516453"/>
                    <a:pt x="483621" y="499302"/>
                  </a:cubicBezTo>
                  <a:cubicBezTo>
                    <a:pt x="449276" y="513559"/>
                    <a:pt x="412079" y="524747"/>
                    <a:pt x="358336" y="524871"/>
                  </a:cubicBezTo>
                  <a:cubicBezTo>
                    <a:pt x="234000" y="525082"/>
                    <a:pt x="150825" y="470155"/>
                    <a:pt x="148808" y="394815"/>
                  </a:cubicBezTo>
                  <a:cubicBezTo>
                    <a:pt x="68877" y="377190"/>
                    <a:pt x="14739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6269" y="207816"/>
                    <a:pt x="67463" y="172776"/>
                    <a:pt x="152702" y="157922"/>
                  </a:cubicBezTo>
                  <a:cubicBezTo>
                    <a:pt x="147580" y="63818"/>
                    <a:pt x="318081" y="5016"/>
                    <a:pt x="458152" y="46474"/>
                  </a:cubicBezTo>
                  <a:cubicBezTo>
                    <a:pt x="491502" y="25973"/>
                    <a:pt x="538685" y="3613"/>
                    <a:pt x="606984" y="0"/>
                  </a:cubicBezTo>
                  <a:close/>
                </a:path>
              </a:pathLst>
            </a:custGeom>
            <a:solidFill>
              <a:srgbClr val="42BF6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66897" y="72930"/>
              <a:ext cx="968828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91"/>
                </a:lnSpc>
              </a:pPr>
              <a:r>
                <a:rPr lang="en-US" sz="3014">
                  <a:solidFill>
                    <a:srgbClr val="000000"/>
                  </a:solidFill>
                  <a:latin typeface="Bogart"/>
                </a:rPr>
                <a:t> Để chúng mình kể cho bạn nghe nhé!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669792" y="7458469"/>
            <a:ext cx="12859609" cy="1657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99"/>
              </a:lnSpc>
            </a:pPr>
            <a:r>
              <a:rPr lang="en-US" sz="2999">
                <a:solidFill>
                  <a:srgbClr val="94461A"/>
                </a:solidFill>
                <a:latin typeface="Bogart Bold"/>
              </a:rPr>
              <a:t>- Em hãy cho biết bạn Robot muốn biết điều gì?</a:t>
            </a:r>
          </a:p>
          <a:p>
            <a:pPr algn="just">
              <a:lnSpc>
                <a:spcPts val="4499"/>
              </a:lnSpc>
            </a:pPr>
            <a:r>
              <a:rPr lang="en-US" sz="2999">
                <a:solidFill>
                  <a:srgbClr val="94461A"/>
                </a:solidFill>
                <a:latin typeface="Bogart Bold"/>
              </a:rPr>
              <a:t>- Các bạn nhỏ có thể giúp bạn Robot giải đáp thắc mắc không?</a:t>
            </a:r>
          </a:p>
          <a:p>
            <a:pPr algn="just">
              <a:lnSpc>
                <a:spcPts val="4499"/>
              </a:lnSpc>
            </a:pPr>
            <a:r>
              <a:rPr lang="en-US" sz="2999">
                <a:solidFill>
                  <a:srgbClr val="94461A"/>
                </a:solidFill>
                <a:latin typeface="Bogart Bold"/>
              </a:rPr>
              <a:t>- Theo em để giải quyết vấn đề trên chúng ta cần dụng cụ gì?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190234"/>
            <a:ext cx="4227616" cy="1231293"/>
          </a:xfrm>
          <a:custGeom>
            <a:avLst/>
            <a:gdLst/>
            <a:ahLst/>
            <a:cxnLst/>
            <a:rect l="l" t="t" r="r" b="b"/>
            <a:pathLst>
              <a:path w="4227616" h="1231293">
                <a:moveTo>
                  <a:pt x="0" y="0"/>
                </a:moveTo>
                <a:lnTo>
                  <a:pt x="4227616" y="0"/>
                </a:lnTo>
                <a:lnTo>
                  <a:pt x="4227616" y="1231293"/>
                </a:lnTo>
                <a:lnTo>
                  <a:pt x="0" y="1231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76360" y="9632671"/>
            <a:ext cx="4811640" cy="1040517"/>
          </a:xfrm>
          <a:custGeom>
            <a:avLst/>
            <a:gdLst/>
            <a:ahLst/>
            <a:cxnLst/>
            <a:rect l="l" t="t" r="r" b="b"/>
            <a:pathLst>
              <a:path w="4811640" h="1040517">
                <a:moveTo>
                  <a:pt x="0" y="0"/>
                </a:moveTo>
                <a:lnTo>
                  <a:pt x="4811640" y="0"/>
                </a:lnTo>
                <a:lnTo>
                  <a:pt x="4811640" y="1040517"/>
                </a:lnTo>
                <a:lnTo>
                  <a:pt x="0" y="10405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064310" y="9632671"/>
            <a:ext cx="4204721" cy="1003877"/>
          </a:xfrm>
          <a:custGeom>
            <a:avLst/>
            <a:gdLst/>
            <a:ahLst/>
            <a:cxnLst/>
            <a:rect l="l" t="t" r="r" b="b"/>
            <a:pathLst>
              <a:path w="4204721" h="1003877">
                <a:moveTo>
                  <a:pt x="0" y="0"/>
                </a:moveTo>
                <a:lnTo>
                  <a:pt x="4204721" y="0"/>
                </a:lnTo>
                <a:lnTo>
                  <a:pt x="4204721" y="1003877"/>
                </a:lnTo>
                <a:lnTo>
                  <a:pt x="0" y="10038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099597" y="9258300"/>
            <a:ext cx="5530507" cy="1414888"/>
          </a:xfrm>
          <a:custGeom>
            <a:avLst/>
            <a:gdLst/>
            <a:ahLst/>
            <a:cxnLst/>
            <a:rect l="l" t="t" r="r" b="b"/>
            <a:pathLst>
              <a:path w="5530507" h="1414888">
                <a:moveTo>
                  <a:pt x="0" y="0"/>
                </a:moveTo>
                <a:lnTo>
                  <a:pt x="5530507" y="0"/>
                </a:lnTo>
                <a:lnTo>
                  <a:pt x="5530507" y="1414888"/>
                </a:lnTo>
                <a:lnTo>
                  <a:pt x="0" y="14148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029977" y="8786417"/>
            <a:ext cx="1049919" cy="1220837"/>
          </a:xfrm>
          <a:custGeom>
            <a:avLst/>
            <a:gdLst/>
            <a:ahLst/>
            <a:cxnLst/>
            <a:rect l="l" t="t" r="r" b="b"/>
            <a:pathLst>
              <a:path w="1049919" h="1220837">
                <a:moveTo>
                  <a:pt x="0" y="0"/>
                </a:moveTo>
                <a:lnTo>
                  <a:pt x="1049920" y="0"/>
                </a:lnTo>
                <a:lnTo>
                  <a:pt x="1049920" y="1220836"/>
                </a:lnTo>
                <a:lnTo>
                  <a:pt x="0" y="12208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62655" y="9396835"/>
            <a:ext cx="1039609" cy="890165"/>
          </a:xfrm>
          <a:custGeom>
            <a:avLst/>
            <a:gdLst/>
            <a:ahLst/>
            <a:cxnLst/>
            <a:rect l="l" t="t" r="r" b="b"/>
            <a:pathLst>
              <a:path w="1039609" h="890165">
                <a:moveTo>
                  <a:pt x="0" y="0"/>
                </a:moveTo>
                <a:lnTo>
                  <a:pt x="1039608" y="0"/>
                </a:lnTo>
                <a:lnTo>
                  <a:pt x="1039608" y="890165"/>
                </a:lnTo>
                <a:lnTo>
                  <a:pt x="0" y="8901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716631" y="9632671"/>
            <a:ext cx="742318" cy="555810"/>
          </a:xfrm>
          <a:custGeom>
            <a:avLst/>
            <a:gdLst/>
            <a:ahLst/>
            <a:cxnLst/>
            <a:rect l="l" t="t" r="r" b="b"/>
            <a:pathLst>
              <a:path w="742318" h="555810">
                <a:moveTo>
                  <a:pt x="0" y="0"/>
                </a:moveTo>
                <a:lnTo>
                  <a:pt x="742317" y="0"/>
                </a:lnTo>
                <a:lnTo>
                  <a:pt x="742317" y="555810"/>
                </a:lnTo>
                <a:lnTo>
                  <a:pt x="0" y="5558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7554937" y="0"/>
            <a:ext cx="857479" cy="851048"/>
          </a:xfrm>
          <a:custGeom>
            <a:avLst/>
            <a:gdLst/>
            <a:ahLst/>
            <a:cxnLst/>
            <a:rect l="l" t="t" r="r" b="b"/>
            <a:pathLst>
              <a:path w="857479" h="851048">
                <a:moveTo>
                  <a:pt x="0" y="0"/>
                </a:moveTo>
                <a:lnTo>
                  <a:pt x="857479" y="0"/>
                </a:lnTo>
                <a:lnTo>
                  <a:pt x="857479" y="851048"/>
                </a:lnTo>
                <a:lnTo>
                  <a:pt x="0" y="8510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0" y="-104557"/>
            <a:ext cx="1868189" cy="857032"/>
          </a:xfrm>
          <a:custGeom>
            <a:avLst/>
            <a:gdLst/>
            <a:ahLst/>
            <a:cxnLst/>
            <a:rect l="l" t="t" r="r" b="b"/>
            <a:pathLst>
              <a:path w="1868189" h="857032">
                <a:moveTo>
                  <a:pt x="1868189" y="0"/>
                </a:moveTo>
                <a:lnTo>
                  <a:pt x="0" y="0"/>
                </a:lnTo>
                <a:lnTo>
                  <a:pt x="0" y="857032"/>
                </a:lnTo>
                <a:lnTo>
                  <a:pt x="1868189" y="857032"/>
                </a:lnTo>
                <a:lnTo>
                  <a:pt x="1868189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65268" y="1770861"/>
            <a:ext cx="873989" cy="1066176"/>
          </a:xfrm>
          <a:custGeom>
            <a:avLst/>
            <a:gdLst/>
            <a:ahLst/>
            <a:cxnLst/>
            <a:rect l="l" t="t" r="r" b="b"/>
            <a:pathLst>
              <a:path w="873989" h="1066176">
                <a:moveTo>
                  <a:pt x="0" y="0"/>
                </a:moveTo>
                <a:lnTo>
                  <a:pt x="873990" y="0"/>
                </a:lnTo>
                <a:lnTo>
                  <a:pt x="873990" y="1066176"/>
                </a:lnTo>
                <a:lnTo>
                  <a:pt x="0" y="106617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1032" b="-10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374453" y="2837037"/>
            <a:ext cx="2798038" cy="4812050"/>
          </a:xfrm>
          <a:custGeom>
            <a:avLst/>
            <a:gdLst/>
            <a:ahLst/>
            <a:cxnLst/>
            <a:rect l="l" t="t" r="r" b="b"/>
            <a:pathLst>
              <a:path w="2798038" h="4812050">
                <a:moveTo>
                  <a:pt x="0" y="0"/>
                </a:moveTo>
                <a:lnTo>
                  <a:pt x="2798038" y="0"/>
                </a:lnTo>
                <a:lnTo>
                  <a:pt x="2798038" y="4812050"/>
                </a:lnTo>
                <a:lnTo>
                  <a:pt x="0" y="481205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8579662" y="2882789"/>
            <a:ext cx="1895687" cy="4766298"/>
          </a:xfrm>
          <a:custGeom>
            <a:avLst/>
            <a:gdLst/>
            <a:ahLst/>
            <a:cxnLst/>
            <a:rect l="l" t="t" r="r" b="b"/>
            <a:pathLst>
              <a:path w="1895687" h="4766298">
                <a:moveTo>
                  <a:pt x="0" y="0"/>
                </a:moveTo>
                <a:lnTo>
                  <a:pt x="1895687" y="0"/>
                </a:lnTo>
                <a:lnTo>
                  <a:pt x="1895687" y="4766298"/>
                </a:lnTo>
                <a:lnTo>
                  <a:pt x="0" y="476629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>
            <a:off x="368109" y="8260455"/>
            <a:ext cx="1079561" cy="1136380"/>
          </a:xfrm>
          <a:custGeom>
            <a:avLst/>
            <a:gdLst/>
            <a:ahLst/>
            <a:cxnLst/>
            <a:rect l="l" t="t" r="r" b="b"/>
            <a:pathLst>
              <a:path w="1079561" h="1136380">
                <a:moveTo>
                  <a:pt x="1079561" y="0"/>
                </a:moveTo>
                <a:lnTo>
                  <a:pt x="0" y="0"/>
                </a:lnTo>
                <a:lnTo>
                  <a:pt x="0" y="1136380"/>
                </a:lnTo>
                <a:lnTo>
                  <a:pt x="1079561" y="1136380"/>
                </a:lnTo>
                <a:lnTo>
                  <a:pt x="1079561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370427" y="-146050"/>
            <a:ext cx="15547147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99"/>
              </a:lnSpc>
              <a:spcBef>
                <a:spcPct val="0"/>
              </a:spcBef>
            </a:pPr>
            <a:r>
              <a:rPr lang="en-US" sz="3999">
                <a:solidFill>
                  <a:srgbClr val="233DFF"/>
                </a:solidFill>
                <a:latin typeface="Bogart Heavy"/>
              </a:rPr>
              <a:t>BÀI 9. LẮP GHÉP MÔ HÌNH ROBOT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68108" y="1106226"/>
            <a:ext cx="6108891" cy="580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760"/>
              </a:lnSpc>
            </a:pPr>
            <a:r>
              <a:rPr lang="en-US" sz="3400">
                <a:solidFill>
                  <a:srgbClr val="2C8FFA"/>
                </a:solidFill>
                <a:latin typeface="Calistoga"/>
              </a:rPr>
              <a:t>1. TÌM HIỂU SẢN PHẨM MẪU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442575" y="1741975"/>
            <a:ext cx="15059271" cy="1057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DejaVu Serif Bold"/>
              </a:rPr>
              <a:t>Em hãy quan sát mô hình rô-bốt trong hình 1, thảo luận nhóm: nêu các bộ phận chính và số lượng các chi tiết của mô hình rô-bốt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824132" y="7604236"/>
            <a:ext cx="3898681" cy="644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95"/>
              </a:lnSpc>
            </a:pPr>
            <a:r>
              <a:rPr lang="en-US" sz="2847">
                <a:solidFill>
                  <a:srgbClr val="000000"/>
                </a:solidFill>
                <a:latin typeface="DejaVu Serif Bold"/>
              </a:rPr>
              <a:t>a) Mô hình rô-bốt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168470" y="3401517"/>
            <a:ext cx="3898681" cy="644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95"/>
              </a:lnSpc>
            </a:pPr>
            <a:r>
              <a:rPr lang="en-US" sz="2847">
                <a:solidFill>
                  <a:srgbClr val="000000"/>
                </a:solidFill>
                <a:latin typeface="DejaVu Serif Bold"/>
              </a:rPr>
              <a:t>b) Đầu rô-bốt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168470" y="5212059"/>
            <a:ext cx="3898681" cy="644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95"/>
              </a:lnSpc>
            </a:pPr>
            <a:r>
              <a:rPr lang="en-US" sz="2847">
                <a:solidFill>
                  <a:srgbClr val="000000"/>
                </a:solidFill>
                <a:latin typeface="DejaVu Serif Bold"/>
              </a:rPr>
              <a:t>c) Thân rô-bốt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168470" y="6822824"/>
            <a:ext cx="3898681" cy="644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95"/>
              </a:lnSpc>
            </a:pPr>
            <a:r>
              <a:rPr lang="en-US" sz="2847">
                <a:solidFill>
                  <a:srgbClr val="000000"/>
                </a:solidFill>
                <a:latin typeface="DejaVu Serif Bold"/>
              </a:rPr>
              <a:t>d) Chân rô-bốt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02263" y="8353149"/>
            <a:ext cx="16317694" cy="1021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60"/>
              </a:lnSpc>
            </a:pPr>
            <a:r>
              <a:rPr lang="en-US" sz="2900">
                <a:solidFill>
                  <a:srgbClr val="5E17EB"/>
                </a:solidFill>
                <a:latin typeface="DejaVu Serif Bold"/>
              </a:rPr>
              <a:t>Yêu cầu sản phẩm: đủ các bộ phận, mối ghép đúng vị trí và chắc chắn, chân rô-bốt chuyển động được.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190234"/>
            <a:ext cx="4227616" cy="1231293"/>
          </a:xfrm>
          <a:custGeom>
            <a:avLst/>
            <a:gdLst/>
            <a:ahLst/>
            <a:cxnLst/>
            <a:rect l="l" t="t" r="r" b="b"/>
            <a:pathLst>
              <a:path w="4227616" h="1231293">
                <a:moveTo>
                  <a:pt x="0" y="0"/>
                </a:moveTo>
                <a:lnTo>
                  <a:pt x="4227616" y="0"/>
                </a:lnTo>
                <a:lnTo>
                  <a:pt x="4227616" y="1231293"/>
                </a:lnTo>
                <a:lnTo>
                  <a:pt x="0" y="1231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76360" y="9632671"/>
            <a:ext cx="4811640" cy="1040517"/>
          </a:xfrm>
          <a:custGeom>
            <a:avLst/>
            <a:gdLst/>
            <a:ahLst/>
            <a:cxnLst/>
            <a:rect l="l" t="t" r="r" b="b"/>
            <a:pathLst>
              <a:path w="4811640" h="1040517">
                <a:moveTo>
                  <a:pt x="0" y="0"/>
                </a:moveTo>
                <a:lnTo>
                  <a:pt x="4811640" y="0"/>
                </a:lnTo>
                <a:lnTo>
                  <a:pt x="4811640" y="1040517"/>
                </a:lnTo>
                <a:lnTo>
                  <a:pt x="0" y="10405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064310" y="9632671"/>
            <a:ext cx="4204721" cy="1003877"/>
          </a:xfrm>
          <a:custGeom>
            <a:avLst/>
            <a:gdLst/>
            <a:ahLst/>
            <a:cxnLst/>
            <a:rect l="l" t="t" r="r" b="b"/>
            <a:pathLst>
              <a:path w="4204721" h="1003877">
                <a:moveTo>
                  <a:pt x="0" y="0"/>
                </a:moveTo>
                <a:lnTo>
                  <a:pt x="4204721" y="0"/>
                </a:lnTo>
                <a:lnTo>
                  <a:pt x="4204721" y="1003877"/>
                </a:lnTo>
                <a:lnTo>
                  <a:pt x="0" y="10038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099597" y="9258300"/>
            <a:ext cx="5530507" cy="1414888"/>
          </a:xfrm>
          <a:custGeom>
            <a:avLst/>
            <a:gdLst/>
            <a:ahLst/>
            <a:cxnLst/>
            <a:rect l="l" t="t" r="r" b="b"/>
            <a:pathLst>
              <a:path w="5530507" h="1414888">
                <a:moveTo>
                  <a:pt x="0" y="0"/>
                </a:moveTo>
                <a:lnTo>
                  <a:pt x="5530507" y="0"/>
                </a:lnTo>
                <a:lnTo>
                  <a:pt x="5530507" y="1414888"/>
                </a:lnTo>
                <a:lnTo>
                  <a:pt x="0" y="14148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029977" y="8786417"/>
            <a:ext cx="1049919" cy="1220837"/>
          </a:xfrm>
          <a:custGeom>
            <a:avLst/>
            <a:gdLst/>
            <a:ahLst/>
            <a:cxnLst/>
            <a:rect l="l" t="t" r="r" b="b"/>
            <a:pathLst>
              <a:path w="1049919" h="1220837">
                <a:moveTo>
                  <a:pt x="0" y="0"/>
                </a:moveTo>
                <a:lnTo>
                  <a:pt x="1049920" y="0"/>
                </a:lnTo>
                <a:lnTo>
                  <a:pt x="1049920" y="1220836"/>
                </a:lnTo>
                <a:lnTo>
                  <a:pt x="0" y="12208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62655" y="9396835"/>
            <a:ext cx="1039609" cy="890165"/>
          </a:xfrm>
          <a:custGeom>
            <a:avLst/>
            <a:gdLst/>
            <a:ahLst/>
            <a:cxnLst/>
            <a:rect l="l" t="t" r="r" b="b"/>
            <a:pathLst>
              <a:path w="1039609" h="890165">
                <a:moveTo>
                  <a:pt x="0" y="0"/>
                </a:moveTo>
                <a:lnTo>
                  <a:pt x="1039608" y="0"/>
                </a:lnTo>
                <a:lnTo>
                  <a:pt x="1039608" y="890165"/>
                </a:lnTo>
                <a:lnTo>
                  <a:pt x="0" y="8901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716631" y="9632671"/>
            <a:ext cx="742318" cy="555810"/>
          </a:xfrm>
          <a:custGeom>
            <a:avLst/>
            <a:gdLst/>
            <a:ahLst/>
            <a:cxnLst/>
            <a:rect l="l" t="t" r="r" b="b"/>
            <a:pathLst>
              <a:path w="742318" h="555810">
                <a:moveTo>
                  <a:pt x="0" y="0"/>
                </a:moveTo>
                <a:lnTo>
                  <a:pt x="742317" y="0"/>
                </a:lnTo>
                <a:lnTo>
                  <a:pt x="742317" y="555810"/>
                </a:lnTo>
                <a:lnTo>
                  <a:pt x="0" y="5558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7554937" y="0"/>
            <a:ext cx="857479" cy="851048"/>
          </a:xfrm>
          <a:custGeom>
            <a:avLst/>
            <a:gdLst/>
            <a:ahLst/>
            <a:cxnLst/>
            <a:rect l="l" t="t" r="r" b="b"/>
            <a:pathLst>
              <a:path w="857479" h="851048">
                <a:moveTo>
                  <a:pt x="0" y="0"/>
                </a:moveTo>
                <a:lnTo>
                  <a:pt x="857479" y="0"/>
                </a:lnTo>
                <a:lnTo>
                  <a:pt x="857479" y="851048"/>
                </a:lnTo>
                <a:lnTo>
                  <a:pt x="0" y="8510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0" y="-104557"/>
            <a:ext cx="1868189" cy="857032"/>
          </a:xfrm>
          <a:custGeom>
            <a:avLst/>
            <a:gdLst/>
            <a:ahLst/>
            <a:cxnLst/>
            <a:rect l="l" t="t" r="r" b="b"/>
            <a:pathLst>
              <a:path w="1868189" h="857032">
                <a:moveTo>
                  <a:pt x="1868189" y="0"/>
                </a:moveTo>
                <a:lnTo>
                  <a:pt x="0" y="0"/>
                </a:lnTo>
                <a:lnTo>
                  <a:pt x="0" y="857032"/>
                </a:lnTo>
                <a:lnTo>
                  <a:pt x="1868189" y="857032"/>
                </a:lnTo>
                <a:lnTo>
                  <a:pt x="1868189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6225128" y="777926"/>
            <a:ext cx="10022776" cy="1879270"/>
            <a:chOff x="0" y="0"/>
            <a:chExt cx="13363701" cy="250569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363701" cy="2505694"/>
            </a:xfrm>
            <a:custGeom>
              <a:avLst/>
              <a:gdLst/>
              <a:ahLst/>
              <a:cxnLst/>
              <a:rect l="l" t="t" r="r" b="b"/>
              <a:pathLst>
                <a:path w="13363701" h="2505694">
                  <a:moveTo>
                    <a:pt x="0" y="0"/>
                  </a:moveTo>
                  <a:lnTo>
                    <a:pt x="13363701" y="0"/>
                  </a:lnTo>
                  <a:lnTo>
                    <a:pt x="13363701" y="2505694"/>
                  </a:lnTo>
                  <a:lnTo>
                    <a:pt x="0" y="25056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313100" y="730085"/>
              <a:ext cx="1434721" cy="1750209"/>
            </a:xfrm>
            <a:custGeom>
              <a:avLst/>
              <a:gdLst/>
              <a:ahLst/>
              <a:cxnLst/>
              <a:rect l="l" t="t" r="r" b="b"/>
              <a:pathLst>
                <a:path w="1434721" h="1750209">
                  <a:moveTo>
                    <a:pt x="0" y="0"/>
                  </a:moveTo>
                  <a:lnTo>
                    <a:pt x="1434721" y="0"/>
                  </a:lnTo>
                  <a:lnTo>
                    <a:pt x="1434721" y="1750209"/>
                  </a:lnTo>
                  <a:lnTo>
                    <a:pt x="0" y="1750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t="-1032" b="-103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1948739" y="633215"/>
              <a:ext cx="1217577" cy="1239264"/>
            </a:xfrm>
            <a:custGeom>
              <a:avLst/>
              <a:gdLst/>
              <a:ahLst/>
              <a:cxnLst/>
              <a:rect l="l" t="t" r="r" b="b"/>
              <a:pathLst>
                <a:path w="1217577" h="1239264">
                  <a:moveTo>
                    <a:pt x="0" y="0"/>
                  </a:moveTo>
                  <a:lnTo>
                    <a:pt x="1217576" y="0"/>
                  </a:lnTo>
                  <a:lnTo>
                    <a:pt x="1217576" y="1239264"/>
                  </a:lnTo>
                  <a:lnTo>
                    <a:pt x="0" y="12392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733085" y="78379"/>
              <a:ext cx="8955429" cy="2098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200"/>
                </a:lnSpc>
              </a:pPr>
              <a:r>
                <a:rPr lang="en-US" sz="3000">
                  <a:solidFill>
                    <a:srgbClr val="FFFFFF"/>
                  </a:solidFill>
                  <a:latin typeface="DejaVu Serif Bold"/>
                </a:rPr>
                <a:t>Em hãy lựa chọn các dụng cụ và chi tiết phù hợp với số lượng cần thiết trong bộ lắp ghép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7166802" y="2730318"/>
            <a:ext cx="9081102" cy="7111599"/>
          </a:xfrm>
          <a:custGeom>
            <a:avLst/>
            <a:gdLst/>
            <a:ahLst/>
            <a:cxnLst/>
            <a:rect l="l" t="t" r="r" b="b"/>
            <a:pathLst>
              <a:path w="9081102" h="7111599">
                <a:moveTo>
                  <a:pt x="0" y="0"/>
                </a:moveTo>
                <a:lnTo>
                  <a:pt x="9081102" y="0"/>
                </a:lnTo>
                <a:lnTo>
                  <a:pt x="9081102" y="7111600"/>
                </a:lnTo>
                <a:lnTo>
                  <a:pt x="0" y="711160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  <a:ln w="38100" cap="rnd">
            <a:solidFill>
              <a:srgbClr val="000000"/>
            </a:solidFill>
            <a:prstDash val="lgDash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370427" y="-146050"/>
            <a:ext cx="15547147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99"/>
              </a:lnSpc>
              <a:spcBef>
                <a:spcPct val="0"/>
              </a:spcBef>
            </a:pPr>
            <a:r>
              <a:rPr lang="en-US" sz="3999">
                <a:solidFill>
                  <a:srgbClr val="233DFF"/>
                </a:solidFill>
                <a:latin typeface="Bogart Heavy"/>
              </a:rPr>
              <a:t>BÀI 9. LẮP GHÉP MÔ HÌNH ROBOT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68109" y="1106226"/>
            <a:ext cx="5118071" cy="580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760"/>
              </a:lnSpc>
            </a:pPr>
            <a:r>
              <a:rPr lang="en-US" sz="3400">
                <a:solidFill>
                  <a:srgbClr val="2C8FFA"/>
                </a:solidFill>
                <a:latin typeface="Calistoga"/>
              </a:rPr>
              <a:t>2. CHI TIẾT VÀ DỤNG CỤ</a:t>
            </a:r>
          </a:p>
        </p:txBody>
      </p:sp>
      <p:sp>
        <p:nvSpPr>
          <p:cNvPr id="19" name="Freeform 19"/>
          <p:cNvSpPr/>
          <p:nvPr/>
        </p:nvSpPr>
        <p:spPr>
          <a:xfrm>
            <a:off x="1028700" y="1965412"/>
            <a:ext cx="2873509" cy="7224822"/>
          </a:xfrm>
          <a:custGeom>
            <a:avLst/>
            <a:gdLst/>
            <a:ahLst/>
            <a:cxnLst/>
            <a:rect l="l" t="t" r="r" b="b"/>
            <a:pathLst>
              <a:path w="2873509" h="7224822">
                <a:moveTo>
                  <a:pt x="0" y="0"/>
                </a:moveTo>
                <a:lnTo>
                  <a:pt x="2873509" y="0"/>
                </a:lnTo>
                <a:lnTo>
                  <a:pt x="2873509" y="7224822"/>
                </a:lnTo>
                <a:lnTo>
                  <a:pt x="0" y="722482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3902209" y="2857050"/>
            <a:ext cx="3898681" cy="644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95"/>
              </a:lnSpc>
            </a:pPr>
            <a:r>
              <a:rPr lang="en-US" sz="2847">
                <a:solidFill>
                  <a:srgbClr val="000000"/>
                </a:solidFill>
                <a:latin typeface="DejaVu Serif Bold"/>
              </a:rPr>
              <a:t>b) Đầu rô-bốt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902209" y="5499664"/>
            <a:ext cx="3898681" cy="644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95"/>
              </a:lnSpc>
            </a:pPr>
            <a:r>
              <a:rPr lang="en-US" sz="2847">
                <a:solidFill>
                  <a:srgbClr val="000000"/>
                </a:solidFill>
                <a:latin typeface="DejaVu Serif Bold"/>
              </a:rPr>
              <a:t>c) Thân rô-bốt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064310" y="8142279"/>
            <a:ext cx="3898681" cy="644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95"/>
              </a:lnSpc>
            </a:pPr>
            <a:r>
              <a:rPr lang="en-US" sz="2847">
                <a:solidFill>
                  <a:srgbClr val="000000"/>
                </a:solidFill>
                <a:latin typeface="DejaVu Serif Bold"/>
              </a:rPr>
              <a:t>d) Chân rô-bốt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19" grpId="0" animBg="1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190234"/>
            <a:ext cx="4227616" cy="1231293"/>
          </a:xfrm>
          <a:custGeom>
            <a:avLst/>
            <a:gdLst/>
            <a:ahLst/>
            <a:cxnLst/>
            <a:rect l="l" t="t" r="r" b="b"/>
            <a:pathLst>
              <a:path w="4227616" h="1231293">
                <a:moveTo>
                  <a:pt x="0" y="0"/>
                </a:moveTo>
                <a:lnTo>
                  <a:pt x="4227616" y="0"/>
                </a:lnTo>
                <a:lnTo>
                  <a:pt x="4227616" y="1231293"/>
                </a:lnTo>
                <a:lnTo>
                  <a:pt x="0" y="1231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76360" y="9632671"/>
            <a:ext cx="4811640" cy="1040517"/>
          </a:xfrm>
          <a:custGeom>
            <a:avLst/>
            <a:gdLst/>
            <a:ahLst/>
            <a:cxnLst/>
            <a:rect l="l" t="t" r="r" b="b"/>
            <a:pathLst>
              <a:path w="4811640" h="1040517">
                <a:moveTo>
                  <a:pt x="0" y="0"/>
                </a:moveTo>
                <a:lnTo>
                  <a:pt x="4811640" y="0"/>
                </a:lnTo>
                <a:lnTo>
                  <a:pt x="4811640" y="1040517"/>
                </a:lnTo>
                <a:lnTo>
                  <a:pt x="0" y="10405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064310" y="9632671"/>
            <a:ext cx="4204721" cy="1003877"/>
          </a:xfrm>
          <a:custGeom>
            <a:avLst/>
            <a:gdLst/>
            <a:ahLst/>
            <a:cxnLst/>
            <a:rect l="l" t="t" r="r" b="b"/>
            <a:pathLst>
              <a:path w="4204721" h="1003877">
                <a:moveTo>
                  <a:pt x="0" y="0"/>
                </a:moveTo>
                <a:lnTo>
                  <a:pt x="4204721" y="0"/>
                </a:lnTo>
                <a:lnTo>
                  <a:pt x="4204721" y="1003877"/>
                </a:lnTo>
                <a:lnTo>
                  <a:pt x="0" y="10038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099597" y="9258300"/>
            <a:ext cx="5530507" cy="1414888"/>
          </a:xfrm>
          <a:custGeom>
            <a:avLst/>
            <a:gdLst/>
            <a:ahLst/>
            <a:cxnLst/>
            <a:rect l="l" t="t" r="r" b="b"/>
            <a:pathLst>
              <a:path w="5530507" h="1414888">
                <a:moveTo>
                  <a:pt x="0" y="0"/>
                </a:moveTo>
                <a:lnTo>
                  <a:pt x="5530507" y="0"/>
                </a:lnTo>
                <a:lnTo>
                  <a:pt x="5530507" y="1414888"/>
                </a:lnTo>
                <a:lnTo>
                  <a:pt x="0" y="14148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029977" y="8786417"/>
            <a:ext cx="1049919" cy="1220837"/>
          </a:xfrm>
          <a:custGeom>
            <a:avLst/>
            <a:gdLst/>
            <a:ahLst/>
            <a:cxnLst/>
            <a:rect l="l" t="t" r="r" b="b"/>
            <a:pathLst>
              <a:path w="1049919" h="1220837">
                <a:moveTo>
                  <a:pt x="0" y="0"/>
                </a:moveTo>
                <a:lnTo>
                  <a:pt x="1049920" y="0"/>
                </a:lnTo>
                <a:lnTo>
                  <a:pt x="1049920" y="1220836"/>
                </a:lnTo>
                <a:lnTo>
                  <a:pt x="0" y="12208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62655" y="9396835"/>
            <a:ext cx="1039609" cy="890165"/>
          </a:xfrm>
          <a:custGeom>
            <a:avLst/>
            <a:gdLst/>
            <a:ahLst/>
            <a:cxnLst/>
            <a:rect l="l" t="t" r="r" b="b"/>
            <a:pathLst>
              <a:path w="1039609" h="890165">
                <a:moveTo>
                  <a:pt x="0" y="0"/>
                </a:moveTo>
                <a:lnTo>
                  <a:pt x="1039608" y="0"/>
                </a:lnTo>
                <a:lnTo>
                  <a:pt x="1039608" y="890165"/>
                </a:lnTo>
                <a:lnTo>
                  <a:pt x="0" y="8901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716631" y="9632671"/>
            <a:ext cx="742318" cy="555810"/>
          </a:xfrm>
          <a:custGeom>
            <a:avLst/>
            <a:gdLst/>
            <a:ahLst/>
            <a:cxnLst/>
            <a:rect l="l" t="t" r="r" b="b"/>
            <a:pathLst>
              <a:path w="742318" h="555810">
                <a:moveTo>
                  <a:pt x="0" y="0"/>
                </a:moveTo>
                <a:lnTo>
                  <a:pt x="742317" y="0"/>
                </a:lnTo>
                <a:lnTo>
                  <a:pt x="742317" y="555810"/>
                </a:lnTo>
                <a:lnTo>
                  <a:pt x="0" y="5558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7554937" y="0"/>
            <a:ext cx="857479" cy="851048"/>
          </a:xfrm>
          <a:custGeom>
            <a:avLst/>
            <a:gdLst/>
            <a:ahLst/>
            <a:cxnLst/>
            <a:rect l="l" t="t" r="r" b="b"/>
            <a:pathLst>
              <a:path w="857479" h="851048">
                <a:moveTo>
                  <a:pt x="0" y="0"/>
                </a:moveTo>
                <a:lnTo>
                  <a:pt x="857479" y="0"/>
                </a:lnTo>
                <a:lnTo>
                  <a:pt x="857479" y="851048"/>
                </a:lnTo>
                <a:lnTo>
                  <a:pt x="0" y="8510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0" y="-104557"/>
            <a:ext cx="1868189" cy="857032"/>
          </a:xfrm>
          <a:custGeom>
            <a:avLst/>
            <a:gdLst/>
            <a:ahLst/>
            <a:cxnLst/>
            <a:rect l="l" t="t" r="r" b="b"/>
            <a:pathLst>
              <a:path w="1868189" h="857032">
                <a:moveTo>
                  <a:pt x="1868189" y="0"/>
                </a:moveTo>
                <a:lnTo>
                  <a:pt x="0" y="0"/>
                </a:lnTo>
                <a:lnTo>
                  <a:pt x="0" y="857032"/>
                </a:lnTo>
                <a:lnTo>
                  <a:pt x="1868189" y="857032"/>
                </a:lnTo>
                <a:lnTo>
                  <a:pt x="1868189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370427" y="-146050"/>
            <a:ext cx="15547147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99"/>
              </a:lnSpc>
              <a:spcBef>
                <a:spcPct val="0"/>
              </a:spcBef>
            </a:pPr>
            <a:r>
              <a:rPr lang="en-US" sz="3999">
                <a:solidFill>
                  <a:srgbClr val="233DFF"/>
                </a:solidFill>
                <a:latin typeface="Bogart Heavy"/>
              </a:rPr>
              <a:t>BÀI 9. LẮP GHÉP MÔ HÌNH ROBOT</a:t>
            </a:r>
          </a:p>
        </p:txBody>
      </p:sp>
      <p:sp>
        <p:nvSpPr>
          <p:cNvPr id="12" name="Freeform 12"/>
          <p:cNvSpPr/>
          <p:nvPr/>
        </p:nvSpPr>
        <p:spPr>
          <a:xfrm>
            <a:off x="124461" y="855391"/>
            <a:ext cx="4681987" cy="1110021"/>
          </a:xfrm>
          <a:custGeom>
            <a:avLst/>
            <a:gdLst/>
            <a:ahLst/>
            <a:cxnLst/>
            <a:rect l="l" t="t" r="r" b="b"/>
            <a:pathLst>
              <a:path w="4681987" h="1110021">
                <a:moveTo>
                  <a:pt x="0" y="0"/>
                </a:moveTo>
                <a:lnTo>
                  <a:pt x="4681987" y="0"/>
                </a:lnTo>
                <a:lnTo>
                  <a:pt x="4681987" y="1110021"/>
                </a:lnTo>
                <a:lnTo>
                  <a:pt x="0" y="111002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159898" y="946872"/>
            <a:ext cx="3309165" cy="613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040"/>
              </a:lnSpc>
            </a:pPr>
            <a:r>
              <a:rPr lang="en-US" sz="3600">
                <a:solidFill>
                  <a:srgbClr val="FFDD00"/>
                </a:solidFill>
                <a:latin typeface="Calistoga"/>
              </a:rPr>
              <a:t>3. THỰC HÀNH</a:t>
            </a:r>
          </a:p>
        </p:txBody>
      </p:sp>
      <p:sp>
        <p:nvSpPr>
          <p:cNvPr id="14" name="Freeform 14"/>
          <p:cNvSpPr/>
          <p:nvPr/>
        </p:nvSpPr>
        <p:spPr>
          <a:xfrm>
            <a:off x="780668" y="2421635"/>
            <a:ext cx="7318928" cy="1674205"/>
          </a:xfrm>
          <a:custGeom>
            <a:avLst/>
            <a:gdLst/>
            <a:ahLst/>
            <a:cxnLst/>
            <a:rect l="l" t="t" r="r" b="b"/>
            <a:pathLst>
              <a:path w="7318928" h="1674205">
                <a:moveTo>
                  <a:pt x="0" y="0"/>
                </a:moveTo>
                <a:lnTo>
                  <a:pt x="7318929" y="0"/>
                </a:lnTo>
                <a:lnTo>
                  <a:pt x="7318929" y="1674205"/>
                </a:lnTo>
                <a:lnTo>
                  <a:pt x="0" y="167420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684752" y="3018676"/>
            <a:ext cx="1721237" cy="623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215"/>
              </a:lnSpc>
            </a:pPr>
            <a:r>
              <a:rPr lang="en-US" sz="3500">
                <a:solidFill>
                  <a:srgbClr val="000000"/>
                </a:solidFill>
                <a:latin typeface="Bogart Bold"/>
              </a:rPr>
              <a:t>Bước 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587493" y="3018676"/>
            <a:ext cx="3512104" cy="623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14"/>
              </a:lnSpc>
            </a:pPr>
            <a:r>
              <a:rPr lang="en-US" sz="3499">
                <a:solidFill>
                  <a:srgbClr val="000000"/>
                </a:solidFill>
                <a:latin typeface="Bogart Bold"/>
              </a:rPr>
              <a:t>Lắp đầu rô-bốt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37319" y="1848541"/>
            <a:ext cx="16964544" cy="507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DejaVu Serif Bold"/>
              </a:rPr>
              <a:t>Thảo luận nhóm và trả lời câu hỏi: có mấy bước để lắp ghép mô hình rô-bốt?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751451" y="7735581"/>
            <a:ext cx="7493662" cy="1700808"/>
            <a:chOff x="0" y="0"/>
            <a:chExt cx="9991549" cy="226774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913635" cy="2267744"/>
            </a:xfrm>
            <a:custGeom>
              <a:avLst/>
              <a:gdLst/>
              <a:ahLst/>
              <a:cxnLst/>
              <a:rect l="l" t="t" r="r" b="b"/>
              <a:pathLst>
                <a:path w="9913635" h="2267744">
                  <a:moveTo>
                    <a:pt x="0" y="0"/>
                  </a:moveTo>
                  <a:lnTo>
                    <a:pt x="9913635" y="0"/>
                  </a:lnTo>
                  <a:lnTo>
                    <a:pt x="9913635" y="2267744"/>
                  </a:lnTo>
                  <a:lnTo>
                    <a:pt x="0" y="2267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004777" y="905709"/>
              <a:ext cx="2294982" cy="7996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215"/>
                </a:lnSpc>
              </a:pPr>
              <a:r>
                <a:rPr lang="en-US" sz="3500">
                  <a:solidFill>
                    <a:srgbClr val="000000"/>
                  </a:solidFill>
                  <a:latin typeface="Bogart Bold"/>
                </a:rPr>
                <a:t>Bước 4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4956817" y="513449"/>
              <a:ext cx="5034732" cy="15841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7"/>
                </a:lnSpc>
              </a:pPr>
              <a:r>
                <a:rPr lang="en-US" sz="3300">
                  <a:solidFill>
                    <a:srgbClr val="000000"/>
                  </a:solidFill>
                  <a:latin typeface="Bogart Bold"/>
                </a:rPr>
                <a:t>Hoàn thiện </a:t>
              </a:r>
            </a:p>
            <a:p>
              <a:pPr algn="ctr">
                <a:lnSpc>
                  <a:spcPts val="4917"/>
                </a:lnSpc>
              </a:pPr>
              <a:r>
                <a:rPr lang="en-US" sz="3300">
                  <a:solidFill>
                    <a:srgbClr val="000000"/>
                  </a:solidFill>
                  <a:latin typeface="Bogart Bold"/>
                </a:rPr>
                <a:t>mô hình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80668" y="4162515"/>
            <a:ext cx="7435226" cy="1700808"/>
            <a:chOff x="0" y="0"/>
            <a:chExt cx="9913635" cy="226774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913635" cy="2267744"/>
            </a:xfrm>
            <a:custGeom>
              <a:avLst/>
              <a:gdLst/>
              <a:ahLst/>
              <a:cxnLst/>
              <a:rect l="l" t="t" r="r" b="b"/>
              <a:pathLst>
                <a:path w="9913635" h="2267744">
                  <a:moveTo>
                    <a:pt x="0" y="0"/>
                  </a:moveTo>
                  <a:lnTo>
                    <a:pt x="9913635" y="0"/>
                  </a:lnTo>
                  <a:lnTo>
                    <a:pt x="9913635" y="2267744"/>
                  </a:lnTo>
                  <a:lnTo>
                    <a:pt x="0" y="2267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004777" y="905709"/>
              <a:ext cx="2294982" cy="7996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215"/>
                </a:lnSpc>
              </a:pPr>
              <a:r>
                <a:rPr lang="en-US" sz="3500">
                  <a:solidFill>
                    <a:srgbClr val="000000"/>
                  </a:solidFill>
                  <a:latin typeface="Bogart Bold"/>
                </a:rPr>
                <a:t>Bước 2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5132781" y="905709"/>
              <a:ext cx="4682805" cy="758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7"/>
                </a:lnSpc>
              </a:pPr>
              <a:r>
                <a:rPr lang="en-US" sz="3300">
                  <a:solidFill>
                    <a:srgbClr val="000000"/>
                  </a:solidFill>
                  <a:latin typeface="Bogart Bold"/>
                </a:rPr>
                <a:t>Lắp thân rô-bốt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80668" y="5968098"/>
            <a:ext cx="7435226" cy="1700808"/>
            <a:chOff x="0" y="0"/>
            <a:chExt cx="9913635" cy="2267744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9913635" cy="2267744"/>
            </a:xfrm>
            <a:custGeom>
              <a:avLst/>
              <a:gdLst/>
              <a:ahLst/>
              <a:cxnLst/>
              <a:rect l="l" t="t" r="r" b="b"/>
              <a:pathLst>
                <a:path w="9913635" h="2267744">
                  <a:moveTo>
                    <a:pt x="0" y="0"/>
                  </a:moveTo>
                  <a:lnTo>
                    <a:pt x="9913635" y="0"/>
                  </a:lnTo>
                  <a:lnTo>
                    <a:pt x="9913635" y="2267744"/>
                  </a:lnTo>
                  <a:lnTo>
                    <a:pt x="0" y="2267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5132781" y="905709"/>
              <a:ext cx="4682805" cy="758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7"/>
                </a:lnSpc>
              </a:pPr>
              <a:r>
                <a:rPr lang="en-US" sz="3300">
                  <a:solidFill>
                    <a:srgbClr val="000000"/>
                  </a:solidFill>
                  <a:latin typeface="Bogart Bold"/>
                </a:rPr>
                <a:t>Lắp chân rô-bốt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004777" y="857250"/>
              <a:ext cx="2294982" cy="7996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215"/>
                </a:lnSpc>
              </a:pPr>
              <a:r>
                <a:rPr lang="en-US" sz="3500">
                  <a:solidFill>
                    <a:srgbClr val="000000"/>
                  </a:solidFill>
                  <a:latin typeface="Bogart Bold"/>
                </a:rPr>
                <a:t>Bước 3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757691" y="2990216"/>
            <a:ext cx="6928245" cy="6642455"/>
            <a:chOff x="0" y="0"/>
            <a:chExt cx="9237659" cy="8856606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9237659" cy="8856606"/>
            </a:xfrm>
            <a:custGeom>
              <a:avLst/>
              <a:gdLst/>
              <a:ahLst/>
              <a:cxnLst/>
              <a:rect l="l" t="t" r="r" b="b"/>
              <a:pathLst>
                <a:path w="9237659" h="8856606">
                  <a:moveTo>
                    <a:pt x="0" y="0"/>
                  </a:moveTo>
                  <a:lnTo>
                    <a:pt x="9237659" y="0"/>
                  </a:lnTo>
                  <a:lnTo>
                    <a:pt x="9237659" y="8856606"/>
                  </a:lnTo>
                  <a:lnTo>
                    <a:pt x="0" y="8856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xmlns="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466432" y="770797"/>
              <a:ext cx="6983585" cy="68264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060"/>
                </a:lnSpc>
              </a:pPr>
              <a:r>
                <a:rPr lang="en-US" sz="2900">
                  <a:solidFill>
                    <a:srgbClr val="000000"/>
                  </a:solidFill>
                  <a:latin typeface="DejaVu Serif Bold"/>
                </a:rPr>
                <a:t>- Em hãy quan sát thầy cô làm mẫu.</a:t>
              </a:r>
            </a:p>
            <a:p>
              <a:pPr algn="just">
                <a:lnSpc>
                  <a:spcPts val="4060"/>
                </a:lnSpc>
              </a:pPr>
              <a:r>
                <a:rPr lang="en-US" sz="2900">
                  <a:solidFill>
                    <a:srgbClr val="000000"/>
                  </a:solidFill>
                  <a:latin typeface="DejaVu Serif Bold"/>
                </a:rPr>
                <a:t>- Chia nhóm</a:t>
              </a:r>
            </a:p>
            <a:p>
              <a:pPr marL="626122" lvl="1" indent="-313061" algn="just">
                <a:lnSpc>
                  <a:spcPts val="4060"/>
                </a:lnSpc>
                <a:buFont typeface="Arial"/>
                <a:buChar char="•"/>
              </a:pPr>
              <a:r>
                <a:rPr lang="en-US" sz="2900">
                  <a:solidFill>
                    <a:srgbClr val="000000"/>
                  </a:solidFill>
                  <a:latin typeface="DejaVu Serif Bold"/>
                </a:rPr>
                <a:t>Thực hành nhóm 2</a:t>
              </a:r>
            </a:p>
            <a:p>
              <a:pPr marL="626122" lvl="1" indent="-313061" algn="just">
                <a:lnSpc>
                  <a:spcPts val="4060"/>
                </a:lnSpc>
                <a:buFont typeface="Arial"/>
                <a:buChar char="•"/>
              </a:pPr>
              <a:r>
                <a:rPr lang="en-US" sz="2900">
                  <a:solidFill>
                    <a:srgbClr val="000000"/>
                  </a:solidFill>
                  <a:latin typeface="DejaVu Serif Bold"/>
                </a:rPr>
                <a:t>Phân công nhiệm vụ: em lấy dụng cụ, em lắp ghép.</a:t>
              </a:r>
            </a:p>
            <a:p>
              <a:pPr algn="just">
                <a:lnSpc>
                  <a:spcPts val="4060"/>
                </a:lnSpc>
              </a:pPr>
              <a:r>
                <a:rPr lang="en-US" sz="2900">
                  <a:solidFill>
                    <a:srgbClr val="000000"/>
                  </a:solidFill>
                  <a:latin typeface="DejaVu Serif Bold"/>
                </a:rPr>
                <a:t>- Thực hành lắp ghép từng bộ phận, hỗ trợ lẫn nhau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190234"/>
            <a:ext cx="4227616" cy="1231293"/>
          </a:xfrm>
          <a:custGeom>
            <a:avLst/>
            <a:gdLst/>
            <a:ahLst/>
            <a:cxnLst/>
            <a:rect l="l" t="t" r="r" b="b"/>
            <a:pathLst>
              <a:path w="4227616" h="1231293">
                <a:moveTo>
                  <a:pt x="0" y="0"/>
                </a:moveTo>
                <a:lnTo>
                  <a:pt x="4227616" y="0"/>
                </a:lnTo>
                <a:lnTo>
                  <a:pt x="4227616" y="1231293"/>
                </a:lnTo>
                <a:lnTo>
                  <a:pt x="0" y="1231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76360" y="9632671"/>
            <a:ext cx="4811640" cy="1040517"/>
          </a:xfrm>
          <a:custGeom>
            <a:avLst/>
            <a:gdLst/>
            <a:ahLst/>
            <a:cxnLst/>
            <a:rect l="l" t="t" r="r" b="b"/>
            <a:pathLst>
              <a:path w="4811640" h="1040517">
                <a:moveTo>
                  <a:pt x="0" y="0"/>
                </a:moveTo>
                <a:lnTo>
                  <a:pt x="4811640" y="0"/>
                </a:lnTo>
                <a:lnTo>
                  <a:pt x="4811640" y="1040517"/>
                </a:lnTo>
                <a:lnTo>
                  <a:pt x="0" y="10405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064310" y="9632671"/>
            <a:ext cx="4204721" cy="1003877"/>
          </a:xfrm>
          <a:custGeom>
            <a:avLst/>
            <a:gdLst/>
            <a:ahLst/>
            <a:cxnLst/>
            <a:rect l="l" t="t" r="r" b="b"/>
            <a:pathLst>
              <a:path w="4204721" h="1003877">
                <a:moveTo>
                  <a:pt x="0" y="0"/>
                </a:moveTo>
                <a:lnTo>
                  <a:pt x="4204721" y="0"/>
                </a:lnTo>
                <a:lnTo>
                  <a:pt x="4204721" y="1003877"/>
                </a:lnTo>
                <a:lnTo>
                  <a:pt x="0" y="10038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099597" y="9258300"/>
            <a:ext cx="5530507" cy="1414888"/>
          </a:xfrm>
          <a:custGeom>
            <a:avLst/>
            <a:gdLst/>
            <a:ahLst/>
            <a:cxnLst/>
            <a:rect l="l" t="t" r="r" b="b"/>
            <a:pathLst>
              <a:path w="5530507" h="1414888">
                <a:moveTo>
                  <a:pt x="0" y="0"/>
                </a:moveTo>
                <a:lnTo>
                  <a:pt x="5530507" y="0"/>
                </a:lnTo>
                <a:lnTo>
                  <a:pt x="5530507" y="1414888"/>
                </a:lnTo>
                <a:lnTo>
                  <a:pt x="0" y="14148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029977" y="8786417"/>
            <a:ext cx="1049919" cy="1220837"/>
          </a:xfrm>
          <a:custGeom>
            <a:avLst/>
            <a:gdLst/>
            <a:ahLst/>
            <a:cxnLst/>
            <a:rect l="l" t="t" r="r" b="b"/>
            <a:pathLst>
              <a:path w="1049919" h="1220837">
                <a:moveTo>
                  <a:pt x="0" y="0"/>
                </a:moveTo>
                <a:lnTo>
                  <a:pt x="1049920" y="0"/>
                </a:lnTo>
                <a:lnTo>
                  <a:pt x="1049920" y="1220836"/>
                </a:lnTo>
                <a:lnTo>
                  <a:pt x="0" y="12208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62655" y="9396835"/>
            <a:ext cx="1039609" cy="890165"/>
          </a:xfrm>
          <a:custGeom>
            <a:avLst/>
            <a:gdLst/>
            <a:ahLst/>
            <a:cxnLst/>
            <a:rect l="l" t="t" r="r" b="b"/>
            <a:pathLst>
              <a:path w="1039609" h="890165">
                <a:moveTo>
                  <a:pt x="0" y="0"/>
                </a:moveTo>
                <a:lnTo>
                  <a:pt x="1039608" y="0"/>
                </a:lnTo>
                <a:lnTo>
                  <a:pt x="1039608" y="890165"/>
                </a:lnTo>
                <a:lnTo>
                  <a:pt x="0" y="8901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716631" y="9632671"/>
            <a:ext cx="742318" cy="555810"/>
          </a:xfrm>
          <a:custGeom>
            <a:avLst/>
            <a:gdLst/>
            <a:ahLst/>
            <a:cxnLst/>
            <a:rect l="l" t="t" r="r" b="b"/>
            <a:pathLst>
              <a:path w="742318" h="555810">
                <a:moveTo>
                  <a:pt x="0" y="0"/>
                </a:moveTo>
                <a:lnTo>
                  <a:pt x="742317" y="0"/>
                </a:lnTo>
                <a:lnTo>
                  <a:pt x="742317" y="555810"/>
                </a:lnTo>
                <a:lnTo>
                  <a:pt x="0" y="5558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7554937" y="0"/>
            <a:ext cx="857479" cy="851048"/>
          </a:xfrm>
          <a:custGeom>
            <a:avLst/>
            <a:gdLst/>
            <a:ahLst/>
            <a:cxnLst/>
            <a:rect l="l" t="t" r="r" b="b"/>
            <a:pathLst>
              <a:path w="857479" h="851048">
                <a:moveTo>
                  <a:pt x="0" y="0"/>
                </a:moveTo>
                <a:lnTo>
                  <a:pt x="857479" y="0"/>
                </a:lnTo>
                <a:lnTo>
                  <a:pt x="857479" y="851048"/>
                </a:lnTo>
                <a:lnTo>
                  <a:pt x="0" y="8510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0" y="-104557"/>
            <a:ext cx="1868189" cy="857032"/>
          </a:xfrm>
          <a:custGeom>
            <a:avLst/>
            <a:gdLst/>
            <a:ahLst/>
            <a:cxnLst/>
            <a:rect l="l" t="t" r="r" b="b"/>
            <a:pathLst>
              <a:path w="1868189" h="857032">
                <a:moveTo>
                  <a:pt x="1868189" y="0"/>
                </a:moveTo>
                <a:lnTo>
                  <a:pt x="0" y="0"/>
                </a:lnTo>
                <a:lnTo>
                  <a:pt x="0" y="857032"/>
                </a:lnTo>
                <a:lnTo>
                  <a:pt x="1868189" y="857032"/>
                </a:lnTo>
                <a:lnTo>
                  <a:pt x="1868189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4461" y="855391"/>
            <a:ext cx="4681987" cy="1110021"/>
          </a:xfrm>
          <a:custGeom>
            <a:avLst/>
            <a:gdLst/>
            <a:ahLst/>
            <a:cxnLst/>
            <a:rect l="l" t="t" r="r" b="b"/>
            <a:pathLst>
              <a:path w="4681987" h="1110021">
                <a:moveTo>
                  <a:pt x="0" y="0"/>
                </a:moveTo>
                <a:lnTo>
                  <a:pt x="4681987" y="0"/>
                </a:lnTo>
                <a:lnTo>
                  <a:pt x="4681987" y="1110021"/>
                </a:lnTo>
                <a:lnTo>
                  <a:pt x="0" y="111002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80668" y="2540984"/>
            <a:ext cx="7318928" cy="1674205"/>
          </a:xfrm>
          <a:custGeom>
            <a:avLst/>
            <a:gdLst/>
            <a:ahLst/>
            <a:cxnLst/>
            <a:rect l="l" t="t" r="r" b="b"/>
            <a:pathLst>
              <a:path w="7318928" h="1674205">
                <a:moveTo>
                  <a:pt x="0" y="0"/>
                </a:moveTo>
                <a:lnTo>
                  <a:pt x="7318929" y="0"/>
                </a:lnTo>
                <a:lnTo>
                  <a:pt x="7318929" y="1674205"/>
                </a:lnTo>
                <a:lnTo>
                  <a:pt x="0" y="167420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45386" y="1671712"/>
            <a:ext cx="920652" cy="1059157"/>
          </a:xfrm>
          <a:custGeom>
            <a:avLst/>
            <a:gdLst/>
            <a:ahLst/>
            <a:cxnLst/>
            <a:rect l="l" t="t" r="r" b="b"/>
            <a:pathLst>
              <a:path w="920652" h="1059157">
                <a:moveTo>
                  <a:pt x="0" y="0"/>
                </a:moveTo>
                <a:lnTo>
                  <a:pt x="920652" y="0"/>
                </a:lnTo>
                <a:lnTo>
                  <a:pt x="920652" y="1059157"/>
                </a:lnTo>
                <a:lnTo>
                  <a:pt x="0" y="105915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8556144" y="2618324"/>
            <a:ext cx="9427533" cy="1834423"/>
            <a:chOff x="0" y="0"/>
            <a:chExt cx="12570044" cy="2445897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2570044" cy="2445897"/>
              <a:chOff x="0" y="0"/>
              <a:chExt cx="2482972" cy="48314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482972" cy="483140"/>
              </a:xfrm>
              <a:custGeom>
                <a:avLst/>
                <a:gdLst/>
                <a:ahLst/>
                <a:cxnLst/>
                <a:rect l="l" t="t" r="r" b="b"/>
                <a:pathLst>
                  <a:path w="2482972" h="483140">
                    <a:moveTo>
                      <a:pt x="41881" y="0"/>
                    </a:moveTo>
                    <a:lnTo>
                      <a:pt x="2441090" y="0"/>
                    </a:lnTo>
                    <a:cubicBezTo>
                      <a:pt x="2452198" y="0"/>
                      <a:pt x="2462850" y="4412"/>
                      <a:pt x="2470705" y="12267"/>
                    </a:cubicBezTo>
                    <a:cubicBezTo>
                      <a:pt x="2478559" y="20121"/>
                      <a:pt x="2482972" y="30774"/>
                      <a:pt x="2482972" y="41881"/>
                    </a:cubicBezTo>
                    <a:lnTo>
                      <a:pt x="2482972" y="441259"/>
                    </a:lnTo>
                    <a:cubicBezTo>
                      <a:pt x="2482972" y="452366"/>
                      <a:pt x="2478559" y="463019"/>
                      <a:pt x="2470705" y="470873"/>
                    </a:cubicBezTo>
                    <a:cubicBezTo>
                      <a:pt x="2462850" y="478728"/>
                      <a:pt x="2452198" y="483140"/>
                      <a:pt x="2441090" y="483140"/>
                    </a:cubicBezTo>
                    <a:lnTo>
                      <a:pt x="41881" y="483140"/>
                    </a:lnTo>
                    <a:cubicBezTo>
                      <a:pt x="30774" y="483140"/>
                      <a:pt x="20121" y="478728"/>
                      <a:pt x="12267" y="470873"/>
                    </a:cubicBezTo>
                    <a:cubicBezTo>
                      <a:pt x="4412" y="463019"/>
                      <a:pt x="0" y="452366"/>
                      <a:pt x="0" y="441259"/>
                    </a:cubicBezTo>
                    <a:lnTo>
                      <a:pt x="0" y="41881"/>
                    </a:lnTo>
                    <a:cubicBezTo>
                      <a:pt x="0" y="30774"/>
                      <a:pt x="4412" y="20121"/>
                      <a:pt x="12267" y="12267"/>
                    </a:cubicBezTo>
                    <a:cubicBezTo>
                      <a:pt x="20121" y="4412"/>
                      <a:pt x="30774" y="0"/>
                      <a:pt x="41881" y="0"/>
                    </a:cubicBezTo>
                    <a:close/>
                  </a:path>
                </a:pathLst>
              </a:custGeom>
              <a:solidFill>
                <a:srgbClr val="7ED95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57150"/>
                <a:ext cx="2482972" cy="54029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97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262271" y="214985"/>
              <a:ext cx="12096303" cy="20342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72"/>
                </a:lnSpc>
              </a:pPr>
              <a:r>
                <a:rPr lang="en-US" sz="2800">
                  <a:solidFill>
                    <a:srgbClr val="000000"/>
                  </a:solidFill>
                  <a:latin typeface="Bogart Bold"/>
                </a:rPr>
                <a:t>Dùng một thanh chữ U dài, một tấm 3 lỗ, hai bánh đai, ba thanh thẳng 5 lỗ, ba bộ vít ngắn, hai bộ vít dài và đai ốc (Hình 2a)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1868189" y="4626648"/>
            <a:ext cx="6623334" cy="4152128"/>
          </a:xfrm>
          <a:custGeom>
            <a:avLst/>
            <a:gdLst/>
            <a:ahLst/>
            <a:cxnLst/>
            <a:rect l="l" t="t" r="r" b="b"/>
            <a:pathLst>
              <a:path w="6623334" h="4152128">
                <a:moveTo>
                  <a:pt x="0" y="0"/>
                </a:moveTo>
                <a:lnTo>
                  <a:pt x="6623334" y="0"/>
                </a:lnTo>
                <a:lnTo>
                  <a:pt x="6623334" y="4152128"/>
                </a:lnTo>
                <a:lnTo>
                  <a:pt x="0" y="4152128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1073615" y="4626648"/>
            <a:ext cx="4491077" cy="4152128"/>
          </a:xfrm>
          <a:custGeom>
            <a:avLst/>
            <a:gdLst/>
            <a:ahLst/>
            <a:cxnLst/>
            <a:rect l="l" t="t" r="r" b="b"/>
            <a:pathLst>
              <a:path w="4491077" h="4152128">
                <a:moveTo>
                  <a:pt x="0" y="0"/>
                </a:moveTo>
                <a:lnTo>
                  <a:pt x="4491077" y="0"/>
                </a:lnTo>
                <a:lnTo>
                  <a:pt x="4491077" y="4152128"/>
                </a:lnTo>
                <a:lnTo>
                  <a:pt x="0" y="4152128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370427" y="-146050"/>
            <a:ext cx="15547147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99"/>
              </a:lnSpc>
              <a:spcBef>
                <a:spcPct val="0"/>
              </a:spcBef>
            </a:pPr>
            <a:r>
              <a:rPr lang="en-US" sz="3999">
                <a:solidFill>
                  <a:srgbClr val="233DFF"/>
                </a:solidFill>
                <a:latin typeface="Bogart Heavy"/>
              </a:rPr>
              <a:t>BÀI 9. LẮP GHÉP MÔ HÌNH ROBOT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59899" y="946872"/>
            <a:ext cx="3299050" cy="613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040"/>
              </a:lnSpc>
            </a:pPr>
            <a:r>
              <a:rPr lang="en-US" sz="3600">
                <a:solidFill>
                  <a:srgbClr val="FFDD00"/>
                </a:solidFill>
                <a:latin typeface="Calistoga"/>
              </a:rPr>
              <a:t>3. THỰC HÀNH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995394" y="3176126"/>
            <a:ext cx="1721237" cy="623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215"/>
              </a:lnSpc>
            </a:pPr>
            <a:r>
              <a:rPr lang="en-US" sz="3500">
                <a:solidFill>
                  <a:srgbClr val="000000"/>
                </a:solidFill>
                <a:latin typeface="Bogart Bold"/>
              </a:rPr>
              <a:t>Bước 1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587493" y="3138026"/>
            <a:ext cx="3512104" cy="623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14"/>
              </a:lnSpc>
            </a:pPr>
            <a:r>
              <a:rPr lang="en-US" sz="3499">
                <a:solidFill>
                  <a:srgbClr val="000000"/>
                </a:solidFill>
                <a:latin typeface="Bogart Bold"/>
              </a:rPr>
              <a:t>Lắp đầu rô-bốt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666038" y="1914271"/>
            <a:ext cx="11810321" cy="507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DejaVu Serif Bold"/>
              </a:rPr>
              <a:t>Em hãy lắp ghép mô hình rô-bốt theo các bước dưới đây.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179856" y="8824090"/>
            <a:ext cx="6326386" cy="639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Bogart Heavy"/>
              </a:rPr>
              <a:t>Hình 2. Các chi tiết và đầu rô-bốt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9" grpId="0" animBg="1"/>
      <p:bldP spid="20" grpId="0" animBg="1"/>
      <p:bldP spid="23" grpId="0"/>
      <p:bldP spid="24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190234"/>
            <a:ext cx="4227616" cy="1231293"/>
          </a:xfrm>
          <a:custGeom>
            <a:avLst/>
            <a:gdLst/>
            <a:ahLst/>
            <a:cxnLst/>
            <a:rect l="l" t="t" r="r" b="b"/>
            <a:pathLst>
              <a:path w="4227616" h="1231293">
                <a:moveTo>
                  <a:pt x="0" y="0"/>
                </a:moveTo>
                <a:lnTo>
                  <a:pt x="4227616" y="0"/>
                </a:lnTo>
                <a:lnTo>
                  <a:pt x="4227616" y="1231293"/>
                </a:lnTo>
                <a:lnTo>
                  <a:pt x="0" y="1231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76360" y="9632671"/>
            <a:ext cx="4811640" cy="1040517"/>
          </a:xfrm>
          <a:custGeom>
            <a:avLst/>
            <a:gdLst/>
            <a:ahLst/>
            <a:cxnLst/>
            <a:rect l="l" t="t" r="r" b="b"/>
            <a:pathLst>
              <a:path w="4811640" h="1040517">
                <a:moveTo>
                  <a:pt x="0" y="0"/>
                </a:moveTo>
                <a:lnTo>
                  <a:pt x="4811640" y="0"/>
                </a:lnTo>
                <a:lnTo>
                  <a:pt x="4811640" y="1040517"/>
                </a:lnTo>
                <a:lnTo>
                  <a:pt x="0" y="10405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064310" y="9632671"/>
            <a:ext cx="4204721" cy="1003877"/>
          </a:xfrm>
          <a:custGeom>
            <a:avLst/>
            <a:gdLst/>
            <a:ahLst/>
            <a:cxnLst/>
            <a:rect l="l" t="t" r="r" b="b"/>
            <a:pathLst>
              <a:path w="4204721" h="1003877">
                <a:moveTo>
                  <a:pt x="0" y="0"/>
                </a:moveTo>
                <a:lnTo>
                  <a:pt x="4204721" y="0"/>
                </a:lnTo>
                <a:lnTo>
                  <a:pt x="4204721" y="1003877"/>
                </a:lnTo>
                <a:lnTo>
                  <a:pt x="0" y="10038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099597" y="9258300"/>
            <a:ext cx="5530507" cy="1414888"/>
          </a:xfrm>
          <a:custGeom>
            <a:avLst/>
            <a:gdLst/>
            <a:ahLst/>
            <a:cxnLst/>
            <a:rect l="l" t="t" r="r" b="b"/>
            <a:pathLst>
              <a:path w="5530507" h="1414888">
                <a:moveTo>
                  <a:pt x="0" y="0"/>
                </a:moveTo>
                <a:lnTo>
                  <a:pt x="5530507" y="0"/>
                </a:lnTo>
                <a:lnTo>
                  <a:pt x="5530507" y="1414888"/>
                </a:lnTo>
                <a:lnTo>
                  <a:pt x="0" y="14148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029977" y="8786417"/>
            <a:ext cx="1049919" cy="1220837"/>
          </a:xfrm>
          <a:custGeom>
            <a:avLst/>
            <a:gdLst/>
            <a:ahLst/>
            <a:cxnLst/>
            <a:rect l="l" t="t" r="r" b="b"/>
            <a:pathLst>
              <a:path w="1049919" h="1220837">
                <a:moveTo>
                  <a:pt x="0" y="0"/>
                </a:moveTo>
                <a:lnTo>
                  <a:pt x="1049920" y="0"/>
                </a:lnTo>
                <a:lnTo>
                  <a:pt x="1049920" y="1220836"/>
                </a:lnTo>
                <a:lnTo>
                  <a:pt x="0" y="12208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62655" y="9396835"/>
            <a:ext cx="1039609" cy="890165"/>
          </a:xfrm>
          <a:custGeom>
            <a:avLst/>
            <a:gdLst/>
            <a:ahLst/>
            <a:cxnLst/>
            <a:rect l="l" t="t" r="r" b="b"/>
            <a:pathLst>
              <a:path w="1039609" h="890165">
                <a:moveTo>
                  <a:pt x="0" y="0"/>
                </a:moveTo>
                <a:lnTo>
                  <a:pt x="1039608" y="0"/>
                </a:lnTo>
                <a:lnTo>
                  <a:pt x="1039608" y="890165"/>
                </a:lnTo>
                <a:lnTo>
                  <a:pt x="0" y="8901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716631" y="9632671"/>
            <a:ext cx="742318" cy="555810"/>
          </a:xfrm>
          <a:custGeom>
            <a:avLst/>
            <a:gdLst/>
            <a:ahLst/>
            <a:cxnLst/>
            <a:rect l="l" t="t" r="r" b="b"/>
            <a:pathLst>
              <a:path w="742318" h="555810">
                <a:moveTo>
                  <a:pt x="0" y="0"/>
                </a:moveTo>
                <a:lnTo>
                  <a:pt x="742317" y="0"/>
                </a:lnTo>
                <a:lnTo>
                  <a:pt x="742317" y="555810"/>
                </a:lnTo>
                <a:lnTo>
                  <a:pt x="0" y="5558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7554937" y="0"/>
            <a:ext cx="857479" cy="851048"/>
          </a:xfrm>
          <a:custGeom>
            <a:avLst/>
            <a:gdLst/>
            <a:ahLst/>
            <a:cxnLst/>
            <a:rect l="l" t="t" r="r" b="b"/>
            <a:pathLst>
              <a:path w="857479" h="851048">
                <a:moveTo>
                  <a:pt x="0" y="0"/>
                </a:moveTo>
                <a:lnTo>
                  <a:pt x="857479" y="0"/>
                </a:lnTo>
                <a:lnTo>
                  <a:pt x="857479" y="851048"/>
                </a:lnTo>
                <a:lnTo>
                  <a:pt x="0" y="8510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0" y="-104557"/>
            <a:ext cx="1868189" cy="857032"/>
          </a:xfrm>
          <a:custGeom>
            <a:avLst/>
            <a:gdLst/>
            <a:ahLst/>
            <a:cxnLst/>
            <a:rect l="l" t="t" r="r" b="b"/>
            <a:pathLst>
              <a:path w="1868189" h="857032">
                <a:moveTo>
                  <a:pt x="1868189" y="0"/>
                </a:moveTo>
                <a:lnTo>
                  <a:pt x="0" y="0"/>
                </a:lnTo>
                <a:lnTo>
                  <a:pt x="0" y="857032"/>
                </a:lnTo>
                <a:lnTo>
                  <a:pt x="1868189" y="857032"/>
                </a:lnTo>
                <a:lnTo>
                  <a:pt x="1868189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4461" y="855391"/>
            <a:ext cx="4681987" cy="1110021"/>
          </a:xfrm>
          <a:custGeom>
            <a:avLst/>
            <a:gdLst/>
            <a:ahLst/>
            <a:cxnLst/>
            <a:rect l="l" t="t" r="r" b="b"/>
            <a:pathLst>
              <a:path w="4681987" h="1110021">
                <a:moveTo>
                  <a:pt x="0" y="0"/>
                </a:moveTo>
                <a:lnTo>
                  <a:pt x="4681987" y="0"/>
                </a:lnTo>
                <a:lnTo>
                  <a:pt x="4681987" y="1110021"/>
                </a:lnTo>
                <a:lnTo>
                  <a:pt x="0" y="111002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45386" y="1671712"/>
            <a:ext cx="920652" cy="1059157"/>
          </a:xfrm>
          <a:custGeom>
            <a:avLst/>
            <a:gdLst/>
            <a:ahLst/>
            <a:cxnLst/>
            <a:rect l="l" t="t" r="r" b="b"/>
            <a:pathLst>
              <a:path w="920652" h="1059157">
                <a:moveTo>
                  <a:pt x="0" y="0"/>
                </a:moveTo>
                <a:lnTo>
                  <a:pt x="920652" y="0"/>
                </a:lnTo>
                <a:lnTo>
                  <a:pt x="920652" y="1059157"/>
                </a:lnTo>
                <a:lnTo>
                  <a:pt x="0" y="105915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8556144" y="2618324"/>
            <a:ext cx="9427533" cy="1834423"/>
            <a:chOff x="0" y="0"/>
            <a:chExt cx="12570044" cy="2445897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2570044" cy="2445897"/>
              <a:chOff x="0" y="0"/>
              <a:chExt cx="2482972" cy="48314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482972" cy="483140"/>
              </a:xfrm>
              <a:custGeom>
                <a:avLst/>
                <a:gdLst/>
                <a:ahLst/>
                <a:cxnLst/>
                <a:rect l="l" t="t" r="r" b="b"/>
                <a:pathLst>
                  <a:path w="2482972" h="483140">
                    <a:moveTo>
                      <a:pt x="41881" y="0"/>
                    </a:moveTo>
                    <a:lnTo>
                      <a:pt x="2441090" y="0"/>
                    </a:lnTo>
                    <a:cubicBezTo>
                      <a:pt x="2452198" y="0"/>
                      <a:pt x="2462850" y="4412"/>
                      <a:pt x="2470705" y="12267"/>
                    </a:cubicBezTo>
                    <a:cubicBezTo>
                      <a:pt x="2478559" y="20121"/>
                      <a:pt x="2482972" y="30774"/>
                      <a:pt x="2482972" y="41881"/>
                    </a:cubicBezTo>
                    <a:lnTo>
                      <a:pt x="2482972" y="441259"/>
                    </a:lnTo>
                    <a:cubicBezTo>
                      <a:pt x="2482972" y="452366"/>
                      <a:pt x="2478559" y="463019"/>
                      <a:pt x="2470705" y="470873"/>
                    </a:cubicBezTo>
                    <a:cubicBezTo>
                      <a:pt x="2462850" y="478728"/>
                      <a:pt x="2452198" y="483140"/>
                      <a:pt x="2441090" y="483140"/>
                    </a:cubicBezTo>
                    <a:lnTo>
                      <a:pt x="41881" y="483140"/>
                    </a:lnTo>
                    <a:cubicBezTo>
                      <a:pt x="30774" y="483140"/>
                      <a:pt x="20121" y="478728"/>
                      <a:pt x="12267" y="470873"/>
                    </a:cubicBezTo>
                    <a:cubicBezTo>
                      <a:pt x="4412" y="463019"/>
                      <a:pt x="0" y="452366"/>
                      <a:pt x="0" y="441259"/>
                    </a:cubicBezTo>
                    <a:lnTo>
                      <a:pt x="0" y="41881"/>
                    </a:lnTo>
                    <a:cubicBezTo>
                      <a:pt x="0" y="30774"/>
                      <a:pt x="4412" y="20121"/>
                      <a:pt x="12267" y="12267"/>
                    </a:cubicBezTo>
                    <a:cubicBezTo>
                      <a:pt x="20121" y="4412"/>
                      <a:pt x="30774" y="0"/>
                      <a:pt x="41881" y="0"/>
                    </a:cubicBezTo>
                    <a:close/>
                  </a:path>
                </a:pathLst>
              </a:custGeom>
              <a:solidFill>
                <a:srgbClr val="FFDD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57150"/>
                <a:ext cx="2482972" cy="54029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97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262271" y="214985"/>
              <a:ext cx="12096303" cy="20342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72"/>
                </a:lnSpc>
              </a:pPr>
              <a:r>
                <a:rPr lang="en-US" sz="2800">
                  <a:solidFill>
                    <a:srgbClr val="000000"/>
                  </a:solidFill>
                  <a:latin typeface="Bogart Bold"/>
                </a:rPr>
                <a:t>Dùng tấm lớn, bốn thanh chữ U dài, hai thanh chữ L dài, một tấm 2 lỗ, mười bộ vít ngắn và đai ốc (Hình 3a) để lắp thân rô-bốt như Hình 3b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41336" y="2526410"/>
            <a:ext cx="7435226" cy="1700808"/>
            <a:chOff x="0" y="0"/>
            <a:chExt cx="9913635" cy="226774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913635" cy="2267744"/>
            </a:xfrm>
            <a:custGeom>
              <a:avLst/>
              <a:gdLst/>
              <a:ahLst/>
              <a:cxnLst/>
              <a:rect l="l" t="t" r="r" b="b"/>
              <a:pathLst>
                <a:path w="9913635" h="2267744">
                  <a:moveTo>
                    <a:pt x="0" y="0"/>
                  </a:moveTo>
                  <a:lnTo>
                    <a:pt x="9913635" y="0"/>
                  </a:lnTo>
                  <a:lnTo>
                    <a:pt x="9913635" y="2267744"/>
                  </a:lnTo>
                  <a:lnTo>
                    <a:pt x="0" y="2267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004777" y="905709"/>
              <a:ext cx="2294982" cy="7996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215"/>
                </a:lnSpc>
              </a:pPr>
              <a:r>
                <a:rPr lang="en-US" sz="3500">
                  <a:solidFill>
                    <a:srgbClr val="000000"/>
                  </a:solidFill>
                  <a:latin typeface="Bogart Bold"/>
                </a:rPr>
                <a:t>Bước 2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5132781" y="905709"/>
              <a:ext cx="4682805" cy="758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7"/>
                </a:lnSpc>
              </a:pPr>
              <a:r>
                <a:rPr lang="en-US" sz="3300">
                  <a:solidFill>
                    <a:srgbClr val="000000"/>
                  </a:solidFill>
                  <a:latin typeface="Bogart Bold"/>
                </a:rPr>
                <a:t>Lắp thân rô-bốt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2896364" y="4695841"/>
            <a:ext cx="5041776" cy="4109626"/>
          </a:xfrm>
          <a:custGeom>
            <a:avLst/>
            <a:gdLst/>
            <a:ahLst/>
            <a:cxnLst/>
            <a:rect l="l" t="t" r="r" b="b"/>
            <a:pathLst>
              <a:path w="5041776" h="4109626">
                <a:moveTo>
                  <a:pt x="0" y="0"/>
                </a:moveTo>
                <a:lnTo>
                  <a:pt x="5041775" y="0"/>
                </a:lnTo>
                <a:lnTo>
                  <a:pt x="5041775" y="4109626"/>
                </a:lnTo>
                <a:lnTo>
                  <a:pt x="0" y="410962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1776536" y="4695841"/>
            <a:ext cx="3613636" cy="4109626"/>
          </a:xfrm>
          <a:custGeom>
            <a:avLst/>
            <a:gdLst/>
            <a:ahLst/>
            <a:cxnLst/>
            <a:rect l="l" t="t" r="r" b="b"/>
            <a:pathLst>
              <a:path w="3613636" h="4109626">
                <a:moveTo>
                  <a:pt x="0" y="0"/>
                </a:moveTo>
                <a:lnTo>
                  <a:pt x="3613636" y="0"/>
                </a:lnTo>
                <a:lnTo>
                  <a:pt x="3613636" y="4109626"/>
                </a:lnTo>
                <a:lnTo>
                  <a:pt x="0" y="410962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370427" y="-146050"/>
            <a:ext cx="15547147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99"/>
              </a:lnSpc>
              <a:spcBef>
                <a:spcPct val="0"/>
              </a:spcBef>
            </a:pPr>
            <a:r>
              <a:rPr lang="en-US" sz="3999">
                <a:solidFill>
                  <a:srgbClr val="233DFF"/>
                </a:solidFill>
                <a:latin typeface="Bogart Heavy"/>
              </a:rPr>
              <a:t>BÀI 9. LẮP GHÉP MÔ HÌNH ROBOT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59899" y="946872"/>
            <a:ext cx="3299050" cy="613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040"/>
              </a:lnSpc>
            </a:pPr>
            <a:r>
              <a:rPr lang="en-US" sz="3600">
                <a:solidFill>
                  <a:srgbClr val="FFDD00"/>
                </a:solidFill>
                <a:latin typeface="Calistoga"/>
              </a:rPr>
              <a:t>3. THỰC HÀNH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666038" y="1914271"/>
            <a:ext cx="11810321" cy="507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DejaVu Serif Bold"/>
              </a:rPr>
              <a:t>Em hãy lắp ghép mô hình rô-bốt theo các bước dưới đây.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179856" y="8824090"/>
            <a:ext cx="6509504" cy="639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Bogart Heavy"/>
              </a:rPr>
              <a:t>Hình 3. Các chi tiết và thân rô-bốt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190234"/>
            <a:ext cx="4227616" cy="1231293"/>
          </a:xfrm>
          <a:custGeom>
            <a:avLst/>
            <a:gdLst/>
            <a:ahLst/>
            <a:cxnLst/>
            <a:rect l="l" t="t" r="r" b="b"/>
            <a:pathLst>
              <a:path w="4227616" h="1231293">
                <a:moveTo>
                  <a:pt x="0" y="0"/>
                </a:moveTo>
                <a:lnTo>
                  <a:pt x="4227616" y="0"/>
                </a:lnTo>
                <a:lnTo>
                  <a:pt x="4227616" y="1231293"/>
                </a:lnTo>
                <a:lnTo>
                  <a:pt x="0" y="1231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76360" y="9632671"/>
            <a:ext cx="4811640" cy="1040517"/>
          </a:xfrm>
          <a:custGeom>
            <a:avLst/>
            <a:gdLst/>
            <a:ahLst/>
            <a:cxnLst/>
            <a:rect l="l" t="t" r="r" b="b"/>
            <a:pathLst>
              <a:path w="4811640" h="1040517">
                <a:moveTo>
                  <a:pt x="0" y="0"/>
                </a:moveTo>
                <a:lnTo>
                  <a:pt x="4811640" y="0"/>
                </a:lnTo>
                <a:lnTo>
                  <a:pt x="4811640" y="1040517"/>
                </a:lnTo>
                <a:lnTo>
                  <a:pt x="0" y="10405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064310" y="9632671"/>
            <a:ext cx="4204721" cy="1003877"/>
          </a:xfrm>
          <a:custGeom>
            <a:avLst/>
            <a:gdLst/>
            <a:ahLst/>
            <a:cxnLst/>
            <a:rect l="l" t="t" r="r" b="b"/>
            <a:pathLst>
              <a:path w="4204721" h="1003877">
                <a:moveTo>
                  <a:pt x="0" y="0"/>
                </a:moveTo>
                <a:lnTo>
                  <a:pt x="4204721" y="0"/>
                </a:lnTo>
                <a:lnTo>
                  <a:pt x="4204721" y="1003877"/>
                </a:lnTo>
                <a:lnTo>
                  <a:pt x="0" y="10038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099597" y="9258300"/>
            <a:ext cx="5530507" cy="1414888"/>
          </a:xfrm>
          <a:custGeom>
            <a:avLst/>
            <a:gdLst/>
            <a:ahLst/>
            <a:cxnLst/>
            <a:rect l="l" t="t" r="r" b="b"/>
            <a:pathLst>
              <a:path w="5530507" h="1414888">
                <a:moveTo>
                  <a:pt x="0" y="0"/>
                </a:moveTo>
                <a:lnTo>
                  <a:pt x="5530507" y="0"/>
                </a:lnTo>
                <a:lnTo>
                  <a:pt x="5530507" y="1414888"/>
                </a:lnTo>
                <a:lnTo>
                  <a:pt x="0" y="14148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7029977" y="8786417"/>
            <a:ext cx="1049919" cy="1220837"/>
          </a:xfrm>
          <a:custGeom>
            <a:avLst/>
            <a:gdLst/>
            <a:ahLst/>
            <a:cxnLst/>
            <a:rect l="l" t="t" r="r" b="b"/>
            <a:pathLst>
              <a:path w="1049919" h="1220837">
                <a:moveTo>
                  <a:pt x="0" y="0"/>
                </a:moveTo>
                <a:lnTo>
                  <a:pt x="1049920" y="0"/>
                </a:lnTo>
                <a:lnTo>
                  <a:pt x="1049920" y="1220836"/>
                </a:lnTo>
                <a:lnTo>
                  <a:pt x="0" y="12208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62655" y="9396835"/>
            <a:ext cx="1039609" cy="890165"/>
          </a:xfrm>
          <a:custGeom>
            <a:avLst/>
            <a:gdLst/>
            <a:ahLst/>
            <a:cxnLst/>
            <a:rect l="l" t="t" r="r" b="b"/>
            <a:pathLst>
              <a:path w="1039609" h="890165">
                <a:moveTo>
                  <a:pt x="0" y="0"/>
                </a:moveTo>
                <a:lnTo>
                  <a:pt x="1039608" y="0"/>
                </a:lnTo>
                <a:lnTo>
                  <a:pt x="1039608" y="890165"/>
                </a:lnTo>
                <a:lnTo>
                  <a:pt x="0" y="8901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716631" y="9632671"/>
            <a:ext cx="742318" cy="555810"/>
          </a:xfrm>
          <a:custGeom>
            <a:avLst/>
            <a:gdLst/>
            <a:ahLst/>
            <a:cxnLst/>
            <a:rect l="l" t="t" r="r" b="b"/>
            <a:pathLst>
              <a:path w="742318" h="555810">
                <a:moveTo>
                  <a:pt x="0" y="0"/>
                </a:moveTo>
                <a:lnTo>
                  <a:pt x="742317" y="0"/>
                </a:lnTo>
                <a:lnTo>
                  <a:pt x="742317" y="555810"/>
                </a:lnTo>
                <a:lnTo>
                  <a:pt x="0" y="55581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7554937" y="0"/>
            <a:ext cx="857479" cy="851048"/>
          </a:xfrm>
          <a:custGeom>
            <a:avLst/>
            <a:gdLst/>
            <a:ahLst/>
            <a:cxnLst/>
            <a:rect l="l" t="t" r="r" b="b"/>
            <a:pathLst>
              <a:path w="857479" h="851048">
                <a:moveTo>
                  <a:pt x="0" y="0"/>
                </a:moveTo>
                <a:lnTo>
                  <a:pt x="857479" y="0"/>
                </a:lnTo>
                <a:lnTo>
                  <a:pt x="857479" y="851048"/>
                </a:lnTo>
                <a:lnTo>
                  <a:pt x="0" y="8510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0" y="-104557"/>
            <a:ext cx="1868189" cy="857032"/>
          </a:xfrm>
          <a:custGeom>
            <a:avLst/>
            <a:gdLst/>
            <a:ahLst/>
            <a:cxnLst/>
            <a:rect l="l" t="t" r="r" b="b"/>
            <a:pathLst>
              <a:path w="1868189" h="857032">
                <a:moveTo>
                  <a:pt x="1868189" y="0"/>
                </a:moveTo>
                <a:lnTo>
                  <a:pt x="0" y="0"/>
                </a:lnTo>
                <a:lnTo>
                  <a:pt x="0" y="857032"/>
                </a:lnTo>
                <a:lnTo>
                  <a:pt x="1868189" y="857032"/>
                </a:lnTo>
                <a:lnTo>
                  <a:pt x="1868189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4461" y="855391"/>
            <a:ext cx="4681987" cy="1110021"/>
          </a:xfrm>
          <a:custGeom>
            <a:avLst/>
            <a:gdLst/>
            <a:ahLst/>
            <a:cxnLst/>
            <a:rect l="l" t="t" r="r" b="b"/>
            <a:pathLst>
              <a:path w="4681987" h="1110021">
                <a:moveTo>
                  <a:pt x="0" y="0"/>
                </a:moveTo>
                <a:lnTo>
                  <a:pt x="4681987" y="0"/>
                </a:lnTo>
                <a:lnTo>
                  <a:pt x="4681987" y="1110021"/>
                </a:lnTo>
                <a:lnTo>
                  <a:pt x="0" y="111002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45386" y="1671712"/>
            <a:ext cx="920652" cy="1059157"/>
          </a:xfrm>
          <a:custGeom>
            <a:avLst/>
            <a:gdLst/>
            <a:ahLst/>
            <a:cxnLst/>
            <a:rect l="l" t="t" r="r" b="b"/>
            <a:pathLst>
              <a:path w="920652" h="1059157">
                <a:moveTo>
                  <a:pt x="0" y="0"/>
                </a:moveTo>
                <a:lnTo>
                  <a:pt x="920652" y="0"/>
                </a:lnTo>
                <a:lnTo>
                  <a:pt x="920652" y="1059157"/>
                </a:lnTo>
                <a:lnTo>
                  <a:pt x="0" y="105915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8460894" y="2618324"/>
            <a:ext cx="9427533" cy="1310548"/>
            <a:chOff x="0" y="0"/>
            <a:chExt cx="12570044" cy="1747397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2570044" cy="1747397"/>
              <a:chOff x="0" y="0"/>
              <a:chExt cx="2482972" cy="34516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482972" cy="345165"/>
              </a:xfrm>
              <a:custGeom>
                <a:avLst/>
                <a:gdLst/>
                <a:ahLst/>
                <a:cxnLst/>
                <a:rect l="l" t="t" r="r" b="b"/>
                <a:pathLst>
                  <a:path w="2482972" h="345165">
                    <a:moveTo>
                      <a:pt x="41881" y="0"/>
                    </a:moveTo>
                    <a:lnTo>
                      <a:pt x="2441090" y="0"/>
                    </a:lnTo>
                    <a:cubicBezTo>
                      <a:pt x="2452198" y="0"/>
                      <a:pt x="2462850" y="4412"/>
                      <a:pt x="2470705" y="12267"/>
                    </a:cubicBezTo>
                    <a:cubicBezTo>
                      <a:pt x="2478559" y="20121"/>
                      <a:pt x="2482972" y="30774"/>
                      <a:pt x="2482972" y="41881"/>
                    </a:cubicBezTo>
                    <a:lnTo>
                      <a:pt x="2482972" y="303283"/>
                    </a:lnTo>
                    <a:cubicBezTo>
                      <a:pt x="2482972" y="314391"/>
                      <a:pt x="2478559" y="325044"/>
                      <a:pt x="2470705" y="332898"/>
                    </a:cubicBezTo>
                    <a:cubicBezTo>
                      <a:pt x="2462850" y="340752"/>
                      <a:pt x="2452198" y="345165"/>
                      <a:pt x="2441090" y="345165"/>
                    </a:cubicBezTo>
                    <a:lnTo>
                      <a:pt x="41881" y="345165"/>
                    </a:lnTo>
                    <a:cubicBezTo>
                      <a:pt x="30774" y="345165"/>
                      <a:pt x="20121" y="340752"/>
                      <a:pt x="12267" y="332898"/>
                    </a:cubicBezTo>
                    <a:cubicBezTo>
                      <a:pt x="4412" y="325044"/>
                      <a:pt x="0" y="314391"/>
                      <a:pt x="0" y="303283"/>
                    </a:cubicBezTo>
                    <a:lnTo>
                      <a:pt x="0" y="41881"/>
                    </a:lnTo>
                    <a:cubicBezTo>
                      <a:pt x="0" y="30774"/>
                      <a:pt x="4412" y="20121"/>
                      <a:pt x="12267" y="12267"/>
                    </a:cubicBezTo>
                    <a:cubicBezTo>
                      <a:pt x="20121" y="4412"/>
                      <a:pt x="30774" y="0"/>
                      <a:pt x="41881" y="0"/>
                    </a:cubicBezTo>
                    <a:close/>
                  </a:path>
                </a:pathLst>
              </a:custGeom>
              <a:solidFill>
                <a:srgbClr val="64D0DA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57150"/>
                <a:ext cx="2482972" cy="4023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97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262271" y="214985"/>
              <a:ext cx="12096303" cy="13357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172"/>
                </a:lnSpc>
              </a:pPr>
              <a:r>
                <a:rPr lang="en-US" sz="2800">
                  <a:solidFill>
                    <a:srgbClr val="000000"/>
                  </a:solidFill>
                  <a:latin typeface="Bogart Bold"/>
                </a:rPr>
                <a:t>Dùng 4 bánh xe, hai trục thẳng dài, một tấm nhỏ và tám vòng hãm (Hình 4a) để lắp chân rô-bốt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17909" y="2526410"/>
            <a:ext cx="7435226" cy="1700808"/>
            <a:chOff x="0" y="0"/>
            <a:chExt cx="9913635" cy="226774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913635" cy="2267744"/>
            </a:xfrm>
            <a:custGeom>
              <a:avLst/>
              <a:gdLst/>
              <a:ahLst/>
              <a:cxnLst/>
              <a:rect l="l" t="t" r="r" b="b"/>
              <a:pathLst>
                <a:path w="9913635" h="2267744">
                  <a:moveTo>
                    <a:pt x="0" y="0"/>
                  </a:moveTo>
                  <a:lnTo>
                    <a:pt x="9913635" y="0"/>
                  </a:lnTo>
                  <a:lnTo>
                    <a:pt x="9913635" y="2267744"/>
                  </a:lnTo>
                  <a:lnTo>
                    <a:pt x="0" y="2267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5132781" y="905709"/>
              <a:ext cx="4682805" cy="758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7"/>
                </a:lnSpc>
              </a:pPr>
              <a:r>
                <a:rPr lang="en-US" sz="3300">
                  <a:solidFill>
                    <a:srgbClr val="000000"/>
                  </a:solidFill>
                  <a:latin typeface="Bogart Bold"/>
                </a:rPr>
                <a:t>Lắp chân rô-bốt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004777" y="857250"/>
              <a:ext cx="2294982" cy="7996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215"/>
                </a:lnSpc>
              </a:pPr>
              <a:r>
                <a:rPr lang="en-US" sz="3500">
                  <a:solidFill>
                    <a:srgbClr val="000000"/>
                  </a:solidFill>
                  <a:latin typeface="Bogart Bold"/>
                </a:rPr>
                <a:t>Bước 3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2697711" y="4105498"/>
            <a:ext cx="12556905" cy="4680919"/>
          </a:xfrm>
          <a:custGeom>
            <a:avLst/>
            <a:gdLst/>
            <a:ahLst/>
            <a:cxnLst/>
            <a:rect l="l" t="t" r="r" b="b"/>
            <a:pathLst>
              <a:path w="12556905" h="4680919">
                <a:moveTo>
                  <a:pt x="0" y="0"/>
                </a:moveTo>
                <a:lnTo>
                  <a:pt x="12556905" y="0"/>
                </a:lnTo>
                <a:lnTo>
                  <a:pt x="12556905" y="4680919"/>
                </a:lnTo>
                <a:lnTo>
                  <a:pt x="0" y="4680919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1370427" y="-146050"/>
            <a:ext cx="15547147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99"/>
              </a:lnSpc>
              <a:spcBef>
                <a:spcPct val="0"/>
              </a:spcBef>
            </a:pPr>
            <a:r>
              <a:rPr lang="en-US" sz="3999">
                <a:solidFill>
                  <a:srgbClr val="233DFF"/>
                </a:solidFill>
                <a:latin typeface="Bogart Heavy"/>
              </a:rPr>
              <a:t>BÀI 9. LẮP GHÉP MÔ HÌNH ROBOT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59899" y="946872"/>
            <a:ext cx="3207596" cy="613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040"/>
              </a:lnSpc>
            </a:pPr>
            <a:r>
              <a:rPr lang="en-US" sz="3600">
                <a:solidFill>
                  <a:srgbClr val="FFDD00"/>
                </a:solidFill>
                <a:latin typeface="Calistoga"/>
              </a:rPr>
              <a:t>3. THỰC HÀNH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666038" y="1914271"/>
            <a:ext cx="11810321" cy="507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DejaVu Serif Bold"/>
              </a:rPr>
              <a:t>Em hãy lắp ghép mô hình rô-bốt theo các bước dưới đây.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179856" y="8824090"/>
            <a:ext cx="6529745" cy="639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Bogart Heavy"/>
              </a:rPr>
              <a:t>Hình 4. Các chi tiết và chân rô-bốt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744</Words>
  <Application>Microsoft Office PowerPoint</Application>
  <PresentationFormat>Custom</PresentationFormat>
  <Paragraphs>96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Calibri</vt:lpstr>
      <vt:lpstr>Calistoga</vt:lpstr>
      <vt:lpstr>Bogart Bold</vt:lpstr>
      <vt:lpstr>DejaVu Serif Bold</vt:lpstr>
      <vt:lpstr>Arial</vt:lpstr>
      <vt:lpstr>Bogart Heavy</vt:lpstr>
      <vt:lpstr>Bogart</vt:lpstr>
      <vt:lpstr>Dancing Script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CN4_Bai9_Lapghep_robot</dc:title>
  <dc:creator>Admin</dc:creator>
  <cp:lastModifiedBy>Windows 11</cp:lastModifiedBy>
  <cp:revision>6</cp:revision>
  <dcterms:created xsi:type="dcterms:W3CDTF">2006-08-16T00:00:00Z</dcterms:created>
  <dcterms:modified xsi:type="dcterms:W3CDTF">2025-03-11T06:24:21Z</dcterms:modified>
  <dc:identifier>DAF7RKkgrm4</dc:identifier>
</cp:coreProperties>
</file>