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8" r:id="rId3"/>
    <p:sldId id="392" r:id="rId4"/>
    <p:sldId id="403" r:id="rId5"/>
    <p:sldId id="408" r:id="rId6"/>
    <p:sldId id="409" r:id="rId7"/>
    <p:sldId id="410" r:id="rId8"/>
    <p:sldId id="411" r:id="rId9"/>
    <p:sldId id="404" r:id="rId10"/>
    <p:sldId id="406" r:id="rId11"/>
    <p:sldId id="412" r:id="rId12"/>
    <p:sldId id="405" r:id="rId13"/>
    <p:sldId id="413" r:id="rId14"/>
    <p:sldId id="414" r:id="rId15"/>
    <p:sldId id="400" r:id="rId16"/>
    <p:sldId id="399" r:id="rId17"/>
    <p:sldId id="398" r:id="rId18"/>
    <p:sldId id="397" r:id="rId19"/>
    <p:sldId id="396" r:id="rId20"/>
    <p:sldId id="395" r:id="rId21"/>
    <p:sldId id="416" r:id="rId22"/>
    <p:sldId id="417" r:id="rId23"/>
    <p:sldId id="418" r:id="rId24"/>
    <p:sldId id="394" r:id="rId25"/>
    <p:sldId id="415" r:id="rId26"/>
    <p:sldId id="393" r:id="rId27"/>
    <p:sldId id="419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24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.xml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1</a:t>
            </a:r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Trường:...............................................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Tổ:........................................................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và tên giáo viên:……………………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5301" cy="373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6244" y="1142488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Gợi</a:t>
            </a:r>
            <a:r>
              <a:rPr lang="en-US" sz="2800" b="1" dirty="0">
                <a:solidFill>
                  <a:schemeClr val="tx1"/>
                </a:solidFill>
              </a:rPr>
              <a:t> ý </a:t>
            </a:r>
            <a:r>
              <a:rPr lang="en-US" sz="2800" b="1" dirty="0" err="1">
                <a:solidFill>
                  <a:schemeClr val="tx1"/>
                </a:solidFill>
              </a:rPr>
              <a:t>cách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vẽ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hình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vuông</a:t>
            </a:r>
            <a:r>
              <a:rPr lang="en-US" sz="2800" b="1" dirty="0">
                <a:solidFill>
                  <a:schemeClr val="tx1"/>
                </a:solidFill>
              </a:rPr>
              <a:t>: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3695" y="5481648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Vẽ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và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tô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màu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hình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vuông</a:t>
            </a:r>
            <a:r>
              <a:rPr lang="en-US" sz="2800" b="1" dirty="0">
                <a:solidFill>
                  <a:schemeClr val="tx1"/>
                </a:solidFill>
              </a:rPr>
              <a:t>/ </a:t>
            </a:r>
            <a:r>
              <a:rPr lang="en-US" sz="2800" b="1" dirty="0" err="1">
                <a:solidFill>
                  <a:schemeClr val="tx1"/>
                </a:solidFill>
              </a:rPr>
              <a:t>chữ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nhật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theo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cách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của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em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010" y="1937402"/>
            <a:ext cx="3425593" cy="33713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1937402"/>
            <a:ext cx="3575893" cy="337134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058" y="1174992"/>
            <a:ext cx="6348867" cy="727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534" y="1993597"/>
            <a:ext cx="3280460" cy="3202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3222" y="5286978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Từ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hình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tròn</a:t>
            </a:r>
            <a:r>
              <a:rPr lang="en-US" sz="2800" b="1" dirty="0">
                <a:solidFill>
                  <a:schemeClr val="tx1"/>
                </a:solidFill>
              </a:rPr>
              <a:t>, </a:t>
            </a:r>
            <a:r>
              <a:rPr lang="en-US" sz="2800" b="1" dirty="0" err="1">
                <a:solidFill>
                  <a:schemeClr val="tx1"/>
                </a:solidFill>
              </a:rPr>
              <a:t>em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liên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tưởng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đến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gì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6" y="0"/>
            <a:ext cx="915124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53135" y="142240"/>
            <a:ext cx="7071995" cy="795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</a:rPr>
              <a:t>Gợi</a:t>
            </a:r>
            <a:r>
              <a:rPr lang="en-US" sz="3600" b="1" dirty="0">
                <a:solidFill>
                  <a:schemeClr val="tx1"/>
                </a:solidFill>
              </a:rPr>
              <a:t> ý </a:t>
            </a:r>
            <a:r>
              <a:rPr lang="en-US" sz="3600" b="1" dirty="0" err="1">
                <a:solidFill>
                  <a:schemeClr val="tx1"/>
                </a:solidFill>
              </a:rPr>
              <a:t>một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số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vật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có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dạng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hình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tròn</a:t>
            </a:r>
            <a:endParaRPr lang="en-US" sz="3600" b="1" dirty="0" err="1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330" y="1537335"/>
            <a:ext cx="2906395" cy="23501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" y="1536700"/>
            <a:ext cx="5908040" cy="51600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4605" y="4037965"/>
            <a:ext cx="2738755" cy="282003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6244" y="278888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</a:rPr>
              <a:t>Gợi</a:t>
            </a:r>
            <a:r>
              <a:rPr lang="en-US" sz="3600" b="1" dirty="0">
                <a:solidFill>
                  <a:schemeClr val="tx1"/>
                </a:solidFill>
              </a:rPr>
              <a:t> ý </a:t>
            </a:r>
            <a:r>
              <a:rPr lang="en-US" sz="3600" b="1" dirty="0" err="1">
                <a:solidFill>
                  <a:schemeClr val="tx1"/>
                </a:solidFill>
              </a:rPr>
              <a:t>cách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vẽ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hình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tròn</a:t>
            </a:r>
            <a:r>
              <a:rPr lang="en-US" sz="3600" b="1" dirty="0">
                <a:solidFill>
                  <a:schemeClr val="tx1"/>
                </a:solidFill>
              </a:rPr>
              <a:t>: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9880" y="5706745"/>
            <a:ext cx="8359775" cy="795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</a:rPr>
              <a:t>Vẽ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và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tô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màu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hình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tròn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theo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cách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của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em</a:t>
            </a:r>
            <a:r>
              <a:rPr lang="en-US" sz="3600" b="1" dirty="0">
                <a:solidFill>
                  <a:schemeClr val="tx1"/>
                </a:solidFill>
              </a:rPr>
              <a:t>.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310" y="1937385"/>
            <a:ext cx="3522345" cy="34772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875" y="1937385"/>
            <a:ext cx="3576955" cy="347726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410" y="635"/>
            <a:ext cx="6484620" cy="14579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1660"/>
            <a:ext cx="9144000" cy="50069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7770"/>
            <a:ext cx="9151620" cy="56502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30" y="635"/>
            <a:ext cx="4499610" cy="110109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5"/>
            <a:ext cx="929767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914273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360" y="611951"/>
            <a:ext cx="1276528" cy="36200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425" y="0"/>
            <a:ext cx="925004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635"/>
            <a:ext cx="9250680" cy="68573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688" y="814614"/>
            <a:ext cx="1114581" cy="33342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231" y="995053"/>
            <a:ext cx="8306959" cy="21624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593" y="3305622"/>
            <a:ext cx="5077534" cy="148610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0" y="-635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9340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b="1" dirty="0" err="1"/>
                        <a:t>Câu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hỏi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thảo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luận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gợi</a:t>
                      </a:r>
                      <a:r>
                        <a:rPr lang="en-US" sz="3200" b="1" baseline="0" dirty="0"/>
                        <a:t> ý</a:t>
                      </a:r>
                      <a:endParaRPr lang="en-US" sz="3200" b="1" dirty="0"/>
                    </a:p>
                  </a:txBody>
                  <a:tcPr/>
                </a:tc>
              </a:tr>
              <a:tr h="1916430">
                <a:tc>
                  <a:txBody>
                    <a:bodyPr/>
                    <a:lstStyle/>
                    <a:p>
                      <a:r>
                        <a:rPr lang="en-US" sz="3600" baseline="0" dirty="0" err="1"/>
                        <a:t>Có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những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cách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tô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màu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vào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hình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như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thế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nào</a:t>
                      </a:r>
                      <a:r>
                        <a:rPr lang="en-US" sz="3600" baseline="0" dirty="0"/>
                        <a:t>?</a:t>
                      </a:r>
                      <a:endParaRPr lang="en-US" sz="3600" dirty="0"/>
                    </a:p>
                  </a:txBody>
                  <a:tcPr/>
                </a:tc>
              </a:tr>
              <a:tr h="1763395">
                <a:tc>
                  <a:txBody>
                    <a:bodyPr/>
                    <a:lstStyle/>
                    <a:p>
                      <a:r>
                        <a:rPr lang="en-US" sz="3600" baseline="0" dirty="0" err="1"/>
                        <a:t>Cách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tô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màu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nào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em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thấy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hấp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dẫn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nhất</a:t>
                      </a:r>
                      <a:r>
                        <a:rPr lang="en-US" sz="3600" baseline="0" dirty="0"/>
                        <a:t>?</a:t>
                      </a:r>
                      <a:endParaRPr lang="en-US" sz="3600" baseline="0" dirty="0"/>
                    </a:p>
                  </a:txBody>
                  <a:tcPr/>
                </a:tc>
              </a:tr>
              <a:tr h="22440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dirty="0" err="1"/>
                        <a:t>Em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sẽ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sử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dụng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cách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tô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màu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nào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trong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bài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thực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hành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của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mình</a:t>
                      </a:r>
                      <a:r>
                        <a:rPr lang="en-US" sz="3600" baseline="0" dirty="0"/>
                        <a:t>?</a:t>
                      </a:r>
                      <a:endParaRPr lang="en-US" sz="36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5" y="1177925"/>
            <a:ext cx="9142730" cy="56800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2000" dirty="0" err="1">
                <a:solidFill>
                  <a:schemeClr val="tx1"/>
                </a:solidFill>
              </a:rPr>
              <a:t>Trò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chơi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gợi</a:t>
            </a:r>
            <a:r>
              <a:rPr lang="en-US" sz="2000" dirty="0">
                <a:solidFill>
                  <a:schemeClr val="tx1"/>
                </a:solidFill>
              </a:rPr>
              <a:t> ý: </a:t>
            </a:r>
            <a:r>
              <a:rPr lang="vi-VN" sz="2000" b="1" dirty="0">
                <a:solidFill>
                  <a:schemeClr val="tx1"/>
                </a:solidFill>
              </a:rPr>
              <a:t>Hình gì – vật gì?</a:t>
            </a:r>
            <a:endParaRPr lang="vi-VN" sz="2000" b="1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sz="2000" b="1" dirty="0">
                <a:solidFill>
                  <a:schemeClr val="tx1"/>
                </a:solidFill>
              </a:rPr>
              <a:t>Mục đích: </a:t>
            </a:r>
            <a:r>
              <a:rPr lang="vi-VN" sz="2000" dirty="0">
                <a:solidFill>
                  <a:schemeClr val="tx1"/>
                </a:solidFill>
              </a:rPr>
              <a:t>Học sinh quen với việc liên tưởng từ một hình cơ bản với một vật ngoài cuộc sống.</a:t>
            </a:r>
            <a:endParaRPr lang="vi-VN" sz="20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sz="2000" b="1" dirty="0">
                <a:solidFill>
                  <a:schemeClr val="tx1"/>
                </a:solidFill>
              </a:rPr>
              <a:t>Cách chơi: </a:t>
            </a:r>
            <a:endParaRPr lang="vi-VN" sz="2000" b="1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sz="2000" dirty="0">
                <a:solidFill>
                  <a:schemeClr val="tx1"/>
                </a:solidFill>
              </a:rPr>
              <a:t>GV chuẩn bị hình một số đồ vật (ảnh, vật thật) có dạng hình cơ bản (tròn, vuông, chữ nhật, tam giác).</a:t>
            </a:r>
            <a:endParaRPr lang="vi-VN" sz="20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sz="2000" dirty="0">
                <a:solidFill>
                  <a:schemeClr val="tx1"/>
                </a:solidFill>
              </a:rPr>
              <a:t>GV vẽ 4 hình trên bảng, có khoảng cách để HS xếp hình.</a:t>
            </a:r>
            <a:endParaRPr lang="vi-VN" sz="20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sz="2000" dirty="0">
                <a:solidFill>
                  <a:schemeClr val="tx1"/>
                </a:solidFill>
              </a:rPr>
              <a:t>HS sắp xếp các hình đồ vật tương ứng với hình cơ bản.</a:t>
            </a:r>
            <a:endParaRPr lang="vi-VN" sz="20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sz="2000" b="1" dirty="0">
                <a:solidFill>
                  <a:schemeClr val="tx1"/>
                </a:solidFill>
              </a:rPr>
              <a:t>Cách tiến hành: </a:t>
            </a:r>
            <a:r>
              <a:rPr lang="vi-VN" sz="2000" dirty="0">
                <a:solidFill>
                  <a:schemeClr val="tx1"/>
                </a:solidFill>
              </a:rPr>
              <a:t>cho 2 HS hay 2 nhóm lên sắp xếp các hình có dạng hình cơ bản theo cột.</a:t>
            </a:r>
            <a:endParaRPr lang="vi-VN" sz="20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sz="2000" dirty="0">
                <a:solidFill>
                  <a:schemeClr val="tx1"/>
                </a:solidFill>
              </a:rPr>
              <a:t>GV và HS còn lại nhận xét, tuyên dương cá nhân/ nhóm sắp xếp đúng. Qua đó, GV đưa câu lệnh: Hãy liên tưởng một đồ vật có hình tương ứng với một hình cơ bản mà em thích, để nối tiếp với phần thực hành.</a:t>
            </a:r>
            <a:endParaRPr lang="vi-VN" sz="20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endParaRPr lang="en-US" dirty="0">
              <a:solidFill>
                <a:schemeClr val="tx1"/>
              </a:solidFill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34185" y="54610"/>
            <a:ext cx="4618355" cy="102171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Tổ</a:t>
            </a:r>
            <a:r>
              <a:rPr lang="en-US" sz="3200" b="1" dirty="0"/>
              <a:t> </a:t>
            </a:r>
            <a:r>
              <a:rPr lang="en-US" sz="3200" b="1" dirty="0" err="1"/>
              <a:t>chức</a:t>
            </a:r>
            <a:r>
              <a:rPr lang="en-US" sz="3200" b="1" dirty="0"/>
              <a:t> </a:t>
            </a:r>
            <a:r>
              <a:rPr lang="en-US" sz="3200" b="1" dirty="0" err="1"/>
              <a:t>trò</a:t>
            </a:r>
            <a:r>
              <a:rPr lang="en-US" sz="3200" b="1" dirty="0"/>
              <a:t> </a:t>
            </a:r>
            <a:r>
              <a:rPr lang="en-US" sz="3200" b="1" dirty="0" err="1"/>
              <a:t>chơi</a:t>
            </a:r>
            <a:endParaRPr lang="en-US" sz="3200" b="1" dirty="0" err="1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175" y="984742"/>
            <a:ext cx="1314633" cy="10193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47808" y="1369199"/>
            <a:ext cx="6431174" cy="6348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FF0000"/>
                </a:solidFill>
              </a:rPr>
              <a:t>Vẽ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một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vật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dạng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hình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cơ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bản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màu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4849" y="2087719"/>
            <a:ext cx="5312463" cy="443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tx1"/>
                </a:solidFill>
              </a:rPr>
              <a:t>Một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số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sản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phẩm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mĩ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thuật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của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học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sinh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910" y="2733675"/>
            <a:ext cx="4311015" cy="28492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10" y="2733675"/>
            <a:ext cx="4320540" cy="284924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7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91" y="932988"/>
            <a:ext cx="1133633" cy="9716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524" y="1333094"/>
            <a:ext cx="6392167" cy="57158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020198" y="2077133"/>
          <a:ext cx="7557025" cy="4070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57025"/>
              </a:tblGrid>
              <a:tr h="5029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b="1" dirty="0" err="1"/>
                        <a:t>Câu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hỏi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thảo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luận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gợi</a:t>
                      </a:r>
                      <a:r>
                        <a:rPr lang="en-US" sz="3200" b="1" baseline="0" dirty="0"/>
                        <a:t> ý</a:t>
                      </a:r>
                      <a:endParaRPr lang="en-US" sz="3200" b="1" dirty="0"/>
                    </a:p>
                  </a:txBody>
                  <a:tcPr/>
                </a:tc>
              </a:tr>
              <a:tr h="397033">
                <a:tc>
                  <a:txBody>
                    <a:bodyPr/>
                    <a:lstStyle/>
                    <a:p>
                      <a:r>
                        <a:rPr lang="en-US" sz="3600" dirty="0" err="1"/>
                        <a:t>Những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vật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nào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có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dạng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hình</a:t>
                      </a:r>
                      <a:r>
                        <a:rPr lang="en-US" sz="3600" baseline="0" dirty="0"/>
                        <a:t> tam </a:t>
                      </a:r>
                      <a:r>
                        <a:rPr lang="en-US" sz="3600" baseline="0" dirty="0" err="1"/>
                        <a:t>giác</a:t>
                      </a:r>
                      <a:r>
                        <a:rPr lang="en-US" sz="3600" baseline="0" dirty="0"/>
                        <a:t>?</a:t>
                      </a:r>
                      <a:endParaRPr lang="en-US" sz="3600" dirty="0"/>
                    </a:p>
                  </a:txBody>
                  <a:tcPr/>
                </a:tc>
              </a:tr>
              <a:tr h="397033">
                <a:tc>
                  <a:txBody>
                    <a:bodyPr/>
                    <a:lstStyle/>
                    <a:p>
                      <a:r>
                        <a:rPr lang="en-US" sz="3600" dirty="0" err="1"/>
                        <a:t>Những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vật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nào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có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dạng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hình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vuông</a:t>
                      </a:r>
                      <a:r>
                        <a:rPr lang="en-US" sz="3600" baseline="0" dirty="0"/>
                        <a:t>?</a:t>
                      </a:r>
                      <a:endParaRPr lang="en-US" sz="3600" baseline="0" dirty="0"/>
                    </a:p>
                  </a:txBody>
                  <a:tcPr/>
                </a:tc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dirty="0" err="1"/>
                        <a:t>Những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vật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nào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có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dạng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hình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chữ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nhật</a:t>
                      </a:r>
                      <a:r>
                        <a:rPr lang="en-US" sz="3600" baseline="0" dirty="0"/>
                        <a:t>?</a:t>
                      </a:r>
                      <a:endParaRPr lang="en-US" sz="3600" dirty="0"/>
                    </a:p>
                  </a:txBody>
                  <a:tcPr/>
                </a:tc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dirty="0" err="1"/>
                        <a:t>Những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vật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nào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có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dạng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hình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tròn</a:t>
                      </a:r>
                      <a:r>
                        <a:rPr lang="en-US" sz="3600" baseline="0" dirty="0"/>
                        <a:t>?</a:t>
                      </a:r>
                      <a:endParaRPr lang="en-US" sz="3600" dirty="0"/>
                    </a:p>
                  </a:txBody>
                  <a:tcPr/>
                </a:tc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dirty="0" err="1"/>
                        <a:t>Em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thích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sản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phẩm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mĩ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thuật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nào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nhất</a:t>
                      </a:r>
                      <a:r>
                        <a:rPr lang="en-US" sz="3600" baseline="0" dirty="0"/>
                        <a:t>?</a:t>
                      </a:r>
                      <a:endParaRPr lang="en-US" sz="36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72" y="775163"/>
            <a:ext cx="1619476" cy="1438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848" y="1632533"/>
            <a:ext cx="6506483" cy="5811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5533" y="2314430"/>
            <a:ext cx="5312463" cy="443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tx1"/>
                </a:solidFill>
              </a:rPr>
              <a:t>Một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số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sản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phẩm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mĩ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thuật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của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học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sinh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563" y="2853585"/>
            <a:ext cx="3414570" cy="33247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4994" y="2853585"/>
            <a:ext cx="4566475" cy="332471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118" y="447553"/>
            <a:ext cx="5934903" cy="11717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011" y="1689795"/>
            <a:ext cx="7097115" cy="20576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063" y="3895671"/>
            <a:ext cx="7078063" cy="246731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59" y="460202"/>
            <a:ext cx="2529929" cy="25390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37" y="2999231"/>
            <a:ext cx="2124371" cy="13527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043" y="4361525"/>
            <a:ext cx="2378418" cy="23534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4060" y="237679"/>
            <a:ext cx="4734586" cy="638264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36" y="300568"/>
            <a:ext cx="1381318" cy="12384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305" y="484505"/>
            <a:ext cx="4643755" cy="8210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480" y="2181860"/>
            <a:ext cx="8760460" cy="24942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2420" y="5319395"/>
            <a:ext cx="8519160" cy="795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</a:rPr>
              <a:t>Ngoài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những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hình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cơ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bản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này</a:t>
            </a:r>
            <a:r>
              <a:rPr lang="en-US" sz="3600" b="1" dirty="0">
                <a:solidFill>
                  <a:schemeClr val="tx1"/>
                </a:solidFill>
              </a:rPr>
              <a:t>, </a:t>
            </a:r>
            <a:r>
              <a:rPr lang="en-US" sz="3600" b="1" dirty="0" err="1">
                <a:solidFill>
                  <a:schemeClr val="tx1"/>
                </a:solidFill>
              </a:rPr>
              <a:t>em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còn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biết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đến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những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hình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nào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nữa</a:t>
            </a:r>
            <a:r>
              <a:rPr lang="en-US" sz="3600" b="1" dirty="0">
                <a:solidFill>
                  <a:schemeClr val="tx1"/>
                </a:solidFill>
              </a:rPr>
              <a:t>?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64" y="490879"/>
            <a:ext cx="5647354" cy="6658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496" y="1236673"/>
            <a:ext cx="5687003" cy="40219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9867" y="5537873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Trong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bức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tranh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này</a:t>
            </a:r>
            <a:r>
              <a:rPr lang="en-US" sz="2800" b="1" dirty="0">
                <a:solidFill>
                  <a:schemeClr val="tx1"/>
                </a:solidFill>
              </a:rPr>
              <a:t>, </a:t>
            </a:r>
            <a:r>
              <a:rPr lang="en-US" sz="2800" b="1" dirty="0" err="1">
                <a:solidFill>
                  <a:schemeClr val="tx1"/>
                </a:solidFill>
              </a:rPr>
              <a:t>em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thấy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có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những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hình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cơ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bản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nào</a:t>
            </a:r>
            <a:r>
              <a:rPr lang="en-US" sz="2800" b="1" dirty="0">
                <a:solidFill>
                  <a:schemeClr val="tx1"/>
                </a:solidFill>
              </a:rPr>
              <a:t>? </a:t>
            </a:r>
            <a:r>
              <a:rPr lang="en-US" sz="2800" b="1" dirty="0" err="1">
                <a:solidFill>
                  <a:schemeClr val="tx1"/>
                </a:solidFill>
              </a:rPr>
              <a:t>Hình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đó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tạo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nên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hình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vẽ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gì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928" y="937567"/>
            <a:ext cx="6413166" cy="5849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645" y="1642630"/>
            <a:ext cx="3780825" cy="29324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1331" y="4695136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Từ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hình</a:t>
            </a:r>
            <a:r>
              <a:rPr lang="en-US" sz="2800" b="1" dirty="0">
                <a:solidFill>
                  <a:schemeClr val="tx1"/>
                </a:solidFill>
              </a:rPr>
              <a:t> tam </a:t>
            </a:r>
            <a:r>
              <a:rPr lang="en-US" sz="2800" b="1" dirty="0" err="1">
                <a:solidFill>
                  <a:schemeClr val="tx1"/>
                </a:solidFill>
              </a:rPr>
              <a:t>giác</a:t>
            </a:r>
            <a:r>
              <a:rPr lang="en-US" sz="2800" b="1" dirty="0">
                <a:solidFill>
                  <a:schemeClr val="tx1"/>
                </a:solidFill>
              </a:rPr>
              <a:t>, </a:t>
            </a:r>
            <a:r>
              <a:rPr lang="en-US" sz="2800" b="1" dirty="0" err="1">
                <a:solidFill>
                  <a:schemeClr val="tx1"/>
                </a:solidFill>
              </a:rPr>
              <a:t>em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liên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tưởng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đến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gì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93612" y="1188433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Gợi</a:t>
            </a:r>
            <a:r>
              <a:rPr lang="en-US" sz="2800" b="1" dirty="0">
                <a:solidFill>
                  <a:schemeClr val="tx1"/>
                </a:solidFill>
              </a:rPr>
              <a:t> ý </a:t>
            </a:r>
            <a:r>
              <a:rPr lang="en-US" sz="2800" b="1" dirty="0" err="1">
                <a:solidFill>
                  <a:schemeClr val="tx1"/>
                </a:solidFill>
              </a:rPr>
              <a:t>một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số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có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dạng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hình</a:t>
            </a:r>
            <a:r>
              <a:rPr lang="en-US" sz="2800" b="1" dirty="0">
                <a:solidFill>
                  <a:schemeClr val="tx1"/>
                </a:solidFill>
              </a:rPr>
              <a:t> tam </a:t>
            </a:r>
            <a:r>
              <a:rPr lang="en-US" sz="2800" b="1" dirty="0" err="1">
                <a:solidFill>
                  <a:schemeClr val="tx1"/>
                </a:solidFill>
              </a:rPr>
              <a:t>giác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95" y="2202501"/>
            <a:ext cx="3975159" cy="40169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627" y="3958706"/>
            <a:ext cx="2971062" cy="2260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355" y="2066467"/>
            <a:ext cx="4299089" cy="180911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855" y="2316655"/>
            <a:ext cx="3878596" cy="30275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3934" y="2316655"/>
            <a:ext cx="3702829" cy="30275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9866" y="1384312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Gợi</a:t>
            </a:r>
            <a:r>
              <a:rPr lang="en-US" sz="2800" b="1" dirty="0">
                <a:solidFill>
                  <a:schemeClr val="tx1"/>
                </a:solidFill>
              </a:rPr>
              <a:t> ý </a:t>
            </a:r>
            <a:r>
              <a:rPr lang="en-US" sz="2800" b="1" dirty="0" err="1">
                <a:solidFill>
                  <a:schemeClr val="tx1"/>
                </a:solidFill>
              </a:rPr>
              <a:t>cách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vẽ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hình</a:t>
            </a:r>
            <a:r>
              <a:rPr lang="en-US" sz="2800" b="1" dirty="0">
                <a:solidFill>
                  <a:schemeClr val="tx1"/>
                </a:solidFill>
              </a:rPr>
              <a:t> tam </a:t>
            </a:r>
            <a:r>
              <a:rPr lang="en-US" sz="2800" b="1" dirty="0" err="1">
                <a:solidFill>
                  <a:schemeClr val="tx1"/>
                </a:solidFill>
              </a:rPr>
              <a:t>giác</a:t>
            </a:r>
            <a:r>
              <a:rPr lang="en-US" sz="2800" b="1" dirty="0">
                <a:solidFill>
                  <a:schemeClr val="tx1"/>
                </a:solidFill>
              </a:rPr>
              <a:t>: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3695" y="5481648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Vẽ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và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tô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màu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hình</a:t>
            </a:r>
            <a:r>
              <a:rPr lang="en-US" sz="2800" b="1" dirty="0">
                <a:solidFill>
                  <a:schemeClr val="tx1"/>
                </a:solidFill>
              </a:rPr>
              <a:t> tam </a:t>
            </a:r>
            <a:r>
              <a:rPr lang="en-US" sz="2800" b="1" dirty="0" err="1">
                <a:solidFill>
                  <a:schemeClr val="tx1"/>
                </a:solidFill>
              </a:rPr>
              <a:t>giác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theo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cách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của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em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82" y="877112"/>
            <a:ext cx="6879273" cy="6574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316" y="1629448"/>
            <a:ext cx="3822373" cy="35991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2583" y="5201457"/>
            <a:ext cx="7813840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Từ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hình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vuông</a:t>
            </a:r>
            <a:r>
              <a:rPr lang="en-US" sz="2800" b="1" dirty="0">
                <a:solidFill>
                  <a:schemeClr val="tx1"/>
                </a:solidFill>
              </a:rPr>
              <a:t>, </a:t>
            </a:r>
            <a:r>
              <a:rPr lang="en-US" sz="2800" b="1" dirty="0" err="1">
                <a:solidFill>
                  <a:schemeClr val="tx1"/>
                </a:solidFill>
              </a:rPr>
              <a:t>chữ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nhật</a:t>
            </a:r>
            <a:r>
              <a:rPr lang="en-US" sz="2800" b="1" dirty="0">
                <a:solidFill>
                  <a:schemeClr val="tx1"/>
                </a:solidFill>
              </a:rPr>
              <a:t>, </a:t>
            </a:r>
            <a:r>
              <a:rPr lang="en-US" sz="2800" b="1" dirty="0" err="1">
                <a:solidFill>
                  <a:schemeClr val="tx1"/>
                </a:solidFill>
              </a:rPr>
              <a:t>em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liên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tưởng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đến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gì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3612" y="1188433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Gợi</a:t>
            </a:r>
            <a:r>
              <a:rPr lang="en-US" sz="2800" b="1" dirty="0">
                <a:solidFill>
                  <a:schemeClr val="tx1"/>
                </a:solidFill>
              </a:rPr>
              <a:t> ý </a:t>
            </a:r>
            <a:r>
              <a:rPr lang="en-US" sz="2800" b="1" dirty="0" err="1">
                <a:solidFill>
                  <a:schemeClr val="tx1"/>
                </a:solidFill>
              </a:rPr>
              <a:t>một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số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có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dạng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hình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vuông</a:t>
            </a:r>
            <a:r>
              <a:rPr lang="en-US" sz="2800" b="1" dirty="0">
                <a:solidFill>
                  <a:schemeClr val="tx1"/>
                </a:solidFill>
              </a:rPr>
              <a:t>, </a:t>
            </a:r>
            <a:r>
              <a:rPr lang="en-US" sz="2800" b="1" dirty="0" err="1">
                <a:solidFill>
                  <a:schemeClr val="tx1"/>
                </a:solidFill>
              </a:rPr>
              <a:t>chữ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nhật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367" y="4285104"/>
            <a:ext cx="4525006" cy="2010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4781" y="1812376"/>
            <a:ext cx="2654177" cy="23077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977" y="1812376"/>
            <a:ext cx="3657602" cy="4524263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TABLE_ENDDRAG_ORIGIN_RECT" val="719*540"/>
  <p:tag name="TABLE_ENDDRAG_RECT" val="0*0*720*54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1906</Words>
  <Application>WPS Presentation</Application>
  <PresentationFormat>Trình chiếu Trên màn hình (4:3)</PresentationFormat>
  <Paragraphs>75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5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Times New Roman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Thơm Phạm Thị</cp:lastModifiedBy>
  <cp:revision>118</cp:revision>
  <dcterms:created xsi:type="dcterms:W3CDTF">2021-01-29T04:19:00Z</dcterms:created>
  <dcterms:modified xsi:type="dcterms:W3CDTF">2025-11-04T08:53:28Z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DB5B3816BDB04602A658FBF2934D3DF1_12</vt:lpwstr>
  </property>
  <property fmtid="{D5CDD505-2E9C-101B-9397-08002B2CF9AE}" pid="3" name="KSOProductBuildVer">
    <vt:lpwstr>1033-12.2.0.23155</vt:lpwstr>
  </property>
</Properties>
</file>