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v" ContentType="video/x-ms-wmv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3"/>
    <p:sldId id="256" r:id="rId4"/>
    <p:sldId id="333" r:id="rId5"/>
    <p:sldId id="305" r:id="rId6"/>
    <p:sldId id="311" r:id="rId7"/>
    <p:sldId id="306" r:id="rId8"/>
    <p:sldId id="307" r:id="rId9"/>
    <p:sldId id="308" r:id="rId10"/>
    <p:sldId id="309" r:id="rId11"/>
    <p:sldId id="310" r:id="rId12"/>
    <p:sldId id="312" r:id="rId13"/>
    <p:sldId id="316" r:id="rId14"/>
    <p:sldId id="314" r:id="rId15"/>
    <p:sldId id="315" r:id="rId16"/>
    <p:sldId id="330" r:id="rId17"/>
    <p:sldId id="331" r:id="rId18"/>
    <p:sldId id="317" r:id="rId19"/>
    <p:sldId id="3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480" y="-78"/>
      </p:cViewPr>
      <p:guideLst>
        <p:guide orient="horz" pos="2148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1D466-D8E3-4719-B7DF-02AD805B943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3AD4-C159-4678-B018-1B8589F7DE2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6.wmv"/><Relationship Id="rId1" Type="http://schemas.openxmlformats.org/officeDocument/2006/relationships/video" Target="../media/media6.wm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6" Type="http://schemas.microsoft.com/office/2007/relationships/media" Target="../media/media7.wmv"/><Relationship Id="rId5" Type="http://schemas.openxmlformats.org/officeDocument/2006/relationships/video" Target="../media/media7.wmv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.png"/><Relationship Id="rId7" Type="http://schemas.microsoft.com/office/2007/relationships/media" Target="../media/media7.wmv"/><Relationship Id="rId6" Type="http://schemas.openxmlformats.org/officeDocument/2006/relationships/video" Target="../media/media7.wmv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media" Target="../media/media8.mp3"/><Relationship Id="rId1" Type="http://schemas.openxmlformats.org/officeDocument/2006/relationships/audio" Target="NULL" TargetMode="Externa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7.wmv"/><Relationship Id="rId2" Type="http://schemas.openxmlformats.org/officeDocument/2006/relationships/video" Target="../media/media7.wmv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2.wmv"/><Relationship Id="rId1" Type="http://schemas.openxmlformats.org/officeDocument/2006/relationships/video" Target="../media/media2.wmv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3.wmv"/><Relationship Id="rId1" Type="http://schemas.openxmlformats.org/officeDocument/2006/relationships/video" Target="../media/media3.wmv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4.wmv"/><Relationship Id="rId1" Type="http://schemas.openxmlformats.org/officeDocument/2006/relationships/video" Target="../media/media4.wmv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microsoft.com/office/2007/relationships/media" Target="../media/media5.wmv"/><Relationship Id="rId1" Type="http://schemas.openxmlformats.org/officeDocument/2006/relationships/video" Target="../media/media5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395" y="987854"/>
            <a:ext cx="6370320" cy="2387600"/>
          </a:xfrm>
        </p:spPr>
        <p:txBody>
          <a:bodyPr/>
          <a:lstStyle/>
          <a:p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br>
              <a:rPr lang="en-US" dirty="0"/>
            </a:br>
            <a:r>
              <a:rPr lang="en-US" sz="4800" dirty="0">
                <a:solidFill>
                  <a:srgbClr val="FF0000"/>
                </a:solidFill>
                <a:latin typeface="+mn-lt"/>
              </a:rPr>
              <a:t>LỚP 3</a:t>
            </a:r>
            <a:endParaRPr lang="vi-VN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888" y="3942653"/>
            <a:ext cx="637032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 VÀ THCS LÊ KHẮC CẨN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THƠM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3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83" y="644274"/>
            <a:ext cx="5234400" cy="5423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ọn nhà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14066" t="15058" r="17092" b="3749"/>
          <a:stretch>
            <a:fillRect/>
          </a:stretch>
        </p:blipFill>
        <p:spPr>
          <a:xfrm>
            <a:off x="1391832" y="856739"/>
            <a:ext cx="9371106" cy="58646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96787" y="164246"/>
            <a:ext cx="6961195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làm gì? Cùng với ai?</a:t>
            </a:r>
            <a:endParaRPr lang="en-US" sz="37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651" y="1"/>
            <a:ext cx="5077407" cy="3377767"/>
            <a:chOff x="344070" y="0"/>
            <a:chExt cx="3808055" cy="25333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70" y="0"/>
              <a:ext cx="3808055" cy="253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663089" y="216734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1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75879" y="94714"/>
            <a:ext cx="4224079" cy="3377765"/>
            <a:chOff x="4604340" y="1"/>
            <a:chExt cx="3168059" cy="253332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340" y="1"/>
              <a:ext cx="3168059" cy="2533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7415939" y="2147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2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3904" y="3518328"/>
            <a:ext cx="4452897" cy="3339672"/>
            <a:chOff x="546527" y="2604360"/>
            <a:chExt cx="3339673" cy="25047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27" y="2604360"/>
              <a:ext cx="3339673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494384" y="4714873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3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07000" y="3497879"/>
            <a:ext cx="4445000" cy="3339672"/>
            <a:chOff x="4552950" y="2604359"/>
            <a:chExt cx="3333750" cy="250475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2604359"/>
              <a:ext cx="3333750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4623390" y="2647950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4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9676" y="348279"/>
            <a:ext cx="2626203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bức ảnh trên thể hiện những hoạt động nào?</a:t>
            </a:r>
            <a:endParaRPr lang="en-US" sz="3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96800" y="3576449"/>
            <a:ext cx="2818245" cy="2585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 em, những hoạt động nào em thấy thú vị nhất?</a:t>
            </a:r>
            <a:endParaRPr lang="en-US" sz="3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Đồng hồ 2 phút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0958" y="4774645"/>
            <a:ext cx="2171700" cy="1220628"/>
          </a:xfrm>
          <a:prstGeom prst="round2SameRect">
            <a:avLst>
              <a:gd name="adj1" fmla="val 15279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4297" r="6584" b="8445"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c Tấu Đàn Bầu Dân Ca Quan Họ Bắc Ninh Đặc Sắc Nhấ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9300.000000" end="437208.34375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63436" y="531019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r="4395" b="67519"/>
          <a:stretch>
            <a:fillRect/>
          </a:stretch>
        </p:blipFill>
        <p:spPr bwMode="auto">
          <a:xfrm>
            <a:off x="406400" y="19051"/>
            <a:ext cx="5842736" cy="269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8" r="45152" b="8106"/>
          <a:stretch>
            <a:fillRect/>
          </a:stretch>
        </p:blipFill>
        <p:spPr bwMode="auto">
          <a:xfrm>
            <a:off x="7579356" y="19049"/>
            <a:ext cx="4566360" cy="679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9" t="34300" r="6316" b="40008"/>
          <a:stretch>
            <a:fillRect/>
          </a:stretch>
        </p:blipFill>
        <p:spPr bwMode="auto">
          <a:xfrm>
            <a:off x="101600" y="2819400"/>
            <a:ext cx="3556000" cy="36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85211"/>
            <a:ext cx="2641600" cy="141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757401" y="2717802"/>
            <a:ext cx="3821955" cy="4236985"/>
            <a:chOff x="2818051" y="2038351"/>
            <a:chExt cx="2866466" cy="3177739"/>
          </a:xfrm>
        </p:grpSpPr>
        <p:sp>
          <p:nvSpPr>
            <p:cNvPr id="7" name="Vertical Scroll 6"/>
            <p:cNvSpPr/>
            <p:nvPr/>
          </p:nvSpPr>
          <p:spPr>
            <a:xfrm>
              <a:off x="2818051" y="2038351"/>
              <a:ext cx="2866466" cy="3073398"/>
            </a:xfrm>
            <a:prstGeom prst="verticalScroll">
              <a:avLst>
                <a:gd name="adj" fmla="val 787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108568" y="2246046"/>
              <a:ext cx="2361648" cy="2970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Em 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 các bức tranh thể hiện những hoạt động nào?</a:t>
              </a:r>
              <a:endParaRPr lang="en-US" sz="225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 trong những bức tranh trên được sắp xếp như thế nào?</a:t>
              </a:r>
              <a:endParaRPr lang="en-US" sz="225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2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Em 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cảm nhận về màu đậm, màu nhạt được sắp xếp trong các bức </a:t>
              </a:r>
              <a:r>
                <a:rPr lang="en-US" sz="225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tranh.</a:t>
              </a:r>
              <a:endParaRPr lang="en-US" sz="225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Đồng hồ 2 phút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4501" y="835819"/>
            <a:ext cx="1618399" cy="909639"/>
          </a:xfrm>
          <a:prstGeom prst="round2SameRect">
            <a:avLst>
              <a:gd name="adj1" fmla="val 19520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47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899" r="15048" b="94978"/>
          <a:stretch>
            <a:fillRect/>
          </a:stretch>
        </p:blipFill>
        <p:spPr bwMode="auto">
          <a:xfrm>
            <a:off x="0" y="100889"/>
            <a:ext cx="4572000" cy="46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 b="20378"/>
          <a:stretch>
            <a:fillRect/>
          </a:stretch>
        </p:blipFill>
        <p:spPr bwMode="auto">
          <a:xfrm>
            <a:off x="164364" y="3302549"/>
            <a:ext cx="5210013" cy="355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195" r="50000" b="68132"/>
          <a:stretch>
            <a:fillRect/>
          </a:stretch>
        </p:blipFill>
        <p:spPr bwMode="auto">
          <a:xfrm>
            <a:off x="4572000" y="100890"/>
            <a:ext cx="3600944" cy="322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6195" r="1412" b="68132"/>
          <a:stretch>
            <a:fillRect/>
          </a:stretch>
        </p:blipFill>
        <p:spPr bwMode="auto">
          <a:xfrm>
            <a:off x="8331199" y="100890"/>
            <a:ext cx="3712040" cy="332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8956" y="3383341"/>
            <a:ext cx="6668861" cy="3435240"/>
            <a:chOff x="4071717" y="2537506"/>
            <a:chExt cx="5001646" cy="2576430"/>
          </a:xfrm>
        </p:grpSpPr>
        <p:sp>
          <p:nvSpPr>
            <p:cNvPr id="6" name="Horizontal Scroll 5"/>
            <p:cNvSpPr/>
            <p:nvPr/>
          </p:nvSpPr>
          <p:spPr>
            <a:xfrm>
              <a:off x="4071717" y="2537506"/>
              <a:ext cx="5001646" cy="2576430"/>
            </a:xfrm>
            <a:prstGeom prst="horizontalScroll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432412" y="2982698"/>
              <a:ext cx="4592916" cy="2008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40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 </a:t>
              </a:r>
              <a:r>
                <a:rPr lang="en-US" sz="2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 phẩm mĩ thuật trên thể hiện về những hoạt động nào trong gia đình?</a:t>
              </a:r>
              <a:endPara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/>
              <a:r>
                <a:rPr lang="en-US" sz="240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40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</a:t>
              </a:r>
              <a:r>
                <a:rPr lang="en-US" sz="2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ảnh, màu sắc được sắp xếp thế nào trong sản phẩm mĩ thuật?</a:t>
              </a:r>
              <a:endPara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/>
              <a:r>
                <a:rPr lang="en-US" sz="240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240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Em </a:t>
              </a:r>
              <a:r>
                <a:rPr lang="en-US" sz="2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 dùng </a:t>
              </a:r>
              <a:r>
                <a:rPr lang="en-US" sz="240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ảnh và chất liệu gì </a:t>
              </a:r>
              <a:r>
                <a:rPr lang="en-US" sz="2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thể hiện sản phẩm mĩ thuật về chủ đề </a:t>
              </a:r>
              <a:r>
                <a:rPr lang="en-US" sz="2400" b="1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 hoạt trong gia đình</a:t>
              </a:r>
              <a:r>
                <a:rPr lang="en-US" sz="2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Đồng hồ 2 phú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1" y="1304748"/>
            <a:ext cx="1637529" cy="9203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426" y="7481"/>
            <a:ext cx="12012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latin typeface="+mj-lt"/>
              </a:rPr>
              <a:t>Hình ảnh sinh hoạt qua một số tác phẩm mĩ thuật</a:t>
            </a:r>
            <a:endParaRPr lang="vi-VN">
              <a:latin typeface="+mj-lt"/>
            </a:endParaRPr>
          </a:p>
          <a:p>
            <a:r>
              <a:rPr lang="vi-VN">
                <a:latin typeface="+mj-lt"/>
              </a:rPr>
              <a:t>Em thấy các bức tranh thể hiện những hoạt động nào?</a:t>
            </a:r>
            <a:endParaRPr lang="vi-VN">
              <a:latin typeface="+mj-lt"/>
            </a:endParaRPr>
          </a:p>
          <a:p>
            <a:r>
              <a:rPr lang="vi-VN">
                <a:latin typeface="+mj-lt"/>
              </a:rPr>
              <a:t>Các hình ảnh trong những bức tranh trên được sắp xếp như thế nào?</a:t>
            </a:r>
            <a:endParaRPr lang="vi-VN">
              <a:latin typeface="+mj-lt"/>
            </a:endParaRPr>
          </a:p>
          <a:p>
            <a:r>
              <a:rPr lang="vi-VN">
                <a:latin typeface="+mj-lt"/>
              </a:rPr>
              <a:t>Em hãy nêu cảm nhận về màu đậm, màu nhạt được sắp xếp trong các bức tranh.</a:t>
            </a:r>
            <a:endParaRPr lang="vi-VN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425" y="4374277"/>
            <a:ext cx="118977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u="sng">
                <a:latin typeface="+mj-lt"/>
              </a:rPr>
              <a:t>Câu trả lời:</a:t>
            </a:r>
            <a:endParaRPr lang="vi-VN" sz="2000" u="sng">
              <a:latin typeface="+mj-lt"/>
            </a:endParaRPr>
          </a:p>
          <a:p>
            <a:r>
              <a:rPr lang="en-US" sz="2000" smtClean="0">
                <a:latin typeface="+mj-lt"/>
              </a:rPr>
              <a:t>- </a:t>
            </a:r>
            <a:r>
              <a:rPr lang="vi-VN" sz="2000" smtClean="0">
                <a:latin typeface="+mj-lt"/>
              </a:rPr>
              <a:t>Em </a:t>
            </a:r>
            <a:r>
              <a:rPr lang="vi-VN" sz="2000">
                <a:latin typeface="+mj-lt"/>
              </a:rPr>
              <a:t>thấy các bức tranh thể hiện những hoạt động: người cha chơi đàn bầu với con, mẹ đón con, mẹ bồng con múc nước.</a:t>
            </a:r>
            <a:endParaRPr lang="vi-VN" sz="2000">
              <a:latin typeface="+mj-lt"/>
            </a:endParaRPr>
          </a:p>
          <a:p>
            <a:r>
              <a:rPr lang="en-US" sz="2000" smtClean="0">
                <a:latin typeface="+mj-lt"/>
              </a:rPr>
              <a:t>- </a:t>
            </a:r>
            <a:r>
              <a:rPr lang="vi-VN" sz="2000" smtClean="0">
                <a:latin typeface="+mj-lt"/>
              </a:rPr>
              <a:t>Các </a:t>
            </a:r>
            <a:r>
              <a:rPr lang="vi-VN" sz="2000">
                <a:latin typeface="+mj-lt"/>
              </a:rPr>
              <a:t>hình ảnh trong bức tranh được sắp xếp rất cân đối, hài hòa và tinh tế.</a:t>
            </a:r>
            <a:endParaRPr lang="vi-VN" sz="2000">
              <a:latin typeface="+mj-lt"/>
            </a:endParaRPr>
          </a:p>
          <a:p>
            <a:r>
              <a:rPr lang="en-US" sz="2000" smtClean="0">
                <a:latin typeface="+mj-lt"/>
              </a:rPr>
              <a:t>- </a:t>
            </a:r>
            <a:r>
              <a:rPr lang="vi-VN" sz="2000" smtClean="0">
                <a:latin typeface="+mj-lt"/>
              </a:rPr>
              <a:t>Màu </a:t>
            </a:r>
            <a:r>
              <a:rPr lang="vi-VN" sz="2000">
                <a:latin typeface="+mj-lt"/>
              </a:rPr>
              <a:t>đậm trong bức tranh "Tiếng đàn bầu" được sử dụng nhiều hơn màu nhạt làm cho bức tranh sắc nét và tối hơn.</a:t>
            </a:r>
            <a:endParaRPr lang="vi-VN" sz="2000">
              <a:latin typeface="+mj-lt"/>
            </a:endParaRPr>
          </a:p>
          <a:p>
            <a:r>
              <a:rPr lang="en-US" sz="2000" smtClean="0">
                <a:latin typeface="+mj-lt"/>
              </a:rPr>
              <a:t>- </a:t>
            </a:r>
            <a:r>
              <a:rPr lang="vi-VN" sz="2000" smtClean="0">
                <a:latin typeface="+mj-lt"/>
              </a:rPr>
              <a:t>Màu </a:t>
            </a:r>
            <a:r>
              <a:rPr lang="vi-VN" sz="2000">
                <a:latin typeface="+mj-lt"/>
              </a:rPr>
              <a:t>nhạt trong bức tranh "Đón con" và "Mẹ con" được sử dụng nhiều hơn làm bức tranh có cảm giác êm dịu, nhẹ nhàng hơn.</a:t>
            </a:r>
            <a:endParaRPr lang="en-US" sz="2000">
              <a:latin typeface="+mj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2" y="1311262"/>
            <a:ext cx="3434631" cy="308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683" y="1311262"/>
            <a:ext cx="2092403" cy="3138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395" y="1320460"/>
            <a:ext cx="3075461" cy="3007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809" y="207167"/>
            <a:ext cx="118150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>
                <a:latin typeface="+mj-lt"/>
              </a:rPr>
              <a:t>Sản phẩm mĩ thuật thể hiện hoạt động trong sinh hoạt</a:t>
            </a:r>
            <a:endParaRPr lang="vi-VN" sz="1900">
              <a:latin typeface="+mj-lt"/>
            </a:endParaRPr>
          </a:p>
          <a:p>
            <a:r>
              <a:rPr lang="vi-VN" sz="1900">
                <a:latin typeface="+mj-lt"/>
              </a:rPr>
              <a:t>Các sản phẩm mĩ thuật trên thể hiện về những hoạt động nào trong gia đình?</a:t>
            </a:r>
            <a:endParaRPr lang="vi-VN" sz="1900">
              <a:latin typeface="+mj-lt"/>
            </a:endParaRPr>
          </a:p>
          <a:p>
            <a:r>
              <a:rPr lang="vi-VN" sz="1900">
                <a:latin typeface="+mj-lt"/>
              </a:rPr>
              <a:t>Hình ảnh, màu sắc được sắp xếp thế nào trong sản phẩm mĩ thuật?</a:t>
            </a:r>
            <a:endParaRPr lang="vi-VN" sz="1900">
              <a:latin typeface="+mj-lt"/>
            </a:endParaRPr>
          </a:p>
          <a:p>
            <a:r>
              <a:rPr lang="vi-VN" sz="1900">
                <a:latin typeface="+mj-lt"/>
              </a:rPr>
              <a:t>Em sẽ </a:t>
            </a:r>
            <a:r>
              <a:rPr lang="vi-VN" sz="1900">
                <a:latin typeface="+mj-lt"/>
              </a:rPr>
              <a:t>dùng </a:t>
            </a:r>
            <a:r>
              <a:rPr lang="en-US" sz="1900" smtClean="0">
                <a:latin typeface="+mj-lt"/>
              </a:rPr>
              <a:t>hình ảnh và chất </a:t>
            </a:r>
            <a:r>
              <a:rPr lang="en-US" sz="1900">
                <a:latin typeface="+mj-lt"/>
              </a:rPr>
              <a:t>liệu </a:t>
            </a:r>
            <a:r>
              <a:rPr lang="vi-VN" sz="1900">
                <a:latin typeface="+mj-lt"/>
              </a:rPr>
              <a:t>gì </a:t>
            </a:r>
            <a:r>
              <a:rPr lang="vi-VN" sz="1900">
                <a:latin typeface="+mj-lt"/>
              </a:rPr>
              <a:t>để thể </a:t>
            </a:r>
            <a:r>
              <a:rPr lang="vi-VN" sz="1900">
                <a:latin typeface="+mj-lt"/>
              </a:rPr>
              <a:t>hiện sản phẩm mĩ thuật về chủ đề Sinh hoạt trong gia đình?</a:t>
            </a:r>
            <a:endParaRPr lang="en-US" sz="190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54" y="4779082"/>
            <a:ext cx="1198919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900" u="sng">
                <a:latin typeface="+mj-lt"/>
              </a:rPr>
              <a:t>Câu trả lời:</a:t>
            </a:r>
            <a:endParaRPr lang="vi-VN" sz="1900" u="sng">
              <a:latin typeface="+mj-lt"/>
            </a:endParaRPr>
          </a:p>
          <a:p>
            <a:r>
              <a:rPr lang="vi-VN" sz="1900" smtClean="0">
                <a:latin typeface="+mj-lt"/>
              </a:rPr>
              <a:t>Các </a:t>
            </a:r>
            <a:r>
              <a:rPr lang="vi-VN" sz="1900">
                <a:latin typeface="+mj-lt"/>
              </a:rPr>
              <a:t>sản phẩm mĩ thuật trên thể hiện hoạt động trong gia đình là:</a:t>
            </a:r>
            <a:endParaRPr lang="vi-VN" sz="1900">
              <a:latin typeface="+mj-lt"/>
            </a:endParaRPr>
          </a:p>
          <a:p>
            <a:r>
              <a:rPr lang="en-US" sz="1900" smtClean="0">
                <a:latin typeface="+mj-lt"/>
              </a:rPr>
              <a:t>1. - </a:t>
            </a:r>
            <a:r>
              <a:rPr lang="vi-VN" sz="1900" smtClean="0">
                <a:latin typeface="+mj-lt"/>
              </a:rPr>
              <a:t>Cả </a:t>
            </a:r>
            <a:r>
              <a:rPr lang="vi-VN" sz="1900">
                <a:latin typeface="+mj-lt"/>
              </a:rPr>
              <a:t>gia đình quây quần bên nhau.</a:t>
            </a:r>
            <a:endParaRPr lang="vi-VN" sz="1900">
              <a:latin typeface="+mj-lt"/>
            </a:endParaRPr>
          </a:p>
          <a:p>
            <a:r>
              <a:rPr lang="en-US" sz="1900" smtClean="0">
                <a:latin typeface="+mj-lt"/>
              </a:rPr>
              <a:t>2. - </a:t>
            </a:r>
            <a:r>
              <a:rPr lang="vi-VN" sz="1900" smtClean="0">
                <a:latin typeface="+mj-lt"/>
              </a:rPr>
              <a:t>Mẹ </a:t>
            </a:r>
            <a:r>
              <a:rPr lang="vi-VN" sz="1900">
                <a:latin typeface="+mj-lt"/>
              </a:rPr>
              <a:t>tắm </a:t>
            </a:r>
            <a:r>
              <a:rPr lang="vi-VN" sz="1900">
                <a:latin typeface="+mj-lt"/>
              </a:rPr>
              <a:t>cho </a:t>
            </a:r>
            <a:r>
              <a:rPr lang="vi-VN" sz="1900" smtClean="0">
                <a:latin typeface="+mj-lt"/>
              </a:rPr>
              <a:t>con</a:t>
            </a:r>
            <a:r>
              <a:rPr lang="en-US" sz="1900" smtClean="0">
                <a:latin typeface="+mj-lt"/>
              </a:rPr>
              <a:t> nhé</a:t>
            </a:r>
            <a:r>
              <a:rPr lang="vi-VN" sz="1900" smtClean="0">
                <a:latin typeface="+mj-lt"/>
              </a:rPr>
              <a:t>.</a:t>
            </a:r>
            <a:endParaRPr lang="vi-VN" sz="1900">
              <a:latin typeface="+mj-lt"/>
            </a:endParaRPr>
          </a:p>
          <a:p>
            <a:r>
              <a:rPr lang="en-US" sz="1900" smtClean="0">
                <a:latin typeface="+mj-lt"/>
              </a:rPr>
              <a:t>3. - </a:t>
            </a:r>
            <a:r>
              <a:rPr lang="vi-VN" sz="1900" smtClean="0">
                <a:latin typeface="+mj-lt"/>
              </a:rPr>
              <a:t>Cả </a:t>
            </a:r>
            <a:r>
              <a:rPr lang="vi-VN" sz="1900">
                <a:latin typeface="+mj-lt"/>
              </a:rPr>
              <a:t>nhà làm vườn, trồng cây.</a:t>
            </a:r>
            <a:endParaRPr lang="vi-VN" sz="1900">
              <a:latin typeface="+mj-lt"/>
            </a:endParaRPr>
          </a:p>
          <a:p>
            <a:r>
              <a:rPr lang="en-US" sz="1900" smtClean="0">
                <a:latin typeface="+mj-lt"/>
              </a:rPr>
              <a:t>- </a:t>
            </a:r>
            <a:r>
              <a:rPr lang="vi-VN" sz="1900" smtClean="0">
                <a:latin typeface="+mj-lt"/>
              </a:rPr>
              <a:t>Hình </a:t>
            </a:r>
            <a:r>
              <a:rPr lang="vi-VN" sz="1900">
                <a:latin typeface="+mj-lt"/>
              </a:rPr>
              <a:t>ảnh, màu sắc được sắp xếp đan xen trong sản phẩm mĩ thuật.</a:t>
            </a:r>
            <a:endParaRPr lang="vi-VN" sz="1900">
              <a:latin typeface="+mj-lt"/>
            </a:endParaRPr>
          </a:p>
          <a:p>
            <a:r>
              <a:rPr lang="en-US" sz="1900" smtClean="0">
                <a:latin typeface="+mj-lt"/>
              </a:rPr>
              <a:t>- </a:t>
            </a:r>
            <a:r>
              <a:rPr lang="vi-VN" sz="1900" smtClean="0">
                <a:latin typeface="+mj-lt"/>
              </a:rPr>
              <a:t>Em </a:t>
            </a:r>
            <a:r>
              <a:rPr lang="vi-VN" sz="1900">
                <a:latin typeface="+mj-lt"/>
              </a:rPr>
              <a:t>sẽ vẽ hình ảnh cả gia đình quây quần bên </a:t>
            </a:r>
            <a:r>
              <a:rPr lang="vi-VN" sz="1900">
                <a:latin typeface="+mj-lt"/>
              </a:rPr>
              <a:t>mâm </a:t>
            </a:r>
            <a:r>
              <a:rPr lang="vi-VN" sz="1900" smtClean="0">
                <a:latin typeface="+mj-lt"/>
              </a:rPr>
              <a:t>cơm</a:t>
            </a:r>
            <a:r>
              <a:rPr lang="en-US" sz="1900" smtClean="0">
                <a:latin typeface="+mj-lt"/>
              </a:rPr>
              <a:t>, chất liệu màu sáp</a:t>
            </a:r>
            <a:r>
              <a:rPr lang="vi-VN" sz="1900" smtClean="0">
                <a:latin typeface="+mj-lt"/>
              </a:rPr>
              <a:t> </a:t>
            </a:r>
            <a:r>
              <a:rPr lang="vi-VN" sz="1900">
                <a:latin typeface="+mj-lt"/>
              </a:rPr>
              <a:t>để thể hiện sản phẩm mĩ thuật của mình.</a:t>
            </a:r>
            <a:endParaRPr lang="en-US" sz="1900"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 b="20378"/>
          <a:stretch>
            <a:fillRect/>
          </a:stretch>
        </p:blipFill>
        <p:spPr bwMode="auto">
          <a:xfrm>
            <a:off x="7596821" y="1436135"/>
            <a:ext cx="4562455" cy="311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195" r="50000" b="68132"/>
          <a:stretch>
            <a:fillRect/>
          </a:stretch>
        </p:blipFill>
        <p:spPr bwMode="auto">
          <a:xfrm>
            <a:off x="202808" y="1534292"/>
            <a:ext cx="3628571" cy="325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6195" r="1412" b="68132"/>
          <a:stretch>
            <a:fillRect/>
          </a:stretch>
        </p:blipFill>
        <p:spPr bwMode="auto">
          <a:xfrm>
            <a:off x="3884780" y="1534292"/>
            <a:ext cx="3546533" cy="317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25802" r="3020"/>
          <a:stretch>
            <a:fillRect/>
          </a:stretch>
        </p:blipFill>
        <p:spPr bwMode="auto">
          <a:xfrm>
            <a:off x="2438400" y="8457"/>
            <a:ext cx="6853056" cy="680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3" y="463550"/>
            <a:ext cx="10548414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5105" y="4192292"/>
            <a:ext cx="1464590" cy="1084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636" y="571039"/>
            <a:ext cx="10937362" cy="50107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25105" y="4452730"/>
            <a:ext cx="1227264" cy="1001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46593" y="1295400"/>
            <a:ext cx="8128892" cy="381642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NHIỆT LIỆT CHÀO MỪNG</a:t>
            </a:r>
            <a:endParaRPr lang="en-US" sz="6000" b="1" cap="all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6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CÁC THẦY, CÔ GIÁO</a:t>
            </a:r>
            <a:endParaRPr lang="en-US" sz="6000" b="1" cap="all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6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VỀ DỰ GIỜ, THĂM LỚP</a:t>
            </a:r>
            <a:endParaRPr lang="en-US" sz="60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1951" y="5235166"/>
            <a:ext cx="5718175" cy="689610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37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Giáo viên: PHẠM THỊ THƠM</a:t>
            </a:r>
            <a:endParaRPr lang="en-US" sz="37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1977" y="114300"/>
            <a:ext cx="5217160" cy="835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  <a:endParaRPr lang="en-US" sz="2200" b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2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VÀ THCS LÊ KHẮC CẨN</a:t>
            </a:r>
            <a:endParaRPr lang="en-US" sz="2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8527" y="6464804"/>
            <a:ext cx="9203472" cy="384572"/>
          </a:xfrm>
          <a:custGeom>
            <a:avLst/>
            <a:gdLst>
              <a:gd name="connsiteX0" fmla="*/ 0 w 8746272"/>
              <a:gd name="connsiteY0" fmla="*/ 0 h 369332"/>
              <a:gd name="connsiteX1" fmla="*/ 8746272 w 8746272"/>
              <a:gd name="connsiteY1" fmla="*/ 0 h 369332"/>
              <a:gd name="connsiteX2" fmla="*/ 8746272 w 8746272"/>
              <a:gd name="connsiteY2" fmla="*/ 369332 h 369332"/>
              <a:gd name="connsiteX3" fmla="*/ 0 w 8746272"/>
              <a:gd name="connsiteY3" fmla="*/ 369332 h 369332"/>
              <a:gd name="connsiteX4" fmla="*/ 0 w 8746272"/>
              <a:gd name="connsiteY4" fmla="*/ 0 h 369332"/>
              <a:gd name="connsiteX0-1" fmla="*/ 0 w 9203472"/>
              <a:gd name="connsiteY0-2" fmla="*/ 0 h 384572"/>
              <a:gd name="connsiteX1-3" fmla="*/ 9203472 w 9203472"/>
              <a:gd name="connsiteY1-4" fmla="*/ 15240 h 384572"/>
              <a:gd name="connsiteX2-5" fmla="*/ 9203472 w 9203472"/>
              <a:gd name="connsiteY2-6" fmla="*/ 384572 h 384572"/>
              <a:gd name="connsiteX3-7" fmla="*/ 457200 w 9203472"/>
              <a:gd name="connsiteY3-8" fmla="*/ 384572 h 384572"/>
              <a:gd name="connsiteX4-9" fmla="*/ 0 w 9203472"/>
              <a:gd name="connsiteY4-10" fmla="*/ 0 h 3845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03472" h="384572">
                <a:moveTo>
                  <a:pt x="0" y="0"/>
                </a:moveTo>
                <a:lnTo>
                  <a:pt x="9203472" y="15240"/>
                </a:lnTo>
                <a:lnTo>
                  <a:pt x="9203472" y="384572"/>
                </a:lnTo>
                <a:lnTo>
                  <a:pt x="457200" y="3845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2024 - 2025</a:t>
            </a:r>
            <a:endParaRPr 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- gia đình nhỏ - HP t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9591" y="571865"/>
            <a:ext cx="11027763" cy="619827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TextBox 2"/>
          <p:cNvSpPr txBox="1"/>
          <p:nvPr/>
        </p:nvSpPr>
        <p:spPr>
          <a:xfrm>
            <a:off x="3204978" y="44998"/>
            <a:ext cx="5856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 - HẠNH PHÚC TO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6066" l="207" r="98554">
                        <a14:foregroundMark x1="17769" y1="11411" x2="17769" y2="11411"/>
                        <a14:foregroundMark x1="13843" y1="9459" x2="13843" y2="9459"/>
                        <a14:foregroundMark x1="15702" y1="9309" x2="15702" y2="9309"/>
                        <a14:foregroundMark x1="16529" y1="6757" x2="16529" y2="6757"/>
                        <a14:foregroundMark x1="18595" y1="8258" x2="18595" y2="8258"/>
                        <a14:foregroundMark x1="12397" y1="6456" x2="12397" y2="6456"/>
                        <a14:foregroundMark x1="10331" y1="8258" x2="10331" y2="8258"/>
                        <a14:foregroundMark x1="11157" y1="11261" x2="11157" y2="11261"/>
                        <a14:foregroundMark x1="17769" y1="11862" x2="17769" y2="11862"/>
                        <a14:foregroundMark x1="19215" y1="12012" x2="19215" y2="12012"/>
                        <a14:foregroundMark x1="13017" y1="10360" x2="13017" y2="10360"/>
                        <a14:foregroundMark x1="41322" y1="8108" x2="41322" y2="8108"/>
                        <a14:foregroundMark x1="44628" y1="8108" x2="44628" y2="8108"/>
                        <a14:foregroundMark x1="51653" y1="7958" x2="51653" y2="7958"/>
                        <a14:foregroundMark x1="65289" y1="7658" x2="65289" y2="7658"/>
                        <a14:foregroundMark x1="72521" y1="7958" x2="72521" y2="7958"/>
                        <a14:foregroundMark x1="75413" y1="7958" x2="75413" y2="7958"/>
                        <a14:foregroundMark x1="68182" y1="7508" x2="68182" y2="7508"/>
                        <a14:foregroundMark x1="33678" y1="7808" x2="33678" y2="7808"/>
                        <a14:foregroundMark x1="63636" y1="7508" x2="63636" y2="7508"/>
                        <a14:foregroundMark x1="61157" y1="8258" x2="61157" y2="8258"/>
                        <a14:foregroundMark x1="17769" y1="11862" x2="17769" y2="11862"/>
                        <a14:foregroundMark x1="18388" y1="10210" x2="18388" y2="10210"/>
                        <a14:foregroundMark x1="16736" y1="8559" x2="16736" y2="855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3" b="84645"/>
          <a:stretch>
            <a:fillRect/>
          </a:stretch>
        </p:blipFill>
        <p:spPr bwMode="auto">
          <a:xfrm>
            <a:off x="-1" y="0"/>
            <a:ext cx="1205598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10" y="2925815"/>
            <a:ext cx="10110278" cy="32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ửa ba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8020" t="11980" r="8020" b="9082"/>
          <a:stretch>
            <a:fillRect/>
          </a:stretch>
        </p:blipFill>
        <p:spPr>
          <a:xfrm>
            <a:off x="1127995" y="1092200"/>
            <a:ext cx="10048005" cy="551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2814320" y="177800"/>
            <a:ext cx="6895307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làm gì? Cùng với ai?</a:t>
            </a:r>
            <a:endParaRPr lang="en-US" sz="37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ặt rau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8572" t="11798" r="8572" b="11798"/>
          <a:stretch>
            <a:fillRect/>
          </a:stretch>
        </p:blipFill>
        <p:spPr>
          <a:xfrm>
            <a:off x="1193800" y="875427"/>
            <a:ext cx="9779000" cy="5786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553068" y="47174"/>
            <a:ext cx="6895307" cy="69762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làm gì? Cùng với ai?</a:t>
            </a:r>
            <a:endParaRPr lang="en-US" sz="37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4320" y="177800"/>
            <a:ext cx="6961195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làm gì? Cùng với ai?</a:t>
            </a:r>
            <a:endParaRPr lang="en-US" sz="37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ọn cơ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11123" t="11806" r="11123" b="11806"/>
          <a:stretch>
            <a:fillRect/>
          </a:stretch>
        </p:blipFill>
        <p:spPr>
          <a:xfrm>
            <a:off x="1229487" y="990599"/>
            <a:ext cx="9751536" cy="5671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ụ giặt quần á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9134" t="10625" r="9134" b="8541"/>
          <a:stretch>
            <a:fillRect/>
          </a:stretch>
        </p:blipFill>
        <p:spPr>
          <a:xfrm>
            <a:off x="1204210" y="1048658"/>
            <a:ext cx="9732781" cy="5627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814320" y="177800"/>
            <a:ext cx="6961195" cy="69249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làm gì? Cùng với ai?</a:t>
            </a:r>
            <a:endParaRPr lang="en-US" sz="37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2278</Words>
  <Application>WPS Presentation</Application>
  <PresentationFormat>Custom</PresentationFormat>
  <Paragraphs>73</Paragraphs>
  <Slides>18</Slides>
  <Notes>1</Notes>
  <HiddenSlides>0</HiddenSlides>
  <MMClips>11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Calibri Light</vt:lpstr>
      <vt:lpstr>Calibri</vt:lpstr>
      <vt:lpstr>Microsoft YaHei</vt:lpstr>
      <vt:lpstr>Arial Unicode MS</vt:lpstr>
      <vt:lpstr>.VnArabia</vt:lpstr>
      <vt:lpstr>Segoe Print</vt:lpstr>
      <vt:lpstr>.VnHelvetIns</vt:lpstr>
      <vt:lpstr>Office Theme</vt:lpstr>
      <vt:lpstr>MĨ THUẬT LỚP 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BAN QUYEN 21AK22.COM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Thơm Phạm Thị</cp:lastModifiedBy>
  <cp:revision>52</cp:revision>
  <dcterms:created xsi:type="dcterms:W3CDTF">2022-09-04T02:35:00Z</dcterms:created>
  <dcterms:modified xsi:type="dcterms:W3CDTF">2025-03-18T02:28:39Z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C8454A6B71604A2AAAAB304CC9EFA145_12</vt:lpwstr>
  </property>
  <property fmtid="{D5CDD505-2E9C-101B-9397-08002B2CF9AE}" pid="3" name="KSOProductBuildVer">
    <vt:lpwstr>1033-12.2.0.20326</vt:lpwstr>
  </property>
</Properties>
</file>