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788" r:id="rId2"/>
    <p:sldId id="347" r:id="rId3"/>
    <p:sldId id="256" r:id="rId4"/>
    <p:sldId id="781" r:id="rId5"/>
    <p:sldId id="782" r:id="rId6"/>
    <p:sldId id="789" r:id="rId7"/>
    <p:sldId id="812" r:id="rId8"/>
    <p:sldId id="813" r:id="rId9"/>
    <p:sldId id="814" r:id="rId10"/>
    <p:sldId id="785" r:id="rId11"/>
    <p:sldId id="815" r:id="rId12"/>
    <p:sldId id="816" r:id="rId13"/>
    <p:sldId id="817" r:id="rId14"/>
    <p:sldId id="818" r:id="rId15"/>
    <p:sldId id="819" r:id="rId16"/>
    <p:sldId id="820" r:id="rId17"/>
    <p:sldId id="821" r:id="rId18"/>
    <p:sldId id="784" r:id="rId19"/>
    <p:sldId id="822" r:id="rId20"/>
    <p:sldId id="786" r:id="rId21"/>
    <p:sldId id="790" r:id="rId22"/>
    <p:sldId id="791" r:id="rId23"/>
    <p:sldId id="795" r:id="rId24"/>
    <p:sldId id="823" r:id="rId25"/>
    <p:sldId id="824" r:id="rId26"/>
    <p:sldId id="793" r:id="rId27"/>
    <p:sldId id="794" r:id="rId28"/>
    <p:sldId id="825" r:id="rId29"/>
    <p:sldId id="826" r:id="rId30"/>
    <p:sldId id="827" r:id="rId31"/>
    <p:sldId id="828" r:id="rId32"/>
    <p:sldId id="792" r:id="rId33"/>
    <p:sldId id="796" r:id="rId34"/>
    <p:sldId id="799" r:id="rId35"/>
    <p:sldId id="797" r:id="rId36"/>
    <p:sldId id="804" r:id="rId37"/>
    <p:sldId id="800" r:id="rId38"/>
    <p:sldId id="798" r:id="rId39"/>
    <p:sldId id="829" r:id="rId40"/>
    <p:sldId id="830" r:id="rId41"/>
    <p:sldId id="805" r:id="rId42"/>
    <p:sldId id="808" r:id="rId43"/>
    <p:sldId id="809" r:id="rId44"/>
    <p:sldId id="779" r:id="rId45"/>
    <p:sldId id="741" r:id="rId46"/>
    <p:sldId id="745" r:id="rId47"/>
    <p:sldId id="746" r:id="rId48"/>
    <p:sldId id="810" r:id="rId49"/>
    <p:sldId id="806" r:id="rId50"/>
    <p:sldId id="807" r:id="rId51"/>
    <p:sldId id="831" r:id="rId52"/>
    <p:sldId id="801" r:id="rId53"/>
    <p:sldId id="802" r:id="rId54"/>
    <p:sldId id="803" r:id="rId55"/>
    <p:sldId id="811" r:id="rId56"/>
    <p:sldId id="832" r:id="rId57"/>
    <p:sldId id="833" r:id="rId5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ACE"/>
    <a:srgbClr val="CCECFF"/>
    <a:srgbClr val="33CC33"/>
    <a:srgbClr val="C06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A2C85-C95F-4EE5-A8CF-39D4E3A6BEE3}" type="datetimeFigureOut">
              <a:rPr lang="en-US" smtClean="0"/>
              <a:t>3/24/2025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0A2B9-1EEA-480B-A8F1-0B5BFB495F7B}" type="slidenum">
              <a:rPr lang="en-US" smtClean="0"/>
              <a:t>‹#›</a:t>
            </a:fld>
            <a:endParaRPr lang="en-US"/>
          </a:p>
        </p:txBody>
      </p:sp>
    </p:spTree>
    <p:extLst>
      <p:ext uri="{BB962C8B-B14F-4D97-AF65-F5344CB8AC3E}">
        <p14:creationId xmlns:p14="http://schemas.microsoft.com/office/powerpoint/2010/main" val="1116309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6D87735D-AF26-4359-A53C-661E4C1CB101}" type="slidenum">
              <a:rPr lang="en-US" altLang="en-US">
                <a:latin typeface="Arial" charset="0"/>
              </a:rPr>
              <a:pPr/>
              <a:t>28</a:t>
            </a:fld>
            <a:endParaRPr lang="en-US" altLang="en-US">
              <a:latin typeface="Arial" charset="0"/>
            </a:endParaRPr>
          </a:p>
        </p:txBody>
      </p:sp>
    </p:spTree>
    <p:extLst>
      <p:ext uri="{BB962C8B-B14F-4D97-AF65-F5344CB8AC3E}">
        <p14:creationId xmlns:p14="http://schemas.microsoft.com/office/powerpoint/2010/main" val="253416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B182BB1E-20ED-4B5B-9F0C-7CECD52FBBBA}" type="slidenum">
              <a:rPr lang="ar-SA" altLang="en-US">
                <a:latin typeface="Arial" charset="0"/>
              </a:rPr>
              <a:pPr/>
              <a:t>57</a:t>
            </a:fld>
            <a:endParaRPr lang="en-US" altLang="en-US">
              <a:latin typeface="Arial" charset="0"/>
            </a:endParaRPr>
          </a:p>
        </p:txBody>
      </p:sp>
    </p:spTree>
    <p:extLst>
      <p:ext uri="{BB962C8B-B14F-4D97-AF65-F5344CB8AC3E}">
        <p14:creationId xmlns:p14="http://schemas.microsoft.com/office/powerpoint/2010/main" val="213229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484935-623E-4566-AE87-5FBD1D72F2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8DDDE2B8-7129-4010-A05E-A24079E8EA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5F4FE39C-3210-4DC6-90A8-8002B0298CC5}"/>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D1F10D10-86BB-4C22-A262-686D9AD927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BE8A89E-97B9-41C1-9094-EEA5A4548F22}"/>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49030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A40652-8441-49BD-A61B-4E9C011B45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04462240-712D-4AC0-A819-3F874E1653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0ED39CC-2975-4766-8598-95A37685C7FB}"/>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AF262871-F703-420D-A518-C9DAB44BE9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ECAB3FBF-4239-4962-9502-DE44E011FBF8}"/>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7585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580D035-32B2-43CF-8BC3-09BC4037DC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53DD1571-80FD-43BC-B237-3B8C679AF7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A174D27E-6AE6-48EB-9938-6E8383625303}"/>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AC37109D-9A18-4F68-A213-D42F2C15FC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4E372E1B-A348-465E-8509-87795109CEAD}"/>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831729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7114CC-9588-4B64-BCE0-6C4BA722B6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237FAE7-3705-41E6-98FD-493CE7E652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905BA45-AEE2-4550-B24C-E5EAE431563F}"/>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7F3E9981-D904-4471-9D3E-311066D165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30C7EE94-2EE9-406C-B1F5-E14B54C8FD75}"/>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56669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A4749A-F8DF-49C5-BF03-E9E14EE2C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4E4E33B1-570C-4DEC-8EC5-5FDE59C9D8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55BA3C6-902C-4AAC-A691-FBFE3D68E15F}"/>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847079FC-969E-4D37-90A6-728E9C00547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8E44B19D-1812-4ECD-B691-9CD5615ED394}"/>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264922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2A096C-EA42-46C4-A953-BBDF7F083B6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A10937F7-DDE0-4B76-89C1-89644A6D7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C37F1E3A-1EA7-4C97-A123-C55B542CF2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481FF3FF-1F69-4925-BF9A-8818AA4D3A8A}"/>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6" name="Footer Placeholder 5">
            <a:extLst>
              <a:ext uri="{FF2B5EF4-FFF2-40B4-BE49-F238E27FC236}">
                <a16:creationId xmlns="" xmlns:a16="http://schemas.microsoft.com/office/drawing/2014/main" id="{8B835AE1-9E74-4978-8023-0A20801F02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29603E15-8B21-4864-B2CF-EDDA1DE73DAE}"/>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119187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A7019B-A241-44D6-AE58-9D331337FF5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30093F7-820A-489A-8BAE-6CA709A46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1BA25F4-D659-4818-B51E-F74959C79A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4CAC2E72-6785-4237-BA94-CF33C1627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35457CC-EEBA-4051-8432-51C0BBE261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834AF753-84A2-4D69-AB24-989FBAC7CDE1}"/>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8" name="Footer Placeholder 7">
            <a:extLst>
              <a:ext uri="{FF2B5EF4-FFF2-40B4-BE49-F238E27FC236}">
                <a16:creationId xmlns="" xmlns:a16="http://schemas.microsoft.com/office/drawing/2014/main" id="{958FA319-9814-4941-B9D0-D58CAAE9B9A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E1102167-D5A1-4FBE-9695-02774D414414}"/>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509630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CC48A1-006C-4844-BFFF-A1D37A5224A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4FA3E0AD-D30A-4575-8186-510E27A24904}"/>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4" name="Footer Placeholder 3">
            <a:extLst>
              <a:ext uri="{FF2B5EF4-FFF2-40B4-BE49-F238E27FC236}">
                <a16:creationId xmlns="" xmlns:a16="http://schemas.microsoft.com/office/drawing/2014/main" id="{113D2AFE-82FC-42F3-9419-BBC714D9A2C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DE451725-4EC8-4B8A-B928-6C5FC8FB8589}"/>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414352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2AFD028-60DB-49EB-9E1D-246FEA1EE450}"/>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3" name="Footer Placeholder 2">
            <a:extLst>
              <a:ext uri="{FF2B5EF4-FFF2-40B4-BE49-F238E27FC236}">
                <a16:creationId xmlns="" xmlns:a16="http://schemas.microsoft.com/office/drawing/2014/main" id="{515BE51A-9078-42D5-8CBF-EDE56B2D7ED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512134F-87C1-47B1-AE31-117D38ADD469}"/>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05979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0F083F-5CBC-4531-99E9-560EBDB82D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43556C62-0EA4-4689-B1F4-754D98FC4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3302C969-A565-4247-847E-8845729C4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E184E30-C1F5-4E5B-B4ED-A52D2518AE88}"/>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6" name="Footer Placeholder 5">
            <a:extLst>
              <a:ext uri="{FF2B5EF4-FFF2-40B4-BE49-F238E27FC236}">
                <a16:creationId xmlns="" xmlns:a16="http://schemas.microsoft.com/office/drawing/2014/main" id="{3E2580D6-EE97-49D4-9C23-C6B7C71AB2D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85C233E9-E37D-49EA-9913-C8B7A04B0EB0}"/>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330036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390CFF-C325-48F4-9D0E-D392F6043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DC132AD3-02A5-4F9D-B20A-878D967CD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6E0A0742-C36A-4AC9-976C-32CE482B8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F7F7A25-0E6C-4F1C-99A2-6BF300D2AB2C}"/>
              </a:ext>
            </a:extLst>
          </p:cNvPr>
          <p:cNvSpPr>
            <a:spLocks noGrp="1"/>
          </p:cNvSpPr>
          <p:nvPr>
            <p:ph type="dt" sz="half" idx="10"/>
          </p:nvPr>
        </p:nvSpPr>
        <p:spPr/>
        <p:txBody>
          <a:bodyPr/>
          <a:lstStyle/>
          <a:p>
            <a:fld id="{EDADE743-382B-42E5-AA6E-FB8C9D08DE14}" type="datetimeFigureOut">
              <a:rPr lang="vi-VN" smtClean="0"/>
              <a:t>24/03/2025</a:t>
            </a:fld>
            <a:endParaRPr lang="vi-VN"/>
          </a:p>
        </p:txBody>
      </p:sp>
      <p:sp>
        <p:nvSpPr>
          <p:cNvPr id="6" name="Footer Placeholder 5">
            <a:extLst>
              <a:ext uri="{FF2B5EF4-FFF2-40B4-BE49-F238E27FC236}">
                <a16:creationId xmlns="" xmlns:a16="http://schemas.microsoft.com/office/drawing/2014/main" id="{B20C1333-32A5-45DE-B53A-C3A0F7E71C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44D1D47D-7157-4973-A2C4-C0D628FB02F2}"/>
              </a:ext>
            </a:extLst>
          </p:cNvPr>
          <p:cNvSpPr>
            <a:spLocks noGrp="1"/>
          </p:cNvSpPr>
          <p:nvPr>
            <p:ph type="sldNum" sz="quarter" idx="12"/>
          </p:nvPr>
        </p:nvSpPr>
        <p:spPr/>
        <p:txBody>
          <a:bodyPr/>
          <a:lstStyle/>
          <a:p>
            <a:fld id="{B5ACA366-9975-4146-96E3-1AE2AEA6DAD0}" type="slidenum">
              <a:rPr lang="vi-VN" smtClean="0"/>
              <a:t>‹#›</a:t>
            </a:fld>
            <a:endParaRPr lang="vi-VN"/>
          </a:p>
        </p:txBody>
      </p:sp>
    </p:spTree>
    <p:extLst>
      <p:ext uri="{BB962C8B-B14F-4D97-AF65-F5344CB8AC3E}">
        <p14:creationId xmlns:p14="http://schemas.microsoft.com/office/powerpoint/2010/main" val="48246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CC02303-E879-4C0D-856C-023DBB00E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0054DF5C-B88E-45EA-AD48-9419C4D15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511D2F02-A6C2-4BBA-9DC2-FA2908660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DE743-382B-42E5-AA6E-FB8C9D08DE14}" type="datetimeFigureOut">
              <a:rPr lang="vi-VN" smtClean="0"/>
              <a:t>24/03/2025</a:t>
            </a:fld>
            <a:endParaRPr lang="vi-VN"/>
          </a:p>
        </p:txBody>
      </p:sp>
      <p:sp>
        <p:nvSpPr>
          <p:cNvPr id="5" name="Footer Placeholder 4">
            <a:extLst>
              <a:ext uri="{FF2B5EF4-FFF2-40B4-BE49-F238E27FC236}">
                <a16:creationId xmlns="" xmlns:a16="http://schemas.microsoft.com/office/drawing/2014/main" id="{734AB2EF-27C1-4457-80C0-54E0622493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884C868D-E9CB-4F6D-B6A3-CD2685B02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A366-9975-4146-96E3-1AE2AEA6DAD0}" type="slidenum">
              <a:rPr lang="vi-VN" smtClean="0"/>
              <a:t>‹#›</a:t>
            </a:fld>
            <a:endParaRPr lang="vi-VN"/>
          </a:p>
        </p:txBody>
      </p:sp>
    </p:spTree>
    <p:extLst>
      <p:ext uri="{BB962C8B-B14F-4D97-AF65-F5344CB8AC3E}">
        <p14:creationId xmlns:p14="http://schemas.microsoft.com/office/powerpoint/2010/main" val="28850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wmf"/><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jpeg"/><Relationship Id="rId7" Type="http://schemas.openxmlformats.org/officeDocument/2006/relationships/image" Target="../media/image33.gif"/><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FC19F3F-5C0C-4D11-BFC4-2A3EB2B69E81}"/>
              </a:ext>
            </a:extLst>
          </p:cNvPr>
          <p:cNvSpPr txBox="1"/>
          <p:nvPr/>
        </p:nvSpPr>
        <p:spPr>
          <a:xfrm>
            <a:off x="3552825" y="2333625"/>
            <a:ext cx="8305799" cy="1169551"/>
          </a:xfrm>
          <a:prstGeom prst="rect">
            <a:avLst/>
          </a:prstGeom>
          <a:noFill/>
        </p:spPr>
        <p:txBody>
          <a:bodyPr wrap="square" rtlCol="0">
            <a:spAutoFit/>
          </a:bodyPr>
          <a:lstStyle/>
          <a:p>
            <a:r>
              <a:rPr lang="en-US" sz="7000" b="1" dirty="0" err="1">
                <a:solidFill>
                  <a:srgbClr val="FF0000"/>
                </a:solidFill>
                <a:latin typeface="Times New Roman" panose="02020603050405020304" pitchFamily="18" charset="0"/>
                <a:cs typeface="Times New Roman" panose="02020603050405020304" pitchFamily="18" charset="0"/>
              </a:rPr>
              <a:t>Ôn</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lại</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kiến</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thức</a:t>
            </a:r>
            <a:r>
              <a:rPr lang="en-US" sz="7000" b="1" dirty="0">
                <a:solidFill>
                  <a:srgbClr val="FF0000"/>
                </a:solidFill>
                <a:latin typeface="Times New Roman" panose="02020603050405020304" pitchFamily="18" charset="0"/>
                <a:cs typeface="Times New Roman" panose="02020603050405020304" pitchFamily="18" charset="0"/>
              </a:rPr>
              <a:t> </a:t>
            </a:r>
            <a:r>
              <a:rPr lang="en-US" sz="7000" b="1" dirty="0" err="1">
                <a:solidFill>
                  <a:srgbClr val="FF0000"/>
                </a:solidFill>
                <a:latin typeface="Times New Roman" panose="02020603050405020304" pitchFamily="18" charset="0"/>
                <a:cs typeface="Times New Roman" panose="02020603050405020304" pitchFamily="18" charset="0"/>
              </a:rPr>
              <a:t>cũ</a:t>
            </a:r>
            <a:endParaRPr lang="en-US" sz="7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37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E694CD0-5D1B-4EFF-817A-A2260828B540}"/>
              </a:ext>
            </a:extLst>
          </p:cNvPr>
          <p:cNvSpPr txBox="1"/>
          <p:nvPr/>
        </p:nvSpPr>
        <p:spPr>
          <a:xfrm>
            <a:off x="257175" y="1039058"/>
            <a:ext cx="7472363" cy="4939814"/>
          </a:xfrm>
          <a:prstGeom prst="rect">
            <a:avLst/>
          </a:prstGeom>
          <a:noFill/>
        </p:spPr>
        <p:txBody>
          <a:bodyPr wrap="square">
            <a:spAutoFit/>
          </a:bodyPr>
          <a:lstStyle/>
          <a:p>
            <a:r>
              <a:rPr lang="vi-VN" sz="4500" b="0" i="0" dirty="0">
                <a:solidFill>
                  <a:srgbClr val="4A4A4A"/>
                </a:solidFill>
                <a:effectLst/>
                <a:latin typeface="+mj-lt"/>
              </a:rPr>
              <a:t>Khi đẩy hoặc kéo vật này chuyển động trượt trên bề mặt của vật kia, giữa hai vật xuất hiện </a:t>
            </a:r>
            <a:r>
              <a:rPr lang="vi-VN" sz="4500" b="1" i="0" dirty="0">
                <a:solidFill>
                  <a:srgbClr val="363636"/>
                </a:solidFill>
                <a:effectLst/>
                <a:latin typeface="+mj-lt"/>
              </a:rPr>
              <a:t>lực ma sát</a:t>
            </a:r>
            <a:r>
              <a:rPr lang="vi-VN" sz="4500" b="0" i="0" dirty="0">
                <a:solidFill>
                  <a:srgbClr val="4A4A4A"/>
                </a:solidFill>
                <a:effectLst/>
                <a:latin typeface="+mj-lt"/>
              </a:rPr>
              <a:t> chống lại chuyển động. </a:t>
            </a:r>
            <a:endParaRPr lang="en-US" sz="4500" b="0" i="0" dirty="0">
              <a:solidFill>
                <a:srgbClr val="4A4A4A"/>
              </a:solidFill>
              <a:effectLst/>
              <a:latin typeface="+mj-lt"/>
            </a:endParaRPr>
          </a:p>
          <a:p>
            <a:r>
              <a:rPr lang="vi-VN" sz="4500" b="0" i="0" dirty="0">
                <a:solidFill>
                  <a:srgbClr val="4A4A4A"/>
                </a:solidFill>
                <a:effectLst/>
                <a:latin typeface="+mj-lt"/>
              </a:rPr>
              <a:t>Lực ma sát trong trường hợp này là </a:t>
            </a:r>
            <a:r>
              <a:rPr lang="vi-VN" sz="4500" b="1" i="0" dirty="0">
                <a:solidFill>
                  <a:srgbClr val="FF0000"/>
                </a:solidFill>
                <a:effectLst/>
                <a:latin typeface="+mj-lt"/>
              </a:rPr>
              <a:t>lực ma sát trượt</a:t>
            </a:r>
            <a:r>
              <a:rPr lang="vi-VN" sz="4500" b="0" i="0" dirty="0">
                <a:solidFill>
                  <a:srgbClr val="FF0000"/>
                </a:solidFill>
                <a:effectLst/>
                <a:latin typeface="+mj-lt"/>
              </a:rPr>
              <a:t>.</a:t>
            </a:r>
            <a:endParaRPr lang="en-US" sz="4500" dirty="0">
              <a:solidFill>
                <a:srgbClr val="FF0000"/>
              </a:solidFill>
              <a:latin typeface="+mj-lt"/>
            </a:endParaRPr>
          </a:p>
        </p:txBody>
      </p:sp>
      <p:pic>
        <p:nvPicPr>
          <p:cNvPr id="7" name="Picture 6">
            <a:extLst>
              <a:ext uri="{FF2B5EF4-FFF2-40B4-BE49-F238E27FC236}">
                <a16:creationId xmlns="" xmlns:a16="http://schemas.microsoft.com/office/drawing/2014/main" id="{04B8D2E8-049C-4BB5-8EE7-536604E9F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751" y="959197"/>
            <a:ext cx="4476750" cy="5019675"/>
          </a:xfrm>
          <a:prstGeom prst="rect">
            <a:avLst/>
          </a:prstGeom>
        </p:spPr>
      </p:pic>
    </p:spTree>
    <p:extLst>
      <p:ext uri="{BB962C8B-B14F-4D97-AF65-F5344CB8AC3E}">
        <p14:creationId xmlns:p14="http://schemas.microsoft.com/office/powerpoint/2010/main" val="2956808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2"/>
          <p:cNvSpPr>
            <a:spLocks noChangeArrowheads="1"/>
          </p:cNvSpPr>
          <p:nvPr/>
        </p:nvSpPr>
        <p:spPr bwMode="auto">
          <a:xfrm>
            <a:off x="7382933" y="3248025"/>
            <a:ext cx="2032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57" name="Rectangle 3"/>
          <p:cNvSpPr>
            <a:spLocks noChangeArrowheads="1"/>
          </p:cNvSpPr>
          <p:nvPr/>
        </p:nvSpPr>
        <p:spPr bwMode="auto">
          <a:xfrm>
            <a:off x="7179733" y="3248025"/>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58" name="Rectangle 4"/>
          <p:cNvSpPr>
            <a:spLocks noChangeArrowheads="1"/>
          </p:cNvSpPr>
          <p:nvPr/>
        </p:nvSpPr>
        <p:spPr bwMode="auto">
          <a:xfrm>
            <a:off x="7586133" y="3248025"/>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59" name="Rectangle 5"/>
          <p:cNvSpPr>
            <a:spLocks noChangeArrowheads="1"/>
          </p:cNvSpPr>
          <p:nvPr/>
        </p:nvSpPr>
        <p:spPr bwMode="auto">
          <a:xfrm>
            <a:off x="7992533" y="3248025"/>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60" name="Rectangle 6"/>
          <p:cNvSpPr>
            <a:spLocks noChangeArrowheads="1"/>
          </p:cNvSpPr>
          <p:nvPr/>
        </p:nvSpPr>
        <p:spPr bwMode="auto">
          <a:xfrm>
            <a:off x="7789333" y="3248025"/>
            <a:ext cx="2032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pic>
        <p:nvPicPr>
          <p:cNvPr id="61" name="Picture 7" descr="Wooden-Matches-Block-of-100-Fitz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300" y="1717675"/>
            <a:ext cx="293793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8"/>
          <p:cNvSpPr>
            <a:spLocks noChangeArrowheads="1"/>
          </p:cNvSpPr>
          <p:nvPr/>
        </p:nvSpPr>
        <p:spPr bwMode="auto">
          <a:xfrm>
            <a:off x="4102100" y="1676400"/>
            <a:ext cx="2032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63" name="Rectangle 9"/>
          <p:cNvSpPr>
            <a:spLocks noChangeArrowheads="1"/>
          </p:cNvSpPr>
          <p:nvPr/>
        </p:nvSpPr>
        <p:spPr bwMode="auto">
          <a:xfrm>
            <a:off x="2927351" y="1676400"/>
            <a:ext cx="1589616"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64" name="Oval 10"/>
          <p:cNvSpPr>
            <a:spLocks noChangeArrowheads="1"/>
          </p:cNvSpPr>
          <p:nvPr/>
        </p:nvSpPr>
        <p:spPr bwMode="auto">
          <a:xfrm>
            <a:off x="4169834" y="3222625"/>
            <a:ext cx="791633" cy="338138"/>
          </a:xfrm>
          <a:prstGeom prst="ellipse">
            <a:avLst/>
          </a:prstGeom>
          <a:noFill/>
          <a:ln w="571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65" name="Rectangle 11"/>
          <p:cNvSpPr>
            <a:spLocks noChangeArrowheads="1"/>
          </p:cNvSpPr>
          <p:nvPr/>
        </p:nvSpPr>
        <p:spPr bwMode="auto">
          <a:xfrm>
            <a:off x="4574117" y="3159125"/>
            <a:ext cx="3655483" cy="4572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66" name="Oval 12"/>
          <p:cNvSpPr>
            <a:spLocks noChangeArrowheads="1"/>
          </p:cNvSpPr>
          <p:nvPr/>
        </p:nvSpPr>
        <p:spPr bwMode="auto">
          <a:xfrm>
            <a:off x="8212667" y="3324225"/>
            <a:ext cx="304800" cy="152400"/>
          </a:xfrm>
          <a:prstGeom prst="ellipse">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67" name="AutoShape 13" descr="Papyrus"/>
          <p:cNvSpPr>
            <a:spLocks noChangeArrowheads="1"/>
          </p:cNvSpPr>
          <p:nvPr/>
        </p:nvSpPr>
        <p:spPr bwMode="auto">
          <a:xfrm>
            <a:off x="8398933" y="3006725"/>
            <a:ext cx="2743200" cy="838200"/>
          </a:xfrm>
          <a:prstGeom prst="cube">
            <a:avLst>
              <a:gd name="adj" fmla="val 25000"/>
            </a:avLst>
          </a:prstGeom>
          <a:blipFill dpi="0" rotWithShape="1">
            <a:blip r:embed="rId3"/>
            <a:srcRect/>
            <a:tile tx="0" ty="0" sx="100000" sy="100000" flip="none" algn="tl"/>
          </a:blipFill>
          <a:ln w="9525">
            <a:solidFill>
              <a:schemeClr val="tx1"/>
            </a:solidFill>
            <a:miter lim="800000"/>
            <a:headEnd/>
            <a:tailEnd/>
          </a:ln>
        </p:spPr>
        <p:txBody>
          <a:bodyPr wrap="none" anchor="ctr"/>
          <a:lstStyle/>
          <a:p>
            <a:pPr eaLnBrk="1" hangingPunct="1"/>
            <a:endParaRPr lang="en-US" altLang="en-US"/>
          </a:p>
        </p:txBody>
      </p:sp>
      <p:sp>
        <p:nvSpPr>
          <p:cNvPr id="68" name="Line 16"/>
          <p:cNvSpPr>
            <a:spLocks noChangeShapeType="1"/>
          </p:cNvSpPr>
          <p:nvPr/>
        </p:nvSpPr>
        <p:spPr bwMode="auto">
          <a:xfrm flipV="1">
            <a:off x="2743200" y="3870092"/>
            <a:ext cx="8737600" cy="127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eaLnBrk="1" hangingPunct="1">
              <a:defRPr/>
            </a:pPr>
            <a:endParaRPr lang="en-US"/>
          </a:p>
        </p:txBody>
      </p:sp>
      <p:sp>
        <p:nvSpPr>
          <p:cNvPr id="69" name="Text Box 19"/>
          <p:cNvSpPr txBox="1">
            <a:spLocks noChangeArrowheads="1"/>
          </p:cNvSpPr>
          <p:nvPr/>
        </p:nvSpPr>
        <p:spPr bwMode="auto">
          <a:xfrm>
            <a:off x="8026400" y="2803525"/>
            <a:ext cx="81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latin typeface="Arial" charset="0"/>
              </a:rPr>
              <a:t>F</a:t>
            </a:r>
            <a:r>
              <a:rPr lang="en-US" altLang="en-US" sz="2400" b="1" baseline="-25000">
                <a:latin typeface="Arial" charset="0"/>
              </a:rPr>
              <a:t>k</a:t>
            </a:r>
          </a:p>
        </p:txBody>
      </p:sp>
      <p:sp>
        <p:nvSpPr>
          <p:cNvPr id="70" name="Line 20"/>
          <p:cNvSpPr>
            <a:spLocks noChangeShapeType="1"/>
          </p:cNvSpPr>
          <p:nvPr/>
        </p:nvSpPr>
        <p:spPr bwMode="auto">
          <a:xfrm>
            <a:off x="8128000" y="2803525"/>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 name="Line 19"/>
          <p:cNvSpPr>
            <a:spLocks noChangeShapeType="1"/>
          </p:cNvSpPr>
          <p:nvPr/>
        </p:nvSpPr>
        <p:spPr bwMode="auto">
          <a:xfrm flipH="1">
            <a:off x="6766984" y="3413125"/>
            <a:ext cx="1524000" cy="0"/>
          </a:xfrm>
          <a:prstGeom prst="line">
            <a:avLst/>
          </a:prstGeom>
          <a:noFill/>
          <a:ln w="57150">
            <a:solidFill>
              <a:srgbClr val="0000FF"/>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Line 13"/>
          <p:cNvSpPr>
            <a:spLocks noChangeShapeType="1"/>
          </p:cNvSpPr>
          <p:nvPr/>
        </p:nvSpPr>
        <p:spPr bwMode="auto">
          <a:xfrm>
            <a:off x="7030719" y="3627438"/>
            <a:ext cx="609600" cy="0"/>
          </a:xfrm>
          <a:prstGeom prst="line">
            <a:avLst/>
          </a:prstGeom>
          <a:ln>
            <a:tailEnd type="triangle" w="med" len="med"/>
          </a:ln>
          <a:extLst/>
        </p:spPr>
        <p:style>
          <a:lnRef idx="3">
            <a:schemeClr val="accent6"/>
          </a:lnRef>
          <a:fillRef idx="0">
            <a:schemeClr val="accent6"/>
          </a:fillRef>
          <a:effectRef idx="2">
            <a:schemeClr val="accent6"/>
          </a:effectRef>
          <a:fontRef idx="minor">
            <a:schemeClr val="tx1"/>
          </a:fontRef>
        </p:style>
        <p:txBody>
          <a:bodyPr/>
          <a:lstStyle/>
          <a:p>
            <a:pPr eaLnBrk="1" hangingPunct="1">
              <a:defRPr/>
            </a:pPr>
            <a:endParaRPr lang="en-US"/>
          </a:p>
        </p:txBody>
      </p:sp>
      <p:sp>
        <p:nvSpPr>
          <p:cNvPr id="73" name="Text Box 21"/>
          <p:cNvSpPr txBox="1">
            <a:spLocks noChangeArrowheads="1"/>
          </p:cNvSpPr>
          <p:nvPr/>
        </p:nvSpPr>
        <p:spPr bwMode="auto">
          <a:xfrm>
            <a:off x="7128933" y="4133851"/>
            <a:ext cx="201506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FF0000"/>
                </a:solidFill>
                <a:latin typeface="Arial" charset="0"/>
              </a:rPr>
              <a:t>F</a:t>
            </a:r>
            <a:r>
              <a:rPr lang="en-US" altLang="en-US" sz="2400" b="1" baseline="-25000">
                <a:solidFill>
                  <a:srgbClr val="FF0000"/>
                </a:solidFill>
                <a:latin typeface="Arial" charset="0"/>
              </a:rPr>
              <a:t>ms trượt</a:t>
            </a:r>
          </a:p>
        </p:txBody>
      </p:sp>
      <p:sp>
        <p:nvSpPr>
          <p:cNvPr id="74" name="Line 20"/>
          <p:cNvSpPr>
            <a:spLocks noChangeShapeType="1"/>
          </p:cNvSpPr>
          <p:nvPr/>
        </p:nvSpPr>
        <p:spPr bwMode="auto">
          <a:xfrm rot="10800000" flipH="1">
            <a:off x="6688667" y="3870325"/>
            <a:ext cx="1524000" cy="0"/>
          </a:xfrm>
          <a:prstGeom prst="line">
            <a:avLst/>
          </a:prstGeom>
          <a:noFill/>
          <a:ln w="57150">
            <a:solidFill>
              <a:srgbClr val="FF00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18" y="5029200"/>
            <a:ext cx="12319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 name="Rectangle 1"/>
          <p:cNvSpPr>
            <a:spLocks noChangeArrowheads="1"/>
          </p:cNvSpPr>
          <p:nvPr/>
        </p:nvSpPr>
        <p:spPr bwMode="auto">
          <a:xfrm>
            <a:off x="1703917" y="5018088"/>
            <a:ext cx="1018328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altLang="en-US" sz="3200" b="1"/>
              <a:t>Lực ma sát trượt là lực xuất hiện khi vật trượt trên bề mặt của vật khác</a:t>
            </a:r>
          </a:p>
        </p:txBody>
      </p:sp>
      <p:sp>
        <p:nvSpPr>
          <p:cNvPr id="24607" name="Text Box 13">
            <a:hlinkClick r:id="rId5" action="ppaction://hlinksldjump"/>
          </p:cNvPr>
          <p:cNvSpPr txBox="1">
            <a:spLocks noChangeArrowheads="1"/>
          </p:cNvSpPr>
          <p:nvPr/>
        </p:nvSpPr>
        <p:spPr bwMode="auto">
          <a:xfrm>
            <a:off x="491067" y="866470"/>
            <a:ext cx="8940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vi-VN" altLang="en-US" sz="2800" b="1" dirty="0" smtClean="0">
                <a:solidFill>
                  <a:srgbClr val="003366"/>
                </a:solidFill>
                <a:latin typeface="Arial" charset="0"/>
              </a:rPr>
              <a:t>1.Tìm hiểu s</a:t>
            </a:r>
            <a:r>
              <a:rPr lang="en-US" altLang="en-US" sz="2800" b="1" dirty="0" smtClean="0">
                <a:solidFill>
                  <a:srgbClr val="003366"/>
                </a:solidFill>
                <a:latin typeface="Arial" charset="0"/>
              </a:rPr>
              <a:t>ự </a:t>
            </a:r>
            <a:r>
              <a:rPr lang="en-US" altLang="en-US" sz="2800" b="1" dirty="0" err="1">
                <a:solidFill>
                  <a:srgbClr val="003366"/>
                </a:solidFill>
                <a:latin typeface="Arial" charset="0"/>
              </a:rPr>
              <a:t>xuất</a:t>
            </a:r>
            <a:r>
              <a:rPr lang="en-US" altLang="en-US" sz="2800" b="1" dirty="0">
                <a:solidFill>
                  <a:srgbClr val="003366"/>
                </a:solidFill>
                <a:latin typeface="Arial" charset="0"/>
              </a:rPr>
              <a:t> </a:t>
            </a:r>
            <a:r>
              <a:rPr lang="en-US" altLang="en-US" sz="2800" b="1" dirty="0" err="1">
                <a:solidFill>
                  <a:srgbClr val="003366"/>
                </a:solidFill>
                <a:latin typeface="Arial" charset="0"/>
              </a:rPr>
              <a:t>hiện</a:t>
            </a:r>
            <a:r>
              <a:rPr lang="en-US" altLang="en-US" sz="2800" b="1" dirty="0">
                <a:solidFill>
                  <a:srgbClr val="003366"/>
                </a:solidFill>
                <a:latin typeface="Arial" charset="0"/>
              </a:rPr>
              <a:t> </a:t>
            </a:r>
            <a:r>
              <a:rPr lang="en-US" altLang="en-US" sz="2800" b="1" dirty="0" err="1">
                <a:solidFill>
                  <a:srgbClr val="003366"/>
                </a:solidFill>
                <a:latin typeface="Arial" charset="0"/>
              </a:rPr>
              <a:t>của</a:t>
            </a:r>
            <a:r>
              <a:rPr lang="en-US" altLang="en-US" sz="2800" b="1" dirty="0">
                <a:solidFill>
                  <a:srgbClr val="003366"/>
                </a:solidFill>
                <a:latin typeface="Arial" charset="0"/>
              </a:rPr>
              <a:t> </a:t>
            </a:r>
            <a:r>
              <a:rPr lang="en-US" altLang="en-US" sz="2800" b="1" dirty="0" err="1">
                <a:solidFill>
                  <a:srgbClr val="003366"/>
                </a:solidFill>
                <a:latin typeface="Arial" charset="0"/>
              </a:rPr>
              <a:t>lực</a:t>
            </a:r>
            <a:r>
              <a:rPr lang="en-US" altLang="en-US" sz="2800" b="1" dirty="0">
                <a:solidFill>
                  <a:srgbClr val="003366"/>
                </a:solidFill>
                <a:latin typeface="Arial" charset="0"/>
              </a:rPr>
              <a:t> ma </a:t>
            </a:r>
            <a:r>
              <a:rPr lang="en-US" altLang="en-US" sz="2800" b="1" dirty="0" err="1">
                <a:solidFill>
                  <a:srgbClr val="003366"/>
                </a:solidFill>
                <a:latin typeface="Arial" charset="0"/>
              </a:rPr>
              <a:t>sát</a:t>
            </a:r>
            <a:r>
              <a:rPr lang="en-US" altLang="en-US" sz="2800" b="1" dirty="0">
                <a:solidFill>
                  <a:srgbClr val="003366"/>
                </a:solidFill>
                <a:latin typeface="Arial" charset="0"/>
              </a:rPr>
              <a:t> </a:t>
            </a:r>
            <a:r>
              <a:rPr lang="en-US" altLang="en-US" sz="2800" b="1" dirty="0" err="1">
                <a:solidFill>
                  <a:srgbClr val="003366"/>
                </a:solidFill>
                <a:latin typeface="Arial" charset="0"/>
              </a:rPr>
              <a:t>trượt</a:t>
            </a:r>
            <a:r>
              <a:rPr lang="en-US" altLang="en-US" sz="2800" b="1" dirty="0">
                <a:solidFill>
                  <a:srgbClr val="003366"/>
                </a:solidFill>
                <a:latin typeface="Arial" charset="0"/>
              </a:rPr>
              <a:t>:</a:t>
            </a:r>
            <a:endParaRPr lang="en-US" altLang="en-US" sz="2800" b="1" dirty="0">
              <a:solidFill>
                <a:schemeClr val="accent2"/>
              </a:solidFill>
              <a:latin typeface="Arial" charset="0"/>
            </a:endParaRPr>
          </a:p>
        </p:txBody>
      </p:sp>
    </p:spTree>
    <p:extLst>
      <p:ext uri="{BB962C8B-B14F-4D97-AF65-F5344CB8AC3E}">
        <p14:creationId xmlns:p14="http://schemas.microsoft.com/office/powerpoint/2010/main" val="3151711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2000"/>
                                        <p:tgtEl>
                                          <p:spTgt spid="64"/>
                                        </p:tgtEl>
                                      </p:cBhvr>
                                    </p:animEffect>
                                  </p:childTnLst>
                                </p:cTn>
                              </p:par>
                              <p:par>
                                <p:cTn id="8" presetID="6" presetClass="entr" presetSubtype="16" fill="hold" grpId="2"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circle(in)">
                                      <p:cBhvr>
                                        <p:cTn id="10" dur="2000"/>
                                        <p:tgtEl>
                                          <p:spTgt spid="62"/>
                                        </p:tgtEl>
                                      </p:cBhvr>
                                    </p:animEffect>
                                  </p:childTnLst>
                                </p:cTn>
                              </p:par>
                              <p:par>
                                <p:cTn id="11" presetID="6" presetClass="entr" presetSubtype="16" fill="hold" grpId="2"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circle(in)">
                                      <p:cBhvr>
                                        <p:cTn id="13" dur="2000"/>
                                        <p:tgtEl>
                                          <p:spTgt spid="63"/>
                                        </p:tgtEl>
                                      </p:cBhvr>
                                    </p:animEffect>
                                  </p:childTnLst>
                                </p:cTn>
                              </p:par>
                              <p:par>
                                <p:cTn id="14" presetID="6" presetClass="entr" presetSubtype="16"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circle(in)">
                                      <p:cBhvr>
                                        <p:cTn id="16" dur="2000"/>
                                        <p:tgtEl>
                                          <p:spTgt spid="61"/>
                                        </p:tgtEl>
                                      </p:cBhvr>
                                    </p:animEffect>
                                  </p:childTnLst>
                                </p:cTn>
                              </p:par>
                              <p:par>
                                <p:cTn id="17" presetID="6" presetClass="entr" presetSubtype="16" fill="hold" grpId="2"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circle(in)">
                                      <p:cBhvr>
                                        <p:cTn id="19" dur="2000"/>
                                        <p:tgtEl>
                                          <p:spTgt spid="65"/>
                                        </p:tgtEl>
                                      </p:cBhvr>
                                    </p:animEffect>
                                  </p:childTnLst>
                                </p:cTn>
                              </p:par>
                              <p:par>
                                <p:cTn id="20" presetID="6" presetClass="entr" presetSubtype="16" fill="hold" grpId="2"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circle(in)">
                                      <p:cBhvr>
                                        <p:cTn id="22" dur="2000"/>
                                        <p:tgtEl>
                                          <p:spTgt spid="6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circle(in)">
                                      <p:cBhvr>
                                        <p:cTn id="25" dur="2000"/>
                                        <p:tgtEl>
                                          <p:spTgt spid="7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circle(in)">
                                      <p:cBhvr>
                                        <p:cTn id="28" dur="2000"/>
                                        <p:tgtEl>
                                          <p:spTgt spid="71"/>
                                        </p:tgtEl>
                                      </p:cBhvr>
                                    </p:animEffect>
                                  </p:childTnLst>
                                </p:cTn>
                              </p:par>
                              <p:par>
                                <p:cTn id="29" presetID="6" presetClass="entr" presetSubtype="16" fill="hold" grpId="1"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in)">
                                      <p:cBhvr>
                                        <p:cTn id="31" dur="2000"/>
                                        <p:tgtEl>
                                          <p:spTgt spid="56"/>
                                        </p:tgtEl>
                                      </p:cBhvr>
                                    </p:animEffect>
                                  </p:childTnLst>
                                </p:cTn>
                              </p:par>
                              <p:par>
                                <p:cTn id="32" presetID="6" presetClass="entr" presetSubtype="16" fill="hold" grpId="1"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circle(in)">
                                      <p:cBhvr>
                                        <p:cTn id="34" dur="2000"/>
                                        <p:tgtEl>
                                          <p:spTgt spid="57"/>
                                        </p:tgtEl>
                                      </p:cBhvr>
                                    </p:animEffect>
                                  </p:childTnLst>
                                </p:cTn>
                              </p:par>
                              <p:par>
                                <p:cTn id="35" presetID="6" presetClass="entr" presetSubtype="16" fill="hold" grpId="1"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circle(in)">
                                      <p:cBhvr>
                                        <p:cTn id="37" dur="2000"/>
                                        <p:tgtEl>
                                          <p:spTgt spid="58"/>
                                        </p:tgtEl>
                                      </p:cBhvr>
                                    </p:animEffect>
                                  </p:childTnLst>
                                </p:cTn>
                              </p:par>
                              <p:par>
                                <p:cTn id="38" presetID="6" presetClass="entr" presetSubtype="16" fill="hold" grpId="1"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circle(in)">
                                      <p:cBhvr>
                                        <p:cTn id="40" dur="2000"/>
                                        <p:tgtEl>
                                          <p:spTgt spid="59"/>
                                        </p:tgtEl>
                                      </p:cBhvr>
                                    </p:animEffect>
                                  </p:childTnLst>
                                </p:cTn>
                              </p:par>
                              <p:par>
                                <p:cTn id="41" presetID="6" presetClass="entr" presetSubtype="16" fill="hold" grpId="1"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circle(in)">
                                      <p:cBhvr>
                                        <p:cTn id="43" dur="2000"/>
                                        <p:tgtEl>
                                          <p:spTgt spid="60"/>
                                        </p:tgtEl>
                                      </p:cBhvr>
                                    </p:animEffect>
                                  </p:childTnLst>
                                </p:cTn>
                              </p:par>
                              <p:par>
                                <p:cTn id="44" presetID="6" presetClass="entr" presetSubtype="16" fill="hold" grpId="1"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circle(in)">
                                      <p:cBhvr>
                                        <p:cTn id="46" dur="2000"/>
                                        <p:tgtEl>
                                          <p:spTgt spid="66"/>
                                        </p:tgtEl>
                                      </p:cBhvr>
                                    </p:animEffect>
                                  </p:childTnLst>
                                </p:cTn>
                              </p:par>
                              <p:par>
                                <p:cTn id="47" presetID="6" presetClass="entr" presetSubtype="16" fill="hold" grpId="1"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circle(in)">
                                      <p:cBhvr>
                                        <p:cTn id="49" dur="2000"/>
                                        <p:tgtEl>
                                          <p:spTgt spid="67"/>
                                        </p:tgtEl>
                                      </p:cBhvr>
                                    </p:animEffect>
                                  </p:childTnLst>
                                </p:cTn>
                              </p:par>
                              <p:par>
                                <p:cTn id="50" presetID="6" presetClass="entr" presetSubtype="16" fill="hold"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circle(in)">
                                      <p:cBhvr>
                                        <p:cTn id="52" dur="2000"/>
                                        <p:tgtEl>
                                          <p:spTgt spid="6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grpId="0" nodeType="clickEffect">
                                  <p:stCondLst>
                                    <p:cond delay="0"/>
                                  </p:stCondLst>
                                  <p:childTnLst>
                                    <p:animMotion origin="layout" path="M 8.33333E-7 -4.44444E-6 L -0.08333 -4.44444E-6 " pathEditMode="relative" rAng="0" ptsTypes="AA">
                                      <p:cBhvr>
                                        <p:cTn id="56" dur="2000" fill="hold"/>
                                        <p:tgtEl>
                                          <p:spTgt spid="64"/>
                                        </p:tgtEl>
                                        <p:attrNameLst>
                                          <p:attrName>ppt_x</p:attrName>
                                          <p:attrName>ppt_y</p:attrName>
                                        </p:attrNameLst>
                                      </p:cBhvr>
                                      <p:rCtr x="-4167" y="0"/>
                                    </p:animMotion>
                                  </p:childTnLst>
                                </p:cTn>
                              </p:par>
                              <p:par>
                                <p:cTn id="57" presetID="0" presetClass="path" presetSubtype="0" accel="50000" decel="50000" fill="hold" grpId="0" nodeType="withEffect">
                                  <p:stCondLst>
                                    <p:cond delay="0"/>
                                  </p:stCondLst>
                                  <p:childTnLst>
                                    <p:animMotion origin="layout" path="M -1.66667E-6 -1.11111E-6 L -0.08333 -1.11111E-6 " pathEditMode="relative" rAng="0" ptsTypes="AA">
                                      <p:cBhvr>
                                        <p:cTn id="58" dur="2000" fill="hold"/>
                                        <p:tgtEl>
                                          <p:spTgt spid="62"/>
                                        </p:tgtEl>
                                        <p:attrNameLst>
                                          <p:attrName>ppt_x</p:attrName>
                                          <p:attrName>ppt_y</p:attrName>
                                        </p:attrNameLst>
                                      </p:cBhvr>
                                      <p:rCtr x="-4167" y="0"/>
                                    </p:animMotion>
                                  </p:childTnLst>
                                </p:cTn>
                              </p:par>
                              <p:par>
                                <p:cTn id="59" presetID="0" presetClass="path" presetSubtype="0" accel="50000" decel="50000" fill="hold" grpId="0" nodeType="withEffect">
                                  <p:stCondLst>
                                    <p:cond delay="0"/>
                                  </p:stCondLst>
                                  <p:childTnLst>
                                    <p:animMotion origin="layout" path="M 1.66667E-6 -1.11111E-6 L -0.08333 -1.11111E-6 " pathEditMode="relative" rAng="0" ptsTypes="AA">
                                      <p:cBhvr>
                                        <p:cTn id="60" dur="2000" fill="hold"/>
                                        <p:tgtEl>
                                          <p:spTgt spid="63"/>
                                        </p:tgtEl>
                                        <p:attrNameLst>
                                          <p:attrName>ppt_x</p:attrName>
                                          <p:attrName>ppt_y</p:attrName>
                                        </p:attrNameLst>
                                      </p:cBhvr>
                                      <p:rCtr x="-4167" y="0"/>
                                    </p:animMotion>
                                  </p:childTnLst>
                                </p:cTn>
                              </p:par>
                              <p:par>
                                <p:cTn id="61" presetID="0" presetClass="path" presetSubtype="0" accel="50000" decel="50000" fill="hold" nodeType="withEffect">
                                  <p:stCondLst>
                                    <p:cond delay="0"/>
                                  </p:stCondLst>
                                  <p:childTnLst>
                                    <p:animMotion origin="layout" path="M 2.22222E-6 -1.11111E-6 L -0.08334 -1.11111E-6 " pathEditMode="relative" rAng="0" ptsTypes="AA">
                                      <p:cBhvr>
                                        <p:cTn id="62" dur="2000" fill="hold"/>
                                        <p:tgtEl>
                                          <p:spTgt spid="61"/>
                                        </p:tgtEl>
                                        <p:attrNameLst>
                                          <p:attrName>ppt_x</p:attrName>
                                          <p:attrName>ppt_y</p:attrName>
                                        </p:attrNameLst>
                                      </p:cBhvr>
                                      <p:rCtr x="-4167" y="0"/>
                                    </p:animMotion>
                                  </p:childTnLst>
                                </p:cTn>
                              </p:par>
                              <p:par>
                                <p:cTn id="63" presetID="0" presetClass="path" presetSubtype="0" accel="50000" decel="50000" fill="hold" grpId="0" nodeType="withEffect">
                                  <p:stCondLst>
                                    <p:cond delay="0"/>
                                  </p:stCondLst>
                                  <p:childTnLst>
                                    <p:animMotion origin="layout" path="M 0 -1.48148E-6 L -0.08333 -1.48148E-6 " pathEditMode="relative" rAng="0" ptsTypes="AA">
                                      <p:cBhvr>
                                        <p:cTn id="64" dur="2000" fill="hold"/>
                                        <p:tgtEl>
                                          <p:spTgt spid="65"/>
                                        </p:tgtEl>
                                        <p:attrNameLst>
                                          <p:attrName>ppt_x</p:attrName>
                                          <p:attrName>ppt_y</p:attrName>
                                        </p:attrNameLst>
                                      </p:cBhvr>
                                      <p:rCtr x="-4167" y="0"/>
                                    </p:animMotion>
                                  </p:childTnLst>
                                </p:cTn>
                              </p:par>
                              <p:par>
                                <p:cTn id="65" presetID="3" presetClass="entr" presetSubtype="1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blinds(horizontal)">
                                      <p:cBhvr>
                                        <p:cTn id="67" dur="500"/>
                                        <p:tgtEl>
                                          <p:spTgt spid="69"/>
                                        </p:tgtEl>
                                      </p:cBhvr>
                                    </p:animEffect>
                                  </p:childTnLst>
                                </p:cTn>
                              </p:par>
                              <p:par>
                                <p:cTn id="68" presetID="3" presetClass="entr" presetSubtype="10" fill="hold" grpId="1"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blinds(horizontal)">
                                      <p:cBhvr>
                                        <p:cTn id="70" dur="500"/>
                                        <p:tgtEl>
                                          <p:spTgt spid="70"/>
                                        </p:tgtEl>
                                      </p:cBhvr>
                                    </p:animEffect>
                                  </p:childTnLst>
                                </p:cTn>
                              </p:par>
                            </p:childTnLst>
                          </p:cTn>
                        </p:par>
                        <p:par>
                          <p:cTn id="71" fill="hold" nodeType="afterGroup">
                            <p:stCondLst>
                              <p:cond delay="2000"/>
                            </p:stCondLst>
                            <p:childTnLst>
                              <p:par>
                                <p:cTn id="72" presetID="3" presetClass="entr" presetSubtype="10" fill="hold" grpId="1" nodeType="after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blinds(horizontal)">
                                      <p:cBhvr>
                                        <p:cTn id="74" dur="500"/>
                                        <p:tgtEl>
                                          <p:spTgt spid="7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5" presetClass="path" presetSubtype="0" accel="50000" decel="50000" fill="hold" grpId="1" nodeType="clickEffect">
                                  <p:stCondLst>
                                    <p:cond delay="0"/>
                                  </p:stCondLst>
                                  <p:childTnLst>
                                    <p:animMotion origin="layout" path="M 8.33333E-7 -4.44444E-6 L -0.25 -4.44444E-6 " pathEditMode="relative" rAng="0" ptsTypes="AA">
                                      <p:cBhvr>
                                        <p:cTn id="78" dur="2000" fill="hold"/>
                                        <p:tgtEl>
                                          <p:spTgt spid="64"/>
                                        </p:tgtEl>
                                        <p:attrNameLst>
                                          <p:attrName>ppt_x</p:attrName>
                                          <p:attrName>ppt_y</p:attrName>
                                        </p:attrNameLst>
                                      </p:cBhvr>
                                      <p:rCtr x="-12500" y="0"/>
                                    </p:animMotion>
                                  </p:childTnLst>
                                </p:cTn>
                              </p:par>
                              <p:par>
                                <p:cTn id="79" presetID="35" presetClass="path" presetSubtype="0" accel="50000" decel="50000" fill="hold" grpId="1" nodeType="withEffect">
                                  <p:stCondLst>
                                    <p:cond delay="0"/>
                                  </p:stCondLst>
                                  <p:childTnLst>
                                    <p:animMotion origin="layout" path="M -1.66667E-6 -1.11111E-6 L -0.25 -1.11111E-6 " pathEditMode="relative" rAng="0" ptsTypes="AA">
                                      <p:cBhvr>
                                        <p:cTn id="80" dur="2000" fill="hold"/>
                                        <p:tgtEl>
                                          <p:spTgt spid="62"/>
                                        </p:tgtEl>
                                        <p:attrNameLst>
                                          <p:attrName>ppt_x</p:attrName>
                                          <p:attrName>ppt_y</p:attrName>
                                        </p:attrNameLst>
                                      </p:cBhvr>
                                      <p:rCtr x="-12500" y="0"/>
                                    </p:animMotion>
                                  </p:childTnLst>
                                </p:cTn>
                              </p:par>
                              <p:par>
                                <p:cTn id="81" presetID="35" presetClass="path" presetSubtype="0" accel="50000" decel="50000" fill="hold" grpId="1" nodeType="withEffect">
                                  <p:stCondLst>
                                    <p:cond delay="0"/>
                                  </p:stCondLst>
                                  <p:childTnLst>
                                    <p:animMotion origin="layout" path="M 1.66667E-6 -1.11111E-6 L -0.25 -1.11111E-6 " pathEditMode="relative" rAng="0" ptsTypes="AA">
                                      <p:cBhvr>
                                        <p:cTn id="82" dur="2000" fill="hold"/>
                                        <p:tgtEl>
                                          <p:spTgt spid="63"/>
                                        </p:tgtEl>
                                        <p:attrNameLst>
                                          <p:attrName>ppt_x</p:attrName>
                                          <p:attrName>ppt_y</p:attrName>
                                        </p:attrNameLst>
                                      </p:cBhvr>
                                      <p:rCtr x="-12500" y="0"/>
                                    </p:animMotion>
                                  </p:childTnLst>
                                </p:cTn>
                              </p:par>
                              <p:par>
                                <p:cTn id="83" presetID="35" presetClass="path" presetSubtype="0" accel="50000" decel="50000" fill="hold" nodeType="withEffect">
                                  <p:stCondLst>
                                    <p:cond delay="0"/>
                                  </p:stCondLst>
                                  <p:childTnLst>
                                    <p:animMotion origin="layout" path="M 2.22222E-6 -1.11111E-6 L -0.25 -1.11111E-6 " pathEditMode="relative" rAng="0" ptsTypes="AA">
                                      <p:cBhvr>
                                        <p:cTn id="84" dur="2000" fill="hold"/>
                                        <p:tgtEl>
                                          <p:spTgt spid="61"/>
                                        </p:tgtEl>
                                        <p:attrNameLst>
                                          <p:attrName>ppt_x</p:attrName>
                                          <p:attrName>ppt_y</p:attrName>
                                        </p:attrNameLst>
                                      </p:cBhvr>
                                      <p:rCtr x="-12500" y="0"/>
                                    </p:animMotion>
                                  </p:childTnLst>
                                </p:cTn>
                              </p:par>
                              <p:par>
                                <p:cTn id="85" presetID="35" presetClass="path" presetSubtype="0" accel="50000" decel="50000" fill="hold" grpId="1" nodeType="withEffect">
                                  <p:stCondLst>
                                    <p:cond delay="0"/>
                                  </p:stCondLst>
                                  <p:childTnLst>
                                    <p:animMotion origin="layout" path="M 0 -1.48148E-6 L -0.25 -1.48148E-6 " pathEditMode="relative" rAng="0" ptsTypes="AA">
                                      <p:cBhvr>
                                        <p:cTn id="86" dur="2000" fill="hold"/>
                                        <p:tgtEl>
                                          <p:spTgt spid="65"/>
                                        </p:tgtEl>
                                        <p:attrNameLst>
                                          <p:attrName>ppt_x</p:attrName>
                                          <p:attrName>ppt_y</p:attrName>
                                        </p:attrNameLst>
                                      </p:cBhvr>
                                      <p:rCtr x="-12500" y="0"/>
                                    </p:animMotion>
                                  </p:childTnLst>
                                </p:cTn>
                              </p:par>
                              <p:par>
                                <p:cTn id="87" presetID="35" presetClass="path" presetSubtype="0" accel="50000" decel="50000" fill="hold" grpId="1" nodeType="withEffect">
                                  <p:stCondLst>
                                    <p:cond delay="0"/>
                                  </p:stCondLst>
                                  <p:childTnLst>
                                    <p:animMotion origin="layout" path="M 3.33333E-6 3.7037E-7 L -0.25 3.7037E-7 " pathEditMode="relative" rAng="0" ptsTypes="AA">
                                      <p:cBhvr>
                                        <p:cTn id="88" dur="2000" fill="hold"/>
                                        <p:tgtEl>
                                          <p:spTgt spid="69"/>
                                        </p:tgtEl>
                                        <p:attrNameLst>
                                          <p:attrName>ppt_x</p:attrName>
                                          <p:attrName>ppt_y</p:attrName>
                                        </p:attrNameLst>
                                      </p:cBhvr>
                                      <p:rCtr x="-12500" y="0"/>
                                    </p:animMotion>
                                  </p:childTnLst>
                                </p:cTn>
                              </p:par>
                              <p:par>
                                <p:cTn id="89" presetID="35" presetClass="path" presetSubtype="0" accel="50000" decel="50000" fill="hold" grpId="2" nodeType="withEffect">
                                  <p:stCondLst>
                                    <p:cond delay="0"/>
                                  </p:stCondLst>
                                  <p:childTnLst>
                                    <p:animMotion origin="layout" path="M 3.33333E-6 3.7037E-6 L -0.25 3.7037E-6 " pathEditMode="relative" rAng="0" ptsTypes="AA">
                                      <p:cBhvr>
                                        <p:cTn id="90" dur="2000" fill="hold"/>
                                        <p:tgtEl>
                                          <p:spTgt spid="70"/>
                                        </p:tgtEl>
                                        <p:attrNameLst>
                                          <p:attrName>ppt_x</p:attrName>
                                          <p:attrName>ppt_y</p:attrName>
                                        </p:attrNameLst>
                                      </p:cBhvr>
                                      <p:rCtr x="-12500" y="0"/>
                                    </p:animMotion>
                                  </p:childTnLst>
                                </p:cTn>
                              </p:par>
                              <p:par>
                                <p:cTn id="91" presetID="35" presetClass="path" presetSubtype="0" accel="50000" decel="50000" fill="hold" grpId="2" nodeType="withEffect">
                                  <p:stCondLst>
                                    <p:cond delay="0"/>
                                  </p:stCondLst>
                                  <p:childTnLst>
                                    <p:animMotion origin="layout" path="M -4.72222E-6 4.81481E-6 L -0.25 4.81481E-6 " pathEditMode="relative" rAng="0" ptsTypes="AA">
                                      <p:cBhvr>
                                        <p:cTn id="92" dur="2000" fill="hold"/>
                                        <p:tgtEl>
                                          <p:spTgt spid="71"/>
                                        </p:tgtEl>
                                        <p:attrNameLst>
                                          <p:attrName>ppt_x</p:attrName>
                                          <p:attrName>ppt_y</p:attrName>
                                        </p:attrNameLst>
                                      </p:cBhvr>
                                      <p:rCtr x="-12500" y="0"/>
                                    </p:animMotion>
                                  </p:childTnLst>
                                </p:cTn>
                              </p:par>
                              <p:par>
                                <p:cTn id="93" presetID="35" presetClass="path" presetSubtype="0" accel="50000" decel="50000" fill="hold" grpId="0" nodeType="withEffect">
                                  <p:stCondLst>
                                    <p:cond delay="0"/>
                                  </p:stCondLst>
                                  <p:childTnLst>
                                    <p:animMotion origin="layout" path="M 1.11111E-6 -3.33333E-6 L -0.25 -3.33333E-6 " pathEditMode="relative" rAng="0" ptsTypes="AA">
                                      <p:cBhvr>
                                        <p:cTn id="94" dur="2000" fill="hold"/>
                                        <p:tgtEl>
                                          <p:spTgt spid="56"/>
                                        </p:tgtEl>
                                        <p:attrNameLst>
                                          <p:attrName>ppt_x</p:attrName>
                                          <p:attrName>ppt_y</p:attrName>
                                        </p:attrNameLst>
                                      </p:cBhvr>
                                      <p:rCtr x="-12500" y="0"/>
                                    </p:animMotion>
                                  </p:childTnLst>
                                </p:cTn>
                              </p:par>
                              <p:par>
                                <p:cTn id="95" presetID="35" presetClass="path" presetSubtype="0" accel="50000" decel="50000" fill="hold" grpId="0" nodeType="withEffect">
                                  <p:stCondLst>
                                    <p:cond delay="0"/>
                                  </p:stCondLst>
                                  <p:childTnLst>
                                    <p:animMotion origin="layout" path="M -2.22222E-6 -3.33333E-6 L -0.25 -3.33333E-6 " pathEditMode="relative" rAng="0" ptsTypes="AA">
                                      <p:cBhvr>
                                        <p:cTn id="96" dur="2000" fill="hold"/>
                                        <p:tgtEl>
                                          <p:spTgt spid="57"/>
                                        </p:tgtEl>
                                        <p:attrNameLst>
                                          <p:attrName>ppt_x</p:attrName>
                                          <p:attrName>ppt_y</p:attrName>
                                        </p:attrNameLst>
                                      </p:cBhvr>
                                      <p:rCtr x="-12500" y="0"/>
                                    </p:animMotion>
                                  </p:childTnLst>
                                </p:cTn>
                              </p:par>
                              <p:par>
                                <p:cTn id="97" presetID="35" presetClass="path" presetSubtype="0" accel="50000" decel="50000" fill="hold" grpId="0" nodeType="withEffect">
                                  <p:stCondLst>
                                    <p:cond delay="0"/>
                                  </p:stCondLst>
                                  <p:childTnLst>
                                    <p:animMotion origin="layout" path="M 4.44444E-6 -3.33333E-6 L -0.25 -3.33333E-6 " pathEditMode="relative" rAng="0" ptsTypes="AA">
                                      <p:cBhvr>
                                        <p:cTn id="98" dur="2000" fill="hold"/>
                                        <p:tgtEl>
                                          <p:spTgt spid="58"/>
                                        </p:tgtEl>
                                        <p:attrNameLst>
                                          <p:attrName>ppt_x</p:attrName>
                                          <p:attrName>ppt_y</p:attrName>
                                        </p:attrNameLst>
                                      </p:cBhvr>
                                      <p:rCtr x="-12500" y="0"/>
                                    </p:animMotion>
                                  </p:childTnLst>
                                </p:cTn>
                              </p:par>
                              <p:par>
                                <p:cTn id="99" presetID="35" presetClass="path" presetSubtype="0" accel="50000" decel="50000" fill="hold" grpId="0" nodeType="withEffect">
                                  <p:stCondLst>
                                    <p:cond delay="0"/>
                                  </p:stCondLst>
                                  <p:childTnLst>
                                    <p:animMotion origin="layout" path="M 1.11111E-6 -3.33333E-6 L -0.25 -3.33333E-6 " pathEditMode="relative" rAng="0" ptsTypes="AA">
                                      <p:cBhvr>
                                        <p:cTn id="100" dur="2000" fill="hold"/>
                                        <p:tgtEl>
                                          <p:spTgt spid="59"/>
                                        </p:tgtEl>
                                        <p:attrNameLst>
                                          <p:attrName>ppt_x</p:attrName>
                                          <p:attrName>ppt_y</p:attrName>
                                        </p:attrNameLst>
                                      </p:cBhvr>
                                      <p:rCtr x="-12500" y="0"/>
                                    </p:animMotion>
                                  </p:childTnLst>
                                </p:cTn>
                              </p:par>
                              <p:par>
                                <p:cTn id="101" presetID="35" presetClass="path" presetSubtype="0" accel="50000" decel="50000" fill="hold" grpId="0" nodeType="withEffect">
                                  <p:stCondLst>
                                    <p:cond delay="0"/>
                                  </p:stCondLst>
                                  <p:childTnLst>
                                    <p:animMotion origin="layout" path="M -2.22222E-6 -3.33333E-6 L -0.25 -3.33333E-6 " pathEditMode="relative" rAng="0" ptsTypes="AA">
                                      <p:cBhvr>
                                        <p:cTn id="102" dur="2000" fill="hold"/>
                                        <p:tgtEl>
                                          <p:spTgt spid="60"/>
                                        </p:tgtEl>
                                        <p:attrNameLst>
                                          <p:attrName>ppt_x</p:attrName>
                                          <p:attrName>ppt_y</p:attrName>
                                        </p:attrNameLst>
                                      </p:cBhvr>
                                      <p:rCtr x="-12500" y="0"/>
                                    </p:animMotion>
                                  </p:childTnLst>
                                </p:cTn>
                              </p:par>
                              <p:par>
                                <p:cTn id="103" presetID="35" presetClass="path" presetSubtype="0" accel="50000" decel="50000" fill="hold" grpId="0" nodeType="withEffect">
                                  <p:stCondLst>
                                    <p:cond delay="0"/>
                                  </p:stCondLst>
                                  <p:childTnLst>
                                    <p:animMotion origin="layout" path="M -1.11111E-6 -3.33333E-6 L -0.25 -3.33333E-6 " pathEditMode="relative" rAng="0" ptsTypes="AA">
                                      <p:cBhvr>
                                        <p:cTn id="104" dur="2000" fill="hold"/>
                                        <p:tgtEl>
                                          <p:spTgt spid="66"/>
                                        </p:tgtEl>
                                        <p:attrNameLst>
                                          <p:attrName>ppt_x</p:attrName>
                                          <p:attrName>ppt_y</p:attrName>
                                        </p:attrNameLst>
                                      </p:cBhvr>
                                      <p:rCtr x="-12500" y="0"/>
                                    </p:animMotion>
                                  </p:childTnLst>
                                </p:cTn>
                              </p:par>
                              <p:par>
                                <p:cTn id="105" presetID="35" presetClass="path" presetSubtype="0" accel="50000" decel="50000" fill="hold" grpId="0" nodeType="withEffect">
                                  <p:stCondLst>
                                    <p:cond delay="0"/>
                                  </p:stCondLst>
                                  <p:childTnLst>
                                    <p:animMotion origin="layout" path="M 1.11111E-6 2.96296E-6 L -0.25 2.96296E-6 " pathEditMode="relative" rAng="0" ptsTypes="AA">
                                      <p:cBhvr>
                                        <p:cTn id="106" dur="2000" fill="hold"/>
                                        <p:tgtEl>
                                          <p:spTgt spid="67"/>
                                        </p:tgtEl>
                                        <p:attrNameLst>
                                          <p:attrName>ppt_x</p:attrName>
                                          <p:attrName>ppt_y</p:attrName>
                                        </p:attrNameLst>
                                      </p:cBhvr>
                                      <p:rCtr x="-12500" y="0"/>
                                    </p:animMotion>
                                  </p:childTnLst>
                                </p:cTn>
                              </p:par>
                              <p:par>
                                <p:cTn id="107" presetID="35" presetClass="path" presetSubtype="0" accel="50000" decel="50000" fill="hold" nodeType="withEffect">
                                  <p:stCondLst>
                                    <p:cond delay="0"/>
                                  </p:stCondLst>
                                  <p:childTnLst>
                                    <p:animMotion origin="layout" path="M -3.33333E-6 2.22222E-6 L -0.25 2.22222E-6 " pathEditMode="relative" rAng="0" ptsTypes="AA">
                                      <p:cBhvr>
                                        <p:cTn id="108" dur="2000" fill="hold"/>
                                        <p:tgtEl>
                                          <p:spTgt spid="68"/>
                                        </p:tgtEl>
                                        <p:attrNameLst>
                                          <p:attrName>ppt_x</p:attrName>
                                          <p:attrName>ppt_y</p:attrName>
                                        </p:attrNameLst>
                                      </p:cBhvr>
                                      <p:rCtr x="-12500" y="0"/>
                                    </p:animMotion>
                                  </p:childTnLst>
                                </p:cTn>
                              </p:par>
                              <p:par>
                                <p:cTn id="109" presetID="14" presetClass="entr" presetSubtype="1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animEffect transition="in" filter="randombar(horizontal)">
                                      <p:cBhvr>
                                        <p:cTn id="111" dur="500"/>
                                        <p:tgtEl>
                                          <p:spTgt spid="74"/>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randombar(horizontal)">
                                      <p:cBhvr>
                                        <p:cTn id="114" dur="500"/>
                                        <p:tgtEl>
                                          <p:spTgt spid="73"/>
                                        </p:tgtEl>
                                      </p:cBhvr>
                                    </p:animEffect>
                                  </p:childTnLst>
                                </p:cTn>
                              </p:par>
                              <p:par>
                                <p:cTn id="115" presetID="14" presetClass="entr" presetSubtype="10" fill="hold" nodeType="withEffect">
                                  <p:stCondLst>
                                    <p:cond delay="0"/>
                                  </p:stCondLst>
                                  <p:childTnLst>
                                    <p:set>
                                      <p:cBhvr>
                                        <p:cTn id="116" dur="1" fill="hold">
                                          <p:stCondLst>
                                            <p:cond delay="0"/>
                                          </p:stCondLst>
                                        </p:cTn>
                                        <p:tgtEl>
                                          <p:spTgt spid="72"/>
                                        </p:tgtEl>
                                        <p:attrNameLst>
                                          <p:attrName>style.visibility</p:attrName>
                                        </p:attrNameLst>
                                      </p:cBhvr>
                                      <p:to>
                                        <p:strVal val="visible"/>
                                      </p:to>
                                    </p:set>
                                    <p:animEffect transition="in" filter="randombar(horizontal)">
                                      <p:cBhvr>
                                        <p:cTn id="117" dur="500"/>
                                        <p:tgtEl>
                                          <p:spTgt spid="72"/>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3" presetClass="entr" presetSubtype="16" fill="hold" nodeType="clickEffect">
                                  <p:stCondLst>
                                    <p:cond delay="0"/>
                                  </p:stCondLst>
                                  <p:childTnLst>
                                    <p:set>
                                      <p:cBhvr>
                                        <p:cTn id="121" dur="1" fill="hold">
                                          <p:stCondLst>
                                            <p:cond delay="0"/>
                                          </p:stCondLst>
                                        </p:cTn>
                                        <p:tgtEl>
                                          <p:spTgt spid="27"/>
                                        </p:tgtEl>
                                        <p:attrNameLst>
                                          <p:attrName>style.visibility</p:attrName>
                                        </p:attrNameLst>
                                      </p:cBhvr>
                                      <p:to>
                                        <p:strVal val="visible"/>
                                      </p:to>
                                    </p:set>
                                    <p:anim calcmode="lin" valueType="num">
                                      <p:cBhvr>
                                        <p:cTn id="122" dur="500" fill="hold"/>
                                        <p:tgtEl>
                                          <p:spTgt spid="27"/>
                                        </p:tgtEl>
                                        <p:attrNameLst>
                                          <p:attrName>ppt_w</p:attrName>
                                        </p:attrNameLst>
                                      </p:cBhvr>
                                      <p:tavLst>
                                        <p:tav tm="0">
                                          <p:val>
                                            <p:fltVal val="0"/>
                                          </p:val>
                                        </p:tav>
                                        <p:tav tm="100000">
                                          <p:val>
                                            <p:strVal val="#ppt_w"/>
                                          </p:val>
                                        </p:tav>
                                      </p:tavLst>
                                    </p:anim>
                                    <p:anim calcmode="lin" valueType="num">
                                      <p:cBhvr>
                                        <p:cTn id="123" dur="500" fill="hold"/>
                                        <p:tgtEl>
                                          <p:spTgt spid="27"/>
                                        </p:tgtEl>
                                        <p:attrNameLst>
                                          <p:attrName>ppt_h</p:attrName>
                                        </p:attrNameLst>
                                      </p:cBhvr>
                                      <p:tavLst>
                                        <p:tav tm="0">
                                          <p:val>
                                            <p:fltVal val="0"/>
                                          </p:val>
                                        </p:tav>
                                        <p:tav tm="100000">
                                          <p:val>
                                            <p:strVal val="#ppt_h"/>
                                          </p:val>
                                        </p:tav>
                                      </p:tavLst>
                                    </p:anim>
                                    <p:animEffect transition="in" filter="fade">
                                      <p:cBhvr>
                                        <p:cTn id="124" dur="500"/>
                                        <p:tgtEl>
                                          <p:spTgt spid="27"/>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12318"/>
                                        </p:tgtEl>
                                        <p:attrNameLst>
                                          <p:attrName>style.visibility</p:attrName>
                                        </p:attrNameLst>
                                      </p:cBhvr>
                                      <p:to>
                                        <p:strVal val="visible"/>
                                      </p:to>
                                    </p:set>
                                    <p:animEffect transition="in" filter="randombar(horizontal)">
                                      <p:cBhvr>
                                        <p:cTn id="129" dur="500"/>
                                        <p:tgtEl>
                                          <p:spTgt spid="1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7" grpId="0" animBg="1"/>
      <p:bldP spid="67" grpId="1" animBg="1"/>
      <p:bldP spid="69" grpId="0"/>
      <p:bldP spid="69" grpId="1"/>
      <p:bldP spid="69" grpId="2"/>
      <p:bldP spid="70" grpId="0" animBg="1"/>
      <p:bldP spid="70" grpId="1" animBg="1"/>
      <p:bldP spid="70" grpId="2" animBg="1"/>
      <p:bldP spid="71" grpId="0" animBg="1"/>
      <p:bldP spid="71" grpId="1" animBg="1"/>
      <p:bldP spid="71" grpId="2" animBg="1"/>
      <p:bldP spid="73" grpId="0"/>
      <p:bldP spid="74" grpId="0" animBg="1"/>
      <p:bldP spid="123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a:hlinkClick r:id="rId2" action="ppaction://hlinksldjump"/>
          </p:cNvPr>
          <p:cNvSpPr txBox="1">
            <a:spLocks noChangeArrowheads="1"/>
          </p:cNvSpPr>
          <p:nvPr/>
        </p:nvSpPr>
        <p:spPr bwMode="auto">
          <a:xfrm>
            <a:off x="429623" y="239487"/>
            <a:ext cx="5181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dirty="0">
                <a:solidFill>
                  <a:srgbClr val="003366"/>
                </a:solidFill>
                <a:latin typeface="Arial" charset="0"/>
              </a:rPr>
              <a:t>2. </a:t>
            </a:r>
            <a:r>
              <a:rPr lang="en-US" altLang="en-US" sz="2800" b="1" dirty="0" err="1" smtClean="0">
                <a:solidFill>
                  <a:srgbClr val="003366"/>
                </a:solidFill>
                <a:latin typeface="Arial" charset="0"/>
              </a:rPr>
              <a:t>Đặc</a:t>
            </a:r>
            <a:r>
              <a:rPr lang="en-US" altLang="en-US" sz="2800" b="1" dirty="0" smtClean="0">
                <a:solidFill>
                  <a:srgbClr val="003366"/>
                </a:solidFill>
                <a:latin typeface="Arial" charset="0"/>
              </a:rPr>
              <a:t> </a:t>
            </a:r>
            <a:r>
              <a:rPr lang="en-US" altLang="en-US" sz="2800" b="1" dirty="0" err="1">
                <a:solidFill>
                  <a:srgbClr val="003366"/>
                </a:solidFill>
                <a:latin typeface="Arial" charset="0"/>
              </a:rPr>
              <a:t>điểm</a:t>
            </a:r>
            <a:r>
              <a:rPr lang="en-US" altLang="en-US" sz="2800" b="1" dirty="0">
                <a:solidFill>
                  <a:srgbClr val="003366"/>
                </a:solidFill>
                <a:latin typeface="Arial" charset="0"/>
              </a:rPr>
              <a:t>:</a:t>
            </a:r>
          </a:p>
        </p:txBody>
      </p:sp>
      <p:sp>
        <p:nvSpPr>
          <p:cNvPr id="11" name="Text Box 15"/>
          <p:cNvSpPr txBox="1">
            <a:spLocks noChangeArrowheads="1"/>
          </p:cNvSpPr>
          <p:nvPr/>
        </p:nvSpPr>
        <p:spPr bwMode="auto">
          <a:xfrm>
            <a:off x="406400" y="988333"/>
            <a:ext cx="11785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FF"/>
                </a:solidFill>
                <a:latin typeface="Arial" charset="0"/>
              </a:rPr>
              <a:t>a. Điểm đặt: </a:t>
            </a:r>
            <a:r>
              <a:rPr lang="en-US" altLang="en-US" sz="2800">
                <a:solidFill>
                  <a:srgbClr val="0000FF"/>
                </a:solidFill>
                <a:latin typeface="Arial" charset="0"/>
              </a:rPr>
              <a:t>Tại vật, trong phần tiếp xúc giữa 2 vật.</a:t>
            </a:r>
          </a:p>
        </p:txBody>
      </p:sp>
      <p:sp>
        <p:nvSpPr>
          <p:cNvPr id="12" name="Text Box 16"/>
          <p:cNvSpPr txBox="1">
            <a:spLocks noChangeArrowheads="1"/>
          </p:cNvSpPr>
          <p:nvPr/>
        </p:nvSpPr>
        <p:spPr bwMode="auto">
          <a:xfrm>
            <a:off x="406400" y="1440771"/>
            <a:ext cx="11582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just" eaLnBrk="1" hangingPunct="1"/>
            <a:r>
              <a:rPr lang="en-US" altLang="en-US" sz="2800" b="1">
                <a:solidFill>
                  <a:srgbClr val="0000FF"/>
                </a:solidFill>
                <a:latin typeface="Arial" charset="0"/>
              </a:rPr>
              <a:t>b. Phương - chiều: </a:t>
            </a:r>
            <a:r>
              <a:rPr lang="en-US" altLang="en-US" sz="2800">
                <a:solidFill>
                  <a:srgbClr val="0000FF"/>
                </a:solidFill>
                <a:latin typeface="Arial" charset="0"/>
              </a:rPr>
              <a:t>cùng phương và ngược chiều với lực kéo hoặc đẩy của vật.</a:t>
            </a:r>
          </a:p>
        </p:txBody>
      </p:sp>
      <p:sp>
        <p:nvSpPr>
          <p:cNvPr id="10249" name="Rectangle 29" descr="Walnut"/>
          <p:cNvSpPr>
            <a:spLocks noChangeArrowheads="1"/>
          </p:cNvSpPr>
          <p:nvPr/>
        </p:nvSpPr>
        <p:spPr bwMode="auto">
          <a:xfrm>
            <a:off x="711200" y="3309257"/>
            <a:ext cx="10668000" cy="6096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14" name="Rectangle 30" descr="Oak"/>
          <p:cNvSpPr>
            <a:spLocks noChangeArrowheads="1"/>
          </p:cNvSpPr>
          <p:nvPr/>
        </p:nvSpPr>
        <p:spPr bwMode="auto">
          <a:xfrm>
            <a:off x="1930400" y="2852057"/>
            <a:ext cx="1625600" cy="45720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15" name="Group 31"/>
          <p:cNvGrpSpPr>
            <a:grpSpLocks/>
          </p:cNvGrpSpPr>
          <p:nvPr/>
        </p:nvGrpSpPr>
        <p:grpSpPr bwMode="auto">
          <a:xfrm>
            <a:off x="914400" y="2623457"/>
            <a:ext cx="4876800" cy="685800"/>
            <a:chOff x="576" y="1776"/>
            <a:chExt cx="2304" cy="432"/>
          </a:xfrm>
        </p:grpSpPr>
        <p:grpSp>
          <p:nvGrpSpPr>
            <p:cNvPr id="25635" name="Group 32"/>
            <p:cNvGrpSpPr>
              <a:grpSpLocks/>
            </p:cNvGrpSpPr>
            <p:nvPr/>
          </p:nvGrpSpPr>
          <p:grpSpPr bwMode="auto">
            <a:xfrm>
              <a:off x="576" y="1920"/>
              <a:ext cx="864" cy="288"/>
              <a:chOff x="2160" y="1549"/>
              <a:chExt cx="528" cy="288"/>
            </a:xfrm>
          </p:grpSpPr>
          <p:sp>
            <p:nvSpPr>
              <p:cNvPr id="25640" name="Line 33"/>
              <p:cNvSpPr>
                <a:spLocks noChangeShapeType="1"/>
              </p:cNvSpPr>
              <p:nvPr/>
            </p:nvSpPr>
            <p:spPr bwMode="auto">
              <a:xfrm flipH="1">
                <a:off x="2265" y="1824"/>
                <a:ext cx="384"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1" name="Text Box 34"/>
              <p:cNvSpPr txBox="1">
                <a:spLocks noChangeArrowheads="1"/>
              </p:cNvSpPr>
              <p:nvPr/>
            </p:nvSpPr>
            <p:spPr bwMode="auto">
              <a:xfrm>
                <a:off x="2160" y="1549"/>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400">
                    <a:solidFill>
                      <a:srgbClr val="0000FF"/>
                    </a:solidFill>
                    <a:latin typeface="Arial" charset="0"/>
                  </a:rPr>
                  <a:t>F</a:t>
                </a:r>
                <a:r>
                  <a:rPr lang="en-US" altLang="en-US" sz="2400" baseline="-25000">
                    <a:solidFill>
                      <a:srgbClr val="0000FF"/>
                    </a:solidFill>
                    <a:latin typeface="Arial" charset="0"/>
                  </a:rPr>
                  <a:t>mst</a:t>
                </a:r>
                <a:endParaRPr lang="fr-FR" altLang="en-US" sz="2400">
                  <a:solidFill>
                    <a:srgbClr val="0000FF"/>
                  </a:solidFill>
                  <a:latin typeface="Arial" charset="0"/>
                </a:endParaRPr>
              </a:p>
            </p:txBody>
          </p:sp>
          <p:sp>
            <p:nvSpPr>
              <p:cNvPr id="25642" name="Line 35"/>
              <p:cNvSpPr>
                <a:spLocks noChangeShapeType="1"/>
              </p:cNvSpPr>
              <p:nvPr/>
            </p:nvSpPr>
            <p:spPr bwMode="auto">
              <a:xfrm>
                <a:off x="2160" y="1549"/>
                <a:ext cx="24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636" name="Group 36"/>
            <p:cNvGrpSpPr>
              <a:grpSpLocks/>
            </p:cNvGrpSpPr>
            <p:nvPr/>
          </p:nvGrpSpPr>
          <p:grpSpPr bwMode="auto">
            <a:xfrm>
              <a:off x="1824" y="1776"/>
              <a:ext cx="1056" cy="288"/>
              <a:chOff x="2751" y="2736"/>
              <a:chExt cx="753" cy="288"/>
            </a:xfrm>
          </p:grpSpPr>
          <p:sp>
            <p:nvSpPr>
              <p:cNvPr id="25637" name="Line 37"/>
              <p:cNvSpPr>
                <a:spLocks noChangeShapeType="1"/>
              </p:cNvSpPr>
              <p:nvPr/>
            </p:nvSpPr>
            <p:spPr bwMode="auto">
              <a:xfrm>
                <a:off x="2751" y="3001"/>
                <a:ext cx="384"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8" name="Text Box 38"/>
              <p:cNvSpPr txBox="1">
                <a:spLocks noChangeArrowheads="1"/>
              </p:cNvSpPr>
              <p:nvPr/>
            </p:nvSpPr>
            <p:spPr bwMode="auto">
              <a:xfrm>
                <a:off x="2976" y="2736"/>
                <a:ext cx="5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400">
                    <a:solidFill>
                      <a:schemeClr val="hlink"/>
                    </a:solidFill>
                    <a:latin typeface="Arial" charset="0"/>
                  </a:rPr>
                  <a:t>v</a:t>
                </a:r>
                <a:endParaRPr lang="fr-FR" altLang="en-US" sz="2400">
                  <a:solidFill>
                    <a:schemeClr val="hlink"/>
                  </a:solidFill>
                  <a:latin typeface="Arial" charset="0"/>
                </a:endParaRPr>
              </a:p>
            </p:txBody>
          </p:sp>
          <p:sp>
            <p:nvSpPr>
              <p:cNvPr id="25639" name="Line 39"/>
              <p:cNvSpPr>
                <a:spLocks noChangeShapeType="1"/>
              </p:cNvSpPr>
              <p:nvPr/>
            </p:nvSpPr>
            <p:spPr bwMode="auto">
              <a:xfrm>
                <a:off x="2976" y="2784"/>
                <a:ext cx="240"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4" name="Rectangle 40" descr="Walnut"/>
          <p:cNvSpPr>
            <a:spLocks noChangeArrowheads="1"/>
          </p:cNvSpPr>
          <p:nvPr/>
        </p:nvSpPr>
        <p:spPr bwMode="auto">
          <a:xfrm>
            <a:off x="711200" y="5138057"/>
            <a:ext cx="10668000" cy="6096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grpSp>
        <p:nvGrpSpPr>
          <p:cNvPr id="25" name="Group 41"/>
          <p:cNvGrpSpPr>
            <a:grpSpLocks/>
          </p:cNvGrpSpPr>
          <p:nvPr/>
        </p:nvGrpSpPr>
        <p:grpSpPr bwMode="auto">
          <a:xfrm>
            <a:off x="1117600" y="4528457"/>
            <a:ext cx="6623051" cy="609600"/>
            <a:chOff x="432" y="2112"/>
            <a:chExt cx="3129" cy="384"/>
          </a:xfrm>
        </p:grpSpPr>
        <p:grpSp>
          <p:nvGrpSpPr>
            <p:cNvPr id="25612" name="Group 42"/>
            <p:cNvGrpSpPr>
              <a:grpSpLocks/>
            </p:cNvGrpSpPr>
            <p:nvPr/>
          </p:nvGrpSpPr>
          <p:grpSpPr bwMode="auto">
            <a:xfrm>
              <a:off x="960" y="2112"/>
              <a:ext cx="1632" cy="384"/>
              <a:chOff x="864" y="2448"/>
              <a:chExt cx="1632" cy="384"/>
            </a:xfrm>
          </p:grpSpPr>
          <p:sp>
            <p:nvSpPr>
              <p:cNvPr id="25628" name="Rectangle 43" descr="Oak"/>
              <p:cNvSpPr>
                <a:spLocks noChangeArrowheads="1"/>
              </p:cNvSpPr>
              <p:nvPr/>
            </p:nvSpPr>
            <p:spPr bwMode="auto">
              <a:xfrm>
                <a:off x="864" y="2544"/>
                <a:ext cx="768" cy="288"/>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sp>
            <p:nvSpPr>
              <p:cNvPr id="25629" name="Line 44"/>
              <p:cNvSpPr>
                <a:spLocks noChangeShapeType="1"/>
              </p:cNvSpPr>
              <p:nvPr/>
            </p:nvSpPr>
            <p:spPr bwMode="auto">
              <a:xfrm>
                <a:off x="1632" y="2688"/>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30" name="Group 45"/>
              <p:cNvGrpSpPr>
                <a:grpSpLocks/>
              </p:cNvGrpSpPr>
              <p:nvPr/>
            </p:nvGrpSpPr>
            <p:grpSpPr bwMode="auto">
              <a:xfrm>
                <a:off x="1632" y="2448"/>
                <a:ext cx="864" cy="248"/>
                <a:chOff x="2584" y="1920"/>
                <a:chExt cx="680" cy="248"/>
              </a:xfrm>
            </p:grpSpPr>
            <p:sp>
              <p:nvSpPr>
                <p:cNvPr id="25631" name="Line 46"/>
                <p:cNvSpPr>
                  <a:spLocks noChangeShapeType="1"/>
                </p:cNvSpPr>
                <p:nvPr/>
              </p:nvSpPr>
              <p:spPr bwMode="auto">
                <a:xfrm>
                  <a:off x="2584" y="2168"/>
                  <a:ext cx="38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32" name="Group 47"/>
                <p:cNvGrpSpPr>
                  <a:grpSpLocks/>
                </p:cNvGrpSpPr>
                <p:nvPr/>
              </p:nvGrpSpPr>
              <p:grpSpPr bwMode="auto">
                <a:xfrm>
                  <a:off x="2729" y="1920"/>
                  <a:ext cx="535" cy="231"/>
                  <a:chOff x="2969" y="2688"/>
                  <a:chExt cx="535" cy="231"/>
                </a:xfrm>
              </p:grpSpPr>
              <p:sp>
                <p:nvSpPr>
                  <p:cNvPr id="25633" name="Text Box 48"/>
                  <p:cNvSpPr txBox="1">
                    <a:spLocks noChangeArrowheads="1"/>
                  </p:cNvSpPr>
                  <p:nvPr/>
                </p:nvSpPr>
                <p:spPr bwMode="auto">
                  <a:xfrm>
                    <a:off x="2976" y="2688"/>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1800">
                        <a:solidFill>
                          <a:srgbClr val="FF0000"/>
                        </a:solidFill>
                        <a:latin typeface="Arial" charset="0"/>
                      </a:rPr>
                      <a:t>F</a:t>
                    </a:r>
                    <a:r>
                      <a:rPr lang="en-US" altLang="en-US" sz="1800" baseline="-25000">
                        <a:solidFill>
                          <a:srgbClr val="FF0000"/>
                        </a:solidFill>
                        <a:latin typeface="Arial" charset="0"/>
                      </a:rPr>
                      <a:t>k</a:t>
                    </a:r>
                    <a:endParaRPr lang="fr-FR" altLang="en-US" sz="1800">
                      <a:solidFill>
                        <a:srgbClr val="FF0000"/>
                      </a:solidFill>
                      <a:latin typeface="Arial" charset="0"/>
                    </a:endParaRPr>
                  </a:p>
                </p:txBody>
              </p:sp>
              <p:sp>
                <p:nvSpPr>
                  <p:cNvPr id="25634" name="Line 49"/>
                  <p:cNvSpPr>
                    <a:spLocks noChangeShapeType="1"/>
                  </p:cNvSpPr>
                  <p:nvPr/>
                </p:nvSpPr>
                <p:spPr bwMode="auto">
                  <a:xfrm>
                    <a:off x="2969" y="2715"/>
                    <a:ext cx="24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nvGrpSpPr>
            <p:cNvPr id="25613" name="Group 50"/>
            <p:cNvGrpSpPr>
              <a:grpSpLocks/>
            </p:cNvGrpSpPr>
            <p:nvPr/>
          </p:nvGrpSpPr>
          <p:grpSpPr bwMode="auto">
            <a:xfrm>
              <a:off x="2304" y="2256"/>
              <a:ext cx="1257" cy="192"/>
              <a:chOff x="3368" y="1056"/>
              <a:chExt cx="1257" cy="192"/>
            </a:xfrm>
          </p:grpSpPr>
          <p:sp>
            <p:nvSpPr>
              <p:cNvPr id="25618" name="Rectangle 51"/>
              <p:cNvSpPr>
                <a:spLocks noChangeArrowheads="1"/>
              </p:cNvSpPr>
              <p:nvPr/>
            </p:nvSpPr>
            <p:spPr bwMode="auto">
              <a:xfrm rot="10800000">
                <a:off x="3530" y="1100"/>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5619" name="Line 52"/>
              <p:cNvSpPr>
                <a:spLocks noChangeShapeType="1"/>
              </p:cNvSpPr>
              <p:nvPr/>
            </p:nvSpPr>
            <p:spPr bwMode="auto">
              <a:xfrm rot="10800000">
                <a:off x="3871"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0" name="Line 53"/>
              <p:cNvSpPr>
                <a:spLocks noChangeShapeType="1"/>
              </p:cNvSpPr>
              <p:nvPr/>
            </p:nvSpPr>
            <p:spPr bwMode="auto">
              <a:xfrm rot="10800000">
                <a:off x="3815" y="1100"/>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1" name="Line 54"/>
              <p:cNvSpPr>
                <a:spLocks noChangeShapeType="1"/>
              </p:cNvSpPr>
              <p:nvPr/>
            </p:nvSpPr>
            <p:spPr bwMode="auto">
              <a:xfrm rot="10800000">
                <a:off x="3760"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2" name="Line 55"/>
              <p:cNvSpPr>
                <a:spLocks noChangeShapeType="1"/>
              </p:cNvSpPr>
              <p:nvPr/>
            </p:nvSpPr>
            <p:spPr bwMode="auto">
              <a:xfrm rot="10800000">
                <a:off x="3704"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3" name="Line 56"/>
              <p:cNvSpPr>
                <a:spLocks noChangeShapeType="1"/>
              </p:cNvSpPr>
              <p:nvPr/>
            </p:nvSpPr>
            <p:spPr bwMode="auto">
              <a:xfrm rot="10800000">
                <a:off x="3649"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4" name="Line 57"/>
              <p:cNvSpPr>
                <a:spLocks noChangeShapeType="1"/>
              </p:cNvSpPr>
              <p:nvPr/>
            </p:nvSpPr>
            <p:spPr bwMode="auto">
              <a:xfrm rot="10800000">
                <a:off x="3593" y="1101"/>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5" name="Line 58"/>
              <p:cNvSpPr>
                <a:spLocks noChangeShapeType="1"/>
              </p:cNvSpPr>
              <p:nvPr/>
            </p:nvSpPr>
            <p:spPr bwMode="auto">
              <a:xfrm flipH="1">
                <a:off x="3420" y="1153"/>
                <a:ext cx="11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6" name="Arc 59"/>
              <p:cNvSpPr>
                <a:spLocks/>
              </p:cNvSpPr>
              <p:nvPr/>
            </p:nvSpPr>
            <p:spPr bwMode="auto">
              <a:xfrm flipH="1">
                <a:off x="3368" y="1122"/>
                <a:ext cx="56" cy="55"/>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60"/>
              <p:cNvSpPr>
                <a:spLocks noChangeArrowheads="1"/>
              </p:cNvSpPr>
              <p:nvPr/>
            </p:nvSpPr>
            <p:spPr bwMode="auto">
              <a:xfrm rot="10800000">
                <a:off x="3792" y="1056"/>
                <a:ext cx="833" cy="192"/>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grpSp>
          <p:nvGrpSpPr>
            <p:cNvPr id="25614" name="Group 61"/>
            <p:cNvGrpSpPr>
              <a:grpSpLocks/>
            </p:cNvGrpSpPr>
            <p:nvPr/>
          </p:nvGrpSpPr>
          <p:grpSpPr bwMode="auto">
            <a:xfrm>
              <a:off x="432" y="2160"/>
              <a:ext cx="912" cy="336"/>
              <a:chOff x="288" y="2976"/>
              <a:chExt cx="912" cy="336"/>
            </a:xfrm>
          </p:grpSpPr>
          <p:sp>
            <p:nvSpPr>
              <p:cNvPr id="25615" name="Line 62"/>
              <p:cNvSpPr>
                <a:spLocks noChangeShapeType="1"/>
              </p:cNvSpPr>
              <p:nvPr/>
            </p:nvSpPr>
            <p:spPr bwMode="auto">
              <a:xfrm flipH="1">
                <a:off x="592" y="3312"/>
                <a:ext cx="608"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Text Box 63"/>
              <p:cNvSpPr txBox="1">
                <a:spLocks noChangeArrowheads="1"/>
              </p:cNvSpPr>
              <p:nvPr/>
            </p:nvSpPr>
            <p:spPr bwMode="auto">
              <a:xfrm>
                <a:off x="288" y="2976"/>
                <a:ext cx="8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1800">
                    <a:solidFill>
                      <a:srgbClr val="0000FF"/>
                    </a:solidFill>
                    <a:latin typeface="Arial" charset="0"/>
                  </a:rPr>
                  <a:t>F</a:t>
                </a:r>
                <a:r>
                  <a:rPr lang="en-US" altLang="en-US" sz="1800" baseline="-25000">
                    <a:solidFill>
                      <a:srgbClr val="0000FF"/>
                    </a:solidFill>
                    <a:latin typeface="Arial" charset="0"/>
                  </a:rPr>
                  <a:t>mst</a:t>
                </a:r>
                <a:endParaRPr lang="fr-FR" altLang="en-US" sz="1800">
                  <a:solidFill>
                    <a:srgbClr val="0000FF"/>
                  </a:solidFill>
                  <a:latin typeface="Arial" charset="0"/>
                </a:endParaRPr>
              </a:p>
            </p:txBody>
          </p:sp>
          <p:sp>
            <p:nvSpPr>
              <p:cNvPr id="25617" name="Line 64"/>
              <p:cNvSpPr>
                <a:spLocks noChangeShapeType="1"/>
              </p:cNvSpPr>
              <p:nvPr/>
            </p:nvSpPr>
            <p:spPr bwMode="auto">
              <a:xfrm>
                <a:off x="288" y="2976"/>
                <a:ext cx="24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154934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ox(in)">
                                      <p:cBhvr>
                                        <p:cTn id="12" dur="500"/>
                                        <p:tgtEl>
                                          <p:spTgt spid="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49"/>
                                        </p:tgtEl>
                                        <p:attrNameLst>
                                          <p:attrName>style.visibility</p:attrName>
                                        </p:attrNameLst>
                                      </p:cBhvr>
                                      <p:to>
                                        <p:strVal val="visible"/>
                                      </p:to>
                                    </p:set>
                                    <p:animEffect transition="in" filter="fade">
                                      <p:cBhvr>
                                        <p:cTn id="23" dur="500"/>
                                        <p:tgtEl>
                                          <p:spTgt spid="10249"/>
                                        </p:tgtEl>
                                      </p:cBhvr>
                                    </p:animEffect>
                                  </p:childTnLst>
                                </p:cTn>
                              </p:par>
                            </p:childTnLst>
                          </p:cTn>
                        </p:par>
                        <p:par>
                          <p:cTn id="24" fill="hold" nodeType="afterGroup">
                            <p:stCondLst>
                              <p:cond delay="500"/>
                            </p:stCondLst>
                            <p:childTnLst>
                              <p:par>
                                <p:cTn id="25" presetID="63" presetClass="path" presetSubtype="0" accel="50000" decel="50000" fill="hold" grpId="0" nodeType="afterEffect">
                                  <p:stCondLst>
                                    <p:cond delay="0"/>
                                  </p:stCondLst>
                                  <p:childTnLst>
                                    <p:animMotion origin="layout" path="M 0 4.56647E-6 L 0.425 4.56647E-6 " pathEditMode="relative" rAng="0" ptsTypes="AA">
                                      <p:cBhvr>
                                        <p:cTn id="26" dur="2000" fill="hold"/>
                                        <p:tgtEl>
                                          <p:spTgt spid="14"/>
                                        </p:tgtEl>
                                        <p:attrNameLst>
                                          <p:attrName>ppt_x</p:attrName>
                                          <p:attrName>ppt_y</p:attrName>
                                        </p:attrNameLst>
                                      </p:cBhvr>
                                      <p:rCtr x="21250" y="0"/>
                                    </p:animMotion>
                                  </p:childTnLst>
                                </p:cTn>
                              </p:par>
                              <p:par>
                                <p:cTn id="27" presetID="63" presetClass="path" presetSubtype="0" accel="50000" decel="50000" fill="hold" nodeType="withEffect">
                                  <p:stCondLst>
                                    <p:cond delay="0"/>
                                  </p:stCondLst>
                                  <p:childTnLst>
                                    <p:animMotion origin="layout" path="M 5.55112E-17 1.96532E-6 L 0.425 1.96532E-6 " pathEditMode="relative" rAng="0" ptsTypes="AA">
                                      <p:cBhvr>
                                        <p:cTn id="28" dur="2000" fill="hold"/>
                                        <p:tgtEl>
                                          <p:spTgt spid="15"/>
                                        </p:tgtEl>
                                        <p:attrNameLst>
                                          <p:attrName>ppt_x</p:attrName>
                                          <p:attrName>ppt_y</p:attrName>
                                        </p:attrNameLst>
                                      </p:cBhvr>
                                      <p:rCtr x="21250" y="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box(in)">
                                      <p:cBhvr>
                                        <p:cTn id="33" dur="500"/>
                                        <p:tgtEl>
                                          <p:spTgt spid="12">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3" presetClass="path" presetSubtype="0" accel="50000" decel="50000" fill="hold" nodeType="clickEffect">
                                  <p:stCondLst>
                                    <p:cond delay="0"/>
                                  </p:stCondLst>
                                  <p:childTnLst>
                                    <p:animMotion origin="layout" path="M 2.22222E-6 3.23699E-6 L 0.45347 3.23699E-6 " pathEditMode="relative" rAng="0" ptsTypes="AA">
                                      <p:cBhvr>
                                        <p:cTn id="45" dur="3000" fill="hold"/>
                                        <p:tgtEl>
                                          <p:spTgt spid="25"/>
                                        </p:tgtEl>
                                        <p:attrNameLst>
                                          <p:attrName>ppt_x</p:attrName>
                                          <p:attrName>ppt_y</p:attrName>
                                        </p:attrNameLst>
                                      </p:cBhvr>
                                      <p:rCtr x="2267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animBg="1"/>
      <p:bldP spid="14" grpId="0" animBg="1"/>
      <p:bldP spid="14" grpId="1"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14"/>
          <p:cNvSpPr txBox="1">
            <a:spLocks noChangeArrowheads="1"/>
          </p:cNvSpPr>
          <p:nvPr/>
        </p:nvSpPr>
        <p:spPr bwMode="auto">
          <a:xfrm>
            <a:off x="304800" y="301260"/>
            <a:ext cx="833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99"/>
                </a:solidFill>
                <a:latin typeface="Arial" charset="0"/>
              </a:rPr>
              <a:t>c. Độ lớn lực ma sát trượt:</a:t>
            </a:r>
          </a:p>
        </p:txBody>
      </p:sp>
      <p:sp>
        <p:nvSpPr>
          <p:cNvPr id="26631" name="Rectangle 4" descr="Walnut"/>
          <p:cNvSpPr>
            <a:spLocks noChangeArrowheads="1"/>
          </p:cNvSpPr>
          <p:nvPr/>
        </p:nvSpPr>
        <p:spPr bwMode="auto">
          <a:xfrm>
            <a:off x="1219200" y="2577734"/>
            <a:ext cx="9855200" cy="609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26632" name="Rectangle 5" descr="Walnut"/>
          <p:cNvSpPr>
            <a:spLocks noChangeArrowheads="1"/>
          </p:cNvSpPr>
          <p:nvPr/>
        </p:nvSpPr>
        <p:spPr bwMode="auto">
          <a:xfrm>
            <a:off x="1219200" y="4406534"/>
            <a:ext cx="9855200" cy="609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55" name="Rectangle 6" descr="Oak"/>
          <p:cNvSpPr>
            <a:spLocks noChangeArrowheads="1"/>
          </p:cNvSpPr>
          <p:nvPr/>
        </p:nvSpPr>
        <p:spPr bwMode="auto">
          <a:xfrm>
            <a:off x="1727201" y="2063384"/>
            <a:ext cx="1435100" cy="51435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56" name="Group 7"/>
          <p:cNvGrpSpPr>
            <a:grpSpLocks/>
          </p:cNvGrpSpPr>
          <p:nvPr/>
        </p:nvGrpSpPr>
        <p:grpSpPr bwMode="auto">
          <a:xfrm>
            <a:off x="3149600" y="2139584"/>
            <a:ext cx="3420533" cy="342900"/>
            <a:chOff x="1206" y="1506"/>
            <a:chExt cx="1616" cy="216"/>
          </a:xfrm>
        </p:grpSpPr>
        <p:grpSp>
          <p:nvGrpSpPr>
            <p:cNvPr id="26650" name="Group 8"/>
            <p:cNvGrpSpPr>
              <a:grpSpLocks/>
            </p:cNvGrpSpPr>
            <p:nvPr/>
          </p:nvGrpSpPr>
          <p:grpSpPr bwMode="auto">
            <a:xfrm>
              <a:off x="1864" y="1556"/>
              <a:ext cx="343" cy="122"/>
              <a:chOff x="3290" y="1532"/>
              <a:chExt cx="389" cy="109"/>
            </a:xfrm>
          </p:grpSpPr>
          <p:sp>
            <p:nvSpPr>
              <p:cNvPr id="26655"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656" name="Line 10"/>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7" name="Line 11"/>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8" name="Line 12"/>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9" name="Line 13"/>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0" name="Line 14"/>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1" name="Line 15"/>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51" name="Line 16"/>
            <p:cNvSpPr>
              <a:spLocks noChangeShapeType="1"/>
            </p:cNvSpPr>
            <p:nvPr/>
          </p:nvSpPr>
          <p:spPr bwMode="auto">
            <a:xfrm flipH="1">
              <a:off x="1767" y="16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2" name="Arc 17"/>
            <p:cNvSpPr>
              <a:spLocks/>
            </p:cNvSpPr>
            <p:nvPr/>
          </p:nvSpPr>
          <p:spPr bwMode="auto">
            <a:xfrm flipH="1">
              <a:off x="1721" y="15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3" name="Line 18"/>
            <p:cNvSpPr>
              <a:spLocks noChangeShapeType="1"/>
            </p:cNvSpPr>
            <p:nvPr/>
          </p:nvSpPr>
          <p:spPr bwMode="auto">
            <a:xfrm>
              <a:off x="1206" y="16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69" name="Rectangle 20" descr="Oak"/>
          <p:cNvSpPr>
            <a:spLocks noChangeArrowheads="1"/>
          </p:cNvSpPr>
          <p:nvPr/>
        </p:nvSpPr>
        <p:spPr bwMode="auto">
          <a:xfrm rot="-5400000">
            <a:off x="2154238" y="3522297"/>
            <a:ext cx="1076325" cy="7112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70" name="Group 21"/>
          <p:cNvGrpSpPr>
            <a:grpSpLocks/>
          </p:cNvGrpSpPr>
          <p:nvPr/>
        </p:nvGrpSpPr>
        <p:grpSpPr bwMode="auto">
          <a:xfrm>
            <a:off x="3048000" y="3949334"/>
            <a:ext cx="3420533" cy="342900"/>
            <a:chOff x="1158" y="2706"/>
            <a:chExt cx="1616" cy="216"/>
          </a:xfrm>
        </p:grpSpPr>
        <p:grpSp>
          <p:nvGrpSpPr>
            <p:cNvPr id="26638" name="Group 22"/>
            <p:cNvGrpSpPr>
              <a:grpSpLocks/>
            </p:cNvGrpSpPr>
            <p:nvPr/>
          </p:nvGrpSpPr>
          <p:grpSpPr bwMode="auto">
            <a:xfrm>
              <a:off x="1816" y="2756"/>
              <a:ext cx="343" cy="122"/>
              <a:chOff x="3290" y="1532"/>
              <a:chExt cx="389" cy="109"/>
            </a:xfrm>
          </p:grpSpPr>
          <p:sp>
            <p:nvSpPr>
              <p:cNvPr id="26643" name="Rectangle 23"/>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6644" name="Line 24"/>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25"/>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26"/>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7" name="Line 27"/>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Line 28"/>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9" name="Line 29"/>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6639" name="Line 30"/>
            <p:cNvSpPr>
              <a:spLocks noChangeShapeType="1"/>
            </p:cNvSpPr>
            <p:nvPr/>
          </p:nvSpPr>
          <p:spPr bwMode="auto">
            <a:xfrm flipH="1">
              <a:off x="1719" y="28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Arc 31"/>
            <p:cNvSpPr>
              <a:spLocks/>
            </p:cNvSpPr>
            <p:nvPr/>
          </p:nvSpPr>
          <p:spPr bwMode="auto">
            <a:xfrm flipH="1">
              <a:off x="1673" y="27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1" name="Line 32"/>
            <p:cNvSpPr>
              <a:spLocks noChangeShapeType="1"/>
            </p:cNvSpPr>
            <p:nvPr/>
          </p:nvSpPr>
          <p:spPr bwMode="auto">
            <a:xfrm>
              <a:off x="1158" y="28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Rectangle 33"/>
            <p:cNvSpPr>
              <a:spLocks noChangeArrowheads="1"/>
            </p:cNvSpPr>
            <p:nvPr/>
          </p:nvSpPr>
          <p:spPr bwMode="auto">
            <a:xfrm rot="10800000">
              <a:off x="2039" y="27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38" name="Text Box 15"/>
          <p:cNvSpPr txBox="1">
            <a:spLocks noChangeArrowheads="1"/>
          </p:cNvSpPr>
          <p:nvPr/>
        </p:nvSpPr>
        <p:spPr bwMode="auto">
          <a:xfrm>
            <a:off x="304801" y="1136284"/>
            <a:ext cx="1153583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ctr" eaLnBrk="1" hangingPunct="1"/>
            <a:r>
              <a:rPr lang="en-US" altLang="en-US" sz="2800">
                <a:solidFill>
                  <a:schemeClr val="tx1"/>
                </a:solidFill>
                <a:latin typeface="Arial" charset="0"/>
              </a:rPr>
              <a:t>Không phụ thuộc vào diện tích tiếp xúc</a:t>
            </a:r>
          </a:p>
        </p:txBody>
      </p:sp>
    </p:spTree>
    <p:extLst>
      <p:ext uri="{BB962C8B-B14F-4D97-AF65-F5344CB8AC3E}">
        <p14:creationId xmlns:p14="http://schemas.microsoft.com/office/powerpoint/2010/main" val="2230508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100"/>
                                        <p:tgtEl>
                                          <p:spTgt spid="56"/>
                                        </p:tgtEl>
                                      </p:cBhvr>
                                    </p:animEffect>
                                  </p:childTnLst>
                                </p:cTn>
                              </p:par>
                              <p:par>
                                <p:cTn id="8" presetID="3" presetClass="entr" presetSubtype="1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linds(horizontal)">
                                      <p:cBhvr>
                                        <p:cTn id="10" dur="100"/>
                                        <p:tgtEl>
                                          <p:spTgt spid="70"/>
                                        </p:tgtEl>
                                      </p:cBhvr>
                                    </p:animEffect>
                                  </p:childTnLst>
                                </p:cTn>
                              </p:par>
                              <p:par>
                                <p:cTn id="11" presetID="63" presetClass="path" presetSubtype="0" accel="50000" decel="50000" fill="hold" grpId="0" nodeType="withEffect">
                                  <p:stCondLst>
                                    <p:cond delay="0"/>
                                  </p:stCondLst>
                                  <p:childTnLst>
                                    <p:animMotion origin="layout" path="M -3.33333E-6 3.46821E-6 L 0.47084 3.46821E-6 " pathEditMode="relative" rAng="0" ptsTypes="AA">
                                      <p:cBhvr>
                                        <p:cTn id="12" dur="3000" fill="hold"/>
                                        <p:tgtEl>
                                          <p:spTgt spid="69"/>
                                        </p:tgtEl>
                                        <p:attrNameLst>
                                          <p:attrName>ppt_x</p:attrName>
                                          <p:attrName>ppt_y</p:attrName>
                                        </p:attrNameLst>
                                      </p:cBhvr>
                                      <p:rCtr x="23542" y="0"/>
                                    </p:animMotion>
                                  </p:childTnLst>
                                </p:cTn>
                              </p:par>
                              <p:par>
                                <p:cTn id="13" presetID="63" presetClass="path" presetSubtype="0" accel="50000" decel="50000" fill="hold" nodeType="withEffect">
                                  <p:stCondLst>
                                    <p:cond delay="0"/>
                                  </p:stCondLst>
                                  <p:childTnLst>
                                    <p:animMotion origin="layout" path="M 2.22222E-6 -2.25434E-6 L 0.46805 -2.25434E-6 " pathEditMode="relative" rAng="0" ptsTypes="AA">
                                      <p:cBhvr>
                                        <p:cTn id="14" dur="3000" fill="hold"/>
                                        <p:tgtEl>
                                          <p:spTgt spid="70"/>
                                        </p:tgtEl>
                                        <p:attrNameLst>
                                          <p:attrName>ppt_x</p:attrName>
                                          <p:attrName>ppt_y</p:attrName>
                                        </p:attrNameLst>
                                      </p:cBhvr>
                                      <p:rCtr x="23403" y="0"/>
                                    </p:animMotion>
                                  </p:childTnLst>
                                </p:cTn>
                              </p:par>
                              <p:par>
                                <p:cTn id="15" presetID="63" presetClass="path" presetSubtype="0" accel="50000" decel="50000" fill="hold" nodeType="withEffect">
                                  <p:stCondLst>
                                    <p:cond delay="0"/>
                                  </p:stCondLst>
                                  <p:childTnLst>
                                    <p:animMotion origin="layout" path="M -1.11111E-6 2.25434E-6 L 0.44306 2.25434E-6 " pathEditMode="relative" rAng="0" ptsTypes="AA">
                                      <p:cBhvr>
                                        <p:cTn id="16" dur="3000" fill="hold"/>
                                        <p:tgtEl>
                                          <p:spTgt spid="56"/>
                                        </p:tgtEl>
                                        <p:attrNameLst>
                                          <p:attrName>ppt_x</p:attrName>
                                          <p:attrName>ppt_y</p:attrName>
                                        </p:attrNameLst>
                                      </p:cBhvr>
                                      <p:rCtr x="22153" y="0"/>
                                    </p:animMotion>
                                  </p:childTnLst>
                                </p:cTn>
                              </p:par>
                              <p:par>
                                <p:cTn id="17" presetID="63" presetClass="path" presetSubtype="0" accel="50000" decel="50000" fill="hold" grpId="0" nodeType="withEffect">
                                  <p:stCondLst>
                                    <p:cond delay="0"/>
                                  </p:stCondLst>
                                  <p:childTnLst>
                                    <p:animMotion origin="layout" path="M -8.33333E-7 4.9711E-6 L 0.44115 4.9711E-6 " pathEditMode="relative" rAng="0" ptsTypes="AA">
                                      <p:cBhvr>
                                        <p:cTn id="18" dur="3000" fill="hold"/>
                                        <p:tgtEl>
                                          <p:spTgt spid="55"/>
                                        </p:tgtEl>
                                        <p:attrNameLst>
                                          <p:attrName>ppt_x</p:attrName>
                                          <p:attrName>ppt_y</p:attrName>
                                        </p:attrNameLst>
                                      </p:cBhvr>
                                      <p:rCtr x="22049" y="0"/>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8">
                                            <p:txEl>
                                              <p:pRg st="0" end="0"/>
                                            </p:txEl>
                                          </p:spTgt>
                                        </p:tgtEl>
                                        <p:attrNameLst>
                                          <p:attrName>style.visibility</p:attrName>
                                        </p:attrNameLst>
                                      </p:cBhvr>
                                      <p:to>
                                        <p:strVal val="visible"/>
                                      </p:to>
                                    </p:set>
                                    <p:animEffect transition="in" filter="box(in)">
                                      <p:cBhvr>
                                        <p:cTn id="23"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14"/>
          <p:cNvSpPr txBox="1">
            <a:spLocks noChangeArrowheads="1"/>
          </p:cNvSpPr>
          <p:nvPr/>
        </p:nvSpPr>
        <p:spPr bwMode="auto">
          <a:xfrm>
            <a:off x="304800" y="601708"/>
            <a:ext cx="833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99"/>
                </a:solidFill>
                <a:latin typeface="Arial" charset="0"/>
              </a:rPr>
              <a:t>c. Độ lớn lực ma sát trượt:</a:t>
            </a:r>
          </a:p>
        </p:txBody>
      </p:sp>
      <p:sp>
        <p:nvSpPr>
          <p:cNvPr id="50" name="Text Box 15"/>
          <p:cNvSpPr txBox="1">
            <a:spLocks noChangeArrowheads="1"/>
          </p:cNvSpPr>
          <p:nvPr/>
        </p:nvSpPr>
        <p:spPr bwMode="auto">
          <a:xfrm>
            <a:off x="304801" y="1744708"/>
            <a:ext cx="1153583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ctr" eaLnBrk="1" hangingPunct="1"/>
            <a:r>
              <a:rPr lang="en-US" altLang="en-US" sz="2800">
                <a:solidFill>
                  <a:schemeClr val="tx1"/>
                </a:solidFill>
                <a:latin typeface="Arial" charset="0"/>
              </a:rPr>
              <a:t>Không phụ thuộc vào tốc độ của vật.</a:t>
            </a:r>
          </a:p>
        </p:txBody>
      </p:sp>
      <p:grpSp>
        <p:nvGrpSpPr>
          <p:cNvPr id="83" name="Group 4"/>
          <p:cNvGrpSpPr>
            <a:grpSpLocks/>
          </p:cNvGrpSpPr>
          <p:nvPr/>
        </p:nvGrpSpPr>
        <p:grpSpPr bwMode="auto">
          <a:xfrm>
            <a:off x="2235200" y="2744832"/>
            <a:ext cx="2510367" cy="514350"/>
            <a:chOff x="528" y="1452"/>
            <a:chExt cx="1186" cy="324"/>
          </a:xfrm>
        </p:grpSpPr>
        <p:sp>
          <p:nvSpPr>
            <p:cNvPr id="27712" name="Rectangle 5" descr="Oak"/>
            <p:cNvSpPr>
              <a:spLocks noChangeArrowheads="1"/>
            </p:cNvSpPr>
            <p:nvPr/>
          </p:nvSpPr>
          <p:spPr bwMode="auto">
            <a:xfrm>
              <a:off x="528" y="1452"/>
              <a:ext cx="678" cy="32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sp>
          <p:nvSpPr>
            <p:cNvPr id="27713" name="Line 6"/>
            <p:cNvSpPr>
              <a:spLocks noChangeShapeType="1"/>
            </p:cNvSpPr>
            <p:nvPr/>
          </p:nvSpPr>
          <p:spPr bwMode="auto">
            <a:xfrm>
              <a:off x="1206" y="16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6" name="Group 7"/>
          <p:cNvGrpSpPr>
            <a:grpSpLocks/>
          </p:cNvGrpSpPr>
          <p:nvPr/>
        </p:nvGrpSpPr>
        <p:grpSpPr bwMode="auto">
          <a:xfrm>
            <a:off x="4760385" y="2801982"/>
            <a:ext cx="1773767" cy="342900"/>
            <a:chOff x="1721" y="1488"/>
            <a:chExt cx="838" cy="216"/>
          </a:xfrm>
        </p:grpSpPr>
        <p:grpSp>
          <p:nvGrpSpPr>
            <p:cNvPr id="27701" name="Group 8"/>
            <p:cNvGrpSpPr>
              <a:grpSpLocks/>
            </p:cNvGrpSpPr>
            <p:nvPr/>
          </p:nvGrpSpPr>
          <p:grpSpPr bwMode="auto">
            <a:xfrm>
              <a:off x="1864" y="1556"/>
              <a:ext cx="343" cy="122"/>
              <a:chOff x="3290" y="1532"/>
              <a:chExt cx="389" cy="109"/>
            </a:xfrm>
          </p:grpSpPr>
          <p:sp>
            <p:nvSpPr>
              <p:cNvPr id="27705"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706" name="Line 10"/>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7" name="Line 11"/>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8" name="Line 12"/>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9" name="Line 13"/>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10" name="Line 14"/>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11" name="Line 15"/>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702" name="Line 16"/>
            <p:cNvSpPr>
              <a:spLocks noChangeShapeType="1"/>
            </p:cNvSpPr>
            <p:nvPr/>
          </p:nvSpPr>
          <p:spPr bwMode="auto">
            <a:xfrm flipH="1">
              <a:off x="1767" y="16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3" name="Arc 17"/>
            <p:cNvSpPr>
              <a:spLocks/>
            </p:cNvSpPr>
            <p:nvPr/>
          </p:nvSpPr>
          <p:spPr bwMode="auto">
            <a:xfrm flipH="1">
              <a:off x="1721" y="15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Rectangle 18"/>
            <p:cNvSpPr>
              <a:spLocks noChangeArrowheads="1"/>
            </p:cNvSpPr>
            <p:nvPr/>
          </p:nvSpPr>
          <p:spPr bwMode="auto">
            <a:xfrm rot="10800000">
              <a:off x="1824" y="1488"/>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27658" name="Rectangle 19" descr="Walnut"/>
          <p:cNvSpPr>
            <a:spLocks noChangeArrowheads="1"/>
          </p:cNvSpPr>
          <p:nvPr/>
        </p:nvSpPr>
        <p:spPr bwMode="auto">
          <a:xfrm>
            <a:off x="1727200" y="3182982"/>
            <a:ext cx="8695267" cy="685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27659" name="Text Box 20"/>
          <p:cNvSpPr txBox="1">
            <a:spLocks noChangeArrowheads="1"/>
          </p:cNvSpPr>
          <p:nvPr/>
        </p:nvSpPr>
        <p:spPr bwMode="auto">
          <a:xfrm>
            <a:off x="10769600" y="3335383"/>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r>
              <a:rPr lang="en-US" altLang="en-US" sz="2000">
                <a:solidFill>
                  <a:schemeClr val="tx1"/>
                </a:solidFill>
                <a:latin typeface="Tahoma" pitchFamily="34" charset="0"/>
              </a:rPr>
              <a:t>v lớn</a:t>
            </a:r>
          </a:p>
        </p:txBody>
      </p:sp>
      <p:sp>
        <p:nvSpPr>
          <p:cNvPr id="27660" name="Text Box 21"/>
          <p:cNvSpPr txBox="1">
            <a:spLocks noChangeArrowheads="1"/>
          </p:cNvSpPr>
          <p:nvPr/>
        </p:nvSpPr>
        <p:spPr bwMode="auto">
          <a:xfrm>
            <a:off x="10566400" y="4706983"/>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r>
              <a:rPr lang="en-US" altLang="en-US" sz="2000">
                <a:solidFill>
                  <a:schemeClr val="tx1"/>
                </a:solidFill>
                <a:latin typeface="Tahoma" pitchFamily="34" charset="0"/>
              </a:rPr>
              <a:t>v nhỏ</a:t>
            </a:r>
          </a:p>
        </p:txBody>
      </p:sp>
      <p:grpSp>
        <p:nvGrpSpPr>
          <p:cNvPr id="101" name="Group 22"/>
          <p:cNvGrpSpPr>
            <a:grpSpLocks/>
          </p:cNvGrpSpPr>
          <p:nvPr/>
        </p:nvGrpSpPr>
        <p:grpSpPr bwMode="auto">
          <a:xfrm>
            <a:off x="2235200" y="4192632"/>
            <a:ext cx="2510367" cy="514350"/>
            <a:chOff x="480" y="2652"/>
            <a:chExt cx="1186" cy="324"/>
          </a:xfrm>
        </p:grpSpPr>
        <p:sp>
          <p:nvSpPr>
            <p:cNvPr id="27699" name="Rectangle 23" descr="Oak"/>
            <p:cNvSpPr>
              <a:spLocks noChangeArrowheads="1"/>
            </p:cNvSpPr>
            <p:nvPr/>
          </p:nvSpPr>
          <p:spPr bwMode="auto">
            <a:xfrm>
              <a:off x="480" y="2652"/>
              <a:ext cx="678" cy="324"/>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sp>
          <p:nvSpPr>
            <p:cNvPr id="27700" name="Line 24"/>
            <p:cNvSpPr>
              <a:spLocks noChangeShapeType="1"/>
            </p:cNvSpPr>
            <p:nvPr/>
          </p:nvSpPr>
          <p:spPr bwMode="auto">
            <a:xfrm>
              <a:off x="1158" y="28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 name="Group 25"/>
          <p:cNvGrpSpPr>
            <a:grpSpLocks/>
          </p:cNvGrpSpPr>
          <p:nvPr/>
        </p:nvGrpSpPr>
        <p:grpSpPr bwMode="auto">
          <a:xfrm>
            <a:off x="4760385" y="4249782"/>
            <a:ext cx="1773767" cy="342900"/>
            <a:chOff x="1673" y="2688"/>
            <a:chExt cx="838" cy="216"/>
          </a:xfrm>
        </p:grpSpPr>
        <p:grpSp>
          <p:nvGrpSpPr>
            <p:cNvPr id="27688" name="Group 26"/>
            <p:cNvGrpSpPr>
              <a:grpSpLocks/>
            </p:cNvGrpSpPr>
            <p:nvPr/>
          </p:nvGrpSpPr>
          <p:grpSpPr bwMode="auto">
            <a:xfrm>
              <a:off x="1816" y="2756"/>
              <a:ext cx="343" cy="122"/>
              <a:chOff x="3290" y="1532"/>
              <a:chExt cx="389" cy="109"/>
            </a:xfrm>
          </p:grpSpPr>
          <p:sp>
            <p:nvSpPr>
              <p:cNvPr id="27692" name="Rectangle 27"/>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693" name="Line 28"/>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4" name="Line 29"/>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5" name="Line 30"/>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6" name="Line 31"/>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7" name="Line 32"/>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8" name="Line 33"/>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89" name="Line 34"/>
            <p:cNvSpPr>
              <a:spLocks noChangeShapeType="1"/>
            </p:cNvSpPr>
            <p:nvPr/>
          </p:nvSpPr>
          <p:spPr bwMode="auto">
            <a:xfrm flipH="1">
              <a:off x="1719" y="28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90" name="Arc 35"/>
            <p:cNvSpPr>
              <a:spLocks/>
            </p:cNvSpPr>
            <p:nvPr/>
          </p:nvSpPr>
          <p:spPr bwMode="auto">
            <a:xfrm flipH="1">
              <a:off x="1673" y="27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Rectangle 36"/>
            <p:cNvSpPr>
              <a:spLocks noChangeArrowheads="1"/>
            </p:cNvSpPr>
            <p:nvPr/>
          </p:nvSpPr>
          <p:spPr bwMode="auto">
            <a:xfrm rot="10800000">
              <a:off x="1776" y="2688"/>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27663" name="Rectangle 37" descr="Walnut"/>
          <p:cNvSpPr>
            <a:spLocks noChangeArrowheads="1"/>
          </p:cNvSpPr>
          <p:nvPr/>
        </p:nvSpPr>
        <p:spPr bwMode="auto">
          <a:xfrm>
            <a:off x="1727200" y="4630782"/>
            <a:ext cx="8695267" cy="6858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grpSp>
        <p:nvGrpSpPr>
          <p:cNvPr id="117" name="Group 41"/>
          <p:cNvGrpSpPr>
            <a:grpSpLocks/>
          </p:cNvGrpSpPr>
          <p:nvPr/>
        </p:nvGrpSpPr>
        <p:grpSpPr bwMode="auto">
          <a:xfrm>
            <a:off x="4775201" y="2801982"/>
            <a:ext cx="2281767" cy="342900"/>
            <a:chOff x="3833" y="1200"/>
            <a:chExt cx="1078" cy="216"/>
          </a:xfrm>
        </p:grpSpPr>
        <p:grpSp>
          <p:nvGrpSpPr>
            <p:cNvPr id="27677" name="Group 42"/>
            <p:cNvGrpSpPr>
              <a:grpSpLocks/>
            </p:cNvGrpSpPr>
            <p:nvPr/>
          </p:nvGrpSpPr>
          <p:grpSpPr bwMode="auto">
            <a:xfrm>
              <a:off x="3976" y="1268"/>
              <a:ext cx="343" cy="122"/>
              <a:chOff x="3290" y="1532"/>
              <a:chExt cx="389" cy="109"/>
            </a:xfrm>
          </p:grpSpPr>
          <p:sp>
            <p:nvSpPr>
              <p:cNvPr id="27681" name="Rectangle 43"/>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682" name="Line 44"/>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3" name="Line 45"/>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4" name="Line 46"/>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5" name="Line 47"/>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6" name="Line 48"/>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7" name="Line 49"/>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78" name="Line 50"/>
            <p:cNvSpPr>
              <a:spLocks noChangeShapeType="1"/>
            </p:cNvSpPr>
            <p:nvPr/>
          </p:nvSpPr>
          <p:spPr bwMode="auto">
            <a:xfrm flipH="1">
              <a:off x="3879" y="1327"/>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9" name="Arc 51"/>
            <p:cNvSpPr>
              <a:spLocks/>
            </p:cNvSpPr>
            <p:nvPr/>
          </p:nvSpPr>
          <p:spPr bwMode="auto">
            <a:xfrm flipH="1">
              <a:off x="3833" y="1292"/>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Rectangle 52"/>
            <p:cNvSpPr>
              <a:spLocks noChangeArrowheads="1"/>
            </p:cNvSpPr>
            <p:nvPr/>
          </p:nvSpPr>
          <p:spPr bwMode="auto">
            <a:xfrm rot="10800000">
              <a:off x="4176" y="1200"/>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grpSp>
        <p:nvGrpSpPr>
          <p:cNvPr id="129" name="Group 53"/>
          <p:cNvGrpSpPr>
            <a:grpSpLocks/>
          </p:cNvGrpSpPr>
          <p:nvPr/>
        </p:nvGrpSpPr>
        <p:grpSpPr bwMode="auto">
          <a:xfrm>
            <a:off x="4775201" y="4249782"/>
            <a:ext cx="2281767" cy="342900"/>
            <a:chOff x="3833" y="1200"/>
            <a:chExt cx="1078" cy="216"/>
          </a:xfrm>
        </p:grpSpPr>
        <p:grpSp>
          <p:nvGrpSpPr>
            <p:cNvPr id="27666" name="Group 54"/>
            <p:cNvGrpSpPr>
              <a:grpSpLocks/>
            </p:cNvGrpSpPr>
            <p:nvPr/>
          </p:nvGrpSpPr>
          <p:grpSpPr bwMode="auto">
            <a:xfrm>
              <a:off x="3976" y="1268"/>
              <a:ext cx="343" cy="122"/>
              <a:chOff x="3290" y="1532"/>
              <a:chExt cx="389" cy="109"/>
            </a:xfrm>
          </p:grpSpPr>
          <p:sp>
            <p:nvSpPr>
              <p:cNvPr id="27670" name="Rectangle 55"/>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7671" name="Line 56"/>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2" name="Line 57"/>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Line 58"/>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4" name="Line 59"/>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5" name="Line 60"/>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6" name="Line 61"/>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67" name="Line 62"/>
            <p:cNvSpPr>
              <a:spLocks noChangeShapeType="1"/>
            </p:cNvSpPr>
            <p:nvPr/>
          </p:nvSpPr>
          <p:spPr bwMode="auto">
            <a:xfrm flipH="1">
              <a:off x="3879" y="1327"/>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8" name="Arc 63"/>
            <p:cNvSpPr>
              <a:spLocks/>
            </p:cNvSpPr>
            <p:nvPr/>
          </p:nvSpPr>
          <p:spPr bwMode="auto">
            <a:xfrm flipH="1">
              <a:off x="3833" y="1292"/>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 name="Rectangle 64"/>
            <p:cNvSpPr>
              <a:spLocks noChangeArrowheads="1"/>
            </p:cNvSpPr>
            <p:nvPr/>
          </p:nvSpPr>
          <p:spPr bwMode="auto">
            <a:xfrm rot="10800000">
              <a:off x="4176" y="1200"/>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Tree>
    <p:extLst>
      <p:ext uri="{BB962C8B-B14F-4D97-AF65-F5344CB8AC3E}">
        <p14:creationId xmlns:p14="http://schemas.microsoft.com/office/powerpoint/2010/main" val="247898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100"/>
                                        <p:tgtEl>
                                          <p:spTgt spid="104"/>
                                        </p:tgtEl>
                                      </p:cBhvr>
                                    </p:animEffect>
                                    <p:set>
                                      <p:cBhvr>
                                        <p:cTn id="7" dur="1" fill="hold">
                                          <p:stCondLst>
                                            <p:cond delay="99"/>
                                          </p:stCondLst>
                                        </p:cTn>
                                        <p:tgtEl>
                                          <p:spTgt spid="10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100"/>
                                        <p:tgtEl>
                                          <p:spTgt spid="86"/>
                                        </p:tgtEl>
                                      </p:cBhvr>
                                    </p:animEffect>
                                    <p:set>
                                      <p:cBhvr>
                                        <p:cTn id="10" dur="1" fill="hold">
                                          <p:stCondLst>
                                            <p:cond delay="99"/>
                                          </p:stCondLst>
                                        </p:cTn>
                                        <p:tgtEl>
                                          <p:spTgt spid="86"/>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linds(horizontal)">
                                      <p:cBhvr>
                                        <p:cTn id="13" dur="100"/>
                                        <p:tgtEl>
                                          <p:spTgt spid="117"/>
                                        </p:tgtEl>
                                      </p:cBhvr>
                                    </p:animEffect>
                                  </p:childTnLst>
                                </p:cTn>
                              </p:par>
                              <p:par>
                                <p:cTn id="14" presetID="3" presetClass="entr" presetSubtype="10" fill="hold" nodeType="with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blinds(horizontal)">
                                      <p:cBhvr>
                                        <p:cTn id="16" dur="100"/>
                                        <p:tgtEl>
                                          <p:spTgt spid="129"/>
                                        </p:tgtEl>
                                      </p:cBhvr>
                                    </p:animEffect>
                                  </p:childTnLst>
                                </p:cTn>
                              </p:par>
                              <p:par>
                                <p:cTn id="17" presetID="63" presetClass="path" presetSubtype="0" accel="50000" decel="50000" fill="hold" nodeType="withEffect">
                                  <p:stCondLst>
                                    <p:cond delay="0"/>
                                  </p:stCondLst>
                                  <p:childTnLst>
                                    <p:animMotion origin="layout" path="M 1.94444E-6 8.09249E-7 L 0.37205 8.09249E-7 " pathEditMode="relative" rAng="0" ptsTypes="AA">
                                      <p:cBhvr>
                                        <p:cTn id="18" dur="2500" fill="hold"/>
                                        <p:tgtEl>
                                          <p:spTgt spid="83"/>
                                        </p:tgtEl>
                                        <p:attrNameLst>
                                          <p:attrName>ppt_x</p:attrName>
                                          <p:attrName>ppt_y</p:attrName>
                                        </p:attrNameLst>
                                      </p:cBhvr>
                                      <p:rCtr x="18594" y="0"/>
                                    </p:animMotion>
                                  </p:childTnLst>
                                </p:cTn>
                              </p:par>
                              <p:par>
                                <p:cTn id="19" presetID="63" presetClass="path" presetSubtype="0" accel="50000" decel="50000" fill="hold" nodeType="withEffect">
                                  <p:stCondLst>
                                    <p:cond delay="0"/>
                                  </p:stCondLst>
                                  <p:childTnLst>
                                    <p:animMotion origin="layout" path="M 3.61111E-6 2.65896E-6 L 0.36475 2.65896E-6 " pathEditMode="relative" rAng="0" ptsTypes="AA">
                                      <p:cBhvr>
                                        <p:cTn id="20" dur="2500" fill="hold"/>
                                        <p:tgtEl>
                                          <p:spTgt spid="117"/>
                                        </p:tgtEl>
                                        <p:attrNameLst>
                                          <p:attrName>ppt_x</p:attrName>
                                          <p:attrName>ppt_y</p:attrName>
                                        </p:attrNameLst>
                                      </p:cBhvr>
                                      <p:rCtr x="18229" y="0"/>
                                    </p:animMotion>
                                  </p:childTnLst>
                                </p:cTn>
                              </p:par>
                              <p:par>
                                <p:cTn id="21" presetID="63" presetClass="path" presetSubtype="0" accel="50000" decel="50000" fill="hold" nodeType="withEffect">
                                  <p:stCondLst>
                                    <p:cond delay="0"/>
                                  </p:stCondLst>
                                  <p:childTnLst>
                                    <p:animMotion origin="layout" path="M -4.72222E-6 4.16185E-6 L 0.38039 4.16185E-6 " pathEditMode="relative" rAng="0" ptsTypes="AA">
                                      <p:cBhvr>
                                        <p:cTn id="22" dur="4000" fill="hold"/>
                                        <p:tgtEl>
                                          <p:spTgt spid="101"/>
                                        </p:tgtEl>
                                        <p:attrNameLst>
                                          <p:attrName>ppt_x</p:attrName>
                                          <p:attrName>ppt_y</p:attrName>
                                        </p:attrNameLst>
                                      </p:cBhvr>
                                      <p:rCtr x="19010" y="0"/>
                                    </p:animMotion>
                                  </p:childTnLst>
                                </p:cTn>
                              </p:par>
                              <p:par>
                                <p:cTn id="23" presetID="63" presetClass="path" presetSubtype="0" accel="50000" decel="50000" fill="hold" nodeType="withEffect">
                                  <p:stCondLst>
                                    <p:cond delay="0"/>
                                  </p:stCondLst>
                                  <p:childTnLst>
                                    <p:animMotion origin="layout" path="M -3.05556E-6 -3.98844E-6 L 0.36476 -3.98844E-6 " pathEditMode="relative" rAng="0" ptsTypes="AA">
                                      <p:cBhvr>
                                        <p:cTn id="24" dur="4000" fill="hold"/>
                                        <p:tgtEl>
                                          <p:spTgt spid="129"/>
                                        </p:tgtEl>
                                        <p:attrNameLst>
                                          <p:attrName>ppt_x</p:attrName>
                                          <p:attrName>ppt_y</p:attrName>
                                        </p:attrNameLst>
                                      </p:cBhvr>
                                      <p:rCtr x="18229" y="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50">
                                            <p:txEl>
                                              <p:pRg st="0" end="0"/>
                                            </p:txEl>
                                          </p:spTgt>
                                        </p:tgtEl>
                                        <p:attrNameLst>
                                          <p:attrName>style.visibility</p:attrName>
                                        </p:attrNameLst>
                                      </p:cBhvr>
                                      <p:to>
                                        <p:strVal val="visible"/>
                                      </p:to>
                                    </p:set>
                                    <p:animEffect transition="in" filter="box(in)">
                                      <p:cBhvr>
                                        <p:cTn id="29"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Text Box 14"/>
          <p:cNvSpPr txBox="1">
            <a:spLocks noChangeArrowheads="1"/>
          </p:cNvSpPr>
          <p:nvPr/>
        </p:nvSpPr>
        <p:spPr bwMode="auto">
          <a:xfrm>
            <a:off x="304800" y="823777"/>
            <a:ext cx="833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99"/>
                </a:solidFill>
                <a:latin typeface="Arial" charset="0"/>
              </a:rPr>
              <a:t>c. Độ lớn lực ma sát trượt:</a:t>
            </a:r>
          </a:p>
        </p:txBody>
      </p:sp>
      <p:sp>
        <p:nvSpPr>
          <p:cNvPr id="52" name="Text Box 17"/>
          <p:cNvSpPr txBox="1">
            <a:spLocks noChangeArrowheads="1"/>
          </p:cNvSpPr>
          <p:nvPr/>
        </p:nvSpPr>
        <p:spPr bwMode="auto">
          <a:xfrm>
            <a:off x="508000" y="1280977"/>
            <a:ext cx="11277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ctr" eaLnBrk="1" hangingPunct="1"/>
            <a:r>
              <a:rPr lang="en-US" altLang="en-US" sz="2800">
                <a:solidFill>
                  <a:schemeClr val="tx1"/>
                </a:solidFill>
                <a:latin typeface="Arial" charset="0"/>
              </a:rPr>
              <a:t>Tỉ lệ với áp lực tác dụng lên mặt tiếp xúc.</a:t>
            </a:r>
          </a:p>
        </p:txBody>
      </p:sp>
      <p:sp>
        <p:nvSpPr>
          <p:cNvPr id="28680" name="Rectangle 4" descr="Walnut"/>
          <p:cNvSpPr>
            <a:spLocks noChangeArrowheads="1"/>
          </p:cNvSpPr>
          <p:nvPr/>
        </p:nvSpPr>
        <p:spPr bwMode="auto">
          <a:xfrm>
            <a:off x="1219200" y="2490651"/>
            <a:ext cx="9855200" cy="609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28681" name="Rectangle 5" descr="Walnut"/>
          <p:cNvSpPr>
            <a:spLocks noChangeArrowheads="1"/>
          </p:cNvSpPr>
          <p:nvPr/>
        </p:nvSpPr>
        <p:spPr bwMode="auto">
          <a:xfrm>
            <a:off x="1219200" y="4929051"/>
            <a:ext cx="9855200" cy="609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42" name="Rectangle 6" descr="Oak"/>
          <p:cNvSpPr>
            <a:spLocks noChangeArrowheads="1"/>
          </p:cNvSpPr>
          <p:nvPr/>
        </p:nvSpPr>
        <p:spPr bwMode="auto">
          <a:xfrm>
            <a:off x="1727201" y="1976301"/>
            <a:ext cx="1435100" cy="51435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43" name="Group 7"/>
          <p:cNvGrpSpPr>
            <a:grpSpLocks/>
          </p:cNvGrpSpPr>
          <p:nvPr/>
        </p:nvGrpSpPr>
        <p:grpSpPr bwMode="auto">
          <a:xfrm>
            <a:off x="3149600" y="2052501"/>
            <a:ext cx="3420533" cy="342900"/>
            <a:chOff x="1206" y="1506"/>
            <a:chExt cx="1616" cy="216"/>
          </a:xfrm>
        </p:grpSpPr>
        <p:grpSp>
          <p:nvGrpSpPr>
            <p:cNvPr id="28705" name="Group 8"/>
            <p:cNvGrpSpPr>
              <a:grpSpLocks/>
            </p:cNvGrpSpPr>
            <p:nvPr/>
          </p:nvGrpSpPr>
          <p:grpSpPr bwMode="auto">
            <a:xfrm>
              <a:off x="1864" y="1556"/>
              <a:ext cx="343" cy="122"/>
              <a:chOff x="3290" y="1532"/>
              <a:chExt cx="389" cy="109"/>
            </a:xfrm>
          </p:grpSpPr>
          <p:sp>
            <p:nvSpPr>
              <p:cNvPr id="28710"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711" name="Line 10"/>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2" name="Line 11"/>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3" name="Line 12"/>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4" name="Line 13"/>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5" name="Line 14"/>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6" name="Line 15"/>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06" name="Line 16"/>
            <p:cNvSpPr>
              <a:spLocks noChangeShapeType="1"/>
            </p:cNvSpPr>
            <p:nvPr/>
          </p:nvSpPr>
          <p:spPr bwMode="auto">
            <a:xfrm flipH="1">
              <a:off x="1767" y="16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7" name="Arc 17"/>
            <p:cNvSpPr>
              <a:spLocks/>
            </p:cNvSpPr>
            <p:nvPr/>
          </p:nvSpPr>
          <p:spPr bwMode="auto">
            <a:xfrm flipH="1">
              <a:off x="1721" y="15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8" name="Line 18"/>
            <p:cNvSpPr>
              <a:spLocks noChangeShapeType="1"/>
            </p:cNvSpPr>
            <p:nvPr/>
          </p:nvSpPr>
          <p:spPr bwMode="auto">
            <a:xfrm>
              <a:off x="1206" y="16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grpSp>
        <p:nvGrpSpPr>
          <p:cNvPr id="90" name="Group 20"/>
          <p:cNvGrpSpPr>
            <a:grpSpLocks/>
          </p:cNvGrpSpPr>
          <p:nvPr/>
        </p:nvGrpSpPr>
        <p:grpSpPr bwMode="auto">
          <a:xfrm>
            <a:off x="3012018" y="4471851"/>
            <a:ext cx="3623733" cy="342900"/>
            <a:chOff x="1135" y="2736"/>
            <a:chExt cx="1712" cy="216"/>
          </a:xfrm>
        </p:grpSpPr>
        <p:sp>
          <p:nvSpPr>
            <p:cNvPr id="28693" name="Line 21"/>
            <p:cNvSpPr>
              <a:spLocks noChangeShapeType="1"/>
            </p:cNvSpPr>
            <p:nvPr/>
          </p:nvSpPr>
          <p:spPr bwMode="auto">
            <a:xfrm>
              <a:off x="1135" y="284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694" name="Group 22"/>
            <p:cNvGrpSpPr>
              <a:grpSpLocks/>
            </p:cNvGrpSpPr>
            <p:nvPr/>
          </p:nvGrpSpPr>
          <p:grpSpPr bwMode="auto">
            <a:xfrm>
              <a:off x="1650" y="2736"/>
              <a:ext cx="1197" cy="216"/>
              <a:chOff x="1650" y="2736"/>
              <a:chExt cx="1197" cy="216"/>
            </a:xfrm>
          </p:grpSpPr>
          <p:sp>
            <p:nvSpPr>
              <p:cNvPr id="28695" name="Rectangle 23"/>
              <p:cNvSpPr>
                <a:spLocks noChangeArrowheads="1"/>
              </p:cNvSpPr>
              <p:nvPr/>
            </p:nvSpPr>
            <p:spPr bwMode="auto">
              <a:xfrm rot="10800000">
                <a:off x="1793" y="2786"/>
                <a:ext cx="343" cy="122"/>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696" name="Line 24"/>
              <p:cNvSpPr>
                <a:spLocks noChangeShapeType="1"/>
              </p:cNvSpPr>
              <p:nvPr/>
            </p:nvSpPr>
            <p:spPr bwMode="auto">
              <a:xfrm rot="10800000">
                <a:off x="2094" y="2786"/>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7" name="Line 25"/>
              <p:cNvSpPr>
                <a:spLocks noChangeShapeType="1"/>
              </p:cNvSpPr>
              <p:nvPr/>
            </p:nvSpPr>
            <p:spPr bwMode="auto">
              <a:xfrm rot="10800000">
                <a:off x="2044" y="2786"/>
                <a:ext cx="0" cy="1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8" name="Line 26"/>
              <p:cNvSpPr>
                <a:spLocks noChangeShapeType="1"/>
              </p:cNvSpPr>
              <p:nvPr/>
            </p:nvSpPr>
            <p:spPr bwMode="auto">
              <a:xfrm rot="10800000">
                <a:off x="1996" y="2787"/>
                <a:ext cx="0" cy="1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9" name="Line 27"/>
              <p:cNvSpPr>
                <a:spLocks noChangeShapeType="1"/>
              </p:cNvSpPr>
              <p:nvPr/>
            </p:nvSpPr>
            <p:spPr bwMode="auto">
              <a:xfrm rot="10800000">
                <a:off x="1946" y="2787"/>
                <a:ext cx="0" cy="1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28"/>
              <p:cNvSpPr>
                <a:spLocks noChangeShapeType="1"/>
              </p:cNvSpPr>
              <p:nvPr/>
            </p:nvSpPr>
            <p:spPr bwMode="auto">
              <a:xfrm rot="10800000">
                <a:off x="1898" y="2787"/>
                <a:ext cx="0" cy="1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29"/>
              <p:cNvSpPr>
                <a:spLocks noChangeShapeType="1"/>
              </p:cNvSpPr>
              <p:nvPr/>
            </p:nvSpPr>
            <p:spPr bwMode="auto">
              <a:xfrm rot="10800000">
                <a:off x="1849" y="2787"/>
                <a:ext cx="0" cy="1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2" name="Line 30"/>
              <p:cNvSpPr>
                <a:spLocks noChangeShapeType="1"/>
              </p:cNvSpPr>
              <p:nvPr/>
            </p:nvSpPr>
            <p:spPr bwMode="auto">
              <a:xfrm flipH="1">
                <a:off x="1696" y="284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3" name="Arc 31"/>
              <p:cNvSpPr>
                <a:spLocks/>
              </p:cNvSpPr>
              <p:nvPr/>
            </p:nvSpPr>
            <p:spPr bwMode="auto">
              <a:xfrm flipH="1">
                <a:off x="1650" y="281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Rectangle 32"/>
              <p:cNvSpPr>
                <a:spLocks noChangeArrowheads="1"/>
              </p:cNvSpPr>
              <p:nvPr/>
            </p:nvSpPr>
            <p:spPr bwMode="auto">
              <a:xfrm rot="10800000">
                <a:off x="2112" y="273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grpSp>
      <p:grpSp>
        <p:nvGrpSpPr>
          <p:cNvPr id="103" name="Group 36"/>
          <p:cNvGrpSpPr>
            <a:grpSpLocks/>
          </p:cNvGrpSpPr>
          <p:nvPr/>
        </p:nvGrpSpPr>
        <p:grpSpPr bwMode="auto">
          <a:xfrm>
            <a:off x="1727201" y="4119427"/>
            <a:ext cx="1435100" cy="809625"/>
            <a:chOff x="528" y="2514"/>
            <a:chExt cx="678" cy="510"/>
          </a:xfrm>
        </p:grpSpPr>
        <p:sp>
          <p:nvSpPr>
            <p:cNvPr id="28689" name="Rectangle 37" descr="Oak"/>
            <p:cNvSpPr>
              <a:spLocks noChangeArrowheads="1"/>
            </p:cNvSpPr>
            <p:nvPr/>
          </p:nvSpPr>
          <p:spPr bwMode="auto">
            <a:xfrm>
              <a:off x="528" y="2688"/>
              <a:ext cx="678" cy="336"/>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sp>
          <p:nvSpPr>
            <p:cNvPr id="28690" name="AutoShape 38"/>
            <p:cNvSpPr>
              <a:spLocks noChangeArrowheads="1"/>
            </p:cNvSpPr>
            <p:nvPr/>
          </p:nvSpPr>
          <p:spPr bwMode="auto">
            <a:xfrm>
              <a:off x="576" y="2517"/>
              <a:ext cx="144" cy="192"/>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691" name="AutoShape 39"/>
            <p:cNvSpPr>
              <a:spLocks noChangeArrowheads="1"/>
            </p:cNvSpPr>
            <p:nvPr/>
          </p:nvSpPr>
          <p:spPr bwMode="auto">
            <a:xfrm>
              <a:off x="816" y="2514"/>
              <a:ext cx="144" cy="192"/>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8692" name="AutoShape 40"/>
            <p:cNvSpPr>
              <a:spLocks noChangeArrowheads="1"/>
            </p:cNvSpPr>
            <p:nvPr/>
          </p:nvSpPr>
          <p:spPr bwMode="auto">
            <a:xfrm>
              <a:off x="1008" y="2514"/>
              <a:ext cx="144" cy="192"/>
            </a:xfrm>
            <a:prstGeom prst="flowChartMagneticDisk">
              <a:avLst/>
            </a:prstGeom>
            <a:solidFill>
              <a:srgbClr val="CC99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grpSp>
      <p:grpSp>
        <p:nvGrpSpPr>
          <p:cNvPr id="108" name="Group 41"/>
          <p:cNvGrpSpPr>
            <a:grpSpLocks/>
          </p:cNvGrpSpPr>
          <p:nvPr/>
        </p:nvGrpSpPr>
        <p:grpSpPr bwMode="auto">
          <a:xfrm>
            <a:off x="3048000" y="3252651"/>
            <a:ext cx="1625600" cy="685800"/>
            <a:chOff x="1152" y="1968"/>
            <a:chExt cx="768" cy="432"/>
          </a:xfrm>
        </p:grpSpPr>
        <p:sp>
          <p:nvSpPr>
            <p:cNvPr id="28687" name="Text Box 42"/>
            <p:cNvSpPr txBox="1">
              <a:spLocks noChangeArrowheads="1"/>
            </p:cNvSpPr>
            <p:nvPr/>
          </p:nvSpPr>
          <p:spPr bwMode="auto">
            <a:xfrm>
              <a:off x="1152" y="1968"/>
              <a:ext cx="76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1600">
                  <a:solidFill>
                    <a:schemeClr val="tx1"/>
                  </a:solidFill>
                  <a:latin typeface="Arial" charset="0"/>
                </a:rPr>
                <a:t>Quả nặng</a:t>
              </a:r>
              <a:endParaRPr lang="fr-FR" altLang="en-US" sz="1400">
                <a:solidFill>
                  <a:schemeClr val="tx1"/>
                </a:solidFill>
                <a:latin typeface="Tahoma" pitchFamily="34" charset="0"/>
              </a:endParaRPr>
            </a:p>
          </p:txBody>
        </p:sp>
        <p:sp>
          <p:nvSpPr>
            <p:cNvPr id="28688" name="Line 43"/>
            <p:cNvSpPr>
              <a:spLocks noChangeShapeType="1"/>
            </p:cNvSpPr>
            <p:nvPr/>
          </p:nvSpPr>
          <p:spPr bwMode="auto">
            <a:xfrm flipH="1">
              <a:off x="1248" y="2208"/>
              <a:ext cx="24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97411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linds(horizontal)">
                                      <p:cBhvr>
                                        <p:cTn id="7" dur="500"/>
                                        <p:tgtEl>
                                          <p:spTgt spid="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8"/>
                                        </p:tgtEl>
                                      </p:cBhvr>
                                    </p:animEffect>
                                    <p:set>
                                      <p:cBhvr>
                                        <p:cTn id="12" dur="1" fill="hold">
                                          <p:stCondLst>
                                            <p:cond delay="499"/>
                                          </p:stCondLst>
                                        </p:cTn>
                                        <p:tgtEl>
                                          <p:spTgt spid="10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heckerboard(across)">
                                      <p:cBhvr>
                                        <p:cTn id="17" dur="100"/>
                                        <p:tgtEl>
                                          <p:spTgt spid="43"/>
                                        </p:tgtEl>
                                      </p:cBhvr>
                                    </p:animEffect>
                                  </p:childTnLst>
                                </p:cTn>
                              </p:par>
                              <p:par>
                                <p:cTn id="18" presetID="3" presetClass="entr" presetSubtype="10" fill="hold"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blinds(horizontal)">
                                      <p:cBhvr>
                                        <p:cTn id="20" dur="500"/>
                                        <p:tgtEl>
                                          <p:spTgt spid="90"/>
                                        </p:tgtEl>
                                      </p:cBhvr>
                                    </p:animEffect>
                                  </p:childTnLst>
                                </p:cTn>
                              </p:par>
                              <p:par>
                                <p:cTn id="21" presetID="63" presetClass="path" presetSubtype="0" accel="50000" decel="50000" fill="hold" nodeType="withEffect">
                                  <p:stCondLst>
                                    <p:cond delay="0"/>
                                  </p:stCondLst>
                                  <p:childTnLst>
                                    <p:animMotion origin="layout" path="M -1.11111E-6 2.25434E-6 L 0.38472 -0.00301 " pathEditMode="relative" rAng="0" ptsTypes="AA">
                                      <p:cBhvr>
                                        <p:cTn id="22" dur="3000" fill="hold"/>
                                        <p:tgtEl>
                                          <p:spTgt spid="43"/>
                                        </p:tgtEl>
                                        <p:attrNameLst>
                                          <p:attrName>ppt_x</p:attrName>
                                          <p:attrName>ppt_y</p:attrName>
                                        </p:attrNameLst>
                                      </p:cBhvr>
                                      <p:rCtr x="19236" y="-162"/>
                                    </p:animMotion>
                                  </p:childTnLst>
                                </p:cTn>
                              </p:par>
                              <p:par>
                                <p:cTn id="23" presetID="63" presetClass="path" presetSubtype="0" accel="50000" decel="50000" fill="hold" grpId="0" nodeType="withEffect">
                                  <p:stCondLst>
                                    <p:cond delay="0"/>
                                  </p:stCondLst>
                                  <p:childTnLst>
                                    <p:animMotion origin="layout" path="M -8.33333E-7 4.9711E-6 L 0.38281 4.9711E-6 " pathEditMode="relative" rAng="0" ptsTypes="AA">
                                      <p:cBhvr>
                                        <p:cTn id="24" dur="3000" fill="hold"/>
                                        <p:tgtEl>
                                          <p:spTgt spid="42"/>
                                        </p:tgtEl>
                                        <p:attrNameLst>
                                          <p:attrName>ppt_x</p:attrName>
                                          <p:attrName>ppt_y</p:attrName>
                                        </p:attrNameLst>
                                      </p:cBhvr>
                                      <p:rCtr x="19132" y="0"/>
                                    </p:animMotion>
                                  </p:childTnLst>
                                </p:cTn>
                              </p:par>
                              <p:par>
                                <p:cTn id="25" presetID="63" presetClass="path" presetSubtype="0" accel="50000" decel="50000" fill="hold" nodeType="withEffect">
                                  <p:stCondLst>
                                    <p:cond delay="0"/>
                                  </p:stCondLst>
                                  <p:childTnLst>
                                    <p:animMotion origin="layout" path="M 2.77778E-7 -2.25434E-6 L 0.37934 -2.25434E-6 " pathEditMode="relative" rAng="0" ptsTypes="AA">
                                      <p:cBhvr>
                                        <p:cTn id="26" dur="3000" fill="hold"/>
                                        <p:tgtEl>
                                          <p:spTgt spid="90"/>
                                        </p:tgtEl>
                                        <p:attrNameLst>
                                          <p:attrName>ppt_x</p:attrName>
                                          <p:attrName>ppt_y</p:attrName>
                                        </p:attrNameLst>
                                      </p:cBhvr>
                                      <p:rCtr x="18958" y="0"/>
                                    </p:animMotion>
                                  </p:childTnLst>
                                </p:cTn>
                              </p:par>
                              <p:par>
                                <p:cTn id="27" presetID="63" presetClass="path" presetSubtype="0" accel="50000" decel="50000" fill="hold" nodeType="withEffect">
                                  <p:stCondLst>
                                    <p:cond delay="0"/>
                                  </p:stCondLst>
                                  <p:childTnLst>
                                    <p:animMotion origin="layout" path="M -8.33333E-7 -2.89017E-7 L 0.37448 -2.89017E-7 " pathEditMode="relative" rAng="0" ptsTypes="AA">
                                      <p:cBhvr>
                                        <p:cTn id="28" dur="3000" fill="hold"/>
                                        <p:tgtEl>
                                          <p:spTgt spid="103"/>
                                        </p:tgtEl>
                                        <p:attrNameLst>
                                          <p:attrName>ppt_x</p:attrName>
                                          <p:attrName>ppt_y</p:attrName>
                                        </p:attrNameLst>
                                      </p:cBhvr>
                                      <p:rCtr x="18715" y="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52">
                                            <p:txEl>
                                              <p:pRg st="0" end="0"/>
                                            </p:txEl>
                                          </p:spTgt>
                                        </p:tgtEl>
                                        <p:attrNameLst>
                                          <p:attrName>style.visibility</p:attrName>
                                        </p:attrNameLst>
                                      </p:cBhvr>
                                      <p:to>
                                        <p:strVal val="visible"/>
                                      </p:to>
                                    </p:set>
                                    <p:animEffect transition="in" filter="box(in)">
                                      <p:cBhvr>
                                        <p:cTn id="33" dur="50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Box 14"/>
          <p:cNvSpPr txBox="1">
            <a:spLocks noChangeArrowheads="1"/>
          </p:cNvSpPr>
          <p:nvPr/>
        </p:nvSpPr>
        <p:spPr bwMode="auto">
          <a:xfrm>
            <a:off x="304800" y="575582"/>
            <a:ext cx="833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99"/>
                </a:solidFill>
                <a:latin typeface="Arial" charset="0"/>
              </a:rPr>
              <a:t>c. Độ lớn lực ma sát trượt:</a:t>
            </a:r>
          </a:p>
        </p:txBody>
      </p:sp>
      <p:sp>
        <p:nvSpPr>
          <p:cNvPr id="29703" name="Rectangle 4" descr="Walnut"/>
          <p:cNvSpPr>
            <a:spLocks noChangeArrowheads="1"/>
          </p:cNvSpPr>
          <p:nvPr/>
        </p:nvSpPr>
        <p:spPr bwMode="auto">
          <a:xfrm>
            <a:off x="1117600" y="2928256"/>
            <a:ext cx="9855200" cy="6096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29704" name="Rectangle 5" descr="Woven mat"/>
          <p:cNvSpPr>
            <a:spLocks noChangeArrowheads="1"/>
          </p:cNvSpPr>
          <p:nvPr/>
        </p:nvSpPr>
        <p:spPr bwMode="auto">
          <a:xfrm>
            <a:off x="1117600" y="4680856"/>
            <a:ext cx="9855200" cy="609600"/>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000">
              <a:solidFill>
                <a:schemeClr val="bg2"/>
              </a:solidFill>
              <a:latin typeface=".VnTime" pitchFamily="34" charset="0"/>
            </a:endParaRPr>
          </a:p>
        </p:txBody>
      </p:sp>
      <p:sp>
        <p:nvSpPr>
          <p:cNvPr id="13" name="Rectangle 6" descr="Oak"/>
          <p:cNvSpPr>
            <a:spLocks noChangeArrowheads="1"/>
          </p:cNvSpPr>
          <p:nvPr/>
        </p:nvSpPr>
        <p:spPr bwMode="auto">
          <a:xfrm>
            <a:off x="1625601" y="2409144"/>
            <a:ext cx="1435100" cy="51435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14" name="Group 7"/>
          <p:cNvGrpSpPr>
            <a:grpSpLocks/>
          </p:cNvGrpSpPr>
          <p:nvPr/>
        </p:nvGrpSpPr>
        <p:grpSpPr bwMode="auto">
          <a:xfrm>
            <a:off x="3048000" y="2485344"/>
            <a:ext cx="3420533" cy="342900"/>
            <a:chOff x="1206" y="1506"/>
            <a:chExt cx="1616" cy="216"/>
          </a:xfrm>
        </p:grpSpPr>
        <p:grpSp>
          <p:nvGrpSpPr>
            <p:cNvPr id="29722" name="Group 8"/>
            <p:cNvGrpSpPr>
              <a:grpSpLocks/>
            </p:cNvGrpSpPr>
            <p:nvPr/>
          </p:nvGrpSpPr>
          <p:grpSpPr bwMode="auto">
            <a:xfrm>
              <a:off x="1864" y="1556"/>
              <a:ext cx="343" cy="122"/>
              <a:chOff x="3290" y="1532"/>
              <a:chExt cx="389" cy="109"/>
            </a:xfrm>
          </p:grpSpPr>
          <p:sp>
            <p:nvSpPr>
              <p:cNvPr id="29727"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9728" name="Line 10"/>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9" name="Line 11"/>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2"/>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3"/>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2" name="Line 14"/>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3" name="Line 15"/>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23" name="Line 16"/>
            <p:cNvSpPr>
              <a:spLocks noChangeShapeType="1"/>
            </p:cNvSpPr>
            <p:nvPr/>
          </p:nvSpPr>
          <p:spPr bwMode="auto">
            <a:xfrm flipH="1">
              <a:off x="1767" y="1615"/>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4" name="Arc 17"/>
            <p:cNvSpPr>
              <a:spLocks/>
            </p:cNvSpPr>
            <p:nvPr/>
          </p:nvSpPr>
          <p:spPr bwMode="auto">
            <a:xfrm flipH="1">
              <a:off x="1721" y="1580"/>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Line 18"/>
            <p:cNvSpPr>
              <a:spLocks noChangeShapeType="1"/>
            </p:cNvSpPr>
            <p:nvPr/>
          </p:nvSpPr>
          <p:spPr bwMode="auto">
            <a:xfrm>
              <a:off x="1206" y="1614"/>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27" name="Rectangle 23" descr="Oak"/>
          <p:cNvSpPr>
            <a:spLocks noChangeArrowheads="1"/>
          </p:cNvSpPr>
          <p:nvPr/>
        </p:nvSpPr>
        <p:spPr bwMode="auto">
          <a:xfrm>
            <a:off x="1524001" y="4166506"/>
            <a:ext cx="1435100" cy="514350"/>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2"/>
                </a:solidFill>
                <a:latin typeface=".VnTime" pitchFamily="34" charset="0"/>
              </a:rPr>
              <a:t>A</a:t>
            </a:r>
          </a:p>
        </p:txBody>
      </p:sp>
      <p:grpSp>
        <p:nvGrpSpPr>
          <p:cNvPr id="28" name="Group 24"/>
          <p:cNvGrpSpPr>
            <a:grpSpLocks/>
          </p:cNvGrpSpPr>
          <p:nvPr/>
        </p:nvGrpSpPr>
        <p:grpSpPr bwMode="auto">
          <a:xfrm>
            <a:off x="2946401" y="4242706"/>
            <a:ext cx="3689351" cy="342900"/>
            <a:chOff x="1152" y="2784"/>
            <a:chExt cx="1743" cy="216"/>
          </a:xfrm>
        </p:grpSpPr>
        <p:grpSp>
          <p:nvGrpSpPr>
            <p:cNvPr id="29710" name="Group 25"/>
            <p:cNvGrpSpPr>
              <a:grpSpLocks/>
            </p:cNvGrpSpPr>
            <p:nvPr/>
          </p:nvGrpSpPr>
          <p:grpSpPr bwMode="auto">
            <a:xfrm>
              <a:off x="1810" y="2834"/>
              <a:ext cx="343" cy="122"/>
              <a:chOff x="3290" y="1532"/>
              <a:chExt cx="389" cy="109"/>
            </a:xfrm>
          </p:grpSpPr>
          <p:sp>
            <p:nvSpPr>
              <p:cNvPr id="29715" name="Rectangle 26"/>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29716" name="Line 27"/>
              <p:cNvSpPr>
                <a:spLocks noChangeShapeType="1"/>
              </p:cNvSpPr>
              <p:nvPr/>
            </p:nvSpPr>
            <p:spPr bwMode="auto">
              <a:xfrm rot="10800000">
                <a:off x="3631"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7" name="Line 28"/>
              <p:cNvSpPr>
                <a:spLocks noChangeShapeType="1"/>
              </p:cNvSpPr>
              <p:nvPr/>
            </p:nvSpPr>
            <p:spPr bwMode="auto">
              <a:xfrm rot="10800000">
                <a:off x="3575" y="1532"/>
                <a:ext cx="0"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8" name="Line 29"/>
              <p:cNvSpPr>
                <a:spLocks noChangeShapeType="1"/>
              </p:cNvSpPr>
              <p:nvPr/>
            </p:nvSpPr>
            <p:spPr bwMode="auto">
              <a:xfrm rot="10800000">
                <a:off x="3520"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9" name="Line 30"/>
              <p:cNvSpPr>
                <a:spLocks noChangeShapeType="1"/>
              </p:cNvSpPr>
              <p:nvPr/>
            </p:nvSpPr>
            <p:spPr bwMode="auto">
              <a:xfrm rot="10800000">
                <a:off x="3464"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31"/>
              <p:cNvSpPr>
                <a:spLocks noChangeShapeType="1"/>
              </p:cNvSpPr>
              <p:nvPr/>
            </p:nvSpPr>
            <p:spPr bwMode="auto">
              <a:xfrm rot="10800000">
                <a:off x="3409"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32"/>
              <p:cNvSpPr>
                <a:spLocks noChangeShapeType="1"/>
              </p:cNvSpPr>
              <p:nvPr/>
            </p:nvSpPr>
            <p:spPr bwMode="auto">
              <a:xfrm rot="10800000">
                <a:off x="3353" y="1533"/>
                <a:ext cx="0" cy="1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1" name="Line 33"/>
            <p:cNvSpPr>
              <a:spLocks noChangeShapeType="1"/>
            </p:cNvSpPr>
            <p:nvPr/>
          </p:nvSpPr>
          <p:spPr bwMode="auto">
            <a:xfrm flipH="1">
              <a:off x="1713" y="2893"/>
              <a:ext cx="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Arc 34"/>
            <p:cNvSpPr>
              <a:spLocks/>
            </p:cNvSpPr>
            <p:nvPr/>
          </p:nvSpPr>
          <p:spPr bwMode="auto">
            <a:xfrm flipH="1">
              <a:off x="1667" y="2858"/>
              <a:ext cx="49" cy="62"/>
            </a:xfrm>
            <a:custGeom>
              <a:avLst/>
              <a:gdLst>
                <a:gd name="T0" fmla="*/ 0 w 43200"/>
                <a:gd name="T1" fmla="*/ 0 h 43121"/>
                <a:gd name="T2" fmla="*/ 0 w 43200"/>
                <a:gd name="T3" fmla="*/ 0 h 43121"/>
                <a:gd name="T4" fmla="*/ 0 w 43200"/>
                <a:gd name="T5" fmla="*/ 0 h 43121"/>
                <a:gd name="T6" fmla="*/ 0 60000 65536"/>
                <a:gd name="T7" fmla="*/ 0 60000 65536"/>
                <a:gd name="T8" fmla="*/ 0 60000 65536"/>
              </a:gdLst>
              <a:ahLst/>
              <a:cxnLst>
                <a:cxn ang="T6">
                  <a:pos x="T0" y="T1"/>
                </a:cxn>
                <a:cxn ang="T7">
                  <a:pos x="T2" y="T3"/>
                </a:cxn>
                <a:cxn ang="T8">
                  <a:pos x="T4" y="T5"/>
                </a:cxn>
              </a:cxnLst>
              <a:rect l="0" t="0" r="r" b="b"/>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lnTo>
                    <a:pt x="23448" y="0"/>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3" name="Line 35"/>
            <p:cNvSpPr>
              <a:spLocks noChangeShapeType="1"/>
            </p:cNvSpPr>
            <p:nvPr/>
          </p:nvSpPr>
          <p:spPr bwMode="auto">
            <a:xfrm>
              <a:off x="1152" y="2892"/>
              <a:ext cx="5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Rectangle 36"/>
            <p:cNvSpPr>
              <a:spLocks noChangeArrowheads="1"/>
            </p:cNvSpPr>
            <p:nvPr/>
          </p:nvSpPr>
          <p:spPr bwMode="auto">
            <a:xfrm rot="10800000">
              <a:off x="2160" y="2784"/>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cs typeface="Arial" panose="020B0604020202020204" pitchFamily="34" charset="0"/>
              </a:endParaRPr>
            </a:p>
          </p:txBody>
        </p:sp>
      </p:grpSp>
      <p:sp>
        <p:nvSpPr>
          <p:cNvPr id="41" name="Text Box 16"/>
          <p:cNvSpPr txBox="1">
            <a:spLocks noChangeArrowheads="1"/>
          </p:cNvSpPr>
          <p:nvPr/>
        </p:nvSpPr>
        <p:spPr bwMode="auto">
          <a:xfrm>
            <a:off x="508000" y="1556657"/>
            <a:ext cx="1168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ctr" eaLnBrk="1" hangingPunct="1"/>
            <a:r>
              <a:rPr lang="en-US" altLang="en-US" sz="2800">
                <a:solidFill>
                  <a:schemeClr val="tx1"/>
                </a:solidFill>
                <a:latin typeface="Arial" charset="0"/>
              </a:rPr>
              <a:t>Phụ thuộc vào chất liệu</a:t>
            </a:r>
          </a:p>
        </p:txBody>
      </p:sp>
    </p:spTree>
    <p:extLst>
      <p:ext uri="{BB962C8B-B14F-4D97-AF65-F5344CB8AC3E}">
        <p14:creationId xmlns:p14="http://schemas.microsoft.com/office/powerpoint/2010/main" val="1127954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63" presetClass="path" presetSubtype="0" accel="50000" decel="50000" fill="hold" grpId="0" nodeType="withEffect">
                                  <p:stCondLst>
                                    <p:cond delay="0"/>
                                  </p:stCondLst>
                                  <p:childTnLst>
                                    <p:animMotion origin="layout" path="M 0 0  L 0.25 0  E" pathEditMode="relative" ptsTypes="">
                                      <p:cBhvr>
                                        <p:cTn id="12" dur="3000" fill="hold"/>
                                        <p:tgtEl>
                                          <p:spTgt spid="13"/>
                                        </p:tgtEl>
                                        <p:attrNameLst>
                                          <p:attrName>ppt_x</p:attrName>
                                          <p:attrName>ppt_y</p:attrName>
                                        </p:attrNameLst>
                                      </p:cBhvr>
                                    </p:animMotion>
                                  </p:childTnLst>
                                </p:cTn>
                              </p:par>
                              <p:par>
                                <p:cTn id="13" presetID="63" presetClass="path" presetSubtype="0" accel="50000" decel="50000" fill="hold" nodeType="withEffect">
                                  <p:stCondLst>
                                    <p:cond delay="0"/>
                                  </p:stCondLst>
                                  <p:childTnLst>
                                    <p:animMotion origin="layout" path="M 0 0  L 0.25 0  E" pathEditMode="relative" ptsTypes="">
                                      <p:cBhvr>
                                        <p:cTn id="14" dur="3000" fill="hold"/>
                                        <p:tgtEl>
                                          <p:spTgt spid="14"/>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3000" fill="hold"/>
                                        <p:tgtEl>
                                          <p:spTgt spid="27"/>
                                        </p:tgtEl>
                                        <p:attrNameLst>
                                          <p:attrName>ppt_x</p:attrName>
                                          <p:attrName>ppt_y</p:attrName>
                                        </p:attrNameLst>
                                      </p:cBhvr>
                                    </p:animMotion>
                                  </p:childTnLst>
                                </p:cTn>
                              </p:par>
                              <p:par>
                                <p:cTn id="17" presetID="63" presetClass="path" presetSubtype="0" accel="50000" decel="50000" fill="hold" nodeType="withEffect">
                                  <p:stCondLst>
                                    <p:cond delay="0"/>
                                  </p:stCondLst>
                                  <p:childTnLst>
                                    <p:animMotion origin="layout" path="M 0 0  L 0.25 0  E" pathEditMode="relative" ptsTypes="">
                                      <p:cBhvr>
                                        <p:cTn id="18" dur="3000" fill="hold"/>
                                        <p:tgtEl>
                                          <p:spTgt spid="28"/>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animEffect transition="in" filter="box(in)">
                                      <p:cBhvr>
                                        <p:cTn id="23"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Text Box 14"/>
          <p:cNvSpPr txBox="1">
            <a:spLocks noChangeArrowheads="1"/>
          </p:cNvSpPr>
          <p:nvPr/>
        </p:nvSpPr>
        <p:spPr bwMode="auto">
          <a:xfrm>
            <a:off x="304800" y="2170114"/>
            <a:ext cx="8331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b="1">
                <a:solidFill>
                  <a:srgbClr val="000099"/>
                </a:solidFill>
                <a:latin typeface="Arial" charset="0"/>
              </a:rPr>
              <a:t>c. Độ lớn lực ma sát trượt:</a:t>
            </a:r>
          </a:p>
        </p:txBody>
      </p:sp>
      <p:sp>
        <p:nvSpPr>
          <p:cNvPr id="50" name="Text Box 15"/>
          <p:cNvSpPr txBox="1">
            <a:spLocks noChangeArrowheads="1"/>
          </p:cNvSpPr>
          <p:nvPr/>
        </p:nvSpPr>
        <p:spPr bwMode="auto">
          <a:xfrm>
            <a:off x="452968" y="2566989"/>
            <a:ext cx="115358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just" eaLnBrk="1" hangingPunct="1"/>
            <a:r>
              <a:rPr lang="en-US" altLang="en-US" sz="2800">
                <a:solidFill>
                  <a:srgbClr val="0000CC"/>
                </a:solidFill>
                <a:latin typeface="Arial" charset="0"/>
              </a:rPr>
              <a:t>- Không phụ thuộc vào diện tích tiếp xúc và tốc độ của vật</a:t>
            </a:r>
          </a:p>
        </p:txBody>
      </p:sp>
      <p:sp>
        <p:nvSpPr>
          <p:cNvPr id="51" name="Text Box 16"/>
          <p:cNvSpPr txBox="1">
            <a:spLocks noChangeArrowheads="1"/>
          </p:cNvSpPr>
          <p:nvPr/>
        </p:nvSpPr>
        <p:spPr bwMode="auto">
          <a:xfrm>
            <a:off x="304800" y="3613429"/>
            <a:ext cx="1168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dirty="0">
                <a:solidFill>
                  <a:srgbClr val="0000CC"/>
                </a:solidFill>
                <a:latin typeface="Arial" charset="0"/>
              </a:rPr>
              <a:t>- </a:t>
            </a:r>
            <a:r>
              <a:rPr lang="en-US" altLang="en-US" sz="2800" dirty="0" err="1">
                <a:solidFill>
                  <a:srgbClr val="0000CC"/>
                </a:solidFill>
                <a:latin typeface="Arial" charset="0"/>
              </a:rPr>
              <a:t>Phụ</a:t>
            </a:r>
            <a:r>
              <a:rPr lang="en-US" altLang="en-US" sz="2800" dirty="0">
                <a:solidFill>
                  <a:srgbClr val="0000CC"/>
                </a:solidFill>
                <a:latin typeface="Arial" charset="0"/>
              </a:rPr>
              <a:t> </a:t>
            </a:r>
            <a:r>
              <a:rPr lang="en-US" altLang="en-US" sz="2800" dirty="0" err="1">
                <a:solidFill>
                  <a:srgbClr val="0000CC"/>
                </a:solidFill>
                <a:latin typeface="Arial" charset="0"/>
              </a:rPr>
              <a:t>thuộc</a:t>
            </a:r>
            <a:r>
              <a:rPr lang="en-US" altLang="en-US" sz="2800" dirty="0">
                <a:solidFill>
                  <a:srgbClr val="0000CC"/>
                </a:solidFill>
                <a:latin typeface="Arial" charset="0"/>
              </a:rPr>
              <a:t> </a:t>
            </a:r>
            <a:r>
              <a:rPr lang="en-US" altLang="en-US" sz="2800" dirty="0" err="1">
                <a:solidFill>
                  <a:srgbClr val="0000CC"/>
                </a:solidFill>
                <a:latin typeface="Arial" charset="0"/>
              </a:rPr>
              <a:t>vào</a:t>
            </a:r>
            <a:r>
              <a:rPr lang="en-US" altLang="en-US" sz="2800" dirty="0">
                <a:solidFill>
                  <a:srgbClr val="0000CC"/>
                </a:solidFill>
                <a:latin typeface="Arial" charset="0"/>
              </a:rPr>
              <a:t> </a:t>
            </a:r>
            <a:r>
              <a:rPr lang="en-US" altLang="en-US" sz="2800" dirty="0" err="1">
                <a:solidFill>
                  <a:srgbClr val="0000CC"/>
                </a:solidFill>
                <a:latin typeface="Arial" charset="0"/>
              </a:rPr>
              <a:t>chất</a:t>
            </a:r>
            <a:r>
              <a:rPr lang="en-US" altLang="en-US" sz="2800" dirty="0">
                <a:solidFill>
                  <a:srgbClr val="0000CC"/>
                </a:solidFill>
                <a:latin typeface="Arial" charset="0"/>
              </a:rPr>
              <a:t> </a:t>
            </a:r>
            <a:r>
              <a:rPr lang="en-US" altLang="en-US" sz="2800" dirty="0" err="1">
                <a:solidFill>
                  <a:srgbClr val="0000CC"/>
                </a:solidFill>
                <a:latin typeface="Arial" charset="0"/>
              </a:rPr>
              <a:t>liệu</a:t>
            </a:r>
            <a:r>
              <a:rPr lang="en-US" altLang="en-US" sz="2800" dirty="0">
                <a:solidFill>
                  <a:srgbClr val="0000CC"/>
                </a:solidFill>
                <a:latin typeface="Arial" charset="0"/>
              </a:rPr>
              <a:t> </a:t>
            </a:r>
            <a:r>
              <a:rPr lang="en-US" altLang="en-US" sz="2800" dirty="0" err="1">
                <a:solidFill>
                  <a:srgbClr val="0000CC"/>
                </a:solidFill>
                <a:latin typeface="Arial" charset="0"/>
              </a:rPr>
              <a:t>và</a:t>
            </a:r>
            <a:r>
              <a:rPr lang="en-US" altLang="en-US" sz="2800" dirty="0">
                <a:solidFill>
                  <a:srgbClr val="0000CC"/>
                </a:solidFill>
                <a:latin typeface="Arial" charset="0"/>
              </a:rPr>
              <a:t> </a:t>
            </a:r>
            <a:r>
              <a:rPr lang="en-US" altLang="en-US" sz="2800" dirty="0" err="1">
                <a:solidFill>
                  <a:srgbClr val="0000CC"/>
                </a:solidFill>
                <a:latin typeface="Arial" charset="0"/>
              </a:rPr>
              <a:t>tình</a:t>
            </a:r>
            <a:r>
              <a:rPr lang="en-US" altLang="en-US" sz="2800" dirty="0">
                <a:solidFill>
                  <a:srgbClr val="0000CC"/>
                </a:solidFill>
                <a:latin typeface="Arial" charset="0"/>
              </a:rPr>
              <a:t> </a:t>
            </a:r>
            <a:r>
              <a:rPr lang="en-US" altLang="en-US" sz="2800" dirty="0" err="1">
                <a:solidFill>
                  <a:srgbClr val="0000CC"/>
                </a:solidFill>
                <a:latin typeface="Arial" charset="0"/>
              </a:rPr>
              <a:t>trạng</a:t>
            </a:r>
            <a:r>
              <a:rPr lang="en-US" altLang="en-US" sz="2800" dirty="0">
                <a:solidFill>
                  <a:srgbClr val="0000CC"/>
                </a:solidFill>
                <a:latin typeface="Arial" charset="0"/>
              </a:rPr>
              <a:t> </a:t>
            </a:r>
            <a:r>
              <a:rPr lang="en-US" altLang="en-US" sz="2800" dirty="0" err="1">
                <a:solidFill>
                  <a:srgbClr val="0000CC"/>
                </a:solidFill>
                <a:latin typeface="Arial" charset="0"/>
              </a:rPr>
              <a:t>bề</a:t>
            </a:r>
            <a:r>
              <a:rPr lang="en-US" altLang="en-US" sz="2800" dirty="0">
                <a:solidFill>
                  <a:srgbClr val="0000CC"/>
                </a:solidFill>
                <a:latin typeface="Arial" charset="0"/>
              </a:rPr>
              <a:t> </a:t>
            </a:r>
            <a:r>
              <a:rPr lang="en-US" altLang="en-US" sz="2800" dirty="0" err="1">
                <a:solidFill>
                  <a:srgbClr val="0000CC"/>
                </a:solidFill>
                <a:latin typeface="Arial" charset="0"/>
              </a:rPr>
              <a:t>mặt</a:t>
            </a:r>
            <a:r>
              <a:rPr lang="en-US" altLang="en-US" sz="2800" dirty="0">
                <a:solidFill>
                  <a:srgbClr val="0000CC"/>
                </a:solidFill>
                <a:latin typeface="Arial" charset="0"/>
              </a:rPr>
              <a:t> </a:t>
            </a:r>
            <a:r>
              <a:rPr lang="en-US" altLang="en-US" sz="2800" dirty="0" err="1">
                <a:solidFill>
                  <a:srgbClr val="0000CC"/>
                </a:solidFill>
                <a:latin typeface="Arial" charset="0"/>
              </a:rPr>
              <a:t>tiếp</a:t>
            </a:r>
            <a:r>
              <a:rPr lang="en-US" altLang="en-US" sz="2800" dirty="0">
                <a:solidFill>
                  <a:srgbClr val="0000CC"/>
                </a:solidFill>
                <a:latin typeface="Arial" charset="0"/>
              </a:rPr>
              <a:t> </a:t>
            </a:r>
            <a:r>
              <a:rPr lang="en-US" altLang="en-US" sz="2800" dirty="0" err="1">
                <a:solidFill>
                  <a:srgbClr val="0000CC"/>
                </a:solidFill>
                <a:latin typeface="Arial" charset="0"/>
              </a:rPr>
              <a:t>xúc</a:t>
            </a:r>
            <a:endParaRPr lang="en-US" altLang="en-US" sz="2800" dirty="0">
              <a:solidFill>
                <a:srgbClr val="0000CC"/>
              </a:solidFill>
              <a:latin typeface="Arial" charset="0"/>
            </a:endParaRPr>
          </a:p>
        </p:txBody>
      </p:sp>
      <p:sp>
        <p:nvSpPr>
          <p:cNvPr id="52" name="Text Box 17"/>
          <p:cNvSpPr txBox="1">
            <a:spLocks noChangeArrowheads="1"/>
          </p:cNvSpPr>
          <p:nvPr/>
        </p:nvSpPr>
        <p:spPr bwMode="auto">
          <a:xfrm>
            <a:off x="452968" y="3090209"/>
            <a:ext cx="11277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eaLnBrk="1" hangingPunct="1"/>
            <a:r>
              <a:rPr lang="en-US" altLang="en-US" sz="2800" dirty="0">
                <a:solidFill>
                  <a:srgbClr val="0000CC"/>
                </a:solidFill>
                <a:latin typeface="Arial" charset="0"/>
              </a:rPr>
              <a:t>- </a:t>
            </a:r>
            <a:r>
              <a:rPr lang="en-US" altLang="en-US" sz="2800" dirty="0" err="1">
                <a:solidFill>
                  <a:srgbClr val="0000CC"/>
                </a:solidFill>
                <a:latin typeface="Arial" charset="0"/>
              </a:rPr>
              <a:t>Tỉ</a:t>
            </a:r>
            <a:r>
              <a:rPr lang="en-US" altLang="en-US" sz="2800" dirty="0">
                <a:solidFill>
                  <a:srgbClr val="0000CC"/>
                </a:solidFill>
                <a:latin typeface="Arial" charset="0"/>
              </a:rPr>
              <a:t> </a:t>
            </a:r>
            <a:r>
              <a:rPr lang="en-US" altLang="en-US" sz="2800" dirty="0" err="1">
                <a:solidFill>
                  <a:srgbClr val="0000CC"/>
                </a:solidFill>
                <a:latin typeface="Arial" charset="0"/>
              </a:rPr>
              <a:t>lệ</a:t>
            </a:r>
            <a:r>
              <a:rPr lang="en-US" altLang="en-US" sz="2800" dirty="0">
                <a:solidFill>
                  <a:srgbClr val="0000CC"/>
                </a:solidFill>
                <a:latin typeface="Arial" charset="0"/>
              </a:rPr>
              <a:t> </a:t>
            </a:r>
            <a:r>
              <a:rPr lang="en-US" altLang="en-US" sz="2800" dirty="0" err="1">
                <a:solidFill>
                  <a:srgbClr val="0000CC"/>
                </a:solidFill>
                <a:latin typeface="Arial" charset="0"/>
              </a:rPr>
              <a:t>với</a:t>
            </a:r>
            <a:r>
              <a:rPr lang="en-US" altLang="en-US" sz="2800" dirty="0">
                <a:solidFill>
                  <a:srgbClr val="0000CC"/>
                </a:solidFill>
                <a:latin typeface="Arial" charset="0"/>
              </a:rPr>
              <a:t> </a:t>
            </a:r>
            <a:r>
              <a:rPr lang="en-US" altLang="en-US" sz="2800" dirty="0" err="1">
                <a:solidFill>
                  <a:srgbClr val="0000CC"/>
                </a:solidFill>
                <a:latin typeface="Arial" charset="0"/>
              </a:rPr>
              <a:t>áp</a:t>
            </a:r>
            <a:r>
              <a:rPr lang="en-US" altLang="en-US" sz="2800" dirty="0">
                <a:solidFill>
                  <a:srgbClr val="0000CC"/>
                </a:solidFill>
                <a:latin typeface="Arial" charset="0"/>
              </a:rPr>
              <a:t> </a:t>
            </a:r>
            <a:r>
              <a:rPr lang="en-US" altLang="en-US" sz="2800" dirty="0" err="1">
                <a:solidFill>
                  <a:srgbClr val="0000CC"/>
                </a:solidFill>
                <a:latin typeface="Arial" charset="0"/>
              </a:rPr>
              <a:t>lực</a:t>
            </a:r>
            <a:r>
              <a:rPr lang="en-US" altLang="en-US" sz="2800" dirty="0">
                <a:solidFill>
                  <a:srgbClr val="0000CC"/>
                </a:solidFill>
                <a:latin typeface="Arial" charset="0"/>
              </a:rPr>
              <a:t> </a:t>
            </a:r>
            <a:r>
              <a:rPr lang="en-US" altLang="en-US" sz="2800" dirty="0" err="1">
                <a:solidFill>
                  <a:srgbClr val="0000CC"/>
                </a:solidFill>
                <a:latin typeface="Arial" charset="0"/>
              </a:rPr>
              <a:t>tác</a:t>
            </a:r>
            <a:r>
              <a:rPr lang="en-US" altLang="en-US" sz="2800" dirty="0">
                <a:solidFill>
                  <a:srgbClr val="0000CC"/>
                </a:solidFill>
                <a:latin typeface="Arial" charset="0"/>
              </a:rPr>
              <a:t> </a:t>
            </a:r>
            <a:r>
              <a:rPr lang="en-US" altLang="en-US" sz="2800" dirty="0" err="1">
                <a:solidFill>
                  <a:srgbClr val="0000CC"/>
                </a:solidFill>
                <a:latin typeface="Arial" charset="0"/>
              </a:rPr>
              <a:t>dụng</a:t>
            </a:r>
            <a:r>
              <a:rPr lang="en-US" altLang="en-US" sz="2800" dirty="0">
                <a:solidFill>
                  <a:srgbClr val="0000CC"/>
                </a:solidFill>
                <a:latin typeface="Arial" charset="0"/>
              </a:rPr>
              <a:t> </a:t>
            </a:r>
            <a:r>
              <a:rPr lang="en-US" altLang="en-US" sz="2800" dirty="0" err="1">
                <a:solidFill>
                  <a:srgbClr val="0000CC"/>
                </a:solidFill>
                <a:latin typeface="Arial" charset="0"/>
              </a:rPr>
              <a:t>lên</a:t>
            </a:r>
            <a:r>
              <a:rPr lang="en-US" altLang="en-US" sz="2800" dirty="0">
                <a:solidFill>
                  <a:srgbClr val="0000CC"/>
                </a:solidFill>
                <a:latin typeface="Arial" charset="0"/>
              </a:rPr>
              <a:t> </a:t>
            </a:r>
            <a:r>
              <a:rPr lang="en-US" altLang="en-US" sz="2800" dirty="0" err="1">
                <a:solidFill>
                  <a:srgbClr val="0000CC"/>
                </a:solidFill>
                <a:latin typeface="Arial" charset="0"/>
              </a:rPr>
              <a:t>mặt</a:t>
            </a:r>
            <a:r>
              <a:rPr lang="en-US" altLang="en-US" sz="2800" dirty="0">
                <a:solidFill>
                  <a:srgbClr val="0000CC"/>
                </a:solidFill>
                <a:latin typeface="Arial" charset="0"/>
              </a:rPr>
              <a:t> </a:t>
            </a:r>
            <a:r>
              <a:rPr lang="en-US" altLang="en-US" sz="2800" dirty="0" err="1">
                <a:solidFill>
                  <a:srgbClr val="0000CC"/>
                </a:solidFill>
                <a:latin typeface="Arial" charset="0"/>
              </a:rPr>
              <a:t>tiếp</a:t>
            </a:r>
            <a:r>
              <a:rPr lang="en-US" altLang="en-US" sz="2800" dirty="0">
                <a:solidFill>
                  <a:srgbClr val="0000CC"/>
                </a:solidFill>
                <a:latin typeface="Arial" charset="0"/>
              </a:rPr>
              <a:t> </a:t>
            </a:r>
            <a:r>
              <a:rPr lang="en-US" altLang="en-US" sz="2800" dirty="0" err="1">
                <a:solidFill>
                  <a:srgbClr val="0000CC"/>
                </a:solidFill>
                <a:latin typeface="Arial" charset="0"/>
              </a:rPr>
              <a:t>xúc</a:t>
            </a:r>
            <a:r>
              <a:rPr lang="en-US" altLang="en-US" sz="2800" dirty="0">
                <a:solidFill>
                  <a:srgbClr val="0000CC"/>
                </a:solidFill>
                <a:latin typeface="Arial" charset="0"/>
              </a:rPr>
              <a:t>.</a:t>
            </a:r>
          </a:p>
        </p:txBody>
      </p:sp>
    </p:spTree>
    <p:extLst>
      <p:ext uri="{BB962C8B-B14F-4D97-AF65-F5344CB8AC3E}">
        <p14:creationId xmlns:p14="http://schemas.microsoft.com/office/powerpoint/2010/main" val="2937346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box(in)">
                                      <p:cBhvr>
                                        <p:cTn id="7" dur="500"/>
                                        <p:tgtEl>
                                          <p:spTgt spid="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box(in)">
                                      <p:cBhvr>
                                        <p:cTn id="12" dur="500"/>
                                        <p:tgtEl>
                                          <p:spTgt spid="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
                                            <p:txEl>
                                              <p:pRg st="0" end="0"/>
                                            </p:txEl>
                                          </p:spTgt>
                                        </p:tgtEl>
                                        <p:attrNameLst>
                                          <p:attrName>style.visibility</p:attrName>
                                        </p:attrNameLst>
                                      </p:cBhvr>
                                      <p:to>
                                        <p:strVal val="visible"/>
                                      </p:to>
                                    </p:set>
                                    <p:animEffect transition="in" filter="box(in)">
                                      <p:cBhvr>
                                        <p:cTn id="1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7AFFC57-A992-4DA6-ADDA-53B6F90C7BEB}"/>
              </a:ext>
            </a:extLst>
          </p:cNvPr>
          <p:cNvPicPr>
            <a:picLocks noChangeAspect="1"/>
          </p:cNvPicPr>
          <p:nvPr/>
        </p:nvPicPr>
        <p:blipFill rotWithShape="1">
          <a:blip r:embed="rId2">
            <a:extLst>
              <a:ext uri="{28A0092B-C50C-407E-A947-70E740481C1C}">
                <a14:useLocalDpi xmlns:a14="http://schemas.microsoft.com/office/drawing/2010/main" val="0"/>
              </a:ext>
            </a:extLst>
          </a:blip>
          <a:srcRect l="29921" t="31795" r="30263" b="3570"/>
          <a:stretch/>
        </p:blipFill>
        <p:spPr>
          <a:xfrm>
            <a:off x="485776" y="2995672"/>
            <a:ext cx="4733924" cy="3728978"/>
          </a:xfrm>
          <a:prstGeom prst="rect">
            <a:avLst/>
          </a:prstGeom>
        </p:spPr>
      </p:pic>
      <p:sp>
        <p:nvSpPr>
          <p:cNvPr id="4" name="TextBox 3">
            <a:extLst>
              <a:ext uri="{FF2B5EF4-FFF2-40B4-BE49-F238E27FC236}">
                <a16:creationId xmlns="" xmlns:a16="http://schemas.microsoft.com/office/drawing/2014/main" id="{35056A58-A393-4E92-953A-10D9EF33B7B1}"/>
              </a:ext>
            </a:extLst>
          </p:cNvPr>
          <p:cNvSpPr txBox="1"/>
          <p:nvPr/>
        </p:nvSpPr>
        <p:spPr>
          <a:xfrm>
            <a:off x="285750" y="133350"/>
            <a:ext cx="11830050" cy="2862322"/>
          </a:xfrm>
          <a:prstGeom prst="rect">
            <a:avLst/>
          </a:prstGeom>
          <a:noFill/>
        </p:spPr>
        <p:txBody>
          <a:bodyPr wrap="square">
            <a:spAutoFit/>
          </a:bodyPr>
          <a:lstStyle/>
          <a:p>
            <a:r>
              <a:rPr lang="vi-VN" sz="4500" i="0" dirty="0">
                <a:solidFill>
                  <a:srgbClr val="4A4A4A"/>
                </a:solidFill>
                <a:effectLst/>
                <a:latin typeface="+mj-lt"/>
              </a:rPr>
              <a:t>Lực ma sát trượt cũng xuất hiện khi bóp phanh xe đạp. Lúc này lực xuất hiện do má phanh ép sát vào vành xe, cản trở chuyển động của bánh xe và làm xe nhanh chóng dừng lại.</a:t>
            </a:r>
            <a:endParaRPr lang="en-US" sz="4500" dirty="0">
              <a:latin typeface="+mj-lt"/>
            </a:endParaRPr>
          </a:p>
        </p:txBody>
      </p:sp>
      <p:pic>
        <p:nvPicPr>
          <p:cNvPr id="8" name="Picture 7">
            <a:extLst>
              <a:ext uri="{FF2B5EF4-FFF2-40B4-BE49-F238E27FC236}">
                <a16:creationId xmlns="" xmlns:a16="http://schemas.microsoft.com/office/drawing/2014/main" id="{19074006-1A9E-46B6-A24D-FACD139EE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550" y="2995672"/>
            <a:ext cx="6248400" cy="3728978"/>
          </a:xfrm>
          <a:prstGeom prst="rect">
            <a:avLst/>
          </a:prstGeom>
        </p:spPr>
      </p:pic>
    </p:spTree>
    <p:extLst>
      <p:ext uri="{BB962C8B-B14F-4D97-AF65-F5344CB8AC3E}">
        <p14:creationId xmlns:p14="http://schemas.microsoft.com/office/powerpoint/2010/main" val="3356964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9" name="Text Box 11"/>
          <p:cNvSpPr txBox="1">
            <a:spLocks noChangeArrowheads="1"/>
          </p:cNvSpPr>
          <p:nvPr/>
        </p:nvSpPr>
        <p:spPr bwMode="auto">
          <a:xfrm>
            <a:off x="609600" y="5638254"/>
            <a:ext cx="4978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a:spcBef>
                <a:spcPct val="50000"/>
              </a:spcBef>
            </a:pPr>
            <a:r>
              <a:rPr lang="en-US" altLang="en-US" sz="2200" b="1"/>
              <a:t>c. Thanh trượt và mặt băng</a:t>
            </a:r>
          </a:p>
        </p:txBody>
      </p:sp>
      <p:pic>
        <p:nvPicPr>
          <p:cNvPr id="17" name="Picture 18" descr="CSSKI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4342"/>
            <a:ext cx="5477933"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descr="http://hstatic.net/418/1000070418/10/2016/4-1/carpenter_lathe_carving_h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1428205"/>
            <a:ext cx="55880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3672930"/>
            <a:ext cx="53848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4" descr="Kết quả hình ảnh cho đá mài d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8204"/>
            <a:ext cx="572346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Rectangle 20"/>
          <p:cNvSpPr>
            <a:spLocks noChangeArrowheads="1"/>
          </p:cNvSpPr>
          <p:nvPr/>
        </p:nvSpPr>
        <p:spPr bwMode="auto">
          <a:xfrm>
            <a:off x="277285" y="872580"/>
            <a:ext cx="912283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2400" b="1"/>
              <a:t>Lực ma sát trượt trong đời sống và kĩ thuật:</a:t>
            </a:r>
          </a:p>
        </p:txBody>
      </p:sp>
      <p:sp>
        <p:nvSpPr>
          <p:cNvPr id="13" name="Rectangle 25"/>
          <p:cNvSpPr>
            <a:spLocks noChangeArrowheads="1"/>
          </p:cNvSpPr>
          <p:nvPr/>
        </p:nvSpPr>
        <p:spPr bwMode="auto">
          <a:xfrm>
            <a:off x="203200" y="3101430"/>
            <a:ext cx="4988984" cy="461963"/>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spcBef>
                <a:spcPct val="50000"/>
              </a:spcBef>
              <a:defRPr/>
            </a:pPr>
            <a:r>
              <a:rPr lang="en-US" sz="2400"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a. </a:t>
            </a:r>
            <a:r>
              <a:rPr lang="en-US" sz="2400" b="1" dirty="0" err="1">
                <a:solidFill>
                  <a:schemeClr val="tx1"/>
                </a:solidFill>
                <a:latin typeface="Times New Roman" pitchFamily="18" charset="0"/>
                <a:cs typeface="Times New Roman" pitchFamily="18" charset="0"/>
              </a:rPr>
              <a:t>Lưỡi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dao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mài</a:t>
            </a:r>
            <a:endParaRPr lang="en-US" sz="2400" b="1" dirty="0">
              <a:solidFill>
                <a:schemeClr val="tx1"/>
              </a:solidFill>
              <a:latin typeface="Times New Roman" pitchFamily="18" charset="0"/>
              <a:cs typeface="Times New Roman" pitchFamily="18" charset="0"/>
            </a:endParaRPr>
          </a:p>
        </p:txBody>
      </p:sp>
      <p:cxnSp>
        <p:nvCxnSpPr>
          <p:cNvPr id="3" name="Straight Connector 2"/>
          <p:cNvCxnSpPr/>
          <p:nvPr/>
        </p:nvCxnSpPr>
        <p:spPr>
          <a:xfrm>
            <a:off x="1545167" y="3101429"/>
            <a:ext cx="12192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25"/>
          <p:cNvSpPr>
            <a:spLocks noChangeArrowheads="1"/>
          </p:cNvSpPr>
          <p:nvPr/>
        </p:nvSpPr>
        <p:spPr bwMode="auto">
          <a:xfrm>
            <a:off x="6807200" y="3117305"/>
            <a:ext cx="4988984" cy="461963"/>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spcBef>
                <a:spcPct val="50000"/>
              </a:spcBef>
              <a:defRPr/>
            </a:pPr>
            <a:r>
              <a:rPr lang="en-US" sz="2400" b="1" dirty="0"/>
              <a:t> </a:t>
            </a:r>
            <a:endParaRPr lang="en-US" sz="2400" b="1" dirty="0">
              <a:solidFill>
                <a:schemeClr val="tx1"/>
              </a:solidFill>
            </a:endParaRPr>
          </a:p>
        </p:txBody>
      </p:sp>
      <p:sp>
        <p:nvSpPr>
          <p:cNvPr id="4" name="Rectangle 3"/>
          <p:cNvSpPr>
            <a:spLocks noChangeArrowheads="1"/>
          </p:cNvSpPr>
          <p:nvPr/>
        </p:nvSpPr>
        <p:spPr bwMode="auto">
          <a:xfrm>
            <a:off x="6908800" y="3101430"/>
            <a:ext cx="488738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2400" b="1"/>
              <a:t>b. Thanh gỗ và dao tiện </a:t>
            </a:r>
            <a:endParaRPr lang="en-US" altLang="en-US" sz="2400"/>
          </a:p>
        </p:txBody>
      </p:sp>
      <p:sp>
        <p:nvSpPr>
          <p:cNvPr id="24" name="Text Box 11"/>
          <p:cNvSpPr txBox="1">
            <a:spLocks noChangeArrowheads="1"/>
          </p:cNvSpPr>
          <p:nvPr/>
        </p:nvSpPr>
        <p:spPr bwMode="auto">
          <a:xfrm>
            <a:off x="6777567" y="5682704"/>
            <a:ext cx="4978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a:spcBef>
                <a:spcPct val="50000"/>
              </a:spcBef>
            </a:pPr>
            <a:r>
              <a:rPr lang="en-US" altLang="en-US" sz="2200" b="1"/>
              <a:t>d. Dây curoa và bánh truyền</a:t>
            </a:r>
          </a:p>
        </p:txBody>
      </p:sp>
      <p:sp>
        <p:nvSpPr>
          <p:cNvPr id="2" name="Rectangle 1"/>
          <p:cNvSpPr/>
          <p:nvPr/>
        </p:nvSpPr>
        <p:spPr>
          <a:xfrm>
            <a:off x="1545167" y="4400004"/>
            <a:ext cx="61384"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45119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35179"/>
                                        </p:tgtEl>
                                        <p:attrNameLst>
                                          <p:attrName>style.visibility</p:attrName>
                                        </p:attrNameLst>
                                      </p:cBhvr>
                                      <p:to>
                                        <p:strVal val="visible"/>
                                      </p:to>
                                    </p:set>
                                    <p:animEffect transition="in" filter="wipe(down)">
                                      <p:cBhvr>
                                        <p:cTn id="25" dur="580">
                                          <p:stCondLst>
                                            <p:cond delay="0"/>
                                          </p:stCondLst>
                                        </p:cTn>
                                        <p:tgtEl>
                                          <p:spTgt spid="135179"/>
                                        </p:tgtEl>
                                      </p:cBhvr>
                                    </p:animEffect>
                                    <p:anim calcmode="lin" valueType="num">
                                      <p:cBhvr>
                                        <p:cTn id="26" dur="1822" tmFilter="0,0; 0.14,0.36; 0.43,0.73; 0.71,0.91; 1.0,1.0">
                                          <p:stCondLst>
                                            <p:cond delay="0"/>
                                          </p:stCondLst>
                                        </p:cTn>
                                        <p:tgtEl>
                                          <p:spTgt spid="13517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517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517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517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5179"/>
                                        </p:tgtEl>
                                        <p:attrNameLst>
                                          <p:attrName>ppt_y</p:attrName>
                                        </p:attrNameLst>
                                      </p:cBhvr>
                                      <p:tavLst>
                                        <p:tav tm="0" fmla="#ppt_y-sin(pi*$)/81">
                                          <p:val>
                                            <p:fltVal val="0"/>
                                          </p:val>
                                        </p:tav>
                                        <p:tav tm="100000">
                                          <p:val>
                                            <p:fltVal val="1"/>
                                          </p:val>
                                        </p:tav>
                                      </p:tavLst>
                                    </p:anim>
                                    <p:animScale>
                                      <p:cBhvr>
                                        <p:cTn id="31" dur="26">
                                          <p:stCondLst>
                                            <p:cond delay="650"/>
                                          </p:stCondLst>
                                        </p:cTn>
                                        <p:tgtEl>
                                          <p:spTgt spid="135179"/>
                                        </p:tgtEl>
                                      </p:cBhvr>
                                      <p:to x="100000" y="60000"/>
                                    </p:animScale>
                                    <p:animScale>
                                      <p:cBhvr>
                                        <p:cTn id="32" dur="166" decel="50000">
                                          <p:stCondLst>
                                            <p:cond delay="676"/>
                                          </p:stCondLst>
                                        </p:cTn>
                                        <p:tgtEl>
                                          <p:spTgt spid="135179"/>
                                        </p:tgtEl>
                                      </p:cBhvr>
                                      <p:to x="100000" y="100000"/>
                                    </p:animScale>
                                    <p:animScale>
                                      <p:cBhvr>
                                        <p:cTn id="33" dur="26">
                                          <p:stCondLst>
                                            <p:cond delay="1312"/>
                                          </p:stCondLst>
                                        </p:cTn>
                                        <p:tgtEl>
                                          <p:spTgt spid="135179"/>
                                        </p:tgtEl>
                                      </p:cBhvr>
                                      <p:to x="100000" y="80000"/>
                                    </p:animScale>
                                    <p:animScale>
                                      <p:cBhvr>
                                        <p:cTn id="34" dur="166" decel="50000">
                                          <p:stCondLst>
                                            <p:cond delay="1338"/>
                                          </p:stCondLst>
                                        </p:cTn>
                                        <p:tgtEl>
                                          <p:spTgt spid="135179"/>
                                        </p:tgtEl>
                                      </p:cBhvr>
                                      <p:to x="100000" y="100000"/>
                                    </p:animScale>
                                    <p:animScale>
                                      <p:cBhvr>
                                        <p:cTn id="35" dur="26">
                                          <p:stCondLst>
                                            <p:cond delay="1642"/>
                                          </p:stCondLst>
                                        </p:cTn>
                                        <p:tgtEl>
                                          <p:spTgt spid="135179"/>
                                        </p:tgtEl>
                                      </p:cBhvr>
                                      <p:to x="100000" y="90000"/>
                                    </p:animScale>
                                    <p:animScale>
                                      <p:cBhvr>
                                        <p:cTn id="36" dur="166" decel="50000">
                                          <p:stCondLst>
                                            <p:cond delay="1668"/>
                                          </p:stCondLst>
                                        </p:cTn>
                                        <p:tgtEl>
                                          <p:spTgt spid="135179"/>
                                        </p:tgtEl>
                                      </p:cBhvr>
                                      <p:to x="100000" y="100000"/>
                                    </p:animScale>
                                    <p:animScale>
                                      <p:cBhvr>
                                        <p:cTn id="37" dur="26">
                                          <p:stCondLst>
                                            <p:cond delay="1808"/>
                                          </p:stCondLst>
                                        </p:cTn>
                                        <p:tgtEl>
                                          <p:spTgt spid="135179"/>
                                        </p:tgtEl>
                                      </p:cBhvr>
                                      <p:to x="100000" y="95000"/>
                                    </p:animScale>
                                    <p:animScale>
                                      <p:cBhvr>
                                        <p:cTn id="38" dur="166" decel="50000">
                                          <p:stCondLst>
                                            <p:cond delay="1834"/>
                                          </p:stCondLst>
                                        </p:cTn>
                                        <p:tgtEl>
                                          <p:spTgt spid="135179"/>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000"/>
                                        <p:tgtEl>
                                          <p:spTgt spid="24"/>
                                        </p:tgtEl>
                                      </p:cBhvr>
                                    </p:animEffect>
                                    <p:anim calcmode="lin" valueType="num">
                                      <p:cBhvr>
                                        <p:cTn id="44" dur="2000" fill="hold"/>
                                        <p:tgtEl>
                                          <p:spTgt spid="24"/>
                                        </p:tgtEl>
                                        <p:attrNameLst>
                                          <p:attrName>ppt_w</p:attrName>
                                        </p:attrNameLst>
                                      </p:cBhvr>
                                      <p:tavLst>
                                        <p:tav tm="0" fmla="#ppt_w*sin(2.5*pi*$)">
                                          <p:val>
                                            <p:fltVal val="0"/>
                                          </p:val>
                                        </p:tav>
                                        <p:tav tm="100000">
                                          <p:val>
                                            <p:fltVal val="1"/>
                                          </p:val>
                                        </p:tav>
                                      </p:tavLst>
                                    </p:anim>
                                    <p:anim calcmode="lin" valueType="num">
                                      <p:cBhvr>
                                        <p:cTn id="45"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p:bldP spid="13" grpId="0"/>
      <p:bldP spid="4"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407F290-FD1D-423C-8D45-4109D3BD257E}"/>
              </a:ext>
            </a:extLst>
          </p:cNvPr>
          <p:cNvSpPr txBox="1"/>
          <p:nvPr/>
        </p:nvSpPr>
        <p:spPr>
          <a:xfrm>
            <a:off x="687443" y="385749"/>
            <a:ext cx="10817114" cy="6017032"/>
          </a:xfrm>
          <a:prstGeom prst="rect">
            <a:avLst/>
          </a:prstGeom>
          <a:noFill/>
        </p:spPr>
        <p:txBody>
          <a:bodyPr wrap="square" rtlCol="0">
            <a:spAutoFit/>
          </a:bodyPr>
          <a:lstStyle/>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là</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gì</a:t>
            </a:r>
            <a:endParaRPr lang="en-US" sz="5500" dirty="0">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Kể</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tên</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các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tác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dụng</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của</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lên</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vật</a:t>
            </a:r>
            <a:endParaRPr lang="en-US" sz="5500" dirty="0">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Đơn</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vị</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a:t>
            </a: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được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đo</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bằng</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gì</a:t>
            </a:r>
            <a:r>
              <a:rPr lang="en-US" sz="5500" dirty="0">
                <a:latin typeface="Times New Roman" panose="02020603050405020304" pitchFamily="18" charset="0"/>
                <a:cs typeface="Times New Roman" panose="02020603050405020304" pitchFamily="18" charset="0"/>
              </a:rPr>
              <a:t>?</a:t>
            </a: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Nêu</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cách</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biểu</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diễn</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lực</a:t>
            </a:r>
            <a:endParaRPr lang="en-US" sz="5500" dirty="0">
              <a:latin typeface="Times New Roman" panose="02020603050405020304" pitchFamily="18" charset="0"/>
              <a:cs typeface="Times New Roman" panose="02020603050405020304" pitchFamily="18" charset="0"/>
            </a:endParaRP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tiếp</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xúc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là</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gì</a:t>
            </a:r>
            <a:r>
              <a:rPr lang="en-US" sz="5500" dirty="0">
                <a:latin typeface="Times New Roman" panose="02020603050405020304" pitchFamily="18" charset="0"/>
                <a:cs typeface="Times New Roman" panose="02020603050405020304" pitchFamily="18" charset="0"/>
              </a:rPr>
              <a:t>?</a:t>
            </a:r>
          </a:p>
          <a:p>
            <a:pPr marL="685800" indent="-685800">
              <a:buFont typeface="Wingdings" panose="05000000000000000000" pitchFamily="2" charset="2"/>
              <a:buChar char="v"/>
            </a:pPr>
            <a:r>
              <a:rPr lang="en-US" sz="5500" dirty="0" err="1">
                <a:latin typeface="Times New Roman" panose="02020603050405020304" pitchFamily="18" charset="0"/>
                <a:cs typeface="Times New Roman" panose="02020603050405020304" pitchFamily="18" charset="0"/>
              </a:rPr>
              <a:t>Lực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không</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tiếp</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xúc</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là</a:t>
            </a:r>
            <a:r>
              <a:rPr lang="en-US" sz="5500" dirty="0">
                <a:latin typeface="Times New Roman" panose="02020603050405020304" pitchFamily="18" charset="0"/>
                <a:cs typeface="Times New Roman" panose="02020603050405020304" pitchFamily="18" charset="0"/>
              </a:rPr>
              <a:t> </a:t>
            </a:r>
            <a:r>
              <a:rPr lang="en-US" sz="5500" dirty="0" err="1">
                <a:latin typeface="Times New Roman" panose="02020603050405020304" pitchFamily="18" charset="0"/>
                <a:cs typeface="Times New Roman" panose="02020603050405020304" pitchFamily="18" charset="0"/>
              </a:rPr>
              <a:t>gì</a:t>
            </a:r>
            <a:r>
              <a:rPr lang="en-US" sz="5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41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AE51CA8-C1C5-4FD4-AFE1-73B906812054}"/>
              </a:ext>
            </a:extLst>
          </p:cNvPr>
          <p:cNvSpPr txBox="1"/>
          <p:nvPr/>
        </p:nvSpPr>
        <p:spPr>
          <a:xfrm>
            <a:off x="133350" y="190917"/>
            <a:ext cx="11811000" cy="6247864"/>
          </a:xfrm>
          <a:prstGeom prst="rect">
            <a:avLst/>
          </a:prstGeom>
          <a:noFill/>
        </p:spPr>
        <p:txBody>
          <a:bodyPr wrap="square">
            <a:spAutoFit/>
          </a:bodyPr>
          <a:lstStyle/>
          <a:p>
            <a:pPr algn="l"/>
            <a:r>
              <a:rPr lang="vi-VN" sz="4000" b="0" i="0" dirty="0">
                <a:solidFill>
                  <a:srgbClr val="383838"/>
                </a:solidFill>
                <a:effectLst/>
                <a:latin typeface="+mj-lt"/>
              </a:rPr>
              <a:t>Ví dụ về ma sát trượt trong khoa học và đời sống:</a:t>
            </a:r>
          </a:p>
          <a:p>
            <a:pPr marL="571500" indent="-571500" algn="l">
              <a:buFont typeface="Courier New" panose="02070309020205020404" pitchFamily="49" charset="0"/>
              <a:buChar char="o"/>
            </a:pPr>
            <a:r>
              <a:rPr lang="vi-VN" sz="4000" b="0" i="0" dirty="0">
                <a:solidFill>
                  <a:srgbClr val="383838"/>
                </a:solidFill>
                <a:effectLst/>
                <a:latin typeface="+mj-lt"/>
              </a:rPr>
              <a:t>Ma sát giữa bánh xe và mặt đường để dừng chuyển động.</a:t>
            </a:r>
          </a:p>
          <a:p>
            <a:pPr marL="571500" indent="-571500" algn="l">
              <a:buFont typeface="Courier New" panose="02070309020205020404" pitchFamily="49" charset="0"/>
              <a:buChar char="o"/>
            </a:pPr>
            <a:r>
              <a:rPr lang="vi-VN" sz="4000" b="0" i="0" dirty="0">
                <a:solidFill>
                  <a:srgbClr val="383838"/>
                </a:solidFill>
                <a:effectLst/>
                <a:latin typeface="+mj-lt"/>
              </a:rPr>
              <a:t>Ma sát giữa dây đàn với tay hay móng, hay dụng cụ đánh đàn.</a:t>
            </a:r>
          </a:p>
          <a:p>
            <a:pPr marL="571500" indent="-571500" algn="l">
              <a:buFont typeface="Courier New" panose="02070309020205020404" pitchFamily="49" charset="0"/>
              <a:buChar char="o"/>
            </a:pPr>
            <a:r>
              <a:rPr lang="vi-VN" sz="4000" b="0" i="0" dirty="0">
                <a:solidFill>
                  <a:srgbClr val="383838"/>
                </a:solidFill>
                <a:effectLst/>
                <a:latin typeface="+mj-lt"/>
              </a:rPr>
              <a:t>Lực ma sát giữa các chi tiết máy trượt trên nhau là lực ma sát trượt.</a:t>
            </a:r>
          </a:p>
          <a:p>
            <a:pPr marL="571500" indent="-571500" algn="l">
              <a:buFont typeface="Courier New" panose="02070309020205020404" pitchFamily="49" charset="0"/>
              <a:buChar char="o"/>
            </a:pPr>
            <a:r>
              <a:rPr lang="vi-VN" sz="4000" b="0" i="0" dirty="0">
                <a:solidFill>
                  <a:srgbClr val="383838"/>
                </a:solidFill>
                <a:effectLst/>
                <a:latin typeface="+mj-lt"/>
              </a:rPr>
              <a:t>Khi chuyển các kiện hành từ trên xe hàng xuống đất bằng mặt phẳng nghiêng thì giữa kiện hàng và mặt phẳng nghiêng có ma sát trượt.</a:t>
            </a:r>
          </a:p>
        </p:txBody>
      </p:sp>
    </p:spTree>
    <p:extLst>
      <p:ext uri="{BB962C8B-B14F-4D97-AF65-F5344CB8AC3E}">
        <p14:creationId xmlns:p14="http://schemas.microsoft.com/office/powerpoint/2010/main" val="1913875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5AB9AE2-5567-481D-B21A-705672016C73}"/>
              </a:ext>
            </a:extLst>
          </p:cNvPr>
          <p:cNvSpPr txBox="1"/>
          <p:nvPr/>
        </p:nvSpPr>
        <p:spPr>
          <a:xfrm>
            <a:off x="66675" y="1343442"/>
            <a:ext cx="12058650" cy="3554819"/>
          </a:xfrm>
          <a:prstGeom prst="rect">
            <a:avLst/>
          </a:prstGeom>
          <a:noFill/>
        </p:spPr>
        <p:txBody>
          <a:bodyPr wrap="square">
            <a:spAutoFit/>
          </a:bodyPr>
          <a:lstStyle/>
          <a:p>
            <a:pPr marL="685800" indent="-685800" algn="l">
              <a:buFont typeface="Courier New" panose="02070309020205020404" pitchFamily="49" charset="0"/>
              <a:buChar char="o"/>
            </a:pPr>
            <a:r>
              <a:rPr lang="vi-VN" sz="4500" b="0" i="0" dirty="0">
                <a:solidFill>
                  <a:srgbClr val="383838"/>
                </a:solidFill>
                <a:effectLst/>
                <a:latin typeface="+mj-lt"/>
              </a:rPr>
              <a:t>Khi trượt từ từ trên cầu trượt xuống đất thì có lực ma sát trượt giữa lưng ta với mặt cầu trượt.</a:t>
            </a:r>
          </a:p>
          <a:p>
            <a:pPr marL="685800" indent="-685800" algn="l">
              <a:buFont typeface="Courier New" panose="02070309020205020404" pitchFamily="49" charset="0"/>
              <a:buChar char="o"/>
            </a:pPr>
            <a:r>
              <a:rPr lang="vi-VN" sz="4500" b="0" i="0" dirty="0">
                <a:solidFill>
                  <a:srgbClr val="383838"/>
                </a:solidFill>
                <a:effectLst/>
                <a:latin typeface="+mj-lt"/>
              </a:rPr>
              <a:t>Khi ta viết phấn lên bảng thì giữa đầu viên phấn với mặt bảng có lực ma sát trượt.</a:t>
            </a:r>
          </a:p>
          <a:p>
            <a:pPr marL="685800" indent="-685800" algn="l">
              <a:buFont typeface="Courier New" panose="02070309020205020404" pitchFamily="49" charset="0"/>
              <a:buChar char="o"/>
            </a:pPr>
            <a:r>
              <a:rPr lang="vi-VN" sz="4500" b="0" i="0" dirty="0">
                <a:solidFill>
                  <a:srgbClr val="383838"/>
                </a:solidFill>
                <a:effectLst/>
                <a:latin typeface="+mj-lt"/>
              </a:rPr>
              <a:t>Ma sát giữa trục quạt bàn với ổ trục</a:t>
            </a:r>
          </a:p>
        </p:txBody>
      </p:sp>
    </p:spTree>
    <p:extLst>
      <p:ext uri="{BB962C8B-B14F-4D97-AF65-F5344CB8AC3E}">
        <p14:creationId xmlns:p14="http://schemas.microsoft.com/office/powerpoint/2010/main" val="3194795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EA58E4B-2A95-456F-8384-2C1FB17C7E44}"/>
              </a:ext>
            </a:extLst>
          </p:cNvPr>
          <p:cNvSpPr txBox="1"/>
          <p:nvPr/>
        </p:nvSpPr>
        <p:spPr>
          <a:xfrm>
            <a:off x="421480" y="1309985"/>
            <a:ext cx="11484769" cy="2862322"/>
          </a:xfrm>
          <a:prstGeom prst="rect">
            <a:avLst/>
          </a:prstGeom>
          <a:noFill/>
        </p:spPr>
        <p:txBody>
          <a:bodyPr wrap="square">
            <a:spAutoFit/>
          </a:bodyPr>
          <a:lstStyle/>
          <a:p>
            <a:r>
              <a:rPr lang="vi-VN" sz="4500" b="0" i="0" dirty="0">
                <a:solidFill>
                  <a:srgbClr val="4A4A4A"/>
                </a:solidFill>
                <a:effectLst/>
                <a:latin typeface="+mj-lt"/>
              </a:rPr>
              <a:t>Khi </a:t>
            </a:r>
            <a:r>
              <a:rPr lang="vi-VN" sz="4500" b="0" i="0" dirty="0">
                <a:solidFill>
                  <a:srgbClr val="FF0000"/>
                </a:solidFill>
                <a:effectLst/>
                <a:latin typeface="+mj-lt"/>
              </a:rPr>
              <a:t>tác dụng </a:t>
            </a:r>
            <a:r>
              <a:rPr lang="vi-VN" sz="4500" b="0" i="0" dirty="0">
                <a:solidFill>
                  <a:srgbClr val="4A4A4A"/>
                </a:solidFill>
                <a:effectLst/>
                <a:latin typeface="+mj-lt"/>
              </a:rPr>
              <a:t>vào vật một </a:t>
            </a:r>
            <a:r>
              <a:rPr lang="vi-VN" sz="4500" b="0" i="0" dirty="0">
                <a:solidFill>
                  <a:srgbClr val="FF0000"/>
                </a:solidFill>
                <a:effectLst/>
                <a:latin typeface="+mj-lt"/>
              </a:rPr>
              <a:t>lực</a:t>
            </a:r>
            <a:r>
              <a:rPr lang="vi-VN" sz="4500" b="0" i="0" dirty="0">
                <a:solidFill>
                  <a:srgbClr val="4A4A4A"/>
                </a:solidFill>
                <a:effectLst/>
                <a:latin typeface="+mj-lt"/>
              </a:rPr>
              <a:t> song song với mặt tiếp xúc </a:t>
            </a:r>
            <a:r>
              <a:rPr lang="vi-VN" sz="4500" b="0" i="0" dirty="0">
                <a:solidFill>
                  <a:srgbClr val="FF0000"/>
                </a:solidFill>
                <a:effectLst/>
                <a:latin typeface="+mj-lt"/>
              </a:rPr>
              <a:t>nhưng vật chưa chuyển động </a:t>
            </a:r>
            <a:r>
              <a:rPr lang="vi-VN" sz="4500" b="0" i="0" dirty="0">
                <a:solidFill>
                  <a:srgbClr val="4A4A4A"/>
                </a:solidFill>
                <a:effectLst/>
                <a:latin typeface="+mj-lt"/>
              </a:rPr>
              <a:t>thì mặt tiếp xúc đó tác dụng vào vật một </a:t>
            </a:r>
            <a:r>
              <a:rPr lang="vi-VN" sz="4500" b="1" i="0" dirty="0">
                <a:solidFill>
                  <a:srgbClr val="FF0000"/>
                </a:solidFill>
                <a:effectLst/>
                <a:latin typeface="+mj-lt"/>
              </a:rPr>
              <a:t>lực ma sát nghỉ </a:t>
            </a:r>
            <a:r>
              <a:rPr lang="vi-VN" sz="4500" b="0" i="0" dirty="0">
                <a:solidFill>
                  <a:srgbClr val="4A4A4A"/>
                </a:solidFill>
                <a:effectLst/>
                <a:latin typeface="+mj-lt"/>
              </a:rPr>
              <a:t>cân bằng với ngoại lực.</a:t>
            </a:r>
            <a:endParaRPr lang="en-US" sz="4500" dirty="0">
              <a:latin typeface="+mj-lt"/>
            </a:endParaRPr>
          </a:p>
        </p:txBody>
      </p:sp>
    </p:spTree>
    <p:extLst>
      <p:ext uri="{BB962C8B-B14F-4D97-AF65-F5344CB8AC3E}">
        <p14:creationId xmlns:p14="http://schemas.microsoft.com/office/powerpoint/2010/main" val="33864525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EAB640B-71FD-4ED7-8376-5E6FECA99737}"/>
              </a:ext>
            </a:extLst>
          </p:cNvPr>
          <p:cNvSpPr txBox="1"/>
          <p:nvPr/>
        </p:nvSpPr>
        <p:spPr>
          <a:xfrm>
            <a:off x="276225" y="157461"/>
            <a:ext cx="11782425" cy="3170099"/>
          </a:xfrm>
          <a:prstGeom prst="rect">
            <a:avLst/>
          </a:prstGeom>
          <a:noFill/>
        </p:spPr>
        <p:txBody>
          <a:bodyPr wrap="square">
            <a:spAutoFit/>
          </a:bodyPr>
          <a:lstStyle/>
          <a:p>
            <a:pPr algn="l"/>
            <a:r>
              <a:rPr lang="vi-VN" sz="4000" b="0" i="0" dirty="0">
                <a:solidFill>
                  <a:srgbClr val="4A4A4A"/>
                </a:solidFill>
                <a:effectLst/>
                <a:latin typeface="+mj-lt"/>
              </a:rPr>
              <a:t>Khi lực kéo đạt đến một giá trị xác định thì gối gỗ bắt đầu trượt. </a:t>
            </a:r>
            <a:endParaRPr lang="en-US" sz="4000" b="0" i="0" dirty="0">
              <a:solidFill>
                <a:srgbClr val="4A4A4A"/>
              </a:solidFill>
              <a:effectLst/>
              <a:latin typeface="+mj-lt"/>
            </a:endParaRPr>
          </a:p>
          <a:p>
            <a:pPr algn="l"/>
            <a:r>
              <a:rPr lang="vi-VN" sz="4000" b="0" i="0" dirty="0">
                <a:solidFill>
                  <a:srgbClr val="4A4A4A"/>
                </a:solidFill>
                <a:effectLst/>
                <a:latin typeface="+mj-lt"/>
              </a:rPr>
              <a:t>Lúc đó lực ma sát nghỉ có số đo lớn nhất.</a:t>
            </a:r>
          </a:p>
          <a:p>
            <a:pPr algn="l"/>
            <a:r>
              <a:rPr lang="vi-VN" sz="4000" b="0" i="0" dirty="0">
                <a:solidFill>
                  <a:srgbClr val="4A4A4A"/>
                </a:solidFill>
                <a:effectLst/>
                <a:latin typeface="+mj-lt"/>
              </a:rPr>
              <a:t>Khi đã trượt, lực ma sát giữa gỗ và mặt bàn là lực ma sát trượt.</a:t>
            </a:r>
          </a:p>
        </p:txBody>
      </p:sp>
      <p:pic>
        <p:nvPicPr>
          <p:cNvPr id="5" name="Picture 4">
            <a:extLst>
              <a:ext uri="{FF2B5EF4-FFF2-40B4-BE49-F238E27FC236}">
                <a16:creationId xmlns="" xmlns:a16="http://schemas.microsoft.com/office/drawing/2014/main" id="{66FF098D-72A5-45C0-B8C0-668D95A58B8D}"/>
              </a:ext>
            </a:extLst>
          </p:cNvPr>
          <p:cNvPicPr>
            <a:picLocks noChangeAspect="1"/>
          </p:cNvPicPr>
          <p:nvPr/>
        </p:nvPicPr>
        <p:blipFill rotWithShape="1">
          <a:blip r:embed="rId2">
            <a:extLst>
              <a:ext uri="{28A0092B-C50C-407E-A947-70E740481C1C}">
                <a14:useLocalDpi xmlns:a14="http://schemas.microsoft.com/office/drawing/2010/main" val="0"/>
              </a:ext>
            </a:extLst>
          </a:blip>
          <a:srcRect l="3756" t="50000" r="3076" b="2186"/>
          <a:stretch/>
        </p:blipFill>
        <p:spPr>
          <a:xfrm>
            <a:off x="209550" y="3776363"/>
            <a:ext cx="6543675" cy="2752726"/>
          </a:xfrm>
          <a:prstGeom prst="rect">
            <a:avLst/>
          </a:prstGeom>
        </p:spPr>
      </p:pic>
      <p:pic>
        <p:nvPicPr>
          <p:cNvPr id="7" name="Picture 6">
            <a:extLst>
              <a:ext uri="{FF2B5EF4-FFF2-40B4-BE49-F238E27FC236}">
                <a16:creationId xmlns="" xmlns:a16="http://schemas.microsoft.com/office/drawing/2014/main" id="{B2504D19-E817-4F42-988D-4E18623EF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425" y="3776362"/>
            <a:ext cx="5153025" cy="2752727"/>
          </a:xfrm>
          <a:prstGeom prst="rect">
            <a:avLst/>
          </a:prstGeom>
        </p:spPr>
      </p:pic>
    </p:spTree>
    <p:extLst>
      <p:ext uri="{BB962C8B-B14F-4D97-AF65-F5344CB8AC3E}">
        <p14:creationId xmlns:p14="http://schemas.microsoft.com/office/powerpoint/2010/main" val="646728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789333" y="2201454"/>
            <a:ext cx="2032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128003" name="Rectangle 3"/>
          <p:cNvSpPr>
            <a:spLocks noChangeArrowheads="1"/>
          </p:cNvSpPr>
          <p:nvPr/>
        </p:nvSpPr>
        <p:spPr bwMode="auto">
          <a:xfrm>
            <a:off x="7586133" y="2201454"/>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128004" name="Rectangle 4"/>
          <p:cNvSpPr>
            <a:spLocks noChangeArrowheads="1"/>
          </p:cNvSpPr>
          <p:nvPr/>
        </p:nvSpPr>
        <p:spPr bwMode="auto">
          <a:xfrm>
            <a:off x="7992533" y="2201454"/>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128005" name="Rectangle 5"/>
          <p:cNvSpPr>
            <a:spLocks noChangeArrowheads="1"/>
          </p:cNvSpPr>
          <p:nvPr/>
        </p:nvSpPr>
        <p:spPr bwMode="auto">
          <a:xfrm>
            <a:off x="8398933" y="2201454"/>
            <a:ext cx="203200" cy="3048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21510" name="Rectangle 6"/>
          <p:cNvSpPr>
            <a:spLocks noChangeArrowheads="1"/>
          </p:cNvSpPr>
          <p:nvPr/>
        </p:nvSpPr>
        <p:spPr bwMode="auto">
          <a:xfrm>
            <a:off x="8195733" y="2201454"/>
            <a:ext cx="203200" cy="304800"/>
          </a:xfrm>
          <a:prstGeom prst="rect">
            <a:avLst/>
          </a:prstGeom>
          <a:gradFill rotWithShape="1">
            <a:gsLst>
              <a:gs pos="0">
                <a:srgbClr val="FFCCFF"/>
              </a:gs>
              <a:gs pos="100000">
                <a:srgbClr val="765E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pic>
        <p:nvPicPr>
          <p:cNvPr id="128007" name="Picture 7" descr="Wooden-Matches-Block-of-100-Fitz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613954"/>
            <a:ext cx="293793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8"/>
          <p:cNvSpPr>
            <a:spLocks noChangeArrowheads="1"/>
          </p:cNvSpPr>
          <p:nvPr/>
        </p:nvSpPr>
        <p:spPr bwMode="auto">
          <a:xfrm>
            <a:off x="4574117" y="537754"/>
            <a:ext cx="2032000" cy="228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128009" name="Rectangle 9"/>
          <p:cNvSpPr>
            <a:spLocks noChangeArrowheads="1"/>
          </p:cNvSpPr>
          <p:nvPr/>
        </p:nvSpPr>
        <p:spPr bwMode="auto">
          <a:xfrm>
            <a:off x="3390901" y="537754"/>
            <a:ext cx="1589617"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p>
        </p:txBody>
      </p:sp>
      <p:sp>
        <p:nvSpPr>
          <p:cNvPr id="128010" name="Oval 10"/>
          <p:cNvSpPr>
            <a:spLocks noChangeArrowheads="1"/>
          </p:cNvSpPr>
          <p:nvPr/>
        </p:nvSpPr>
        <p:spPr bwMode="auto">
          <a:xfrm>
            <a:off x="4576234" y="2176054"/>
            <a:ext cx="791633" cy="338138"/>
          </a:xfrm>
          <a:prstGeom prst="ellipse">
            <a:avLst/>
          </a:prstGeom>
          <a:noFill/>
          <a:ln w="571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128011" name="Rectangle 11"/>
          <p:cNvSpPr>
            <a:spLocks noChangeArrowheads="1"/>
          </p:cNvSpPr>
          <p:nvPr/>
        </p:nvSpPr>
        <p:spPr bwMode="auto">
          <a:xfrm>
            <a:off x="4980517" y="2112554"/>
            <a:ext cx="3655483" cy="4572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cs typeface="+mn-cs"/>
            </a:endParaRPr>
          </a:p>
        </p:txBody>
      </p:sp>
      <p:sp>
        <p:nvSpPr>
          <p:cNvPr id="21516" name="Oval 12"/>
          <p:cNvSpPr>
            <a:spLocks noChangeArrowheads="1"/>
          </p:cNvSpPr>
          <p:nvPr/>
        </p:nvSpPr>
        <p:spPr bwMode="auto">
          <a:xfrm>
            <a:off x="8619067" y="2277654"/>
            <a:ext cx="304800" cy="152400"/>
          </a:xfrm>
          <a:prstGeom prst="ellipse">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21517" name="AutoShape 13" descr="Papyrus"/>
          <p:cNvSpPr>
            <a:spLocks noChangeArrowheads="1"/>
          </p:cNvSpPr>
          <p:nvPr/>
        </p:nvSpPr>
        <p:spPr bwMode="auto">
          <a:xfrm>
            <a:off x="8805333" y="1960154"/>
            <a:ext cx="2743200" cy="838200"/>
          </a:xfrm>
          <a:prstGeom prst="cube">
            <a:avLst>
              <a:gd name="adj" fmla="val 25000"/>
            </a:avLst>
          </a:prstGeom>
          <a:blipFill dpi="0" rotWithShape="1">
            <a:blip r:embed="rId3"/>
            <a:srcRect/>
            <a:tile tx="0" ty="0" sx="100000" sy="100000" flip="none" algn="tl"/>
          </a:blipFill>
          <a:ln w="9525">
            <a:solidFill>
              <a:schemeClr val="tx1"/>
            </a:solidFill>
            <a:miter lim="800000"/>
            <a:headEnd/>
            <a:tailEnd/>
          </a:ln>
        </p:spPr>
        <p:txBody>
          <a:bodyPr wrap="none" anchor="ctr"/>
          <a:lstStyle/>
          <a:p>
            <a:pPr eaLnBrk="1" hangingPunct="1"/>
            <a:endParaRPr lang="en-US" altLang="en-US"/>
          </a:p>
        </p:txBody>
      </p:sp>
      <p:sp>
        <p:nvSpPr>
          <p:cNvPr id="21518" name="AutoShape 14"/>
          <p:cNvSpPr>
            <a:spLocks noChangeArrowheads="1"/>
          </p:cNvSpPr>
          <p:nvPr/>
        </p:nvSpPr>
        <p:spPr bwMode="auto">
          <a:xfrm>
            <a:off x="9821333" y="1147354"/>
            <a:ext cx="914400" cy="990600"/>
          </a:xfrm>
          <a:prstGeom prst="can">
            <a:avLst>
              <a:gd name="adj" fmla="val 36111"/>
            </a:avLst>
          </a:prstGeom>
          <a:solidFill>
            <a:schemeClr val="accent1"/>
          </a:solidFill>
          <a:ln w="9525">
            <a:solidFill>
              <a:schemeClr val="tx1"/>
            </a:solidFill>
            <a:round/>
            <a:headEnd/>
            <a:tailEnd/>
          </a:ln>
        </p:spPr>
        <p:txBody>
          <a:bodyPr wrap="none" anchor="ctr"/>
          <a:lstStyle/>
          <a:p>
            <a:pPr eaLnBrk="1" hangingPunct="1"/>
            <a:endParaRPr lang="en-US" altLang="en-US"/>
          </a:p>
        </p:txBody>
      </p:sp>
      <p:sp>
        <p:nvSpPr>
          <p:cNvPr id="21519" name="Oval 15"/>
          <p:cNvSpPr>
            <a:spLocks noChangeArrowheads="1"/>
          </p:cNvSpPr>
          <p:nvPr/>
        </p:nvSpPr>
        <p:spPr bwMode="auto">
          <a:xfrm>
            <a:off x="10176933" y="1045754"/>
            <a:ext cx="203200" cy="228600"/>
          </a:xfrm>
          <a:prstGeom prst="ellipse">
            <a:avLst/>
          </a:pr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p>
        </p:txBody>
      </p:sp>
      <p:sp>
        <p:nvSpPr>
          <p:cNvPr id="18448" name="Line 16"/>
          <p:cNvSpPr>
            <a:spLocks noChangeShapeType="1"/>
          </p:cNvSpPr>
          <p:nvPr/>
        </p:nvSpPr>
        <p:spPr bwMode="auto">
          <a:xfrm>
            <a:off x="2133600" y="2798354"/>
            <a:ext cx="9753600" cy="254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eaLnBrk="1" hangingPunct="1">
              <a:defRPr/>
            </a:pPr>
            <a:endParaRPr lang="en-US"/>
          </a:p>
        </p:txBody>
      </p:sp>
      <p:sp>
        <p:nvSpPr>
          <p:cNvPr id="128019" name="Text Box 19"/>
          <p:cNvSpPr txBox="1">
            <a:spLocks noChangeArrowheads="1"/>
          </p:cNvSpPr>
          <p:nvPr/>
        </p:nvSpPr>
        <p:spPr bwMode="auto">
          <a:xfrm>
            <a:off x="8432800" y="1756954"/>
            <a:ext cx="81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latin typeface="Arial" charset="0"/>
              </a:rPr>
              <a:t>F</a:t>
            </a:r>
            <a:r>
              <a:rPr lang="en-US" altLang="en-US" sz="2400" b="1" baseline="-25000">
                <a:latin typeface="Arial" charset="0"/>
              </a:rPr>
              <a:t>k</a:t>
            </a:r>
          </a:p>
        </p:txBody>
      </p:sp>
      <p:sp>
        <p:nvSpPr>
          <p:cNvPr id="128020" name="Line 20"/>
          <p:cNvSpPr>
            <a:spLocks noChangeShapeType="1"/>
          </p:cNvSpPr>
          <p:nvPr/>
        </p:nvSpPr>
        <p:spPr bwMode="auto">
          <a:xfrm>
            <a:off x="8534400" y="1756954"/>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21" name="Text Box 21"/>
          <p:cNvSpPr txBox="1">
            <a:spLocks noChangeArrowheads="1"/>
          </p:cNvSpPr>
          <p:nvPr/>
        </p:nvSpPr>
        <p:spPr bwMode="auto">
          <a:xfrm>
            <a:off x="10668000" y="2976155"/>
            <a:ext cx="162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FF0000"/>
                </a:solidFill>
                <a:latin typeface="Arial" charset="0"/>
              </a:rPr>
              <a:t>F</a:t>
            </a:r>
            <a:r>
              <a:rPr lang="en-US" altLang="en-US" sz="2400" b="1" baseline="-25000">
                <a:solidFill>
                  <a:srgbClr val="FF0000"/>
                </a:solidFill>
                <a:latin typeface="Arial" charset="0"/>
              </a:rPr>
              <a:t>ms nghỉ</a:t>
            </a:r>
          </a:p>
        </p:txBody>
      </p:sp>
      <p:sp>
        <p:nvSpPr>
          <p:cNvPr id="128022" name="Line 22"/>
          <p:cNvSpPr>
            <a:spLocks noChangeShapeType="1"/>
          </p:cNvSpPr>
          <p:nvPr/>
        </p:nvSpPr>
        <p:spPr bwMode="auto">
          <a:xfrm>
            <a:off x="10668000" y="2976154"/>
            <a:ext cx="5080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ext Box 33"/>
          <p:cNvSpPr txBox="1">
            <a:spLocks noChangeArrowheads="1"/>
          </p:cNvSpPr>
          <p:nvPr/>
        </p:nvSpPr>
        <p:spPr bwMode="auto">
          <a:xfrm>
            <a:off x="3412067" y="3146017"/>
            <a:ext cx="4974167"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3200" b="1">
                <a:solidFill>
                  <a:srgbClr val="FF0000"/>
                </a:solidFill>
                <a:cs typeface="Times New Roman" pitchFamily="18" charset="0"/>
              </a:rPr>
              <a:t>Độ lớn: F</a:t>
            </a:r>
            <a:r>
              <a:rPr lang="en-US" altLang="en-US" sz="3200" b="1" baseline="-25000">
                <a:solidFill>
                  <a:srgbClr val="FF0000"/>
                </a:solidFill>
                <a:cs typeface="Times New Roman" pitchFamily="18" charset="0"/>
              </a:rPr>
              <a:t>msn</a:t>
            </a:r>
            <a:r>
              <a:rPr lang="en-US" altLang="en-US" sz="3200" b="1">
                <a:solidFill>
                  <a:srgbClr val="FF0000"/>
                </a:solidFill>
                <a:cs typeface="Times New Roman" pitchFamily="18" charset="0"/>
              </a:rPr>
              <a:t>= F</a:t>
            </a:r>
            <a:r>
              <a:rPr lang="en-US" altLang="en-US" sz="3200" b="1" baseline="-25000">
                <a:solidFill>
                  <a:srgbClr val="FF0000"/>
                </a:solidFill>
                <a:cs typeface="Times New Roman" pitchFamily="18" charset="0"/>
              </a:rPr>
              <a:t>k</a:t>
            </a:r>
            <a:r>
              <a:rPr lang="en-US" altLang="en-US" sz="3200" b="1">
                <a:solidFill>
                  <a:srgbClr val="FF0000"/>
                </a:solidFill>
                <a:cs typeface="Times New Roman" pitchFamily="18" charset="0"/>
              </a:rPr>
              <a:t> </a:t>
            </a:r>
            <a:r>
              <a:rPr lang="en-US" altLang="en-US" sz="3200">
                <a:cs typeface="Times New Roman" pitchFamily="18" charset="0"/>
              </a:rPr>
              <a:t> </a:t>
            </a:r>
            <a:endParaRPr lang="en-US" altLang="en-US" sz="3200" b="1" baseline="-25000">
              <a:solidFill>
                <a:srgbClr val="FF0000"/>
              </a:solidFill>
              <a:cs typeface="Times New Roman" pitchFamily="18" charset="0"/>
            </a:endParaRPr>
          </a:p>
        </p:txBody>
      </p:sp>
      <p:sp>
        <p:nvSpPr>
          <p:cNvPr id="33" name="Line 19"/>
          <p:cNvSpPr>
            <a:spLocks noChangeShapeType="1"/>
          </p:cNvSpPr>
          <p:nvPr/>
        </p:nvSpPr>
        <p:spPr bwMode="auto">
          <a:xfrm flipH="1">
            <a:off x="7173384" y="2366554"/>
            <a:ext cx="1524000" cy="0"/>
          </a:xfrm>
          <a:prstGeom prst="line">
            <a:avLst/>
          </a:prstGeom>
          <a:noFill/>
          <a:ln w="57150">
            <a:solidFill>
              <a:srgbClr val="0000FF"/>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 name="Line 20"/>
          <p:cNvSpPr>
            <a:spLocks noChangeShapeType="1"/>
          </p:cNvSpPr>
          <p:nvPr/>
        </p:nvSpPr>
        <p:spPr bwMode="auto">
          <a:xfrm rot="10800000" flipH="1">
            <a:off x="10278533" y="2798354"/>
            <a:ext cx="1524000" cy="0"/>
          </a:xfrm>
          <a:prstGeom prst="line">
            <a:avLst/>
          </a:prstGeom>
          <a:noFill/>
          <a:ln w="57150">
            <a:solidFill>
              <a:srgbClr val="FF0000"/>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467" y="4231867"/>
            <a:ext cx="12297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5" name="Rectangle 1"/>
          <p:cNvSpPr>
            <a:spLocks noChangeArrowheads="1"/>
          </p:cNvSpPr>
          <p:nvPr/>
        </p:nvSpPr>
        <p:spPr bwMode="auto">
          <a:xfrm>
            <a:off x="1551517" y="4068354"/>
            <a:ext cx="1051348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2800" b="1"/>
              <a:t>Lực ma sát nghỉ giữ cho vật đứng yên ngay cả khi nó bị kéo hoặc đẩy.</a:t>
            </a:r>
          </a:p>
          <a:p>
            <a:pPr eaLnBrk="1" hangingPunct="1">
              <a:spcBef>
                <a:spcPct val="50000"/>
              </a:spcBef>
            </a:pPr>
            <a:r>
              <a:rPr lang="en-US" altLang="en-US" sz="2800" b="1"/>
              <a:t>Độ lớn:  </a:t>
            </a:r>
            <a:r>
              <a:rPr lang="en-US" altLang="en-US" sz="2800" b="1">
                <a:solidFill>
                  <a:srgbClr val="FF0000"/>
                </a:solidFill>
                <a:cs typeface="Times New Roman" pitchFamily="18" charset="0"/>
              </a:rPr>
              <a:t>F</a:t>
            </a:r>
            <a:r>
              <a:rPr lang="en-US" altLang="en-US" sz="2800" b="1" baseline="-25000">
                <a:solidFill>
                  <a:srgbClr val="FF0000"/>
                </a:solidFill>
                <a:cs typeface="Times New Roman" pitchFamily="18" charset="0"/>
              </a:rPr>
              <a:t>msn</a:t>
            </a:r>
            <a:r>
              <a:rPr lang="en-US" altLang="en-US" sz="2800" b="1">
                <a:solidFill>
                  <a:srgbClr val="FF0000"/>
                </a:solidFill>
                <a:cs typeface="Times New Roman" pitchFamily="18" charset="0"/>
              </a:rPr>
              <a:t>= F</a:t>
            </a:r>
            <a:r>
              <a:rPr lang="en-US" altLang="en-US" sz="2800" b="1" baseline="-25000">
                <a:solidFill>
                  <a:srgbClr val="FF0000"/>
                </a:solidFill>
                <a:cs typeface="Times New Roman" pitchFamily="18" charset="0"/>
              </a:rPr>
              <a:t>td</a:t>
            </a:r>
            <a:r>
              <a:rPr lang="en-US" altLang="en-US" sz="2800" b="1">
                <a:solidFill>
                  <a:srgbClr val="FF0000"/>
                </a:solidFill>
                <a:cs typeface="Times New Roman" pitchFamily="18" charset="0"/>
              </a:rPr>
              <a:t> </a:t>
            </a:r>
            <a:endParaRPr lang="en-US" altLang="en-US" sz="2800" b="1"/>
          </a:p>
        </p:txBody>
      </p:sp>
    </p:spTree>
    <p:extLst>
      <p:ext uri="{BB962C8B-B14F-4D97-AF65-F5344CB8AC3E}">
        <p14:creationId xmlns:p14="http://schemas.microsoft.com/office/powerpoint/2010/main" val="1789710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28010"/>
                                        </p:tgtEl>
                                        <p:attrNameLst>
                                          <p:attrName>style.visibility</p:attrName>
                                        </p:attrNameLst>
                                      </p:cBhvr>
                                      <p:to>
                                        <p:strVal val="visible"/>
                                      </p:to>
                                    </p:set>
                                    <p:animEffect transition="in" filter="circle(in)">
                                      <p:cBhvr>
                                        <p:cTn id="7" dur="2000"/>
                                        <p:tgtEl>
                                          <p:spTgt spid="128010"/>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128008"/>
                                        </p:tgtEl>
                                        <p:attrNameLst>
                                          <p:attrName>style.visibility</p:attrName>
                                        </p:attrNameLst>
                                      </p:cBhvr>
                                      <p:to>
                                        <p:strVal val="visible"/>
                                      </p:to>
                                    </p:set>
                                    <p:animEffect transition="in" filter="circle(in)">
                                      <p:cBhvr>
                                        <p:cTn id="10" dur="2000"/>
                                        <p:tgtEl>
                                          <p:spTgt spid="128008"/>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128009"/>
                                        </p:tgtEl>
                                        <p:attrNameLst>
                                          <p:attrName>style.visibility</p:attrName>
                                        </p:attrNameLst>
                                      </p:cBhvr>
                                      <p:to>
                                        <p:strVal val="visible"/>
                                      </p:to>
                                    </p:set>
                                    <p:animEffect transition="in" filter="circle(in)">
                                      <p:cBhvr>
                                        <p:cTn id="13" dur="2000"/>
                                        <p:tgtEl>
                                          <p:spTgt spid="128009"/>
                                        </p:tgtEl>
                                      </p:cBhvr>
                                    </p:animEffect>
                                  </p:childTnLst>
                                </p:cTn>
                              </p:par>
                              <p:par>
                                <p:cTn id="14" presetID="6" presetClass="entr" presetSubtype="16" fill="hold" nodeType="withEffect">
                                  <p:stCondLst>
                                    <p:cond delay="0"/>
                                  </p:stCondLst>
                                  <p:childTnLst>
                                    <p:set>
                                      <p:cBhvr>
                                        <p:cTn id="15" dur="1" fill="hold">
                                          <p:stCondLst>
                                            <p:cond delay="0"/>
                                          </p:stCondLst>
                                        </p:cTn>
                                        <p:tgtEl>
                                          <p:spTgt spid="128007"/>
                                        </p:tgtEl>
                                        <p:attrNameLst>
                                          <p:attrName>style.visibility</p:attrName>
                                        </p:attrNameLst>
                                      </p:cBhvr>
                                      <p:to>
                                        <p:strVal val="visible"/>
                                      </p:to>
                                    </p:set>
                                    <p:animEffect transition="in" filter="circle(in)">
                                      <p:cBhvr>
                                        <p:cTn id="16" dur="2000"/>
                                        <p:tgtEl>
                                          <p:spTgt spid="128007"/>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128011"/>
                                        </p:tgtEl>
                                        <p:attrNameLst>
                                          <p:attrName>style.visibility</p:attrName>
                                        </p:attrNameLst>
                                      </p:cBhvr>
                                      <p:to>
                                        <p:strVal val="visible"/>
                                      </p:to>
                                    </p:set>
                                    <p:animEffect transition="in" filter="circle(in)">
                                      <p:cBhvr>
                                        <p:cTn id="19" dur="2000"/>
                                        <p:tgtEl>
                                          <p:spTgt spid="128011"/>
                                        </p:tgtEl>
                                      </p:cBhvr>
                                    </p:animEffect>
                                  </p:childTnLst>
                                </p:cTn>
                              </p:par>
                              <p:par>
                                <p:cTn id="20" presetID="6" presetClass="entr" presetSubtype="16" fill="hold" grpId="1" nodeType="withEffect">
                                  <p:stCondLst>
                                    <p:cond delay="0"/>
                                  </p:stCondLst>
                                  <p:childTnLst>
                                    <p:set>
                                      <p:cBhvr>
                                        <p:cTn id="21" dur="1" fill="hold">
                                          <p:stCondLst>
                                            <p:cond delay="0"/>
                                          </p:stCondLst>
                                        </p:cTn>
                                        <p:tgtEl>
                                          <p:spTgt spid="128019"/>
                                        </p:tgtEl>
                                        <p:attrNameLst>
                                          <p:attrName>style.visibility</p:attrName>
                                        </p:attrNameLst>
                                      </p:cBhvr>
                                      <p:to>
                                        <p:strVal val="visible"/>
                                      </p:to>
                                    </p:set>
                                    <p:animEffect transition="in" filter="circle(in)">
                                      <p:cBhvr>
                                        <p:cTn id="22" dur="2000"/>
                                        <p:tgtEl>
                                          <p:spTgt spid="12801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8020"/>
                                        </p:tgtEl>
                                        <p:attrNameLst>
                                          <p:attrName>style.visibility</p:attrName>
                                        </p:attrNameLst>
                                      </p:cBhvr>
                                      <p:to>
                                        <p:strVal val="visible"/>
                                      </p:to>
                                    </p:set>
                                    <p:animEffect transition="in" filter="circle(in)">
                                      <p:cBhvr>
                                        <p:cTn id="25" dur="2000"/>
                                        <p:tgtEl>
                                          <p:spTgt spid="1280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506"/>
                                        </p:tgtEl>
                                        <p:attrNameLst>
                                          <p:attrName>style.visibility</p:attrName>
                                        </p:attrNameLst>
                                      </p:cBhvr>
                                      <p:to>
                                        <p:strVal val="visible"/>
                                      </p:to>
                                    </p:set>
                                    <p:animEffect transition="in" filter="circle(in)">
                                      <p:cBhvr>
                                        <p:cTn id="31" dur="2000"/>
                                        <p:tgtEl>
                                          <p:spTgt spid="2150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28003"/>
                                        </p:tgtEl>
                                        <p:attrNameLst>
                                          <p:attrName>style.visibility</p:attrName>
                                        </p:attrNameLst>
                                      </p:cBhvr>
                                      <p:to>
                                        <p:strVal val="visible"/>
                                      </p:to>
                                    </p:set>
                                    <p:animEffect transition="in" filter="circle(in)">
                                      <p:cBhvr>
                                        <p:cTn id="34" dur="2000"/>
                                        <p:tgtEl>
                                          <p:spTgt spid="12800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28004"/>
                                        </p:tgtEl>
                                        <p:attrNameLst>
                                          <p:attrName>style.visibility</p:attrName>
                                        </p:attrNameLst>
                                      </p:cBhvr>
                                      <p:to>
                                        <p:strVal val="visible"/>
                                      </p:to>
                                    </p:set>
                                    <p:animEffect transition="in" filter="circle(in)">
                                      <p:cBhvr>
                                        <p:cTn id="37" dur="2000"/>
                                        <p:tgtEl>
                                          <p:spTgt spid="12800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28005"/>
                                        </p:tgtEl>
                                        <p:attrNameLst>
                                          <p:attrName>style.visibility</p:attrName>
                                        </p:attrNameLst>
                                      </p:cBhvr>
                                      <p:to>
                                        <p:strVal val="visible"/>
                                      </p:to>
                                    </p:set>
                                    <p:animEffect transition="in" filter="circle(in)">
                                      <p:cBhvr>
                                        <p:cTn id="40" dur="2000"/>
                                        <p:tgtEl>
                                          <p:spTgt spid="12800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510"/>
                                        </p:tgtEl>
                                        <p:attrNameLst>
                                          <p:attrName>style.visibility</p:attrName>
                                        </p:attrNameLst>
                                      </p:cBhvr>
                                      <p:to>
                                        <p:strVal val="visible"/>
                                      </p:to>
                                    </p:set>
                                    <p:animEffect transition="in" filter="circle(in)">
                                      <p:cBhvr>
                                        <p:cTn id="43" dur="2000"/>
                                        <p:tgtEl>
                                          <p:spTgt spid="2151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1516"/>
                                        </p:tgtEl>
                                        <p:attrNameLst>
                                          <p:attrName>style.visibility</p:attrName>
                                        </p:attrNameLst>
                                      </p:cBhvr>
                                      <p:to>
                                        <p:strVal val="visible"/>
                                      </p:to>
                                    </p:set>
                                    <p:animEffect transition="in" filter="circle(in)">
                                      <p:cBhvr>
                                        <p:cTn id="46" dur="2000"/>
                                        <p:tgtEl>
                                          <p:spTgt spid="2151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1517"/>
                                        </p:tgtEl>
                                        <p:attrNameLst>
                                          <p:attrName>style.visibility</p:attrName>
                                        </p:attrNameLst>
                                      </p:cBhvr>
                                      <p:to>
                                        <p:strVal val="visible"/>
                                      </p:to>
                                    </p:set>
                                    <p:animEffect transition="in" filter="circle(in)">
                                      <p:cBhvr>
                                        <p:cTn id="49" dur="2000"/>
                                        <p:tgtEl>
                                          <p:spTgt spid="2151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1518"/>
                                        </p:tgtEl>
                                        <p:attrNameLst>
                                          <p:attrName>style.visibility</p:attrName>
                                        </p:attrNameLst>
                                      </p:cBhvr>
                                      <p:to>
                                        <p:strVal val="visible"/>
                                      </p:to>
                                    </p:set>
                                    <p:animEffect transition="in" filter="circle(in)">
                                      <p:cBhvr>
                                        <p:cTn id="52" dur="2000"/>
                                        <p:tgtEl>
                                          <p:spTgt spid="2151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1519"/>
                                        </p:tgtEl>
                                        <p:attrNameLst>
                                          <p:attrName>style.visibility</p:attrName>
                                        </p:attrNameLst>
                                      </p:cBhvr>
                                      <p:to>
                                        <p:strVal val="visible"/>
                                      </p:to>
                                    </p:set>
                                    <p:animEffect transition="in" filter="circle(in)">
                                      <p:cBhvr>
                                        <p:cTn id="55" dur="2000"/>
                                        <p:tgtEl>
                                          <p:spTgt spid="21519"/>
                                        </p:tgtEl>
                                      </p:cBhvr>
                                    </p:animEffect>
                                  </p:childTnLst>
                                </p:cTn>
                              </p:par>
                              <p:par>
                                <p:cTn id="56" presetID="6" presetClass="entr" presetSubtype="16" fill="hold" nodeType="withEffect">
                                  <p:stCondLst>
                                    <p:cond delay="0"/>
                                  </p:stCondLst>
                                  <p:childTnLst>
                                    <p:set>
                                      <p:cBhvr>
                                        <p:cTn id="57" dur="1" fill="hold">
                                          <p:stCondLst>
                                            <p:cond delay="0"/>
                                          </p:stCondLst>
                                        </p:cTn>
                                        <p:tgtEl>
                                          <p:spTgt spid="18448"/>
                                        </p:tgtEl>
                                        <p:attrNameLst>
                                          <p:attrName>style.visibility</p:attrName>
                                        </p:attrNameLst>
                                      </p:cBhvr>
                                      <p:to>
                                        <p:strVal val="visible"/>
                                      </p:to>
                                    </p:set>
                                    <p:animEffect transition="in" filter="circle(in)">
                                      <p:cBhvr>
                                        <p:cTn id="58" dur="2000"/>
                                        <p:tgtEl>
                                          <p:spTgt spid="1844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grpId="0" nodeType="clickEffect">
                                  <p:stCondLst>
                                    <p:cond delay="0"/>
                                  </p:stCondLst>
                                  <p:childTnLst>
                                    <p:animMotion origin="layout" path="M 0 0 L -0.08333 0 " pathEditMode="relative" ptsTypes="AA">
                                      <p:cBhvr>
                                        <p:cTn id="62" dur="2000" fill="hold"/>
                                        <p:tgtEl>
                                          <p:spTgt spid="128010"/>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08333 0 " pathEditMode="relative" ptsTypes="AA">
                                      <p:cBhvr>
                                        <p:cTn id="64" dur="2000" fill="hold"/>
                                        <p:tgtEl>
                                          <p:spTgt spid="128008"/>
                                        </p:tgtEl>
                                        <p:attrNameLst>
                                          <p:attrName>ppt_x</p:attrName>
                                          <p:attrName>ppt_y</p:attrName>
                                        </p:attrNameLst>
                                      </p:cBhvr>
                                    </p:animMotion>
                                  </p:childTnLst>
                                </p:cTn>
                              </p:par>
                              <p:par>
                                <p:cTn id="65" presetID="0" presetClass="path" presetSubtype="0" accel="50000" decel="50000" fill="hold" grpId="0" nodeType="withEffect">
                                  <p:stCondLst>
                                    <p:cond delay="0"/>
                                  </p:stCondLst>
                                  <p:childTnLst>
                                    <p:animMotion origin="layout" path="M 0 0 L -0.08333 0 " pathEditMode="relative" ptsTypes="AA">
                                      <p:cBhvr>
                                        <p:cTn id="66" dur="2000" fill="hold"/>
                                        <p:tgtEl>
                                          <p:spTgt spid="128009"/>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 0 L -0.08333 0 " pathEditMode="relative" ptsTypes="AA">
                                      <p:cBhvr>
                                        <p:cTn id="68" dur="2000" fill="hold"/>
                                        <p:tgtEl>
                                          <p:spTgt spid="128007"/>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 0 L -0.08333 0 " pathEditMode="relative" ptsTypes="AA">
                                      <p:cBhvr>
                                        <p:cTn id="70" dur="2000" fill="hold"/>
                                        <p:tgtEl>
                                          <p:spTgt spid="128011"/>
                                        </p:tgtEl>
                                        <p:attrNameLst>
                                          <p:attrName>ppt_x</p:attrName>
                                          <p:attrName>ppt_y</p:attrName>
                                        </p:attrNameLst>
                                      </p:cBhvr>
                                    </p:animMotion>
                                  </p:childTnLst>
                                </p:cTn>
                              </p:par>
                              <p:par>
                                <p:cTn id="71" presetID="3" presetClass="entr" presetSubtype="10" fill="hold" grpId="0" nodeType="withEffect">
                                  <p:stCondLst>
                                    <p:cond delay="0"/>
                                  </p:stCondLst>
                                  <p:childTnLst>
                                    <p:set>
                                      <p:cBhvr>
                                        <p:cTn id="72" dur="1" fill="hold">
                                          <p:stCondLst>
                                            <p:cond delay="0"/>
                                          </p:stCondLst>
                                        </p:cTn>
                                        <p:tgtEl>
                                          <p:spTgt spid="128019"/>
                                        </p:tgtEl>
                                        <p:attrNameLst>
                                          <p:attrName>style.visibility</p:attrName>
                                        </p:attrNameLst>
                                      </p:cBhvr>
                                      <p:to>
                                        <p:strVal val="visible"/>
                                      </p:to>
                                    </p:set>
                                    <p:animEffect transition="in" filter="blinds(horizontal)">
                                      <p:cBhvr>
                                        <p:cTn id="73" dur="500"/>
                                        <p:tgtEl>
                                          <p:spTgt spid="128019"/>
                                        </p:tgtEl>
                                      </p:cBhvr>
                                    </p:animEffect>
                                  </p:childTnLst>
                                </p:cTn>
                              </p:par>
                              <p:par>
                                <p:cTn id="74" presetID="3" presetClass="entr" presetSubtype="10" fill="hold" grpId="1" nodeType="withEffect">
                                  <p:stCondLst>
                                    <p:cond delay="0"/>
                                  </p:stCondLst>
                                  <p:childTnLst>
                                    <p:set>
                                      <p:cBhvr>
                                        <p:cTn id="75" dur="1" fill="hold">
                                          <p:stCondLst>
                                            <p:cond delay="0"/>
                                          </p:stCondLst>
                                        </p:cTn>
                                        <p:tgtEl>
                                          <p:spTgt spid="128020"/>
                                        </p:tgtEl>
                                        <p:attrNameLst>
                                          <p:attrName>style.visibility</p:attrName>
                                        </p:attrNameLst>
                                      </p:cBhvr>
                                      <p:to>
                                        <p:strVal val="visible"/>
                                      </p:to>
                                    </p:set>
                                    <p:animEffect transition="in" filter="blinds(horizontal)">
                                      <p:cBhvr>
                                        <p:cTn id="76" dur="500"/>
                                        <p:tgtEl>
                                          <p:spTgt spid="1280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circle(in)">
                                      <p:cBhvr>
                                        <p:cTn id="81" dur="2000"/>
                                        <p:tgtEl>
                                          <p:spTgt spid="34"/>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28022"/>
                                        </p:tgtEl>
                                        <p:attrNameLst>
                                          <p:attrName>style.visibility</p:attrName>
                                        </p:attrNameLst>
                                      </p:cBhvr>
                                      <p:to>
                                        <p:strVal val="visible"/>
                                      </p:to>
                                    </p:set>
                                    <p:animEffect transition="in" filter="circle(in)">
                                      <p:cBhvr>
                                        <p:cTn id="84" dur="2000"/>
                                        <p:tgtEl>
                                          <p:spTgt spid="128022"/>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28021"/>
                                        </p:tgtEl>
                                        <p:attrNameLst>
                                          <p:attrName>style.visibility</p:attrName>
                                        </p:attrNameLst>
                                      </p:cBhvr>
                                      <p:to>
                                        <p:strVal val="visible"/>
                                      </p:to>
                                    </p:set>
                                    <p:animEffect transition="in" filter="circle(in)">
                                      <p:cBhvr>
                                        <p:cTn id="87" dur="2000"/>
                                        <p:tgtEl>
                                          <p:spTgt spid="12802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linds(horizontal)">
                                      <p:cBhvr>
                                        <p:cTn id="92" dur="500"/>
                                        <p:tgtEl>
                                          <p:spTgt spid="29"/>
                                        </p:tgtEl>
                                      </p:cBhvr>
                                    </p:animEffect>
                                  </p:childTnLst>
                                </p:cTn>
                              </p:par>
                            </p:childTnLst>
                          </p:cTn>
                        </p:par>
                        <p:par>
                          <p:cTn id="93" fill="hold" nodeType="afterGroup">
                            <p:stCondLst>
                              <p:cond delay="500"/>
                            </p:stCondLst>
                            <p:childTnLst>
                              <p:par>
                                <p:cTn id="94" presetID="3" presetClass="entr" presetSubtype="10" fill="hold" grpId="1"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blinds(horizontal)">
                                      <p:cBhvr>
                                        <p:cTn id="96" dur="500"/>
                                        <p:tgtEl>
                                          <p:spTgt spid="33"/>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3" presetClass="entr" presetSubtype="16"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1295"/>
                                        </p:tgtEl>
                                        <p:attrNameLst>
                                          <p:attrName>style.visibility</p:attrName>
                                        </p:attrNameLst>
                                      </p:cBhvr>
                                      <p:to>
                                        <p:strVal val="visible"/>
                                      </p:to>
                                    </p:set>
                                    <p:animEffect transition="in" filter="randombar(horizontal)">
                                      <p:cBhvr>
                                        <p:cTn id="108" dur="500"/>
                                        <p:tgtEl>
                                          <p:spTgt spid="1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128003" grpId="0" animBg="1"/>
      <p:bldP spid="128004" grpId="0" animBg="1"/>
      <p:bldP spid="128005" grpId="0" animBg="1"/>
      <p:bldP spid="21510" grpId="0" animBg="1"/>
      <p:bldP spid="128008" grpId="0" animBg="1"/>
      <p:bldP spid="128008" grpId="1" animBg="1"/>
      <p:bldP spid="128009" grpId="0" animBg="1"/>
      <p:bldP spid="128009" grpId="1" animBg="1"/>
      <p:bldP spid="128010" grpId="0" animBg="1"/>
      <p:bldP spid="128010" grpId="1" animBg="1"/>
      <p:bldP spid="128011" grpId="0" animBg="1"/>
      <p:bldP spid="128011" grpId="1" animBg="1"/>
      <p:bldP spid="21516" grpId="0" animBg="1"/>
      <p:bldP spid="21517" grpId="0" animBg="1"/>
      <p:bldP spid="21518" grpId="0" animBg="1"/>
      <p:bldP spid="21519" grpId="0" animBg="1"/>
      <p:bldP spid="128019" grpId="0"/>
      <p:bldP spid="128019" grpId="1"/>
      <p:bldP spid="128020" grpId="0" animBg="1"/>
      <p:bldP spid="128020" grpId="1" animBg="1"/>
      <p:bldP spid="128021" grpId="0"/>
      <p:bldP spid="128022" grpId="0" animBg="1"/>
      <p:bldP spid="29" grpId="0" animBg="1"/>
      <p:bldP spid="33" grpId="0" animBg="1"/>
      <p:bldP spid="33" grpId="1" animBg="1"/>
      <p:bldP spid="34" grpId="0" animBg="1"/>
      <p:bldP spid="112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3406"/>
            <a:ext cx="589280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1123407"/>
            <a:ext cx="56896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20"/>
          <p:cNvSpPr>
            <a:spLocks noChangeArrowheads="1"/>
          </p:cNvSpPr>
          <p:nvPr/>
        </p:nvSpPr>
        <p:spPr bwMode="auto">
          <a:xfrm>
            <a:off x="-55033" y="383632"/>
            <a:ext cx="912283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2400" b="1"/>
              <a:t>Lực ma sát nghỉ trong đời sống và kĩ thuật:</a:t>
            </a:r>
          </a:p>
        </p:txBody>
      </p:sp>
      <p:sp>
        <p:nvSpPr>
          <p:cNvPr id="15" name="Rectangle 25"/>
          <p:cNvSpPr>
            <a:spLocks noChangeArrowheads="1"/>
          </p:cNvSpPr>
          <p:nvPr/>
        </p:nvSpPr>
        <p:spPr bwMode="auto">
          <a:xfrm>
            <a:off x="294218" y="4987382"/>
            <a:ext cx="4988983" cy="461963"/>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spcBef>
                <a:spcPct val="50000"/>
              </a:spcBef>
              <a:defRPr/>
            </a:pPr>
            <a:r>
              <a:rPr lang="en-US" sz="2400"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a. </a:t>
            </a:r>
            <a:r>
              <a:rPr lang="en-US" sz="2400" b="1" dirty="0" err="1">
                <a:solidFill>
                  <a:schemeClr val="tx1"/>
                </a:solidFill>
                <a:latin typeface="Times New Roman" pitchFamily="18" charset="0"/>
                <a:cs typeface="Times New Roman" pitchFamily="18" charset="0"/>
              </a:rPr>
              <a:t>Bàn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mặt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đường</a:t>
            </a:r>
            <a:endParaRPr lang="en-US" sz="2400" b="1" dirty="0">
              <a:solidFill>
                <a:schemeClr val="tx1"/>
              </a:solidFill>
              <a:latin typeface="Times New Roman" pitchFamily="18" charset="0"/>
              <a:cs typeface="Times New Roman" pitchFamily="18" charset="0"/>
            </a:endParaRPr>
          </a:p>
        </p:txBody>
      </p:sp>
      <p:sp>
        <p:nvSpPr>
          <p:cNvPr id="16" name="Rectangle 25"/>
          <p:cNvSpPr>
            <a:spLocks noChangeArrowheads="1"/>
          </p:cNvSpPr>
          <p:nvPr/>
        </p:nvSpPr>
        <p:spPr bwMode="auto">
          <a:xfrm>
            <a:off x="6604000" y="4961982"/>
            <a:ext cx="5384800" cy="461963"/>
          </a:xfrm>
          <a:prstGeom prst="rect">
            <a:avLst/>
          </a:prstGeom>
          <a:noFill/>
          <a:ln>
            <a:noFill/>
          </a:ln>
        </p:spPr>
        <p:style>
          <a:lnRef idx="2">
            <a:schemeClr val="dk1"/>
          </a:lnRef>
          <a:fillRef idx="1">
            <a:schemeClr val="lt1"/>
          </a:fillRef>
          <a:effectRef idx="0">
            <a:schemeClr val="dk1"/>
          </a:effectRef>
          <a:fontRef idx="minor">
            <a:schemeClr val="dk1"/>
          </a:fontRef>
        </p:style>
        <p:txBody>
          <a:bodyPr>
            <a:spAutoFit/>
          </a:bodyPr>
          <a:lstStyle/>
          <a:p>
            <a:pPr algn="ctr" eaLnBrk="1" hangingPunct="1">
              <a:spcBef>
                <a:spcPct val="50000"/>
              </a:spcBef>
              <a:defRPr/>
            </a:pPr>
            <a:r>
              <a:rPr lang="en-US" sz="2400"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b. </a:t>
            </a:r>
            <a:r>
              <a:rPr lang="en-US" sz="2400" b="1" dirty="0" err="1">
                <a:solidFill>
                  <a:schemeClr val="tx1"/>
                </a:solidFill>
                <a:latin typeface="Times New Roman" pitchFamily="18" charset="0"/>
                <a:cs typeface="Times New Roman" pitchFamily="18" charset="0"/>
              </a:rPr>
              <a:t>Hàng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hóa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chuyền</a:t>
            </a:r>
            <a:r>
              <a:rPr lang="en-US" sz="2400"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2444416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anim calcmode="lin" valueType="num">
                                      <p:cBhvr>
                                        <p:cTn id="8" dur="3000" fill="hold"/>
                                        <p:tgtEl>
                                          <p:spTgt spid="11"/>
                                        </p:tgtEl>
                                        <p:attrNameLst>
                                          <p:attrName>ppt_x</p:attrName>
                                        </p:attrNameLst>
                                      </p:cBhvr>
                                      <p:tavLst>
                                        <p:tav tm="0">
                                          <p:val>
                                            <p:strVal val="#ppt_x"/>
                                          </p:val>
                                        </p:tav>
                                        <p:tav tm="100000">
                                          <p:val>
                                            <p:strVal val="#ppt_x"/>
                                          </p:val>
                                        </p:tav>
                                      </p:tavLst>
                                    </p:anim>
                                    <p:anim calcmode="lin" valueType="num">
                                      <p:cBhvr>
                                        <p:cTn id="9"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20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5413861-4449-4C80-8E88-A7BBF3B91C25}"/>
              </a:ext>
            </a:extLst>
          </p:cNvPr>
          <p:cNvSpPr txBox="1"/>
          <p:nvPr/>
        </p:nvSpPr>
        <p:spPr>
          <a:xfrm>
            <a:off x="333375" y="376535"/>
            <a:ext cx="11525250" cy="2862322"/>
          </a:xfrm>
          <a:prstGeom prst="rect">
            <a:avLst/>
          </a:prstGeom>
          <a:noFill/>
        </p:spPr>
        <p:txBody>
          <a:bodyPr wrap="square">
            <a:spAutoFit/>
          </a:bodyPr>
          <a:lstStyle/>
          <a:p>
            <a:pPr marL="285750" indent="-285750">
              <a:buFont typeface="Wingdings" panose="05000000000000000000" pitchFamily="2" charset="2"/>
              <a:buChar char="v"/>
            </a:pPr>
            <a:r>
              <a:rPr lang="vi-VN" sz="4500" b="0" i="0" dirty="0">
                <a:solidFill>
                  <a:srgbClr val="FF0000"/>
                </a:solidFill>
                <a:effectLst/>
                <a:latin typeface="+mj-lt"/>
              </a:rPr>
              <a:t> Lực ma sát có thể vừa có lợi, vừa có hại. </a:t>
            </a:r>
            <a:endParaRPr lang="en-US" sz="4500" b="0" i="0" dirty="0">
              <a:solidFill>
                <a:srgbClr val="FF0000"/>
              </a:solidFill>
              <a:effectLst/>
              <a:latin typeface="+mj-lt"/>
            </a:endParaRPr>
          </a:p>
          <a:p>
            <a:r>
              <a:rPr lang="vi-VN" sz="4500" b="0" i="0" dirty="0">
                <a:solidFill>
                  <a:srgbClr val="4A4A4A"/>
                </a:solidFill>
                <a:effectLst/>
                <a:latin typeface="+mj-lt"/>
              </a:rPr>
              <a:t>Ví dụ</a:t>
            </a:r>
            <a:r>
              <a:rPr lang="en-US" sz="4500" dirty="0">
                <a:solidFill>
                  <a:srgbClr val="4A4A4A"/>
                </a:solidFill>
                <a:latin typeface="+mj-lt"/>
              </a:rPr>
              <a:t>: K</a:t>
            </a:r>
            <a:r>
              <a:rPr lang="vi-VN" sz="4500" b="0" i="0" dirty="0">
                <a:solidFill>
                  <a:srgbClr val="4A4A4A"/>
                </a:solidFill>
                <a:effectLst/>
                <a:latin typeface="+mj-lt"/>
              </a:rPr>
              <a:t>hi viết bảng, ma sát giữa bảng và phấn khiến phấn bị mòn là có hại nhưng ma sát này cũng giúp phấn bám trên bảng tạo ra chữ viết.</a:t>
            </a:r>
            <a:endParaRPr lang="en-US" sz="4500" dirty="0">
              <a:latin typeface="+mj-lt"/>
            </a:endParaRPr>
          </a:p>
        </p:txBody>
      </p:sp>
      <p:pic>
        <p:nvPicPr>
          <p:cNvPr id="7" name="Picture 6">
            <a:extLst>
              <a:ext uri="{FF2B5EF4-FFF2-40B4-BE49-F238E27FC236}">
                <a16:creationId xmlns="" xmlns:a16="http://schemas.microsoft.com/office/drawing/2014/main" id="{07B5810E-541D-4CF0-83F1-F90CB4697805}"/>
              </a:ext>
            </a:extLst>
          </p:cNvPr>
          <p:cNvPicPr>
            <a:picLocks noChangeAspect="1"/>
          </p:cNvPicPr>
          <p:nvPr/>
        </p:nvPicPr>
        <p:blipFill rotWithShape="1">
          <a:blip r:embed="rId2">
            <a:extLst>
              <a:ext uri="{28A0092B-C50C-407E-A947-70E740481C1C}">
                <a14:useLocalDpi xmlns:a14="http://schemas.microsoft.com/office/drawing/2010/main" val="0"/>
              </a:ext>
            </a:extLst>
          </a:blip>
          <a:srcRect l="17219" t="31319" r="749" b="-1532"/>
          <a:stretch/>
        </p:blipFill>
        <p:spPr>
          <a:xfrm>
            <a:off x="2924175" y="3238857"/>
            <a:ext cx="7305675" cy="3492500"/>
          </a:xfrm>
          <a:prstGeom prst="rect">
            <a:avLst/>
          </a:prstGeom>
        </p:spPr>
      </p:pic>
    </p:spTree>
    <p:extLst>
      <p:ext uri="{BB962C8B-B14F-4D97-AF65-F5344CB8AC3E}">
        <p14:creationId xmlns:p14="http://schemas.microsoft.com/office/powerpoint/2010/main" val="7416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99C4CF4-1981-444F-A583-6799B9EAF7CB}"/>
              </a:ext>
            </a:extLst>
          </p:cNvPr>
          <p:cNvSpPr txBox="1"/>
          <p:nvPr/>
        </p:nvSpPr>
        <p:spPr>
          <a:xfrm>
            <a:off x="361950" y="224135"/>
            <a:ext cx="10972800" cy="2400657"/>
          </a:xfrm>
          <a:prstGeom prst="rect">
            <a:avLst/>
          </a:prstGeom>
          <a:noFill/>
        </p:spPr>
        <p:txBody>
          <a:bodyPr wrap="square">
            <a:spAutoFit/>
          </a:bodyPr>
          <a:lstStyle/>
          <a:p>
            <a:r>
              <a:rPr lang="en-US" sz="5000" b="0" i="0" dirty="0">
                <a:solidFill>
                  <a:srgbClr val="4A4A4A"/>
                </a:solidFill>
                <a:effectLst/>
                <a:latin typeface="Times New Roman" panose="02020603050405020304" pitchFamily="18" charset="0"/>
                <a:cs typeface="Times New Roman" panose="02020603050405020304" pitchFamily="18" charset="0"/>
              </a:rPr>
              <a:t>Khi </a:t>
            </a:r>
            <a:r>
              <a:rPr lang="en-US" sz="5000" b="0" i="0" dirty="0" err="1">
                <a:solidFill>
                  <a:srgbClr val="4A4A4A"/>
                </a:solidFill>
                <a:effectLst/>
                <a:latin typeface="Times New Roman" panose="02020603050405020304" pitchFamily="18" charset="0"/>
                <a:cs typeface="Times New Roman" panose="02020603050405020304" pitchFamily="18" charset="0"/>
              </a:rPr>
              <a:t>một</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vật</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lăn</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trên</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bề</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mặt</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của</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vật</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khác</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vi-VN" sz="5000" b="0" i="0" dirty="0">
                <a:solidFill>
                  <a:srgbClr val="4A4A4A"/>
                </a:solidFill>
                <a:effectLst/>
                <a:latin typeface="Times New Roman" panose="02020603050405020304" pitchFamily="18" charset="0"/>
                <a:cs typeface="Times New Roman" panose="02020603050405020304" pitchFamily="18" charset="0"/>
              </a:rPr>
              <a:t>thì lực ma sát xuất </a:t>
            </a:r>
            <a:r>
              <a:rPr lang="en-US" sz="5000" b="0" i="0" dirty="0" err="1">
                <a:solidFill>
                  <a:srgbClr val="4A4A4A"/>
                </a:solidFill>
                <a:effectLst/>
                <a:latin typeface="Times New Roman" panose="02020603050405020304" pitchFamily="18" charset="0"/>
                <a:cs typeface="Times New Roman" panose="02020603050405020304" pitchFamily="18" charset="0"/>
              </a:rPr>
              <a:t>hiện</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en-US" sz="5000" b="0" i="0" dirty="0" err="1">
                <a:solidFill>
                  <a:srgbClr val="4A4A4A"/>
                </a:solidFill>
                <a:effectLst/>
                <a:latin typeface="Times New Roman" panose="02020603050405020304" pitchFamily="18" charset="0"/>
                <a:cs typeface="Times New Roman" panose="02020603050405020304" pitchFamily="18" charset="0"/>
              </a:rPr>
              <a:t>lực</a:t>
            </a:r>
            <a:r>
              <a:rPr lang="en-US" sz="5000" b="0" i="0" dirty="0">
                <a:solidFill>
                  <a:srgbClr val="4A4A4A"/>
                </a:solidFill>
                <a:effectLst/>
                <a:latin typeface="Times New Roman" panose="02020603050405020304" pitchFamily="18" charset="0"/>
                <a:cs typeface="Times New Roman" panose="02020603050405020304" pitchFamily="18" charset="0"/>
              </a:rPr>
              <a:t> </a:t>
            </a:r>
            <a:r>
              <a:rPr lang="vi-VN" sz="5000" b="0" i="0" dirty="0">
                <a:solidFill>
                  <a:srgbClr val="4A4A4A"/>
                </a:solidFill>
                <a:effectLst/>
                <a:latin typeface="Times New Roman" panose="02020603050405020304" pitchFamily="18" charset="0"/>
                <a:cs typeface="Times New Roman" panose="02020603050405020304" pitchFamily="18" charset="0"/>
              </a:rPr>
              <a:t>đó gọi là </a:t>
            </a:r>
            <a:r>
              <a:rPr lang="vi-VN" sz="5000" b="0" i="0" dirty="0">
                <a:solidFill>
                  <a:srgbClr val="FF0000"/>
                </a:solidFill>
                <a:effectLst/>
                <a:latin typeface="Times New Roman" panose="02020603050405020304" pitchFamily="18" charset="0"/>
                <a:cs typeface="Times New Roman" panose="02020603050405020304" pitchFamily="18" charset="0"/>
              </a:rPr>
              <a:t>lực ma sát lăn.</a:t>
            </a:r>
            <a:endParaRPr lang="en-US" sz="5000" dirty="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8DBEB9FB-AFB6-4DF9-B08E-A2D54E67F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964" y="2686050"/>
            <a:ext cx="7224771" cy="3714750"/>
          </a:xfrm>
          <a:prstGeom prst="rect">
            <a:avLst/>
          </a:prstGeom>
        </p:spPr>
      </p:pic>
    </p:spTree>
    <p:extLst>
      <p:ext uri="{BB962C8B-B14F-4D97-AF65-F5344CB8AC3E}">
        <p14:creationId xmlns:p14="http://schemas.microsoft.com/office/powerpoint/2010/main" val="3056942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Kết quả hình ảnh cho viên bi lă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5301" y="739776"/>
            <a:ext cx="2258484"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p:cNvSpPr>
            <a:spLocks noChangeArrowheads="1"/>
          </p:cNvSpPr>
          <p:nvPr/>
        </p:nvSpPr>
        <p:spPr bwMode="auto">
          <a:xfrm>
            <a:off x="8534400" y="6591300"/>
            <a:ext cx="304800" cy="2286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9" name="Oval 7"/>
          <p:cNvSpPr>
            <a:spLocks noChangeArrowheads="1"/>
          </p:cNvSpPr>
          <p:nvPr/>
        </p:nvSpPr>
        <p:spPr bwMode="auto">
          <a:xfrm>
            <a:off x="9956800" y="6591300"/>
            <a:ext cx="304800" cy="2286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0" name="Rectangle 4" descr="Plaid"/>
          <p:cNvSpPr>
            <a:spLocks noChangeArrowheads="1"/>
          </p:cNvSpPr>
          <p:nvPr/>
        </p:nvSpPr>
        <p:spPr bwMode="auto">
          <a:xfrm>
            <a:off x="8026400" y="2616200"/>
            <a:ext cx="2641600" cy="1600200"/>
          </a:xfrm>
          <a:prstGeom prst="rect">
            <a:avLst/>
          </a:prstGeom>
          <a:pattFill prst="plaid">
            <a:fgClr>
              <a:schemeClr val="accent1"/>
            </a:fgClr>
            <a:bgClr>
              <a:srgbClr val="0000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11" name="Rectangle 5" descr="Plaid"/>
          <p:cNvSpPr>
            <a:spLocks noChangeArrowheads="1"/>
          </p:cNvSpPr>
          <p:nvPr/>
        </p:nvSpPr>
        <p:spPr bwMode="auto">
          <a:xfrm>
            <a:off x="8128000" y="5003800"/>
            <a:ext cx="2641600" cy="1600200"/>
          </a:xfrm>
          <a:prstGeom prst="rect">
            <a:avLst/>
          </a:prstGeom>
          <a:pattFill prst="plaid">
            <a:fgClr>
              <a:schemeClr val="accent1"/>
            </a:fgClr>
            <a:bgClr>
              <a:srgbClr val="0000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p>
        </p:txBody>
      </p:sp>
      <p:sp>
        <p:nvSpPr>
          <p:cNvPr id="38921" name="Line 8"/>
          <p:cNvSpPr>
            <a:spLocks noChangeShapeType="1"/>
          </p:cNvSpPr>
          <p:nvPr/>
        </p:nvSpPr>
        <p:spPr bwMode="auto">
          <a:xfrm>
            <a:off x="186267" y="4203700"/>
            <a:ext cx="11762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a:off x="8111068" y="6578600"/>
            <a:ext cx="2696633" cy="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3" name="Line 16"/>
          <p:cNvSpPr>
            <a:spLocks noChangeShapeType="1"/>
          </p:cNvSpPr>
          <p:nvPr/>
        </p:nvSpPr>
        <p:spPr bwMode="auto">
          <a:xfrm>
            <a:off x="338667" y="6819900"/>
            <a:ext cx="1168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 name="Picture 18" descr="1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3584" y="2374901"/>
            <a:ext cx="878416"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1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1" y="2362201"/>
            <a:ext cx="87841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1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9601" y="5003801"/>
            <a:ext cx="87841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24"/>
          <p:cNvSpPr>
            <a:spLocks noChangeShapeType="1"/>
          </p:cNvSpPr>
          <p:nvPr/>
        </p:nvSpPr>
        <p:spPr bwMode="auto">
          <a:xfrm flipH="1">
            <a:off x="7044267" y="3505200"/>
            <a:ext cx="2292351"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5"/>
          <p:cNvSpPr>
            <a:spLocks noChangeShapeType="1"/>
          </p:cNvSpPr>
          <p:nvPr/>
        </p:nvSpPr>
        <p:spPr bwMode="auto">
          <a:xfrm rot="10800000" flipH="1">
            <a:off x="9414934" y="3517900"/>
            <a:ext cx="2292351"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26"/>
          <p:cNvSpPr txBox="1">
            <a:spLocks noChangeArrowheads="1"/>
          </p:cNvSpPr>
          <p:nvPr/>
        </p:nvSpPr>
        <p:spPr bwMode="auto">
          <a:xfrm>
            <a:off x="6908800" y="29718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400" b="1"/>
              <a:t>F</a:t>
            </a:r>
            <a:r>
              <a:rPr lang="en-US" altLang="en-US" b="1" baseline="-25000"/>
              <a:t>đẩy</a:t>
            </a:r>
          </a:p>
        </p:txBody>
      </p:sp>
      <p:sp>
        <p:nvSpPr>
          <p:cNvPr id="22" name="Text Box 27"/>
          <p:cNvSpPr txBox="1">
            <a:spLocks noChangeArrowheads="1"/>
          </p:cNvSpPr>
          <p:nvPr/>
        </p:nvSpPr>
        <p:spPr bwMode="auto">
          <a:xfrm>
            <a:off x="9956800" y="3657600"/>
            <a:ext cx="1016000" cy="4572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400" b="1">
                <a:solidFill>
                  <a:srgbClr val="FF0000"/>
                </a:solidFill>
              </a:rPr>
              <a:t>F</a:t>
            </a:r>
            <a:r>
              <a:rPr lang="en-US" altLang="en-US" sz="2400" b="1" baseline="-25000">
                <a:solidFill>
                  <a:srgbClr val="FF0000"/>
                </a:solidFill>
              </a:rPr>
              <a:t>ms</a:t>
            </a:r>
          </a:p>
        </p:txBody>
      </p:sp>
      <p:sp>
        <p:nvSpPr>
          <p:cNvPr id="23" name="Text Box 28"/>
          <p:cNvSpPr txBox="1">
            <a:spLocks noChangeArrowheads="1"/>
          </p:cNvSpPr>
          <p:nvPr/>
        </p:nvSpPr>
        <p:spPr bwMode="auto">
          <a:xfrm>
            <a:off x="7416800" y="5181600"/>
            <a:ext cx="132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400" b="1"/>
              <a:t>F</a:t>
            </a:r>
            <a:r>
              <a:rPr lang="en-US" altLang="en-US" b="1" baseline="-25000"/>
              <a:t>đẩy</a:t>
            </a:r>
          </a:p>
        </p:txBody>
      </p:sp>
      <p:sp>
        <p:nvSpPr>
          <p:cNvPr id="24" name="Text Box 29"/>
          <p:cNvSpPr txBox="1">
            <a:spLocks noChangeArrowheads="1"/>
          </p:cNvSpPr>
          <p:nvPr/>
        </p:nvSpPr>
        <p:spPr bwMode="auto">
          <a:xfrm>
            <a:off x="9855200" y="5791200"/>
            <a:ext cx="1117600" cy="457200"/>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400" b="1">
                <a:solidFill>
                  <a:srgbClr val="FF0000"/>
                </a:solidFill>
              </a:rPr>
              <a:t>F</a:t>
            </a:r>
            <a:r>
              <a:rPr lang="en-US" altLang="en-US" sz="2400" b="1" baseline="-25000">
                <a:solidFill>
                  <a:srgbClr val="FF0000"/>
                </a:solidFill>
              </a:rPr>
              <a:t>ms</a:t>
            </a:r>
            <a:endParaRPr lang="en-US" altLang="en-US" sz="2400" baseline="-25000">
              <a:solidFill>
                <a:srgbClr val="FF0000"/>
              </a:solidFill>
            </a:endParaRPr>
          </a:p>
        </p:txBody>
      </p:sp>
      <p:sp>
        <p:nvSpPr>
          <p:cNvPr id="25" name="Line 30"/>
          <p:cNvSpPr>
            <a:spLocks noChangeShapeType="1"/>
          </p:cNvSpPr>
          <p:nvPr/>
        </p:nvSpPr>
        <p:spPr bwMode="auto">
          <a:xfrm>
            <a:off x="7010400" y="2971800"/>
            <a:ext cx="508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a:off x="10058400" y="3733800"/>
            <a:ext cx="508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2"/>
          <p:cNvSpPr>
            <a:spLocks noChangeShapeType="1"/>
          </p:cNvSpPr>
          <p:nvPr/>
        </p:nvSpPr>
        <p:spPr bwMode="auto">
          <a:xfrm flipH="1">
            <a:off x="7975600" y="5715000"/>
            <a:ext cx="1422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3"/>
          <p:cNvSpPr>
            <a:spLocks noChangeShapeType="1"/>
          </p:cNvSpPr>
          <p:nvPr/>
        </p:nvSpPr>
        <p:spPr bwMode="auto">
          <a:xfrm rot="10800000" flipH="1">
            <a:off x="9516533" y="5715000"/>
            <a:ext cx="1422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4"/>
          <p:cNvSpPr>
            <a:spLocks noChangeShapeType="1"/>
          </p:cNvSpPr>
          <p:nvPr/>
        </p:nvSpPr>
        <p:spPr bwMode="auto">
          <a:xfrm>
            <a:off x="7467600" y="5219700"/>
            <a:ext cx="711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5"/>
          <p:cNvSpPr>
            <a:spLocks noChangeShapeType="1"/>
          </p:cNvSpPr>
          <p:nvPr/>
        </p:nvSpPr>
        <p:spPr bwMode="auto">
          <a:xfrm>
            <a:off x="9889067" y="5842000"/>
            <a:ext cx="711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Text Box 14"/>
          <p:cNvSpPr txBox="1">
            <a:spLocks noChangeArrowheads="1"/>
          </p:cNvSpPr>
          <p:nvPr/>
        </p:nvSpPr>
        <p:spPr bwMode="auto">
          <a:xfrm>
            <a:off x="6096000" y="4572000"/>
            <a:ext cx="6096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rgbClr val="404040"/>
                </a:solidFill>
                <a:latin typeface="Trebuchet MS" pitchFamily="34" charset="0"/>
              </a:defRPr>
            </a:lvl1pPr>
            <a:lvl2pPr marL="742950" indent="-285750">
              <a:defRPr sz="2000">
                <a:solidFill>
                  <a:srgbClr val="404040"/>
                </a:solidFill>
                <a:latin typeface="Trebuchet MS" pitchFamily="34" charset="0"/>
              </a:defRPr>
            </a:lvl2pPr>
            <a:lvl3pPr marL="1143000" indent="-228600">
              <a:defRPr>
                <a:solidFill>
                  <a:srgbClr val="404040"/>
                </a:solidFill>
                <a:latin typeface="Trebuchet MS" pitchFamily="34" charset="0"/>
              </a:defRPr>
            </a:lvl3pPr>
            <a:lvl4pPr marL="1600200" indent="-228600">
              <a:defRPr sz="1600">
                <a:solidFill>
                  <a:srgbClr val="404040"/>
                </a:solidFill>
                <a:latin typeface="Trebuchet MS" pitchFamily="34" charset="0"/>
              </a:defRPr>
            </a:lvl4pPr>
            <a:lvl5pPr marL="2057400" indent="-228600">
              <a:defRPr sz="1400">
                <a:solidFill>
                  <a:srgbClr val="404040"/>
                </a:solidFill>
                <a:latin typeface="Trebuchet MS" pitchFamily="34" charset="0"/>
              </a:defRPr>
            </a:lvl5pPr>
            <a:lvl6pPr marL="2514600" indent="-228600" eaLnBrk="0" fontAlgn="base" hangingPunct="0">
              <a:buClr>
                <a:srgbClr val="C3260C"/>
              </a:buClr>
              <a:defRPr sz="1400">
                <a:solidFill>
                  <a:srgbClr val="404040"/>
                </a:solidFill>
                <a:latin typeface="Trebuchet MS" pitchFamily="34" charset="0"/>
              </a:defRPr>
            </a:lvl6pPr>
            <a:lvl7pPr marL="2971800" indent="-228600" eaLnBrk="0" fontAlgn="base" hangingPunct="0">
              <a:buClr>
                <a:srgbClr val="C3260C"/>
              </a:buClr>
              <a:defRPr sz="1400">
                <a:solidFill>
                  <a:srgbClr val="404040"/>
                </a:solidFill>
                <a:latin typeface="Trebuchet MS" pitchFamily="34" charset="0"/>
              </a:defRPr>
            </a:lvl7pPr>
            <a:lvl8pPr marL="3429000" indent="-228600" eaLnBrk="0" fontAlgn="base" hangingPunct="0">
              <a:buClr>
                <a:srgbClr val="C3260C"/>
              </a:buClr>
              <a:defRPr sz="1400">
                <a:solidFill>
                  <a:srgbClr val="404040"/>
                </a:solidFill>
                <a:latin typeface="Trebuchet MS" pitchFamily="34" charset="0"/>
              </a:defRPr>
            </a:lvl8pPr>
            <a:lvl9pPr marL="3886200" indent="-228600" eaLnBrk="0" fontAlgn="base" hangingPunct="0">
              <a:buClr>
                <a:srgbClr val="C3260C"/>
              </a:buClr>
              <a:defRPr sz="1400">
                <a:solidFill>
                  <a:srgbClr val="404040"/>
                </a:solidFill>
                <a:latin typeface="Trebuchet MS" pitchFamily="34" charset="0"/>
              </a:defRPr>
            </a:lvl9pPr>
          </a:lstStyle>
          <a:p>
            <a:pPr algn="just" eaLnBrk="1" hangingPunct="1"/>
            <a:r>
              <a:rPr lang="en-US" altLang="en-US" sz="2400">
                <a:solidFill>
                  <a:srgbClr val="003399"/>
                </a:solidFill>
                <a:latin typeface="Arial" charset="0"/>
                <a:sym typeface="Symbol" pitchFamily="18" charset="2"/>
              </a:rPr>
              <a:t> </a:t>
            </a:r>
            <a:r>
              <a:rPr lang="en-US" altLang="en-US" sz="2400">
                <a:solidFill>
                  <a:srgbClr val="003399"/>
                </a:solidFill>
                <a:latin typeface="Arial" charset="0"/>
              </a:rPr>
              <a:t>Lực ma sát lăn có đặc điểm giống đặc điểm của lực ma sát trượt nhưng hệ số ma sát lăn nhỏ hơn hệ số ma sát trượt hàng chục lần.</a:t>
            </a:r>
          </a:p>
        </p:txBody>
      </p:sp>
    </p:spTree>
    <p:extLst>
      <p:ext uri="{BB962C8B-B14F-4D97-AF65-F5344CB8AC3E}">
        <p14:creationId xmlns:p14="http://schemas.microsoft.com/office/powerpoint/2010/main" val="281379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3"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0" presetClass="path" presetSubtype="0" accel="50000" decel="50000" fill="hold" nodeType="clickEffect">
                                  <p:stCondLst>
                                    <p:cond delay="0"/>
                                  </p:stCondLst>
                                  <p:childTnLst>
                                    <p:animMotion origin="layout" path="M 0 0 L -0.51666 0 " pathEditMode="relative" ptsTypes="AA">
                                      <p:cBhvr>
                                        <p:cTn id="41" dur="2000" fill="hold"/>
                                        <p:tgtEl>
                                          <p:spTgt spid="16"/>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0 0 L -0.51666 0 " pathEditMode="relative" ptsTypes="AA">
                                      <p:cBhvr>
                                        <p:cTn id="43" dur="2000" fill="hold"/>
                                        <p:tgtEl>
                                          <p:spTgt spid="17"/>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51666 0 " pathEditMode="relative" ptsTypes="AA">
                                      <p:cBhvr>
                                        <p:cTn id="45" dur="2000" fill="hold"/>
                                        <p:tgtEl>
                                          <p:spTgt spid="10"/>
                                        </p:tgtEl>
                                        <p:attrNameLst>
                                          <p:attrName>ppt_x</p:attrName>
                                          <p:attrName>ppt_y</p:attrName>
                                        </p:attrNameLst>
                                      </p:cBhvr>
                                    </p:animMotion>
                                  </p:childTnLst>
                                </p:cTn>
                              </p:par>
                              <p:par>
                                <p:cTn id="46" presetID="0" presetClass="path" presetSubtype="0" accel="50000" decel="50000" fill="hold" grpId="1" nodeType="withEffect">
                                  <p:stCondLst>
                                    <p:cond delay="0"/>
                                  </p:stCondLst>
                                  <p:childTnLst>
                                    <p:animMotion origin="layout" path="M 0 0 L -0.51666 0 " pathEditMode="relative" ptsTypes="AA">
                                      <p:cBhvr>
                                        <p:cTn id="47" dur="2000" fill="hold"/>
                                        <p:tgtEl>
                                          <p:spTgt spid="19"/>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4.16667E-6 -4.07407E-6 L -0.51667 -4.07407E-6 " pathEditMode="relative" rAng="0" ptsTypes="AA">
                                      <p:cBhvr>
                                        <p:cTn id="49" dur="2000" fill="hold"/>
                                        <p:tgtEl>
                                          <p:spTgt spid="20"/>
                                        </p:tgtEl>
                                        <p:attrNameLst>
                                          <p:attrName>ppt_x</p:attrName>
                                          <p:attrName>ppt_y</p:attrName>
                                        </p:attrNameLst>
                                      </p:cBhvr>
                                      <p:rCtr x="-25833" y="0"/>
                                    </p:animMotion>
                                  </p:childTnLst>
                                </p:cTn>
                              </p:par>
                              <p:par>
                                <p:cTn id="50" presetID="0" presetClass="path" presetSubtype="0" accel="50000" decel="50000" fill="hold" grpId="1" nodeType="withEffect">
                                  <p:stCondLst>
                                    <p:cond delay="0"/>
                                  </p:stCondLst>
                                  <p:childTnLst>
                                    <p:animMotion origin="layout" path="M 0 0 L -0.51666 0 " pathEditMode="relative" ptsTypes="AA">
                                      <p:cBhvr>
                                        <p:cTn id="51" dur="2000" fill="hold"/>
                                        <p:tgtEl>
                                          <p:spTgt spid="22"/>
                                        </p:tgtEl>
                                        <p:attrNameLst>
                                          <p:attrName>ppt_x</p:attrName>
                                          <p:attrName>ppt_y</p:attrName>
                                        </p:attrNameLst>
                                      </p:cBhvr>
                                    </p:animMotion>
                                  </p:childTnLst>
                                </p:cTn>
                              </p:par>
                              <p:par>
                                <p:cTn id="52" presetID="0" presetClass="path" presetSubtype="0" accel="50000" decel="50000" fill="hold" grpId="1" nodeType="withEffect">
                                  <p:stCondLst>
                                    <p:cond delay="0"/>
                                  </p:stCondLst>
                                  <p:childTnLst>
                                    <p:animMotion origin="layout" path="M 0 0 L -0.51666 0 " pathEditMode="relative" ptsTypes="AA">
                                      <p:cBhvr>
                                        <p:cTn id="53" dur="2000" fill="hold"/>
                                        <p:tgtEl>
                                          <p:spTgt spid="26"/>
                                        </p:tgtEl>
                                        <p:attrNameLst>
                                          <p:attrName>ppt_x</p:attrName>
                                          <p:attrName>ppt_y</p:attrName>
                                        </p:attrNameLst>
                                      </p:cBhvr>
                                    </p:animMotion>
                                  </p:childTnLst>
                                </p:cTn>
                              </p:par>
                              <p:par>
                                <p:cTn id="54" presetID="0" presetClass="path" presetSubtype="0" accel="50000" decel="50000" fill="hold" grpId="1" nodeType="withEffect">
                                  <p:stCondLst>
                                    <p:cond delay="0"/>
                                  </p:stCondLst>
                                  <p:childTnLst>
                                    <p:animMotion origin="layout" path="M 0 0 L -0.51666 0 " pathEditMode="relative" ptsTypes="AA">
                                      <p:cBhvr>
                                        <p:cTn id="55" dur="2000" fill="hold"/>
                                        <p:tgtEl>
                                          <p:spTgt spid="21"/>
                                        </p:tgtEl>
                                        <p:attrNameLst>
                                          <p:attrName>ppt_x</p:attrName>
                                          <p:attrName>ppt_y</p:attrName>
                                        </p:attrNameLst>
                                      </p:cBhvr>
                                    </p:animMotion>
                                  </p:childTnLst>
                                </p:cTn>
                              </p:par>
                              <p:par>
                                <p:cTn id="56" presetID="0" presetClass="path" presetSubtype="0" accel="50000" decel="50000" fill="hold" grpId="1" nodeType="withEffect">
                                  <p:stCondLst>
                                    <p:cond delay="0"/>
                                  </p:stCondLst>
                                  <p:childTnLst>
                                    <p:animMotion origin="layout" path="M 0 0 L -0.51666 0 " pathEditMode="relative" ptsTypes="AA">
                                      <p:cBhvr>
                                        <p:cTn id="57" dur="2000" fill="hold"/>
                                        <p:tgtEl>
                                          <p:spTgt spid="25"/>
                                        </p:tgtEl>
                                        <p:attrNameLst>
                                          <p:attrName>ppt_x</p:attrName>
                                          <p:attrName>ppt_y</p:attrName>
                                        </p:attrNameLst>
                                      </p:cBhvr>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1+#ppt_w/2"/>
                                          </p:val>
                                        </p:tav>
                                        <p:tav tm="100000">
                                          <p:val>
                                            <p:strVal val="#ppt_x"/>
                                          </p:val>
                                        </p:tav>
                                      </p:tavLst>
                                    </p:anim>
                                    <p:anim calcmode="lin" valueType="num">
                                      <p:cBhvr additive="base">
                                        <p:cTn id="63" dur="500" fill="hold"/>
                                        <p:tgtEl>
                                          <p:spTgt spid="27"/>
                                        </p:tgtEl>
                                        <p:attrNameLst>
                                          <p:attrName>ppt_y</p:attrName>
                                        </p:attrNameLst>
                                      </p:cBhvr>
                                      <p:tavLst>
                                        <p:tav tm="0">
                                          <p:val>
                                            <p:strVal val="#ppt_y"/>
                                          </p:val>
                                        </p:tav>
                                        <p:tav tm="100000">
                                          <p:val>
                                            <p:strVal val="#ppt_y"/>
                                          </p:val>
                                        </p:tav>
                                      </p:tavLst>
                                    </p:anim>
                                  </p:childTnLst>
                                </p:cTn>
                              </p:par>
                              <p:par>
                                <p:cTn id="64" presetID="3" presetClass="entr" presetSubtype="10" fill="hold" nodeType="withEffect">
                                  <p:stCondLst>
                                    <p:cond delay="0"/>
                                  </p:stCondLst>
                                  <p:childTnLst>
                                    <p:set>
                                      <p:cBhvr>
                                        <p:cTn id="65" dur="1" fill="hold">
                                          <p:stCondLst>
                                            <p:cond delay="0"/>
                                          </p:stCondLst>
                                        </p:cTn>
                                        <p:tgtEl>
                                          <p:spTgt spid="23">
                                            <p:txEl>
                                              <p:pRg st="0" end="0"/>
                                            </p:txEl>
                                          </p:spTgt>
                                        </p:tgtEl>
                                        <p:attrNameLst>
                                          <p:attrName>style.visibility</p:attrName>
                                        </p:attrNameLst>
                                      </p:cBhvr>
                                      <p:to>
                                        <p:strVal val="visible"/>
                                      </p:to>
                                    </p:set>
                                    <p:animEffect transition="in" filter="blinds(horizontal)">
                                      <p:cBhvr>
                                        <p:cTn id="66" dur="500"/>
                                        <p:tgtEl>
                                          <p:spTgt spid="23">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3" presetClass="entr" presetSubtype="10" fill="hold" grpId="0" nodeType="withEffect">
                                  <p:stCondLst>
                                    <p:cond delay="0"/>
                                  </p:stCondLst>
                                  <p:childTnLst>
                                    <p:set>
                                      <p:cBhvr>
                                        <p:cTn id="74" dur="1" fill="hold">
                                          <p:stCondLst>
                                            <p:cond delay="0"/>
                                          </p:stCondLst>
                                        </p:cTn>
                                        <p:tgtEl>
                                          <p:spTgt spid="24">
                                            <p:bg/>
                                          </p:spTgt>
                                        </p:tgtEl>
                                        <p:attrNameLst>
                                          <p:attrName>style.visibility</p:attrName>
                                        </p:attrNameLst>
                                      </p:cBhvr>
                                      <p:to>
                                        <p:strVal val="visible"/>
                                      </p:to>
                                    </p:set>
                                    <p:animEffect transition="in" filter="blinds(horizontal)">
                                      <p:cBhvr>
                                        <p:cTn id="75" dur="500"/>
                                        <p:tgtEl>
                                          <p:spTgt spid="24">
                                            <p:bg/>
                                          </p:spTgt>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4">
                                            <p:txEl>
                                              <p:pRg st="0" end="0"/>
                                            </p:txEl>
                                          </p:spTgt>
                                        </p:tgtEl>
                                        <p:attrNameLst>
                                          <p:attrName>style.visibility</p:attrName>
                                        </p:attrNameLst>
                                      </p:cBhvr>
                                      <p:to>
                                        <p:strVal val="visible"/>
                                      </p:to>
                                    </p:set>
                                    <p:animEffect transition="in" filter="blinds(horizontal)">
                                      <p:cBhvr>
                                        <p:cTn id="78" dur="500"/>
                                        <p:tgtEl>
                                          <p:spTgt spid="24">
                                            <p:txEl>
                                              <p:pRg st="0" end="0"/>
                                            </p:txEl>
                                          </p:spTgt>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linds(horizontal)">
                                      <p:cBhvr>
                                        <p:cTn id="81" dur="500"/>
                                        <p:tgtEl>
                                          <p:spTgt spid="30"/>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linds(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0" presetClass="path" presetSubtype="0" accel="50000" decel="50000" fill="hold" grpId="1" nodeType="clickEffect">
                                  <p:stCondLst>
                                    <p:cond delay="0"/>
                                  </p:stCondLst>
                                  <p:childTnLst>
                                    <p:animMotion origin="layout" path="M 0 0 L -0.525 0 " pathEditMode="relative" ptsTypes="AA">
                                      <p:cBhvr>
                                        <p:cTn id="88" dur="2000" fill="hold"/>
                                        <p:tgtEl>
                                          <p:spTgt spid="30"/>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0 0 L -0.525 0 " pathEditMode="relative" ptsTypes="AA">
                                      <p:cBhvr>
                                        <p:cTn id="90" dur="2000" fill="hold"/>
                                        <p:tgtEl>
                                          <p:spTgt spid="11"/>
                                        </p:tgtEl>
                                        <p:attrNameLst>
                                          <p:attrName>ppt_x</p:attrName>
                                          <p:attrName>ppt_y</p:attrName>
                                        </p:attrNameLst>
                                      </p:cBhvr>
                                    </p:animMotion>
                                  </p:childTnLst>
                                </p:cTn>
                              </p:par>
                              <p:par>
                                <p:cTn id="91" presetID="0" presetClass="path" presetSubtype="0" accel="50000" decel="50000" fill="hold" grpId="1" nodeType="withEffect">
                                  <p:stCondLst>
                                    <p:cond delay="0"/>
                                  </p:stCondLst>
                                  <p:childTnLst>
                                    <p:animMotion origin="layout" path="M 0 0 L -0.525 0 " pathEditMode="relative" ptsTypes="AA">
                                      <p:cBhvr>
                                        <p:cTn id="92" dur="2000" fill="hold"/>
                                        <p:tgtEl>
                                          <p:spTgt spid="27"/>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0 0 L -0.525 0 " pathEditMode="relative" ptsTypes="AA">
                                      <p:cBhvr>
                                        <p:cTn id="94" dur="2000" fill="hold"/>
                                        <p:tgtEl>
                                          <p:spTgt spid="24">
                                            <p:bg/>
                                          </p:spTgt>
                                        </p:tgtEl>
                                        <p:attrNameLst>
                                          <p:attrName>ppt_x</p:attrName>
                                          <p:attrName>ppt_y</p:attrName>
                                        </p:attrNameLst>
                                      </p:cBhvr>
                                    </p:animMotion>
                                  </p:childTnLst>
                                </p:cTn>
                              </p:par>
                              <p:par>
                                <p:cTn id="95" presetID="0" presetClass="path" presetSubtype="0" accel="50000" decel="50000" fill="hold" grpId="1" nodeType="withEffect">
                                  <p:stCondLst>
                                    <p:cond delay="0"/>
                                  </p:stCondLst>
                                  <p:childTnLst>
                                    <p:animMotion origin="layout" path="M 0 0 L -0.525 0 " pathEditMode="relative" ptsTypes="AA">
                                      <p:cBhvr>
                                        <p:cTn id="96" dur="2000" fill="hold"/>
                                        <p:tgtEl>
                                          <p:spTgt spid="24">
                                            <p:txEl>
                                              <p:pRg st="0" end="0"/>
                                            </p:txEl>
                                          </p:spTgt>
                                        </p:tgtEl>
                                        <p:attrNameLst>
                                          <p:attrName>ppt_x</p:attrName>
                                          <p:attrName>ppt_y</p:attrName>
                                        </p:attrNameLst>
                                      </p:cBhvr>
                                    </p:animMotion>
                                  </p:childTnLst>
                                </p:cTn>
                              </p:par>
                              <p:par>
                                <p:cTn id="97" presetID="0" presetClass="path" presetSubtype="0" accel="50000" decel="50000" fill="hold" nodeType="withEffect">
                                  <p:stCondLst>
                                    <p:cond delay="0"/>
                                  </p:stCondLst>
                                  <p:childTnLst>
                                    <p:animMotion origin="layout" path="M 0 0 L -0.525 0 " pathEditMode="relative" ptsTypes="AA">
                                      <p:cBhvr>
                                        <p:cTn id="98" dur="2000" fill="hold"/>
                                        <p:tgtEl>
                                          <p:spTgt spid="18"/>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525 0 " pathEditMode="relative" ptsTypes="AA">
                                      <p:cBhvr>
                                        <p:cTn id="100" dur="2000" fill="hold"/>
                                        <p:tgtEl>
                                          <p:spTgt spid="28"/>
                                        </p:tgtEl>
                                        <p:attrNameLst>
                                          <p:attrName>ppt_x</p:attrName>
                                          <p:attrName>ppt_y</p:attrName>
                                        </p:attrNameLst>
                                      </p:cBhvr>
                                    </p:animMotion>
                                  </p:childTnLst>
                                </p:cTn>
                              </p:par>
                              <p:par>
                                <p:cTn id="101" presetID="0" presetClass="path" presetSubtype="0" accel="50000" decel="50000" fill="hold" nodeType="withEffect">
                                  <p:stCondLst>
                                    <p:cond delay="0"/>
                                  </p:stCondLst>
                                  <p:childTnLst>
                                    <p:animMotion origin="layout" path="M 0 0 L -0.525 0 " pathEditMode="relative" ptsTypes="AA">
                                      <p:cBhvr>
                                        <p:cTn id="102" dur="2000" fill="hold"/>
                                        <p:tgtEl>
                                          <p:spTgt spid="23">
                                            <p:txEl>
                                              <p:pRg st="0" end="0"/>
                                            </p:txEl>
                                          </p:spTgt>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525 0 " pathEditMode="relative" ptsTypes="AA">
                                      <p:cBhvr>
                                        <p:cTn id="104" dur="2000" fill="hold"/>
                                        <p:tgtEl>
                                          <p:spTgt spid="29"/>
                                        </p:tgtEl>
                                        <p:attrNameLst>
                                          <p:attrName>ppt_x</p:attrName>
                                          <p:attrName>ppt_y</p:attrName>
                                        </p:attrNameLst>
                                      </p:cBhvr>
                                    </p:animMotion>
                                  </p:childTnLst>
                                </p:cTn>
                              </p:par>
                              <p:par>
                                <p:cTn id="105" presetID="0" presetClass="path" presetSubtype="0" accel="50000" decel="50000" fill="hold" grpId="0" nodeType="withEffect">
                                  <p:stCondLst>
                                    <p:cond delay="0"/>
                                  </p:stCondLst>
                                  <p:childTnLst>
                                    <p:animMotion origin="layout" path="M 0 0 L -0.525 0 " pathEditMode="relative" ptsTypes="AA">
                                      <p:cBhvr>
                                        <p:cTn id="106" dur="2000" fill="hold"/>
                                        <p:tgtEl>
                                          <p:spTgt spid="8"/>
                                        </p:tgtEl>
                                        <p:attrNameLst>
                                          <p:attrName>ppt_x</p:attrName>
                                          <p:attrName>ppt_y</p:attrName>
                                        </p:attrNameLst>
                                      </p:cBhvr>
                                    </p:animMotion>
                                  </p:childTnLst>
                                </p:cTn>
                              </p:par>
                              <p:par>
                                <p:cTn id="107" presetID="0" presetClass="path" presetSubtype="0" accel="50000" decel="50000" fill="hold" grpId="0" nodeType="withEffect">
                                  <p:stCondLst>
                                    <p:cond delay="0"/>
                                  </p:stCondLst>
                                  <p:childTnLst>
                                    <p:animMotion origin="layout" path="M 0 0 L -0.525 0 " pathEditMode="relative" ptsTypes="AA">
                                      <p:cBhvr>
                                        <p:cTn id="108" dur="2000" fill="hold"/>
                                        <p:tgtEl>
                                          <p:spTgt spid="9"/>
                                        </p:tgtEl>
                                        <p:attrNameLst>
                                          <p:attrName>ppt_x</p:attrName>
                                          <p:attrName>ppt_y</p:attrName>
                                        </p:attrNameLst>
                                      </p:cBhvr>
                                    </p:animMotion>
                                  </p:childTnLst>
                                </p:cTn>
                              </p:par>
                              <p:par>
                                <p:cTn id="109" presetID="0" presetClass="path" presetSubtype="0" accel="50000" decel="50000" fill="hold" grpId="0" nodeType="withEffect">
                                  <p:stCondLst>
                                    <p:cond delay="0"/>
                                  </p:stCondLst>
                                  <p:childTnLst>
                                    <p:animMotion origin="layout" path="M 0 0 L -0.525 0 " pathEditMode="relative" ptsTypes="AA">
                                      <p:cBhvr>
                                        <p:cTn id="110" dur="2000" fill="hold"/>
                                        <p:tgtEl>
                                          <p:spTgt spid="14"/>
                                        </p:tgtEl>
                                        <p:attrNameLst>
                                          <p:attrName>ppt_x</p:attrName>
                                          <p:attrName>ppt_y</p:attrName>
                                        </p:attrNameLst>
                                      </p:cBhvr>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 presetClass="entr" presetSubtype="10" fill="hold" nodeType="clickEffect">
                                  <p:stCondLst>
                                    <p:cond delay="0"/>
                                  </p:stCondLst>
                                  <p:childTnLst>
                                    <p:set>
                                      <p:cBhvr>
                                        <p:cTn id="114" dur="1" fill="hold">
                                          <p:stCondLst>
                                            <p:cond delay="0"/>
                                          </p:stCondLst>
                                        </p:cTn>
                                        <p:tgtEl>
                                          <p:spTgt spid="35">
                                            <p:txEl>
                                              <p:pRg st="0" end="0"/>
                                            </p:txEl>
                                          </p:spTgt>
                                        </p:tgtEl>
                                        <p:attrNameLst>
                                          <p:attrName>style.visibility</p:attrName>
                                        </p:attrNameLst>
                                      </p:cBhvr>
                                      <p:to>
                                        <p:strVal val="visible"/>
                                      </p:to>
                                    </p:set>
                                    <p:animEffect transition="in" filter="blinds(horizontal)">
                                      <p:cBhvr>
                                        <p:cTn id="115" dur="500"/>
                                        <p:tgtEl>
                                          <p:spTgt spid="35">
                                            <p:txEl>
                                              <p:pRg st="0" end="0"/>
                                            </p:txEl>
                                          </p:spTgt>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18436"/>
                                        </p:tgtEl>
                                        <p:attrNameLst>
                                          <p:attrName>style.visibility</p:attrName>
                                        </p:attrNameLst>
                                      </p:cBhvr>
                                      <p:to>
                                        <p:strVal val="visible"/>
                                      </p:to>
                                    </p:set>
                                    <p:animEffect transition="in" filter="fade">
                                      <p:cBhvr>
                                        <p:cTn id="120"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9" grpId="0" animBg="1"/>
      <p:bldP spid="19" grpId="1" animBg="1"/>
      <p:bldP spid="20" grpId="0" animBg="1"/>
      <p:bldP spid="20" grpId="1" animBg="1"/>
      <p:bldP spid="21" grpId="0"/>
      <p:bldP spid="21" grpId="1"/>
      <p:bldP spid="22" grpId="0" animBg="1"/>
      <p:bldP spid="22" grpId="1" animBg="1"/>
      <p:bldP spid="24" grpId="0" build="allAtOnce" animBg="1"/>
      <p:bldP spid="24" grpId="1" build="allAtOnce"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Kết quả hình ảnh cho viên bi lă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26400" y="715963"/>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
          <p:cNvSpPr>
            <a:spLocks noChangeArrowheads="1"/>
          </p:cNvSpPr>
          <p:nvPr/>
        </p:nvSpPr>
        <p:spPr bwMode="auto">
          <a:xfrm>
            <a:off x="914401" y="1609726"/>
            <a:ext cx="3937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3366"/>
                </a:solidFill>
              </a:rPr>
              <a:t>Vai trò của lực ma sát lăn</a:t>
            </a:r>
          </a:p>
        </p:txBody>
      </p:sp>
      <p:pic>
        <p:nvPicPr>
          <p:cNvPr id="16" name="Picture 9" descr="Luc_ma_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46326"/>
            <a:ext cx="28448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600" y="2346326"/>
            <a:ext cx="465031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Káº¿t quáº£ hÃ¬nh áº£nh cho Äi xe Äáº¡p.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749511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8" descr="Káº¿t quáº£ hÃ¬nh áº£nh cho trÆ°á»£t pati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0"/>
            <a:ext cx="749511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0" descr="HÃ¬nh áº£nh cÃ³ liÃªn quan"/>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316164"/>
            <a:ext cx="7495117"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2" descr="Káº¿t quáº£ hÃ¬nh áº£nh cho Äi xe Ã´ tÃ´.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0133" y="2286000"/>
            <a:ext cx="757978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938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8448"/>
                                        </p:tgtEl>
                                        <p:attrNameLst>
                                          <p:attrName>style.visibility</p:attrName>
                                        </p:attrNameLst>
                                      </p:cBhvr>
                                      <p:to>
                                        <p:strVal val="visible"/>
                                      </p:to>
                                    </p:set>
                                    <p:animEffect transition="in" filter="wipe(left)">
                                      <p:cBhvr>
                                        <p:cTn id="16" dur="500"/>
                                        <p:tgtEl>
                                          <p:spTgt spid="184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6" presetClass="entr" presetSubtype="0" fill="hold" nodeType="clickEffect">
                                  <p:stCondLst>
                                    <p:cond delay="0"/>
                                  </p:stCondLst>
                                  <p:childTnLst>
                                    <p:set>
                                      <p:cBhvr>
                                        <p:cTn id="27" dur="1" fill="hold">
                                          <p:stCondLst>
                                            <p:cond delay="0"/>
                                          </p:stCondLst>
                                        </p:cTn>
                                        <p:tgtEl>
                                          <p:spTgt spid="18450"/>
                                        </p:tgtEl>
                                        <p:attrNameLst>
                                          <p:attrName>style.visibility</p:attrName>
                                        </p:attrNameLst>
                                      </p:cBhvr>
                                      <p:to>
                                        <p:strVal val="visible"/>
                                      </p:to>
                                    </p:set>
                                    <p:animEffect transition="in" filter="wipe(down)">
                                      <p:cBhvr>
                                        <p:cTn id="28" dur="290">
                                          <p:stCondLst>
                                            <p:cond delay="0"/>
                                          </p:stCondLst>
                                        </p:cTn>
                                        <p:tgtEl>
                                          <p:spTgt spid="18450"/>
                                        </p:tgtEl>
                                      </p:cBhvr>
                                    </p:animEffect>
                                    <p:anim calcmode="lin" valueType="num">
                                      <p:cBhvr>
                                        <p:cTn id="29" dur="911" tmFilter="0,0; 0.14,0.36; 0.43,0.73; 0.71,0.91; 1.0,1.0">
                                          <p:stCondLst>
                                            <p:cond delay="0"/>
                                          </p:stCondLst>
                                        </p:cTn>
                                        <p:tgtEl>
                                          <p:spTgt spid="18450"/>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18450"/>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18450"/>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18450"/>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18450"/>
                                        </p:tgtEl>
                                        <p:attrNameLst>
                                          <p:attrName>ppt_y</p:attrName>
                                        </p:attrNameLst>
                                      </p:cBhvr>
                                      <p:tavLst>
                                        <p:tav tm="0" fmla="#ppt_y-sin(pi*$)/81">
                                          <p:val>
                                            <p:fltVal val="0"/>
                                          </p:val>
                                        </p:tav>
                                        <p:tav tm="100000">
                                          <p:val>
                                            <p:fltVal val="1"/>
                                          </p:val>
                                        </p:tav>
                                      </p:tavLst>
                                    </p:anim>
                                    <p:animScale>
                                      <p:cBhvr>
                                        <p:cTn id="34" dur="13">
                                          <p:stCondLst>
                                            <p:cond delay="325"/>
                                          </p:stCondLst>
                                        </p:cTn>
                                        <p:tgtEl>
                                          <p:spTgt spid="18450"/>
                                        </p:tgtEl>
                                      </p:cBhvr>
                                      <p:to x="100000" y="60000"/>
                                    </p:animScale>
                                    <p:animScale>
                                      <p:cBhvr>
                                        <p:cTn id="35" dur="83" decel="50000">
                                          <p:stCondLst>
                                            <p:cond delay="338"/>
                                          </p:stCondLst>
                                        </p:cTn>
                                        <p:tgtEl>
                                          <p:spTgt spid="18450"/>
                                        </p:tgtEl>
                                      </p:cBhvr>
                                      <p:to x="100000" y="100000"/>
                                    </p:animScale>
                                    <p:animScale>
                                      <p:cBhvr>
                                        <p:cTn id="36" dur="13">
                                          <p:stCondLst>
                                            <p:cond delay="656"/>
                                          </p:stCondLst>
                                        </p:cTn>
                                        <p:tgtEl>
                                          <p:spTgt spid="18450"/>
                                        </p:tgtEl>
                                      </p:cBhvr>
                                      <p:to x="100000" y="80000"/>
                                    </p:animScale>
                                    <p:animScale>
                                      <p:cBhvr>
                                        <p:cTn id="37" dur="83" decel="50000">
                                          <p:stCondLst>
                                            <p:cond delay="669"/>
                                          </p:stCondLst>
                                        </p:cTn>
                                        <p:tgtEl>
                                          <p:spTgt spid="18450"/>
                                        </p:tgtEl>
                                      </p:cBhvr>
                                      <p:to x="100000" y="100000"/>
                                    </p:animScale>
                                    <p:animScale>
                                      <p:cBhvr>
                                        <p:cTn id="38" dur="13">
                                          <p:stCondLst>
                                            <p:cond delay="821"/>
                                          </p:stCondLst>
                                        </p:cTn>
                                        <p:tgtEl>
                                          <p:spTgt spid="18450"/>
                                        </p:tgtEl>
                                      </p:cBhvr>
                                      <p:to x="100000" y="90000"/>
                                    </p:animScale>
                                    <p:animScale>
                                      <p:cBhvr>
                                        <p:cTn id="39" dur="83" decel="50000">
                                          <p:stCondLst>
                                            <p:cond delay="834"/>
                                          </p:stCondLst>
                                        </p:cTn>
                                        <p:tgtEl>
                                          <p:spTgt spid="18450"/>
                                        </p:tgtEl>
                                      </p:cBhvr>
                                      <p:to x="100000" y="100000"/>
                                    </p:animScale>
                                    <p:animScale>
                                      <p:cBhvr>
                                        <p:cTn id="40" dur="13">
                                          <p:stCondLst>
                                            <p:cond delay="904"/>
                                          </p:stCondLst>
                                        </p:cTn>
                                        <p:tgtEl>
                                          <p:spTgt spid="18450"/>
                                        </p:tgtEl>
                                      </p:cBhvr>
                                      <p:to x="100000" y="95000"/>
                                    </p:animScale>
                                    <p:animScale>
                                      <p:cBhvr>
                                        <p:cTn id="41" dur="83" decel="50000">
                                          <p:stCondLst>
                                            <p:cond delay="917"/>
                                          </p:stCondLst>
                                        </p:cTn>
                                        <p:tgtEl>
                                          <p:spTgt spid="18450"/>
                                        </p:tgtEl>
                                      </p:cBhvr>
                                      <p:to x="100000" y="100000"/>
                                    </p:animScale>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8452"/>
                                        </p:tgtEl>
                                        <p:attrNameLst>
                                          <p:attrName>style.visibility</p:attrName>
                                        </p:attrNameLst>
                                      </p:cBhvr>
                                      <p:to>
                                        <p:strVal val="visible"/>
                                      </p:to>
                                    </p:set>
                                    <p:animEffect transition="in" filter="fade">
                                      <p:cBhvr>
                                        <p:cTn id="46" dur="500"/>
                                        <p:tgtEl>
                                          <p:spTgt spid="18452"/>
                                        </p:tgtEl>
                                      </p:cBhvr>
                                    </p:animEffect>
                                  </p:childTnLst>
                                </p:cTn>
                              </p:par>
                              <p:par>
                                <p:cTn id="47" presetID="10" presetClass="exit" presetSubtype="0" fill="hold"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8448"/>
                                        </p:tgtEl>
                                      </p:cBhvr>
                                    </p:animEffect>
                                    <p:set>
                                      <p:cBhvr>
                                        <p:cTn id="52" dur="1" fill="hold">
                                          <p:stCondLst>
                                            <p:cond delay="499"/>
                                          </p:stCondLst>
                                        </p:cTn>
                                        <p:tgtEl>
                                          <p:spTgt spid="1844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8450"/>
                                        </p:tgtEl>
                                      </p:cBhvr>
                                    </p:animEffect>
                                    <p:set>
                                      <p:cBhvr>
                                        <p:cTn id="58" dur="1" fill="hold">
                                          <p:stCondLst>
                                            <p:cond delay="499"/>
                                          </p:stCondLst>
                                        </p:cTn>
                                        <p:tgtEl>
                                          <p:spTgt spid="1845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1" presetClass="entr" presetSubtype="4" fill="hold" nodeType="clickEffect">
                                  <p:stCondLst>
                                    <p:cond delay="0"/>
                                  </p:stCondLst>
                                  <p:childTnLst>
                                    <p:set>
                                      <p:cBhvr>
                                        <p:cTn id="62" dur="1" fill="hold">
                                          <p:stCondLst>
                                            <p:cond delay="0"/>
                                          </p:stCondLst>
                                        </p:cTn>
                                        <p:tgtEl>
                                          <p:spTgt spid="18454"/>
                                        </p:tgtEl>
                                        <p:attrNameLst>
                                          <p:attrName>style.visibility</p:attrName>
                                        </p:attrNameLst>
                                      </p:cBhvr>
                                      <p:to>
                                        <p:strVal val="visible"/>
                                      </p:to>
                                    </p:set>
                                    <p:animEffect transition="in" filter="wheel(4)">
                                      <p:cBhvr>
                                        <p:cTn id="63" dur="1000"/>
                                        <p:tgtEl>
                                          <p:spTgt spid="1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nền bài giảng powerpoint">
            <a:extLst>
              <a:ext uri="{FF2B5EF4-FFF2-40B4-BE49-F238E27FC236}">
                <a16:creationId xmlns="" xmlns:a16="http://schemas.microsoft.com/office/drawing/2014/main" id="{F00D2D83-E598-461D-BF79-8E69D0860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160"/>
          </a:xfrm>
          <a:prstGeom prst="rect">
            <a:avLst/>
          </a:prstGeom>
          <a:blipFill>
            <a:blip r:embed="rId3"/>
            <a:tile tx="0" ty="0" sx="100000" sy="100000" flip="none" algn="tl"/>
          </a:blipFill>
        </p:spPr>
      </p:pic>
      <p:sp>
        <p:nvSpPr>
          <p:cNvPr id="2" name="Title 1">
            <a:extLst>
              <a:ext uri="{FF2B5EF4-FFF2-40B4-BE49-F238E27FC236}">
                <a16:creationId xmlns="" xmlns:a16="http://schemas.microsoft.com/office/drawing/2014/main" id="{6105C61F-9005-4F14-AAC5-86C48AA5DAAE}"/>
              </a:ext>
            </a:extLst>
          </p:cNvPr>
          <p:cNvSpPr>
            <a:spLocks noGrp="1"/>
          </p:cNvSpPr>
          <p:nvPr>
            <p:ph type="ctrTitle"/>
          </p:nvPr>
        </p:nvSpPr>
        <p:spPr>
          <a:xfrm>
            <a:off x="1819276" y="2305050"/>
            <a:ext cx="8252114" cy="1028700"/>
          </a:xfrm>
          <a:solidFill>
            <a:schemeClr val="accent4">
              <a:lumMod val="20000"/>
              <a:lumOff val="80000"/>
            </a:schemeClr>
          </a:solidFill>
        </p:spPr>
        <p:txBody>
          <a:bodyPr>
            <a:noAutofit/>
          </a:bodyPr>
          <a:lstStyle/>
          <a:p>
            <a:r>
              <a:rPr lang="en-US" b="1" dirty="0">
                <a:solidFill>
                  <a:srgbClr val="C00000"/>
                </a:solidFill>
                <a:latin typeface="Times New Roman" panose="02020603050405020304" pitchFamily="18" charset="0"/>
                <a:cs typeface="Times New Roman" panose="02020603050405020304" pitchFamily="18" charset="0"/>
              </a:rPr>
              <a:t>BÀI 28: LỰC MA SÁT</a:t>
            </a:r>
            <a:endParaRPr lang="vi-VN"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89449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708900"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1351" y="2579688"/>
            <a:ext cx="6231467"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470400" y="104776"/>
            <a:ext cx="7518400" cy="2689225"/>
            <a:chOff x="5029200" y="380999"/>
            <a:chExt cx="3962400" cy="2362201"/>
          </a:xfrm>
        </p:grpSpPr>
        <p:sp>
          <p:nvSpPr>
            <p:cNvPr id="9" name="Rounded Rectangular Callout 8"/>
            <p:cNvSpPr/>
            <p:nvPr/>
          </p:nvSpPr>
          <p:spPr>
            <a:xfrm>
              <a:off x="5029200" y="380999"/>
              <a:ext cx="3962400" cy="2362201"/>
            </a:xfrm>
            <a:prstGeom prst="wedgeRoundRectCallout">
              <a:avLst>
                <a:gd name="adj1" fmla="val 9745"/>
                <a:gd name="adj2" fmla="val 51204"/>
                <a:gd name="adj3" fmla="val 16667"/>
              </a:avLst>
            </a:prstGeom>
            <a:gradFill flip="none" rotWithShape="1">
              <a:gsLst>
                <a:gs pos="0">
                  <a:srgbClr val="FFFF00"/>
                </a:gs>
                <a:gs pos="50000">
                  <a:srgbClr val="FFFF00">
                    <a:tint val="44500"/>
                    <a:satMod val="160000"/>
                    <a:lumMod val="50000"/>
                    <a:alpha val="70000"/>
                  </a:srgbClr>
                </a:gs>
                <a:gs pos="100000">
                  <a:srgbClr val="FFFF0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1998" name="TextBox 5"/>
            <p:cNvSpPr txBox="1">
              <a:spLocks noChangeArrowheads="1"/>
            </p:cNvSpPr>
            <p:nvPr/>
          </p:nvSpPr>
          <p:spPr bwMode="auto">
            <a:xfrm>
              <a:off x="5144310" y="581804"/>
              <a:ext cx="3809999" cy="17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r>
                <a:rPr lang="en-US" altLang="en-US" sz="3000" b="1">
                  <a:cs typeface="Times New Roman" pitchFamily="18" charset="0"/>
                </a:rPr>
                <a:t>Sự khác nhau giữa trục bánh xe bò ngày xưa và trục bánh xe đạp, xe ô tô ngày nay là trục bánh xe ngày nay có ổ bi còn trục bánh xe bò không có ổ bi. </a:t>
              </a:r>
            </a:p>
          </p:txBody>
        </p:sp>
      </p:grpSp>
      <p:grpSp>
        <p:nvGrpSpPr>
          <p:cNvPr id="3" name="Group 10"/>
          <p:cNvGrpSpPr>
            <a:grpSpLocks/>
          </p:cNvGrpSpPr>
          <p:nvPr/>
        </p:nvGrpSpPr>
        <p:grpSpPr bwMode="auto">
          <a:xfrm>
            <a:off x="203200" y="3228976"/>
            <a:ext cx="6908800" cy="1509713"/>
            <a:chOff x="-2590800" y="3710028"/>
            <a:chExt cx="3641125" cy="1641430"/>
          </a:xfrm>
        </p:grpSpPr>
        <p:sp>
          <p:nvSpPr>
            <p:cNvPr id="10" name="Rounded Rectangular Callout 9"/>
            <p:cNvSpPr/>
            <p:nvPr/>
          </p:nvSpPr>
          <p:spPr>
            <a:xfrm>
              <a:off x="-2590800" y="3734192"/>
              <a:ext cx="3641125" cy="1617266"/>
            </a:xfrm>
            <a:prstGeom prst="wedgeRoundRectCallout">
              <a:avLst>
                <a:gd name="adj1" fmla="val -30392"/>
                <a:gd name="adj2" fmla="val 50165"/>
                <a:gd name="adj3" fmla="val 16667"/>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1994" name="TextBox 6"/>
            <p:cNvSpPr txBox="1">
              <a:spLocks noChangeArrowheads="1"/>
            </p:cNvSpPr>
            <p:nvPr/>
          </p:nvSpPr>
          <p:spPr bwMode="auto">
            <a:xfrm>
              <a:off x="-2537254" y="3710028"/>
              <a:ext cx="3435178" cy="160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r>
                <a:rPr lang="en-US" altLang="en-US" sz="3000" b="1">
                  <a:cs typeface="Times New Roman" pitchFamily="18" charset="0"/>
                </a:rPr>
                <a:t>Con người mất hàng chục thế kỉ để phát minh ra ổ bi tạo nên sự khác nhau đó.</a:t>
              </a:r>
            </a:p>
          </p:txBody>
        </p:sp>
      </p:grpSp>
      <p:grpSp>
        <p:nvGrpSpPr>
          <p:cNvPr id="6" name="Group 14"/>
          <p:cNvGrpSpPr>
            <a:grpSpLocks/>
          </p:cNvGrpSpPr>
          <p:nvPr/>
        </p:nvGrpSpPr>
        <p:grpSpPr bwMode="auto">
          <a:xfrm>
            <a:off x="321733" y="4876801"/>
            <a:ext cx="6216651" cy="1952625"/>
            <a:chOff x="-2438400" y="5105400"/>
            <a:chExt cx="3276600" cy="1952352"/>
          </a:xfrm>
        </p:grpSpPr>
        <p:sp>
          <p:nvSpPr>
            <p:cNvPr id="13" name="Rounded Rectangular Callout 12"/>
            <p:cNvSpPr/>
            <p:nvPr/>
          </p:nvSpPr>
          <p:spPr>
            <a:xfrm>
              <a:off x="-2438400" y="5105400"/>
              <a:ext cx="3276600" cy="1558707"/>
            </a:xfrm>
            <a:prstGeom prst="wedgeRoundRectCallout">
              <a:avLst>
                <a:gd name="adj1" fmla="val 36658"/>
                <a:gd name="adj2" fmla="val 50716"/>
                <a:gd name="adj3" fmla="val 16667"/>
              </a:avLst>
            </a:prstGeom>
            <a:gradFill>
              <a:gsLst>
                <a:gs pos="0">
                  <a:schemeClr val="accent1"/>
                </a:gs>
                <a:gs pos="50000">
                  <a:schemeClr val="tx2">
                    <a:lumMod val="40000"/>
                    <a:lumOff val="60000"/>
                  </a:schemeClr>
                </a:gs>
                <a:gs pos="100000">
                  <a:srgbClr val="FFFF00">
                    <a:tint val="23500"/>
                    <a:satMod val="160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3000" b="1">
                <a:solidFill>
                  <a:schemeClr val="tx1"/>
                </a:solidFill>
                <a:latin typeface="Times New Roman" panose="02020603050405020304" pitchFamily="18" charset="0"/>
                <a:cs typeface="Times New Roman" panose="02020603050405020304" pitchFamily="18" charset="0"/>
              </a:endParaRPr>
            </a:p>
          </p:txBody>
        </p:sp>
        <p:sp>
          <p:nvSpPr>
            <p:cNvPr id="41992" name="TextBox 7"/>
            <p:cNvSpPr txBox="1">
              <a:spLocks noChangeArrowheads="1"/>
            </p:cNvSpPr>
            <p:nvPr/>
          </p:nvSpPr>
          <p:spPr bwMode="auto">
            <a:xfrm>
              <a:off x="-2438400" y="5118760"/>
              <a:ext cx="3276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r>
                <a:rPr lang="en-US" altLang="en-US" sz="3000" b="1">
                  <a:cs typeface="Times New Roman" pitchFamily="18" charset="0"/>
                </a:rPr>
                <a:t>Việc phát minh ra ổ bi có ý nghĩa như thế nào đối với khoa học và công nghệ?  </a:t>
              </a:r>
            </a:p>
            <a:p>
              <a:pPr algn="just" eaLnBrk="1" hangingPunct="1"/>
              <a:endParaRPr lang="en-US" altLang="en-US" sz="3000" b="1">
                <a:cs typeface="Times New Roman" pitchFamily="18" charset="0"/>
              </a:endParaRPr>
            </a:p>
          </p:txBody>
        </p:sp>
      </p:grpSp>
    </p:spTree>
    <p:extLst>
      <p:ext uri="{BB962C8B-B14F-4D97-AF65-F5344CB8AC3E}">
        <p14:creationId xmlns:p14="http://schemas.microsoft.com/office/powerpoint/2010/main" val="4029893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22" presetClass="entr" presetSubtype="4"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nodeType="afterGroup">
                            <p:stCondLst>
                              <p:cond delay="2000"/>
                            </p:stCondLst>
                            <p:childTnLst>
                              <p:par>
                                <p:cTn id="12" presetID="6" presetClass="entr" presetSubtype="16"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par>
                          <p:cTn id="15" fill="hold" nodeType="afterGroup">
                            <p:stCondLst>
                              <p:cond delay="5000"/>
                            </p:stCondLst>
                            <p:childTnLst>
                              <p:par>
                                <p:cTn id="16" presetID="42" presetClass="entr" presetSubtype="0" fill="hold" nodeType="after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anim calcmode="lin" valueType="num">
                                      <p:cBhvr>
                                        <p:cTn id="19" dur="2000" fill="hold"/>
                                        <p:tgtEl>
                                          <p:spTgt spid="3"/>
                                        </p:tgtEl>
                                        <p:attrNameLst>
                                          <p:attrName>ppt_x</p:attrName>
                                        </p:attrNameLst>
                                      </p:cBhvr>
                                      <p:tavLst>
                                        <p:tav tm="0">
                                          <p:val>
                                            <p:strVal val="#ppt_x"/>
                                          </p:val>
                                        </p:tav>
                                        <p:tav tm="100000">
                                          <p:val>
                                            <p:strVal val="#ppt_x"/>
                                          </p:val>
                                        </p:tav>
                                      </p:tavLst>
                                    </p:anim>
                                    <p:anim calcmode="lin" valueType="num">
                                      <p:cBhvr>
                                        <p:cTn id="20" dur="2000" fill="hold"/>
                                        <p:tgtEl>
                                          <p:spTgt spid="3"/>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8500"/>
                            </p:stCondLst>
                            <p:childTnLst>
                              <p:par>
                                <p:cTn id="22" presetID="22" presetClass="entr" presetSubtype="4" fill="hold"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Roller%20Be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1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bi_d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467" y="0"/>
            <a:ext cx="481753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0" y="3582988"/>
            <a:ext cx="1219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eaLnBrk="1" hangingPunct="1"/>
            <a:r>
              <a:rPr lang="en-US" altLang="en-US" sz="3200" b="1">
                <a:solidFill>
                  <a:schemeClr val="tx2"/>
                </a:solidFill>
              </a:rPr>
              <a:t>-  </a:t>
            </a:r>
            <a:r>
              <a:rPr lang="vi-VN" altLang="en-US" sz="3200" b="1">
                <a:solidFill>
                  <a:schemeClr val="tx2"/>
                </a:solidFill>
              </a:rPr>
              <a:t>Ổ bi có tác dụng làm giảm ma sát do thay ma sát trượt bằng ma sát lăn của các viên</a:t>
            </a:r>
            <a:r>
              <a:rPr lang="en-US" altLang="en-US" sz="3200" b="1">
                <a:solidFill>
                  <a:schemeClr val="tx2"/>
                </a:solidFill>
              </a:rPr>
              <a:t> </a:t>
            </a:r>
            <a:r>
              <a:rPr lang="vi-VN" altLang="en-US" sz="3200" b="1">
                <a:solidFill>
                  <a:schemeClr val="tx2"/>
                </a:solidFill>
              </a:rPr>
              <a:t>bi.</a:t>
            </a:r>
          </a:p>
          <a:p>
            <a:pPr algn="just" eaLnBrk="1" hangingPunct="1"/>
            <a:r>
              <a:rPr lang="en-US" altLang="en-US" sz="3200" b="1">
                <a:solidFill>
                  <a:schemeClr val="tx2"/>
                </a:solidFill>
              </a:rPr>
              <a:t>- </a:t>
            </a:r>
            <a:r>
              <a:rPr lang="vi-VN" altLang="en-US" sz="3200" b="1">
                <a:solidFill>
                  <a:schemeClr val="tx2"/>
                </a:solidFill>
              </a:rPr>
              <a:t>Nhờ sử dụng ổ bi đã giảm lực cản lên các vật chuyển động làm cho máy móc hoạt động dể dàng, hiệu quả cao góp phần thúc đẩy sự phát triển của các ngành như động lực học,</a:t>
            </a:r>
            <a:r>
              <a:rPr lang="en-US" altLang="en-US" sz="3200" b="1">
                <a:solidFill>
                  <a:schemeClr val="tx2"/>
                </a:solidFill>
              </a:rPr>
              <a:t> </a:t>
            </a:r>
            <a:r>
              <a:rPr lang="vi-VN" altLang="en-US" sz="3200" b="1">
                <a:solidFill>
                  <a:schemeClr val="tx2"/>
                </a:solidFill>
              </a:rPr>
              <a:t>cơ khí,</a:t>
            </a:r>
            <a:r>
              <a:rPr lang="en-US" altLang="en-US" sz="3200" b="1">
                <a:solidFill>
                  <a:schemeClr val="tx2"/>
                </a:solidFill>
              </a:rPr>
              <a:t> </a:t>
            </a:r>
            <a:r>
              <a:rPr lang="vi-VN" altLang="en-US" sz="3200" b="1">
                <a:solidFill>
                  <a:schemeClr val="tx2"/>
                </a:solidFill>
              </a:rPr>
              <a:t>chế tạo máy…</a:t>
            </a:r>
          </a:p>
        </p:txBody>
      </p:sp>
    </p:spTree>
    <p:extLst>
      <p:ext uri="{BB962C8B-B14F-4D97-AF65-F5344CB8AC3E}">
        <p14:creationId xmlns:p14="http://schemas.microsoft.com/office/powerpoint/2010/main" val="1346642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wipe(dow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fade">
                                      <p:cBhvr>
                                        <p:cTn id="12" dur="500"/>
                                        <p:tgtEl>
                                          <p:spTgt spid="30724"/>
                                        </p:tgtEl>
                                      </p:cBhvr>
                                    </p:animEffect>
                                    <p:anim calcmode="lin" valueType="num">
                                      <p:cBhvr>
                                        <p:cTn id="13" dur="500" fill="hold"/>
                                        <p:tgtEl>
                                          <p:spTgt spid="30724"/>
                                        </p:tgtEl>
                                        <p:attrNameLst>
                                          <p:attrName>style.rotation</p:attrName>
                                        </p:attrNameLst>
                                      </p:cBhvr>
                                      <p:tavLst>
                                        <p:tav tm="0">
                                          <p:val>
                                            <p:fltVal val="720"/>
                                          </p:val>
                                        </p:tav>
                                        <p:tav tm="100000">
                                          <p:val>
                                            <p:fltVal val="0"/>
                                          </p:val>
                                        </p:tav>
                                      </p:tavLst>
                                    </p:anim>
                                    <p:anim calcmode="lin" valueType="num">
                                      <p:cBhvr>
                                        <p:cTn id="14" dur="500" fill="hold"/>
                                        <p:tgtEl>
                                          <p:spTgt spid="30724"/>
                                        </p:tgtEl>
                                        <p:attrNameLst>
                                          <p:attrName>ppt_h</p:attrName>
                                        </p:attrNameLst>
                                      </p:cBhvr>
                                      <p:tavLst>
                                        <p:tav tm="0">
                                          <p:val>
                                            <p:fltVal val="0"/>
                                          </p:val>
                                        </p:tav>
                                        <p:tav tm="100000">
                                          <p:val>
                                            <p:strVal val="#ppt_h"/>
                                          </p:val>
                                        </p:tav>
                                      </p:tavLst>
                                    </p:anim>
                                    <p:anim calcmode="lin" valueType="num">
                                      <p:cBhvr>
                                        <p:cTn id="15" dur="500" fill="hold"/>
                                        <p:tgtEl>
                                          <p:spTgt spid="30724"/>
                                        </p:tgtEl>
                                        <p:attrNameLst>
                                          <p:attrName>ppt_w</p:attrName>
                                        </p:attrNameLst>
                                      </p:cBhvr>
                                      <p:tavLst>
                                        <p:tav tm="0">
                                          <p:val>
                                            <p:fltVal val="0"/>
                                          </p:val>
                                        </p:tav>
                                        <p:tav tm="100000">
                                          <p:val>
                                            <p:strVal val="#ppt_w"/>
                                          </p:val>
                                        </p:tav>
                                      </p:tavLst>
                                    </p:anim>
                                  </p:childTnLst>
                                </p:cTn>
                              </p:par>
                              <p:par>
                                <p:cTn id="16" presetID="22" presetClass="entr" presetSubtype="4" fill="hold"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wipe(down)">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5833CB3C-6D78-4963-8BE2-71367ACBE2D5}"/>
              </a:ext>
            </a:extLst>
          </p:cNvPr>
          <p:cNvSpPr txBox="1"/>
          <p:nvPr/>
        </p:nvSpPr>
        <p:spPr>
          <a:xfrm>
            <a:off x="370284" y="904964"/>
            <a:ext cx="11451431" cy="2169825"/>
          </a:xfrm>
          <a:prstGeom prst="rect">
            <a:avLst/>
          </a:prstGeom>
          <a:noFill/>
        </p:spPr>
        <p:txBody>
          <a:bodyPr wrap="square">
            <a:spAutoFit/>
          </a:bodyPr>
          <a:lstStyle/>
          <a:p>
            <a:r>
              <a:rPr lang="vi-VN" sz="4500" b="0" i="0" dirty="0">
                <a:solidFill>
                  <a:srgbClr val="4A4A4A"/>
                </a:solidFill>
                <a:effectLst/>
                <a:latin typeface="+mj-lt"/>
              </a:rPr>
              <a:t>Bề mặt một t</a:t>
            </a:r>
            <a:r>
              <a:rPr lang="en-US" sz="4500" b="0" i="0" dirty="0">
                <a:solidFill>
                  <a:srgbClr val="4A4A4A"/>
                </a:solidFill>
                <a:effectLst/>
                <a:latin typeface="+mj-lt"/>
              </a:rPr>
              <a:t>ấ</a:t>
            </a:r>
            <a:r>
              <a:rPr lang="vi-VN" sz="4500" b="0" i="0" dirty="0">
                <a:solidFill>
                  <a:srgbClr val="4A4A4A"/>
                </a:solidFill>
                <a:effectLst/>
                <a:latin typeface="+mj-lt"/>
              </a:rPr>
              <a:t>m kim loại rất nhẵn khi nhìn bằng mắt thường nhưng qua kính hiển vi có thể thấy gồ ghề với các chỗ lồi lõm đan xen nhau.</a:t>
            </a:r>
            <a:endParaRPr lang="en-US" sz="4500" dirty="0">
              <a:latin typeface="+mj-lt"/>
            </a:endParaRPr>
          </a:p>
        </p:txBody>
      </p:sp>
      <p:pic>
        <p:nvPicPr>
          <p:cNvPr id="9" name="Picture 8">
            <a:extLst>
              <a:ext uri="{FF2B5EF4-FFF2-40B4-BE49-F238E27FC236}">
                <a16:creationId xmlns="" xmlns:a16="http://schemas.microsoft.com/office/drawing/2014/main" id="{93EB82C9-66E3-4687-B603-56F079BA0075}"/>
              </a:ext>
            </a:extLst>
          </p:cNvPr>
          <p:cNvPicPr>
            <a:picLocks noChangeAspect="1"/>
          </p:cNvPicPr>
          <p:nvPr/>
        </p:nvPicPr>
        <p:blipFill rotWithShape="1">
          <a:blip r:embed="rId2">
            <a:extLst>
              <a:ext uri="{28A0092B-C50C-407E-A947-70E740481C1C}">
                <a14:useLocalDpi xmlns:a14="http://schemas.microsoft.com/office/drawing/2010/main" val="0"/>
              </a:ext>
            </a:extLst>
          </a:blip>
          <a:srcRect l="7822" t="28860" r="7010" b="25032"/>
          <a:stretch/>
        </p:blipFill>
        <p:spPr>
          <a:xfrm>
            <a:off x="370284" y="3293001"/>
            <a:ext cx="7953048" cy="3368665"/>
          </a:xfrm>
          <a:prstGeom prst="rect">
            <a:avLst/>
          </a:prstGeom>
        </p:spPr>
      </p:pic>
    </p:spTree>
    <p:extLst>
      <p:ext uri="{BB962C8B-B14F-4D97-AF65-F5344CB8AC3E}">
        <p14:creationId xmlns:p14="http://schemas.microsoft.com/office/powerpoint/2010/main" val="386442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0CAC473-9304-4C63-B42E-024B9921F4A6}"/>
              </a:ext>
            </a:extLst>
          </p:cNvPr>
          <p:cNvSpPr txBox="1"/>
          <p:nvPr/>
        </p:nvSpPr>
        <p:spPr>
          <a:xfrm>
            <a:off x="485774" y="3872210"/>
            <a:ext cx="11534775" cy="2169825"/>
          </a:xfrm>
          <a:prstGeom prst="rect">
            <a:avLst/>
          </a:prstGeom>
          <a:noFill/>
        </p:spPr>
        <p:txBody>
          <a:bodyPr wrap="square">
            <a:spAutoFit/>
          </a:bodyPr>
          <a:lstStyle/>
          <a:p>
            <a:r>
              <a:rPr lang="vi-VN" sz="4500" b="0" i="0" dirty="0">
                <a:solidFill>
                  <a:srgbClr val="4A4A4A"/>
                </a:solidFill>
                <a:effectLst/>
                <a:latin typeface="+mj-lt"/>
              </a:rPr>
              <a:t>Khi hai bề mặt áp sát vào nhau, chúng cũng gây ra lực ma sát. Nói cách khác, </a:t>
            </a:r>
            <a:r>
              <a:rPr lang="vi-VN" sz="4500" b="0" i="0" dirty="0">
                <a:solidFill>
                  <a:srgbClr val="FF0000"/>
                </a:solidFill>
                <a:effectLst/>
                <a:latin typeface="+mj-lt"/>
              </a:rPr>
              <a:t>tương tác giữa hai bề mặt tiếp xúc tạo nên ma sát giữa chúng</a:t>
            </a:r>
            <a:r>
              <a:rPr lang="vi-VN" sz="4500" b="0" i="0" dirty="0">
                <a:solidFill>
                  <a:srgbClr val="4A4A4A"/>
                </a:solidFill>
                <a:effectLst/>
                <a:latin typeface="+mj-lt"/>
              </a:rPr>
              <a:t>.</a:t>
            </a:r>
            <a:endParaRPr lang="en-US" sz="4500" dirty="0">
              <a:latin typeface="+mj-lt"/>
            </a:endParaRPr>
          </a:p>
        </p:txBody>
      </p:sp>
      <p:pic>
        <p:nvPicPr>
          <p:cNvPr id="6" name="Picture 5">
            <a:extLst>
              <a:ext uri="{FF2B5EF4-FFF2-40B4-BE49-F238E27FC236}">
                <a16:creationId xmlns="" xmlns:a16="http://schemas.microsoft.com/office/drawing/2014/main" id="{934D4EDB-8507-44A2-ABA3-5A614AF3119F}"/>
              </a:ext>
            </a:extLst>
          </p:cNvPr>
          <p:cNvPicPr>
            <a:picLocks noChangeAspect="1"/>
          </p:cNvPicPr>
          <p:nvPr/>
        </p:nvPicPr>
        <p:blipFill rotWithShape="1">
          <a:blip r:embed="rId2">
            <a:extLst>
              <a:ext uri="{28A0092B-C50C-407E-A947-70E740481C1C}">
                <a14:useLocalDpi xmlns:a14="http://schemas.microsoft.com/office/drawing/2010/main" val="0"/>
              </a:ext>
            </a:extLst>
          </a:blip>
          <a:srcRect l="7822" t="28860" r="7010" b="25032"/>
          <a:stretch/>
        </p:blipFill>
        <p:spPr>
          <a:xfrm>
            <a:off x="1865709" y="225951"/>
            <a:ext cx="7953048" cy="3368665"/>
          </a:xfrm>
          <a:prstGeom prst="rect">
            <a:avLst/>
          </a:prstGeom>
        </p:spPr>
      </p:pic>
    </p:spTree>
    <p:extLst>
      <p:ext uri="{BB962C8B-B14F-4D97-AF65-F5344CB8AC3E}">
        <p14:creationId xmlns:p14="http://schemas.microsoft.com/office/powerpoint/2010/main" val="2346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82AC40F-EEE0-4176-8D75-A904BEFA122C}"/>
              </a:ext>
            </a:extLst>
          </p:cNvPr>
          <p:cNvSpPr txBox="1"/>
          <p:nvPr/>
        </p:nvSpPr>
        <p:spPr>
          <a:xfrm>
            <a:off x="295274" y="234434"/>
            <a:ext cx="9439275" cy="784830"/>
          </a:xfrm>
          <a:prstGeom prst="rect">
            <a:avLst/>
          </a:prstGeom>
          <a:noFill/>
        </p:spPr>
        <p:txBody>
          <a:bodyPr wrap="square">
            <a:spAutoFit/>
          </a:bodyPr>
          <a:lstStyle/>
          <a:p>
            <a:pPr algn="l"/>
            <a:r>
              <a:rPr lang="en-US" sz="4500" b="1" i="0" dirty="0">
                <a:solidFill>
                  <a:srgbClr val="FF0000"/>
                </a:solidFill>
                <a:effectLst/>
                <a:latin typeface="Times New Roman" panose="02020603050405020304" pitchFamily="18" charset="0"/>
                <a:cs typeface="Times New Roman" panose="02020603050405020304" pitchFamily="18" charset="0"/>
              </a:rPr>
              <a:t>IV. Ma </a:t>
            </a:r>
            <a:r>
              <a:rPr lang="en-US" sz="4500" b="1" i="0" dirty="0" err="1">
                <a:solidFill>
                  <a:srgbClr val="FF0000"/>
                </a:solidFill>
                <a:effectLst/>
                <a:latin typeface="Times New Roman" panose="02020603050405020304" pitchFamily="18" charset="0"/>
                <a:cs typeface="Times New Roman" panose="02020603050405020304" pitchFamily="18" charset="0"/>
              </a:rPr>
              <a:t>sát</a:t>
            </a:r>
            <a:r>
              <a:rPr lang="en-US" sz="4500" b="1" i="0" dirty="0">
                <a:solidFill>
                  <a:srgbClr val="FF0000"/>
                </a:solidFill>
                <a:effectLst/>
                <a:latin typeface="Times New Roman" panose="02020603050405020304" pitchFamily="18" charset="0"/>
                <a:cs typeface="Times New Roman" panose="02020603050405020304" pitchFamily="18" charset="0"/>
              </a:rPr>
              <a:t> </a:t>
            </a:r>
            <a:r>
              <a:rPr lang="en-US" sz="4500" b="1" i="0" dirty="0" err="1">
                <a:solidFill>
                  <a:srgbClr val="FF0000"/>
                </a:solidFill>
                <a:effectLst/>
                <a:latin typeface="Times New Roman" panose="02020603050405020304" pitchFamily="18" charset="0"/>
                <a:cs typeface="Times New Roman" panose="02020603050405020304" pitchFamily="18" charset="0"/>
              </a:rPr>
              <a:t>và</a:t>
            </a:r>
            <a:r>
              <a:rPr lang="en-US" sz="4500" b="1" i="0" dirty="0">
                <a:solidFill>
                  <a:srgbClr val="FF0000"/>
                </a:solidFill>
                <a:effectLst/>
                <a:latin typeface="Times New Roman" panose="02020603050405020304" pitchFamily="18" charset="0"/>
                <a:cs typeface="Times New Roman" panose="02020603050405020304" pitchFamily="18" charset="0"/>
              </a:rPr>
              <a:t> </a:t>
            </a:r>
            <a:r>
              <a:rPr lang="en-US" sz="4500" b="1" i="0" dirty="0" err="1">
                <a:solidFill>
                  <a:srgbClr val="FF0000"/>
                </a:solidFill>
                <a:effectLst/>
                <a:latin typeface="Times New Roman" panose="02020603050405020304" pitchFamily="18" charset="0"/>
                <a:cs typeface="Times New Roman" panose="02020603050405020304" pitchFamily="18" charset="0"/>
              </a:rPr>
              <a:t>chuyển</a:t>
            </a:r>
            <a:r>
              <a:rPr lang="en-US" sz="4500" b="1" i="0" dirty="0">
                <a:solidFill>
                  <a:srgbClr val="FF0000"/>
                </a:solidFill>
                <a:effectLst/>
                <a:latin typeface="Times New Roman" panose="02020603050405020304" pitchFamily="18" charset="0"/>
                <a:cs typeface="Times New Roman" panose="02020603050405020304" pitchFamily="18" charset="0"/>
              </a:rPr>
              <a:t> </a:t>
            </a:r>
            <a:r>
              <a:rPr lang="en-US" sz="4500" b="1" i="0" dirty="0" err="1">
                <a:solidFill>
                  <a:srgbClr val="FF0000"/>
                </a:solidFill>
                <a:effectLst/>
                <a:latin typeface="Times New Roman" panose="02020603050405020304" pitchFamily="18" charset="0"/>
                <a:cs typeface="Times New Roman" panose="02020603050405020304" pitchFamily="18" charset="0"/>
              </a:rPr>
              <a:t>động</a:t>
            </a:r>
            <a:endParaRPr lang="en-US" sz="45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8F5047B-C598-4C10-A869-448E90714D63}"/>
              </a:ext>
            </a:extLst>
          </p:cNvPr>
          <p:cNvSpPr txBox="1"/>
          <p:nvPr/>
        </p:nvSpPr>
        <p:spPr>
          <a:xfrm>
            <a:off x="295274" y="1213008"/>
            <a:ext cx="11601452" cy="1323439"/>
          </a:xfrm>
          <a:prstGeom prst="rect">
            <a:avLst/>
          </a:prstGeom>
          <a:noFill/>
        </p:spPr>
        <p:txBody>
          <a:bodyPr wrap="square">
            <a:spAutoFit/>
          </a:bodyPr>
          <a:lstStyle/>
          <a:p>
            <a:r>
              <a:rPr lang="vi-VN" sz="4000" b="0" i="0" dirty="0">
                <a:solidFill>
                  <a:srgbClr val="4A4A4A"/>
                </a:solidFill>
                <a:effectLst/>
                <a:latin typeface="+mj-lt"/>
              </a:rPr>
              <a:t>Trong cuộc sống, ma sát có thể cản trở nhưng cũng có thể thúc đẩy chuyển động.</a:t>
            </a:r>
            <a:endParaRPr lang="en-US" sz="4000" dirty="0">
              <a:latin typeface="+mj-lt"/>
            </a:endParaRPr>
          </a:p>
        </p:txBody>
      </p:sp>
      <p:sp>
        <p:nvSpPr>
          <p:cNvPr id="7" name="TextBox 6">
            <a:extLst>
              <a:ext uri="{FF2B5EF4-FFF2-40B4-BE49-F238E27FC236}">
                <a16:creationId xmlns="" xmlns:a16="http://schemas.microsoft.com/office/drawing/2014/main" id="{A1749E44-3DD0-4F8A-BC49-0C3B5197098E}"/>
              </a:ext>
            </a:extLst>
          </p:cNvPr>
          <p:cNvSpPr txBox="1"/>
          <p:nvPr/>
        </p:nvSpPr>
        <p:spPr>
          <a:xfrm>
            <a:off x="295274" y="2730192"/>
            <a:ext cx="6119812" cy="707886"/>
          </a:xfrm>
          <a:prstGeom prst="rect">
            <a:avLst/>
          </a:prstGeom>
          <a:noFill/>
        </p:spPr>
        <p:txBody>
          <a:bodyPr wrap="square">
            <a:spAutoFit/>
          </a:bodyPr>
          <a:lstStyle/>
          <a:p>
            <a:pPr algn="l"/>
            <a:r>
              <a:rPr lang="en-US" sz="4000" b="1" i="0" dirty="0">
                <a:solidFill>
                  <a:srgbClr val="FF0000"/>
                </a:solidFill>
                <a:effectLst/>
                <a:latin typeface="Times New Roman" panose="02020603050405020304" pitchFamily="18" charset="0"/>
                <a:cs typeface="Times New Roman" panose="02020603050405020304" pitchFamily="18" charset="0"/>
              </a:rPr>
              <a:t>1. </a:t>
            </a:r>
            <a:r>
              <a:rPr lang="en-US" sz="4000" b="1" i="0" dirty="0" err="1">
                <a:solidFill>
                  <a:srgbClr val="FF0000"/>
                </a:solidFill>
                <a:effectLst/>
                <a:latin typeface="Times New Roman" panose="02020603050405020304" pitchFamily="18" charset="0"/>
                <a:cs typeface="Times New Roman" panose="02020603050405020304" pitchFamily="18" charset="0"/>
              </a:rPr>
              <a:t>Làm</a:t>
            </a:r>
            <a:r>
              <a:rPr lang="en-US" sz="4000" b="1" i="0" dirty="0">
                <a:solidFill>
                  <a:srgbClr val="FF0000"/>
                </a:solidFill>
                <a:effectLst/>
                <a:latin typeface="Times New Roman" panose="02020603050405020304" pitchFamily="18" charset="0"/>
                <a:cs typeface="Times New Roman" panose="02020603050405020304" pitchFamily="18" charset="0"/>
              </a:rPr>
              <a:t> </a:t>
            </a:r>
            <a:r>
              <a:rPr lang="en-US" sz="4000" b="1" i="0" dirty="0" err="1">
                <a:solidFill>
                  <a:srgbClr val="FF0000"/>
                </a:solidFill>
                <a:effectLst/>
                <a:latin typeface="Times New Roman" panose="02020603050405020304" pitchFamily="18" charset="0"/>
                <a:cs typeface="Times New Roman" panose="02020603050405020304" pitchFamily="18" charset="0"/>
              </a:rPr>
              <a:t>giảm</a:t>
            </a:r>
            <a:r>
              <a:rPr lang="en-US" sz="4000" b="1" i="0" dirty="0">
                <a:solidFill>
                  <a:srgbClr val="FF0000"/>
                </a:solidFill>
                <a:effectLst/>
                <a:latin typeface="Times New Roman" panose="02020603050405020304" pitchFamily="18" charset="0"/>
                <a:cs typeface="Times New Roman" panose="02020603050405020304" pitchFamily="18" charset="0"/>
              </a:rPr>
              <a:t> ma </a:t>
            </a:r>
            <a:r>
              <a:rPr lang="en-US" sz="4000" b="1" i="0" dirty="0" err="1">
                <a:solidFill>
                  <a:srgbClr val="FF0000"/>
                </a:solidFill>
                <a:effectLst/>
                <a:latin typeface="Times New Roman" panose="02020603050405020304" pitchFamily="18" charset="0"/>
                <a:cs typeface="Times New Roman" panose="02020603050405020304" pitchFamily="18" charset="0"/>
              </a:rPr>
              <a:t>sát</a:t>
            </a:r>
            <a:endParaRPr lang="en-US" sz="4000" b="1" i="0" dirty="0">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3F54BF58-BA65-49FE-B974-552F4BB5AA73}"/>
              </a:ext>
            </a:extLst>
          </p:cNvPr>
          <p:cNvSpPr txBox="1"/>
          <p:nvPr/>
        </p:nvSpPr>
        <p:spPr>
          <a:xfrm>
            <a:off x="295274" y="3791485"/>
            <a:ext cx="11410951" cy="707886"/>
          </a:xfrm>
          <a:prstGeom prst="rect">
            <a:avLst/>
          </a:prstGeom>
          <a:noFill/>
        </p:spPr>
        <p:txBody>
          <a:bodyPr wrap="square">
            <a:spAutoFit/>
          </a:bodyPr>
          <a:lstStyle/>
          <a:p>
            <a:r>
              <a:rPr lang="vi-VN" sz="4000" b="0" i="0" dirty="0">
                <a:effectLst/>
                <a:latin typeface="+mj-lt"/>
              </a:rPr>
              <a:t>Lực ma sát có hại khi làm cản trở chuyển động của vật</a:t>
            </a:r>
            <a:endParaRPr lang="en-US" sz="4000" b="0" i="0" dirty="0">
              <a:effectLst/>
              <a:latin typeface="+mj-lt"/>
            </a:endParaRPr>
          </a:p>
        </p:txBody>
      </p:sp>
    </p:spTree>
    <p:extLst>
      <p:ext uri="{BB962C8B-B14F-4D97-AF65-F5344CB8AC3E}">
        <p14:creationId xmlns:p14="http://schemas.microsoft.com/office/powerpoint/2010/main" val="2773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3BB1D05-337E-4FE9-8FA0-2E305133C09C}"/>
              </a:ext>
            </a:extLst>
          </p:cNvPr>
          <p:cNvSpPr txBox="1"/>
          <p:nvPr/>
        </p:nvSpPr>
        <p:spPr>
          <a:xfrm>
            <a:off x="266699" y="328910"/>
            <a:ext cx="11763375" cy="1938992"/>
          </a:xfrm>
          <a:prstGeom prst="rect">
            <a:avLst/>
          </a:prstGeom>
          <a:noFill/>
        </p:spPr>
        <p:txBody>
          <a:bodyPr wrap="square">
            <a:spAutoFit/>
          </a:bodyPr>
          <a:lstStyle/>
          <a:p>
            <a:r>
              <a:rPr lang="en-US" sz="4000" b="0" i="0" dirty="0">
                <a:solidFill>
                  <a:srgbClr val="4A4A4A"/>
                </a:solidFill>
                <a:effectLst/>
                <a:latin typeface="Times New Roman" panose="02020603050405020304" pitchFamily="18" charset="0"/>
                <a:cs typeface="Times New Roman" panose="02020603050405020304" pitchFamily="18" charset="0"/>
              </a:rPr>
              <a:t>V</a:t>
            </a:r>
            <a:r>
              <a:rPr lang="vi-VN" sz="4000" b="0" i="0" dirty="0">
                <a:solidFill>
                  <a:srgbClr val="4A4A4A"/>
                </a:solidFill>
                <a:effectLst/>
                <a:latin typeface="Times New Roman" panose="02020603050405020304" pitchFamily="18" charset="0"/>
                <a:cs typeface="Times New Roman" panose="02020603050405020304" pitchFamily="18" charset="0"/>
              </a:rPr>
              <a:t>í dụ: khi dùng cưa để cưa gỗ, ma sát trượt giữa mặt gỗ và mặt lưỡi cưa cản trở chuyển động của cưa, hay khi kéo, đẩy vật trên mặt sàn...</a:t>
            </a:r>
            <a:endParaRPr lang="en-US"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193A508C-425E-4A8A-96DB-92E663088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5" y="2419349"/>
            <a:ext cx="7562850" cy="3781425"/>
          </a:xfrm>
          <a:prstGeom prst="rect">
            <a:avLst/>
          </a:prstGeom>
        </p:spPr>
      </p:pic>
    </p:spTree>
    <p:extLst>
      <p:ext uri="{BB962C8B-B14F-4D97-AF65-F5344CB8AC3E}">
        <p14:creationId xmlns:p14="http://schemas.microsoft.com/office/powerpoint/2010/main" val="14023968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21B5F54D-64AA-439F-B190-7C5E840AA1ED}"/>
              </a:ext>
            </a:extLst>
          </p:cNvPr>
          <p:cNvSpPr txBox="1"/>
          <p:nvPr/>
        </p:nvSpPr>
        <p:spPr>
          <a:xfrm>
            <a:off x="66675" y="429310"/>
            <a:ext cx="12125325" cy="1323439"/>
          </a:xfrm>
          <a:prstGeom prst="rect">
            <a:avLst/>
          </a:prstGeom>
          <a:noFill/>
        </p:spPr>
        <p:txBody>
          <a:bodyPr wrap="square">
            <a:spAutoFit/>
          </a:bodyPr>
          <a:lstStyle/>
          <a:p>
            <a:r>
              <a:rPr lang="vi-VN" sz="4000" b="0" i="0" dirty="0">
                <a:solidFill>
                  <a:srgbClr val="4A4A4A"/>
                </a:solidFill>
                <a:effectLst/>
                <a:latin typeface="+mj-lt"/>
              </a:rPr>
              <a:t>Để làm giảm ma sát, người ta dùng nhiều cách khác nhau. </a:t>
            </a:r>
            <a:endParaRPr lang="en-US" sz="4000" b="0" i="0" dirty="0">
              <a:solidFill>
                <a:srgbClr val="4A4A4A"/>
              </a:solidFill>
              <a:effectLst/>
              <a:latin typeface="+mj-lt"/>
            </a:endParaRPr>
          </a:p>
          <a:p>
            <a:r>
              <a:rPr lang="vi-VN" sz="4000" b="0" i="0" dirty="0">
                <a:solidFill>
                  <a:srgbClr val="4A4A4A"/>
                </a:solidFill>
                <a:effectLst/>
                <a:latin typeface="+mj-lt"/>
              </a:rPr>
              <a:t>Ví dụ:</a:t>
            </a:r>
            <a:endParaRPr lang="en-US" sz="4000" dirty="0">
              <a:latin typeface="+mj-lt"/>
            </a:endParaRPr>
          </a:p>
        </p:txBody>
      </p:sp>
      <p:sp>
        <p:nvSpPr>
          <p:cNvPr id="5" name="TextBox 4">
            <a:extLst>
              <a:ext uri="{FF2B5EF4-FFF2-40B4-BE49-F238E27FC236}">
                <a16:creationId xmlns="" xmlns:a16="http://schemas.microsoft.com/office/drawing/2014/main" id="{407FC9B0-342F-435B-83B0-D2A3C5E7D3B3}"/>
              </a:ext>
            </a:extLst>
          </p:cNvPr>
          <p:cNvSpPr txBox="1"/>
          <p:nvPr/>
        </p:nvSpPr>
        <p:spPr>
          <a:xfrm>
            <a:off x="190499" y="1619161"/>
            <a:ext cx="7696201" cy="5016758"/>
          </a:xfrm>
          <a:prstGeom prst="rect">
            <a:avLst/>
          </a:prstGeom>
          <a:noFill/>
        </p:spPr>
        <p:txBody>
          <a:bodyPr wrap="square">
            <a:spAutoFit/>
          </a:bodyPr>
          <a:lstStyle/>
          <a:p>
            <a:pPr marL="571500" indent="-571500" algn="l">
              <a:buFont typeface="Wingdings" panose="05000000000000000000" pitchFamily="2" charset="2"/>
              <a:buChar char="§"/>
            </a:pPr>
            <a:r>
              <a:rPr lang="vi-VN" sz="4000" b="0" i="0" dirty="0">
                <a:solidFill>
                  <a:srgbClr val="4A4A4A"/>
                </a:solidFill>
                <a:effectLst/>
                <a:latin typeface="+mj-lt"/>
              </a:rPr>
              <a:t>Dùng dầu, mỡ được cho vào giữa các bộ phần bằng kim loại chuyển động trong động cơ để làm giảm ma sát, giúp động cơ hoạt động tốt hơn và giảm hao mòn bề mặt bộ phận.</a:t>
            </a:r>
          </a:p>
          <a:p>
            <a:pPr marL="571500" indent="-571500" algn="l">
              <a:buFont typeface="Wingdings" panose="05000000000000000000" pitchFamily="2" charset="2"/>
              <a:buChar char="§"/>
            </a:pPr>
            <a:r>
              <a:rPr lang="vi-VN" sz="4000" b="0" i="0" dirty="0">
                <a:solidFill>
                  <a:srgbClr val="4A4A4A"/>
                </a:solidFill>
                <a:effectLst/>
                <a:latin typeface="+mj-lt"/>
              </a:rPr>
              <a:t>Thay chuyển động trượt bằng chuyển động lăn.</a:t>
            </a:r>
          </a:p>
        </p:txBody>
      </p:sp>
      <p:pic>
        <p:nvPicPr>
          <p:cNvPr id="7" name="Picture 6">
            <a:extLst>
              <a:ext uri="{FF2B5EF4-FFF2-40B4-BE49-F238E27FC236}">
                <a16:creationId xmlns="" xmlns:a16="http://schemas.microsoft.com/office/drawing/2014/main" id="{C15C880F-7D8C-4A3C-838F-18DA3903F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0524" y="1609725"/>
            <a:ext cx="3990977" cy="4324350"/>
          </a:xfrm>
          <a:prstGeom prst="rect">
            <a:avLst/>
          </a:prstGeom>
        </p:spPr>
      </p:pic>
    </p:spTree>
    <p:extLst>
      <p:ext uri="{BB962C8B-B14F-4D97-AF65-F5344CB8AC3E}">
        <p14:creationId xmlns:p14="http://schemas.microsoft.com/office/powerpoint/2010/main" val="3644795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F2B4280-4386-4746-BE8A-F0CEF30F2D1D}"/>
              </a:ext>
            </a:extLst>
          </p:cNvPr>
          <p:cNvSpPr txBox="1"/>
          <p:nvPr/>
        </p:nvSpPr>
        <p:spPr>
          <a:xfrm>
            <a:off x="514350" y="443984"/>
            <a:ext cx="6096000" cy="707886"/>
          </a:xfrm>
          <a:prstGeom prst="rect">
            <a:avLst/>
          </a:prstGeom>
          <a:noFill/>
        </p:spPr>
        <p:txBody>
          <a:bodyPr wrap="square">
            <a:spAutoFit/>
          </a:bodyPr>
          <a:lstStyle/>
          <a:p>
            <a:pPr algn="l"/>
            <a:r>
              <a:rPr lang="it-IT" sz="4000" b="1" i="0" dirty="0">
                <a:solidFill>
                  <a:srgbClr val="FF0000"/>
                </a:solidFill>
                <a:effectLst/>
                <a:latin typeface="Times New Roman" panose="02020603050405020304" pitchFamily="18" charset="0"/>
                <a:cs typeface="Times New Roman" panose="02020603050405020304" pitchFamily="18" charset="0"/>
              </a:rPr>
              <a:t>2. Làm tăng ma sát</a:t>
            </a:r>
          </a:p>
        </p:txBody>
      </p:sp>
      <p:sp>
        <p:nvSpPr>
          <p:cNvPr id="6" name="TextBox 5">
            <a:extLst>
              <a:ext uri="{FF2B5EF4-FFF2-40B4-BE49-F238E27FC236}">
                <a16:creationId xmlns="" xmlns:a16="http://schemas.microsoft.com/office/drawing/2014/main" id="{87D31F67-571C-4087-9C14-0503BD4CB097}"/>
              </a:ext>
            </a:extLst>
          </p:cNvPr>
          <p:cNvSpPr txBox="1"/>
          <p:nvPr/>
        </p:nvSpPr>
        <p:spPr>
          <a:xfrm>
            <a:off x="659990" y="1417341"/>
            <a:ext cx="10534035" cy="3355470"/>
          </a:xfrm>
          <a:prstGeom prst="rect">
            <a:avLst/>
          </a:prstGeom>
          <a:noFill/>
        </p:spPr>
        <p:txBody>
          <a:bodyPr wrap="square">
            <a:spAutoFit/>
          </a:bodyPr>
          <a:lstStyle/>
          <a:p>
            <a:pPr>
              <a:lnSpc>
                <a:spcPct val="150000"/>
              </a:lnSpc>
              <a:spcAft>
                <a:spcPts val="1000"/>
              </a:spcAft>
            </a:pP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trơn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5916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BEB002F-D852-4C24-9CE3-1061CDC6912B}"/>
              </a:ext>
            </a:extLst>
          </p:cNvPr>
          <p:cNvSpPr txBox="1"/>
          <p:nvPr/>
        </p:nvSpPr>
        <p:spPr>
          <a:xfrm>
            <a:off x="615745" y="350863"/>
            <a:ext cx="6802694" cy="803490"/>
          </a:xfrm>
          <a:prstGeom prst="rect">
            <a:avLst/>
          </a:prstGeom>
          <a:noFill/>
        </p:spPr>
        <p:txBody>
          <a:bodyPr wrap="square">
            <a:spAutoFit/>
          </a:bodyPr>
          <a:lstStyle/>
          <a:p>
            <a:pPr>
              <a:lnSpc>
                <a:spcPct val="150000"/>
              </a:lnSpc>
              <a:spcAft>
                <a:spcPts val="1000"/>
              </a:spcAft>
            </a:pP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 Ma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endParaRPr lang="en-US" sz="3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FB071606-0B93-4BFB-88C2-94A03EC37878}"/>
              </a:ext>
            </a:extLst>
          </p:cNvPr>
          <p:cNvSpPr txBox="1"/>
          <p:nvPr/>
        </p:nvSpPr>
        <p:spPr>
          <a:xfrm>
            <a:off x="615744" y="1305341"/>
            <a:ext cx="11280333" cy="3439403"/>
          </a:xfrm>
          <a:prstGeom prst="rect">
            <a:avLst/>
          </a:prstGeom>
          <a:noFill/>
        </p:spPr>
        <p:txBody>
          <a:bodyPr wrap="square">
            <a:spAutoFit/>
          </a:bodyPr>
          <a:lstStyle/>
          <a:p>
            <a:pPr>
              <a:lnSpc>
                <a:spcPct val="150000"/>
              </a:lnSpc>
              <a:spcAft>
                <a:spcPts val="1000"/>
              </a:spcAft>
            </a:pP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bánh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lăn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trượt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dừng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hẳn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trượt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dốc</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5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151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sp>
        <p:nvSpPr>
          <p:cNvPr id="49155" name="Rectangle 19"/>
          <p:cNvSpPr>
            <a:spLocks noChangeArrowheads="1"/>
          </p:cNvSpPr>
          <p:nvPr/>
        </p:nvSpPr>
        <p:spPr bwMode="auto">
          <a:xfrm>
            <a:off x="406401" y="684214"/>
            <a:ext cx="10020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2800" b="1">
                <a:solidFill>
                  <a:srgbClr val="FF0000"/>
                </a:solidFill>
              </a:rPr>
              <a:t>3. Ma sát trong an toàn giao thông</a:t>
            </a:r>
          </a:p>
        </p:txBody>
      </p:sp>
      <p:pic>
        <p:nvPicPr>
          <p:cNvPr id="10" name="Picture 1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87655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508000" y="2743200"/>
            <a:ext cx="1122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a:r>
              <a:rPr lang="en-US" altLang="en-US" sz="2800">
                <a:solidFill>
                  <a:srgbClr val="0000FF"/>
                </a:solidFill>
                <a:cs typeface="Times New Roman" pitchFamily="18" charset="0"/>
              </a:rPr>
              <a:t>        Khía rãnh trên vỏ lốp xe giúp  …………………giữa bánh xe và mặt đường khiến xe chuyển động nhanh thì  động năng …....................</a:t>
            </a:r>
          </a:p>
        </p:txBody>
      </p:sp>
      <p:sp>
        <p:nvSpPr>
          <p:cNvPr id="14" name="Text Box 19"/>
          <p:cNvSpPr txBox="1">
            <a:spLocks noChangeArrowheads="1"/>
          </p:cNvSpPr>
          <p:nvPr/>
        </p:nvSpPr>
        <p:spPr bwMode="auto">
          <a:xfrm>
            <a:off x="5641546" y="2696378"/>
            <a:ext cx="375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tăng</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lực</a:t>
            </a:r>
            <a:r>
              <a:rPr lang="en-US" altLang="en-US" sz="2800" b="1" dirty="0">
                <a:solidFill>
                  <a:srgbClr val="FF0000"/>
                </a:solidFill>
                <a:cs typeface="Times New Roman" pitchFamily="18" charset="0"/>
              </a:rPr>
              <a:t> ma </a:t>
            </a:r>
            <a:r>
              <a:rPr lang="en-US" altLang="en-US" sz="2800" b="1" dirty="0" err="1">
                <a:solidFill>
                  <a:srgbClr val="FF0000"/>
                </a:solidFill>
                <a:cs typeface="Times New Roman" pitchFamily="18" charset="0"/>
              </a:rPr>
              <a:t>sát</a:t>
            </a:r>
            <a:endParaRPr lang="en-US" altLang="en-US" sz="2800" b="1" dirty="0">
              <a:solidFill>
                <a:srgbClr val="FF0000"/>
              </a:solidFill>
              <a:cs typeface="Times New Roman" pitchFamily="18" charset="0"/>
            </a:endParaRPr>
          </a:p>
        </p:txBody>
      </p:sp>
      <p:sp>
        <p:nvSpPr>
          <p:cNvPr id="16" name="Text Box 19"/>
          <p:cNvSpPr txBox="1">
            <a:spLocks noChangeArrowheads="1"/>
          </p:cNvSpPr>
          <p:nvPr/>
        </p:nvSpPr>
        <p:spPr bwMode="auto">
          <a:xfrm>
            <a:off x="7823201" y="3255426"/>
            <a:ext cx="260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err="1">
                <a:solidFill>
                  <a:srgbClr val="FF0000"/>
                </a:solidFill>
                <a:cs typeface="Times New Roman" pitchFamily="18" charset="0"/>
              </a:rPr>
              <a:t>dễ</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dàng</a:t>
            </a:r>
            <a:endParaRPr lang="en-US" altLang="en-US" sz="2800" b="1" dirty="0">
              <a:solidFill>
                <a:srgbClr val="FF0000"/>
              </a:solidFill>
              <a:cs typeface="Times New Roman" pitchFamily="18" charset="0"/>
            </a:endParaRPr>
          </a:p>
        </p:txBody>
      </p:sp>
      <p:sp>
        <p:nvSpPr>
          <p:cNvPr id="49160" name="Rectangle 1"/>
          <p:cNvSpPr>
            <a:spLocks noChangeArrowheads="1"/>
          </p:cNvSpPr>
          <p:nvPr/>
        </p:nvSpPr>
        <p:spPr bwMode="auto">
          <a:xfrm>
            <a:off x="508000" y="1347788"/>
            <a:ext cx="11176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2800">
                <a:solidFill>
                  <a:srgbClr val="000000"/>
                </a:solidFill>
                <a:cs typeface="Times New Roman" pitchFamily="18" charset="0"/>
              </a:rPr>
              <a:t>1. Tại sao trên mặt lốp xe lại có các khía rãnh (hình 44.7)? Đi xe mà lốp có các khía rãnh đã bị mòn thì có an toàn không? Tại sao?</a:t>
            </a:r>
            <a:endParaRPr lang="en-US" altLang="en-US" sz="2800">
              <a:cs typeface="Times New Roman" pitchFamily="18" charset="0"/>
            </a:endParaRPr>
          </a:p>
        </p:txBody>
      </p:sp>
      <p:sp>
        <p:nvSpPr>
          <p:cNvPr id="49161" name="AutoShape 2"/>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62" name="AutoShape 3"/>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63" name="AutoShape 4"/>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 name="Text Box 18"/>
          <p:cNvSpPr txBox="1">
            <a:spLocks noChangeArrowheads="1"/>
          </p:cNvSpPr>
          <p:nvPr/>
        </p:nvSpPr>
        <p:spPr bwMode="auto">
          <a:xfrm>
            <a:off x="457200" y="4413250"/>
            <a:ext cx="11226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a:r>
              <a:rPr lang="en-US" altLang="en-US" sz="2800">
                <a:solidFill>
                  <a:srgbClr val="0000FF"/>
                </a:solidFill>
                <a:cs typeface="Times New Roman" pitchFamily="18" charset="0"/>
              </a:rPr>
              <a:t>        Đi xe mà lốp có các khía rãnh đã bị mòn thì………………… lốp xe bị mòn đã làm giảm lực ma sát giữa bánh xe và mặt đường khiến xe sẽ trơn trượt gây …....................</a:t>
            </a:r>
          </a:p>
        </p:txBody>
      </p:sp>
      <p:sp>
        <p:nvSpPr>
          <p:cNvPr id="21" name="Text Box 19"/>
          <p:cNvSpPr txBox="1">
            <a:spLocks noChangeArrowheads="1"/>
          </p:cNvSpPr>
          <p:nvPr/>
        </p:nvSpPr>
        <p:spPr bwMode="auto">
          <a:xfrm>
            <a:off x="7706498" y="4384719"/>
            <a:ext cx="375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err="1">
                <a:solidFill>
                  <a:srgbClr val="FF0000"/>
                </a:solidFill>
                <a:cs typeface="Times New Roman" pitchFamily="18" charset="0"/>
              </a:rPr>
              <a:t>không</a:t>
            </a:r>
            <a:r>
              <a:rPr lang="en-US" altLang="en-US" sz="2800" b="1" dirty="0">
                <a:solidFill>
                  <a:srgbClr val="FF0000"/>
                </a:solidFill>
                <a:cs typeface="Times New Roman" pitchFamily="18" charset="0"/>
              </a:rPr>
              <a:t> an </a:t>
            </a:r>
            <a:r>
              <a:rPr lang="en-US" altLang="en-US" sz="2800" b="1" dirty="0" err="1">
                <a:solidFill>
                  <a:srgbClr val="FF0000"/>
                </a:solidFill>
                <a:cs typeface="Times New Roman" pitchFamily="18" charset="0"/>
              </a:rPr>
              <a:t>toàn</a:t>
            </a:r>
            <a:endParaRPr lang="en-US" altLang="en-US" sz="2800" b="1" dirty="0">
              <a:solidFill>
                <a:srgbClr val="FF0000"/>
              </a:solidFill>
              <a:cs typeface="Times New Roman" pitchFamily="18" charset="0"/>
            </a:endParaRPr>
          </a:p>
        </p:txBody>
      </p:sp>
      <p:sp>
        <p:nvSpPr>
          <p:cNvPr id="24" name="Text Box 19"/>
          <p:cNvSpPr txBox="1">
            <a:spLocks noChangeArrowheads="1"/>
          </p:cNvSpPr>
          <p:nvPr/>
        </p:nvSpPr>
        <p:spPr bwMode="auto">
          <a:xfrm>
            <a:off x="2016897" y="5328905"/>
            <a:ext cx="44280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a:solidFill>
                  <a:srgbClr val="FF0000"/>
                </a:solidFill>
                <a:cs typeface="Times New Roman" pitchFamily="18" charset="0"/>
              </a:rPr>
              <a:t>tai </a:t>
            </a:r>
            <a:r>
              <a:rPr lang="en-US" altLang="en-US" sz="2800" b="1" dirty="0" err="1">
                <a:solidFill>
                  <a:srgbClr val="FF0000"/>
                </a:solidFill>
                <a:cs typeface="Times New Roman" pitchFamily="18" charset="0"/>
              </a:rPr>
              <a:t>nạn</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giao</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thông</a:t>
            </a:r>
            <a:endParaRPr lang="en-US" altLang="en-US" sz="2800" b="1" dirty="0">
              <a:solidFill>
                <a:srgbClr val="FF0000"/>
              </a:solidFill>
              <a:cs typeface="Times New Roman" pitchFamily="18" charset="0"/>
            </a:endParaRPr>
          </a:p>
        </p:txBody>
      </p:sp>
    </p:spTree>
    <p:extLst>
      <p:ext uri="{BB962C8B-B14F-4D97-AF65-F5344CB8AC3E}">
        <p14:creationId xmlns:p14="http://schemas.microsoft.com/office/powerpoint/2010/main" val="3832483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1"/>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autoUpdateAnimBg="0"/>
      <p:bldP spid="16" grpId="0" autoUpdateAnimBg="0"/>
      <p:bldP spid="20" grpId="0" autoUpdateAnimBg="0"/>
      <p:bldP spid="21" grpId="0" autoUpdateAnimBg="0"/>
      <p:bldP spid="2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9FB0B66-A7CF-40CC-9A34-23B2CF8BD241}"/>
              </a:ext>
            </a:extLst>
          </p:cNvPr>
          <p:cNvSpPr txBox="1"/>
          <p:nvPr/>
        </p:nvSpPr>
        <p:spPr>
          <a:xfrm>
            <a:off x="342761" y="157486"/>
            <a:ext cx="11382514"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Đẩy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trượt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Cho </a:t>
            </a:r>
            <a:r>
              <a:rPr lang="en-US" sz="4000" dirty="0" err="1">
                <a:latin typeface="Times New Roman" panose="02020603050405020304" pitchFamily="18" charset="0"/>
                <a:cs typeface="Times New Roman" panose="02020603050405020304" pitchFamily="18" charset="0"/>
              </a:rPr>
              <a:t>dù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đẩy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 xmlns:a16="http://schemas.microsoft.com/office/drawing/2014/main" id="{0AE103AA-7AE6-475B-A296-5370AAD1A487}"/>
              </a:ext>
            </a:extLst>
          </p:cNvPr>
          <p:cNvPicPr>
            <a:picLocks noChangeAspect="1"/>
          </p:cNvPicPr>
          <p:nvPr/>
        </p:nvPicPr>
        <p:blipFill rotWithShape="1">
          <a:blip r:embed="rId2">
            <a:extLst>
              <a:ext uri="{28A0092B-C50C-407E-A947-70E740481C1C}">
                <a14:useLocalDpi xmlns:a14="http://schemas.microsoft.com/office/drawing/2010/main" val="0"/>
              </a:ext>
            </a:extLst>
          </a:blip>
          <a:srcRect l="55749" t="15127" r="1042" b="32931"/>
          <a:stretch/>
        </p:blipFill>
        <p:spPr>
          <a:xfrm>
            <a:off x="3962400" y="2096478"/>
            <a:ext cx="6419850" cy="4452938"/>
          </a:xfrm>
          <a:prstGeom prst="rect">
            <a:avLst/>
          </a:prstGeom>
        </p:spPr>
      </p:pic>
    </p:spTree>
    <p:extLst>
      <p:ext uri="{BB962C8B-B14F-4D97-AF65-F5344CB8AC3E}">
        <p14:creationId xmlns:p14="http://schemas.microsoft.com/office/powerpoint/2010/main" val="2990769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sp>
        <p:nvSpPr>
          <p:cNvPr id="50179" name="Rectangle 19"/>
          <p:cNvSpPr>
            <a:spLocks noChangeArrowheads="1"/>
          </p:cNvSpPr>
          <p:nvPr/>
        </p:nvSpPr>
        <p:spPr bwMode="auto">
          <a:xfrm>
            <a:off x="484718" y="704850"/>
            <a:ext cx="10020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3200" b="1">
                <a:solidFill>
                  <a:srgbClr val="FF0000"/>
                </a:solidFill>
              </a:rPr>
              <a:t>3. Ma sát trong an toàn giao thông</a:t>
            </a:r>
          </a:p>
        </p:txBody>
      </p:sp>
      <p:pic>
        <p:nvPicPr>
          <p:cNvPr id="10" name="Picture 1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87655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378884" y="2876550"/>
            <a:ext cx="1122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just"/>
            <a:r>
              <a:rPr lang="en-US" altLang="en-US" sz="2800">
                <a:solidFill>
                  <a:srgbClr val="0000FF"/>
                </a:solidFill>
                <a:cs typeface="Times New Roman" pitchFamily="18" charset="0"/>
              </a:rPr>
              <a:t>        </a:t>
            </a:r>
            <a:r>
              <a:rPr lang="en-US" altLang="en-US" sz="2800">
                <a:solidFill>
                  <a:srgbClr val="0000FF"/>
                </a:solidFill>
              </a:rPr>
              <a:t>K</a:t>
            </a:r>
            <a:r>
              <a:rPr lang="vi-VN" altLang="en-US" sz="2800">
                <a:solidFill>
                  <a:srgbClr val="0000FF"/>
                </a:solidFill>
              </a:rPr>
              <a:t>hi phanh gấp,</a:t>
            </a:r>
            <a:r>
              <a:rPr lang="en-US" altLang="en-US" sz="2800">
                <a:solidFill>
                  <a:srgbClr val="0000FF"/>
                </a:solidFill>
              </a:rPr>
              <a:t>…..………………..g</a:t>
            </a:r>
            <a:r>
              <a:rPr lang="vi-VN" altLang="en-US" sz="2800">
                <a:solidFill>
                  <a:srgbClr val="0000FF"/>
                </a:solidFill>
              </a:rPr>
              <a:t>iữa lốp xe và đường rất lớn do đó </a:t>
            </a:r>
            <a:r>
              <a:rPr lang="en-US" altLang="en-US" sz="2800">
                <a:solidFill>
                  <a:srgbClr val="0000FF"/>
                </a:solidFill>
              </a:rPr>
              <a:t>…………………</a:t>
            </a:r>
            <a:r>
              <a:rPr lang="vi-VN" altLang="en-US" sz="2800">
                <a:solidFill>
                  <a:srgbClr val="0000FF"/>
                </a:solidFill>
              </a:rPr>
              <a:t>và để lại một vệt đen dài trên đường nhựa.</a:t>
            </a:r>
            <a:endParaRPr lang="en-US" altLang="en-US" sz="2800">
              <a:solidFill>
                <a:srgbClr val="0000FF"/>
              </a:solidFill>
              <a:cs typeface="Times New Roman" pitchFamily="18" charset="0"/>
            </a:endParaRPr>
          </a:p>
        </p:txBody>
      </p:sp>
      <p:sp>
        <p:nvSpPr>
          <p:cNvPr id="14" name="Text Box 19"/>
          <p:cNvSpPr txBox="1">
            <a:spLocks noChangeArrowheads="1"/>
          </p:cNvSpPr>
          <p:nvPr/>
        </p:nvSpPr>
        <p:spPr bwMode="auto">
          <a:xfrm>
            <a:off x="3401141" y="2785053"/>
            <a:ext cx="375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lực</a:t>
            </a:r>
            <a:r>
              <a:rPr lang="en-US" altLang="en-US" sz="2800" b="1" dirty="0">
                <a:solidFill>
                  <a:srgbClr val="FF0000"/>
                </a:solidFill>
                <a:cs typeface="Times New Roman" pitchFamily="18" charset="0"/>
              </a:rPr>
              <a:t> ma </a:t>
            </a:r>
            <a:r>
              <a:rPr lang="en-US" altLang="en-US" sz="2800" b="1" dirty="0" err="1">
                <a:solidFill>
                  <a:srgbClr val="FF0000"/>
                </a:solidFill>
                <a:cs typeface="Times New Roman" pitchFamily="18" charset="0"/>
              </a:rPr>
              <a:t>sát</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trượt</a:t>
            </a:r>
            <a:r>
              <a:rPr lang="en-US" altLang="en-US" sz="2800" b="1" dirty="0">
                <a:solidFill>
                  <a:srgbClr val="FF0000"/>
                </a:solidFill>
                <a:cs typeface="Times New Roman" pitchFamily="18" charset="0"/>
              </a:rPr>
              <a:t> </a:t>
            </a:r>
          </a:p>
        </p:txBody>
      </p:sp>
      <p:sp>
        <p:nvSpPr>
          <p:cNvPr id="50183" name="Rectangle 1"/>
          <p:cNvSpPr>
            <a:spLocks noChangeArrowheads="1"/>
          </p:cNvSpPr>
          <p:nvPr/>
        </p:nvSpPr>
        <p:spPr bwMode="auto">
          <a:xfrm>
            <a:off x="508000" y="1347789"/>
            <a:ext cx="1117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2800">
                <a:solidFill>
                  <a:srgbClr val="000000"/>
                </a:solidFill>
                <a:cs typeface="Times New Roman" pitchFamily="18" charset="0"/>
              </a:rPr>
              <a:t>2. Tại</a:t>
            </a:r>
            <a:r>
              <a:rPr lang="vi-VN" altLang="en-US" sz="2800">
                <a:solidFill>
                  <a:srgbClr val="000000"/>
                </a:solidFill>
                <a:cs typeface="Times New Roman" pitchFamily="18" charset="0"/>
              </a:rPr>
              <a:t> sao khi phanh gấp, lốp xe ô tô để lại một vệt đen dài trên đường</a:t>
            </a:r>
            <a:r>
              <a:rPr lang="en-US" altLang="en-US" sz="2800">
                <a:solidFill>
                  <a:srgbClr val="000000"/>
                </a:solidFill>
                <a:cs typeface="Times New Roman" pitchFamily="18" charset="0"/>
              </a:rPr>
              <a:t> nhựa? </a:t>
            </a:r>
            <a:endParaRPr lang="en-US" altLang="en-US" sz="2800">
              <a:cs typeface="Times New Roman" pitchFamily="18" charset="0"/>
            </a:endParaRPr>
          </a:p>
        </p:txBody>
      </p:sp>
      <p:sp>
        <p:nvSpPr>
          <p:cNvPr id="50184" name="AutoShape 2"/>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5" name="AutoShape 3"/>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6" name="AutoShape 4"/>
          <p:cNvSpPr>
            <a:spLocks noChangeAspect="1" noChangeArrowheads="1"/>
          </p:cNvSpPr>
          <p:nvPr/>
        </p:nvSpPr>
        <p:spPr bwMode="auto">
          <a:xfrm>
            <a:off x="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 name="Text Box 19"/>
          <p:cNvSpPr txBox="1">
            <a:spLocks noChangeArrowheads="1"/>
          </p:cNvSpPr>
          <p:nvPr/>
        </p:nvSpPr>
        <p:spPr bwMode="auto">
          <a:xfrm>
            <a:off x="719724" y="3307340"/>
            <a:ext cx="3759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lgn="ctr">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spcBef>
                <a:spcPct val="50000"/>
              </a:spcBef>
            </a:pP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lốp</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xe</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bị</a:t>
            </a:r>
            <a:r>
              <a:rPr lang="en-US" altLang="en-US" sz="2800" b="1" dirty="0">
                <a:solidFill>
                  <a:srgbClr val="FF0000"/>
                </a:solidFill>
                <a:cs typeface="Times New Roman" pitchFamily="18" charset="0"/>
              </a:rPr>
              <a:t> </a:t>
            </a:r>
            <a:r>
              <a:rPr lang="en-US" altLang="en-US" sz="2800" b="1" dirty="0" err="1">
                <a:solidFill>
                  <a:srgbClr val="FF0000"/>
                </a:solidFill>
                <a:cs typeface="Times New Roman" pitchFamily="18" charset="0"/>
              </a:rPr>
              <a:t>mòn</a:t>
            </a:r>
            <a:endParaRPr lang="en-US" altLang="en-US" sz="2800" b="1" dirty="0">
              <a:solidFill>
                <a:srgbClr val="FF0000"/>
              </a:solidFill>
              <a:cs typeface="Times New Roman" pitchFamily="18" charset="0"/>
            </a:endParaRPr>
          </a:p>
        </p:txBody>
      </p:sp>
    </p:spTree>
    <p:extLst>
      <p:ext uri="{BB962C8B-B14F-4D97-AF65-F5344CB8AC3E}">
        <p14:creationId xmlns:p14="http://schemas.microsoft.com/office/powerpoint/2010/main" val="306306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autoUpdateAnimBg="0"/>
      <p:bldP spid="1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78742DD-E9BB-4FE6-BE34-CF59A8856853}"/>
              </a:ext>
            </a:extLst>
          </p:cNvPr>
          <p:cNvSpPr txBox="1"/>
          <p:nvPr/>
        </p:nvSpPr>
        <p:spPr>
          <a:xfrm>
            <a:off x="181597" y="80441"/>
            <a:ext cx="11590193" cy="2690480"/>
          </a:xfrm>
          <a:prstGeom prst="rect">
            <a:avLst/>
          </a:prstGeom>
          <a:noFill/>
        </p:spPr>
        <p:txBody>
          <a:bodyPr wrap="square">
            <a:spAutoFit/>
          </a:bodyPr>
          <a:lstStyle/>
          <a:p>
            <a:pPr>
              <a:lnSpc>
                <a:spcPct val="150000"/>
              </a:lnSpc>
              <a:spcAft>
                <a:spcPts val="1000"/>
              </a:spcAft>
            </a:pP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3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vi-VN" sz="3600" b="0" i="0" dirty="0">
                <a:solidFill>
                  <a:srgbClr val="4A4A4A"/>
                </a:solidFill>
                <a:effectLst/>
                <a:latin typeface="+mj-lt"/>
              </a:rPr>
              <a:t>Lực ma sát không chỉ xuất hiện khi các vật tiếp xúc với nhau mà cả khi chúng chuyển động </a:t>
            </a:r>
            <a:r>
              <a:rPr lang="vi-VN" sz="3600" b="1" i="0" dirty="0">
                <a:solidFill>
                  <a:srgbClr val="363636"/>
                </a:solidFill>
                <a:effectLst/>
                <a:latin typeface="+mj-lt"/>
              </a:rPr>
              <a:t>trong nước </a:t>
            </a:r>
            <a:r>
              <a:rPr lang="vi-VN" sz="3600" b="0" i="0" dirty="0">
                <a:solidFill>
                  <a:srgbClr val="4A4A4A"/>
                </a:solidFill>
                <a:effectLst/>
                <a:latin typeface="+mj-lt"/>
              </a:rPr>
              <a:t>hay </a:t>
            </a:r>
            <a:r>
              <a:rPr lang="vi-VN" sz="3600" b="1" i="0" dirty="0">
                <a:solidFill>
                  <a:srgbClr val="363636"/>
                </a:solidFill>
                <a:effectLst/>
                <a:latin typeface="+mj-lt"/>
              </a:rPr>
              <a:t>trong không khí</a:t>
            </a:r>
            <a:r>
              <a:rPr lang="vi-VN" sz="3600" b="0" i="0" dirty="0">
                <a:solidFill>
                  <a:srgbClr val="4A4A4A"/>
                </a:solidFill>
                <a:effectLst/>
                <a:latin typeface="Muli"/>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 xmlns:a16="http://schemas.microsoft.com/office/drawing/2014/main" id="{7ADFACD0-CD5C-4A9B-AF74-A1871AB9C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473" y="2296556"/>
            <a:ext cx="7761054" cy="4175265"/>
          </a:xfrm>
          <a:prstGeom prst="rect">
            <a:avLst/>
          </a:prstGeom>
        </p:spPr>
      </p:pic>
    </p:spTree>
    <p:extLst>
      <p:ext uri="{BB962C8B-B14F-4D97-AF65-F5344CB8AC3E}">
        <p14:creationId xmlns:p14="http://schemas.microsoft.com/office/powerpoint/2010/main" val="15468730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7F1D5-A2E2-4A56-AC38-8AAE9F5871B6}"/>
              </a:ext>
            </a:extLst>
          </p:cNvPr>
          <p:cNvSpPr>
            <a:spLocks noGrp="1"/>
          </p:cNvSpPr>
          <p:nvPr>
            <p:ph type="title"/>
          </p:nvPr>
        </p:nvSpPr>
        <p:spPr>
          <a:xfrm>
            <a:off x="346230" y="258593"/>
            <a:ext cx="11736278" cy="3063875"/>
          </a:xfrm>
        </p:spPr>
        <p:txBody>
          <a:bodyPr>
            <a:normAutofit fontScale="90000"/>
          </a:bodyPr>
          <a:lstStyle/>
          <a:p>
            <a:r>
              <a:rPr lang="vi-VN" b="0" i="0" dirty="0">
                <a:solidFill>
                  <a:srgbClr val="4A4A4A"/>
                </a:solidFill>
                <a:effectLst/>
              </a:rPr>
              <a:t>Vật chuyển động trong nước sẽ bị nước cản trở. Ta có thể cảm nhận được lực cản này rõ khi học bơi hay quạt tay trong nước.</a:t>
            </a:r>
            <a:br>
              <a:rPr lang="vi-VN" b="0" i="0" dirty="0">
                <a:solidFill>
                  <a:srgbClr val="4A4A4A"/>
                </a:solidFill>
                <a:effectLst/>
              </a:rPr>
            </a:br>
            <a:r>
              <a:rPr lang="vi-VN" dirty="0"/>
              <a:t/>
            </a:r>
            <a:br>
              <a:rPr lang="vi-VN" dirty="0"/>
            </a:br>
            <a:endParaRPr lang="en-US" dirty="0"/>
          </a:p>
        </p:txBody>
      </p:sp>
      <p:pic>
        <p:nvPicPr>
          <p:cNvPr id="5" name="Picture 4">
            <a:extLst>
              <a:ext uri="{FF2B5EF4-FFF2-40B4-BE49-F238E27FC236}">
                <a16:creationId xmlns="" xmlns:a16="http://schemas.microsoft.com/office/drawing/2014/main" id="{CA270FDC-299D-4969-AD18-62474B7F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675" y="2312123"/>
            <a:ext cx="7400650" cy="4168576"/>
          </a:xfrm>
          <a:prstGeom prst="rect">
            <a:avLst/>
          </a:prstGeom>
        </p:spPr>
      </p:pic>
    </p:spTree>
    <p:extLst>
      <p:ext uri="{BB962C8B-B14F-4D97-AF65-F5344CB8AC3E}">
        <p14:creationId xmlns:p14="http://schemas.microsoft.com/office/powerpoint/2010/main" val="1677592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FACF2378-AC22-470D-B9B1-173121671A15}"/>
              </a:ext>
            </a:extLst>
          </p:cNvPr>
          <p:cNvSpPr txBox="1"/>
          <p:nvPr/>
        </p:nvSpPr>
        <p:spPr>
          <a:xfrm>
            <a:off x="499369" y="594801"/>
            <a:ext cx="11574262" cy="1840312"/>
          </a:xfrm>
          <a:prstGeom prst="rect">
            <a:avLst/>
          </a:prstGeom>
          <a:noFill/>
        </p:spPr>
        <p:txBody>
          <a:bodyPr wrap="square">
            <a:spAutoFit/>
          </a:bodyPr>
          <a:lstStyle/>
          <a:p>
            <a:pPr>
              <a:lnSpc>
                <a:spcPct val="150000"/>
              </a:lnSpc>
              <a:spcAft>
                <a:spcPts val="1000"/>
              </a:spcAft>
            </a:pP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 xmlns:a16="http://schemas.microsoft.com/office/drawing/2014/main" id="{80F14100-AF0B-4969-86B4-E36BF111D2DD}"/>
              </a:ext>
            </a:extLst>
          </p:cNvPr>
          <p:cNvPicPr>
            <a:picLocks noChangeAspect="1"/>
          </p:cNvPicPr>
          <p:nvPr/>
        </p:nvPicPr>
        <p:blipFill rotWithShape="1">
          <a:blip r:embed="rId2">
            <a:extLst>
              <a:ext uri="{28A0092B-C50C-407E-A947-70E740481C1C}">
                <a14:useLocalDpi xmlns:a14="http://schemas.microsoft.com/office/drawing/2010/main" val="0"/>
              </a:ext>
            </a:extLst>
          </a:blip>
          <a:srcRect b="39202"/>
          <a:stretch/>
        </p:blipFill>
        <p:spPr>
          <a:xfrm>
            <a:off x="286951" y="3018593"/>
            <a:ext cx="6344668" cy="2973834"/>
          </a:xfrm>
          <a:prstGeom prst="rect">
            <a:avLst/>
          </a:prstGeom>
        </p:spPr>
      </p:pic>
      <p:pic>
        <p:nvPicPr>
          <p:cNvPr id="9" name="Picture 8">
            <a:extLst>
              <a:ext uri="{FF2B5EF4-FFF2-40B4-BE49-F238E27FC236}">
                <a16:creationId xmlns="" xmlns:a16="http://schemas.microsoft.com/office/drawing/2014/main" id="{F9100D90-34E8-4DC9-A0B9-11EBE978E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151" y="2722675"/>
            <a:ext cx="5073126" cy="3400425"/>
          </a:xfrm>
          <a:prstGeom prst="rect">
            <a:avLst/>
          </a:prstGeom>
        </p:spPr>
      </p:pic>
    </p:spTree>
    <p:extLst>
      <p:ext uri="{BB962C8B-B14F-4D97-AF65-F5344CB8AC3E}">
        <p14:creationId xmlns:p14="http://schemas.microsoft.com/office/powerpoint/2010/main" val="1328867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4AE6793-EA05-44F5-86F2-EF3A1EA78258}"/>
              </a:ext>
            </a:extLst>
          </p:cNvPr>
          <p:cNvSpPr txBox="1"/>
          <p:nvPr/>
        </p:nvSpPr>
        <p:spPr>
          <a:xfrm>
            <a:off x="4002448" y="178969"/>
            <a:ext cx="7052397" cy="523220"/>
          </a:xfrm>
          <a:prstGeom prst="rect">
            <a:avLst/>
          </a:prstGeom>
          <a:noFill/>
        </p:spPr>
        <p:txBody>
          <a:bodyPr wrap="square" rtlCol="0">
            <a:spAutoFit/>
          </a:bodyPr>
          <a:lstStyle/>
          <a:p>
            <a:r>
              <a:rPr lang="en-US" sz="2800" b="1" dirty="0">
                <a:solidFill>
                  <a:srgbClr val="FF0000"/>
                </a:solidFill>
              </a:rPr>
              <a:t>LỰC CẢN CỦA KHÔNG KHÍ</a:t>
            </a:r>
            <a:endParaRPr lang="vi-VN" sz="2800" b="1" dirty="0">
              <a:solidFill>
                <a:srgbClr val="FF0000"/>
              </a:solidFill>
            </a:endParaRPr>
          </a:p>
        </p:txBody>
      </p:sp>
      <p:pic>
        <p:nvPicPr>
          <p:cNvPr id="1026" name="Picture 2" descr="Tên lửa liên lục địa – Wikipedia tiếng Việt">
            <a:extLst>
              <a:ext uri="{FF2B5EF4-FFF2-40B4-BE49-F238E27FC236}">
                <a16:creationId xmlns="" xmlns:a16="http://schemas.microsoft.com/office/drawing/2014/main" id="{45E236D6-D679-463E-AAF4-160F948B51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658"/>
            <a:ext cx="3339523" cy="39359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Ảnh: Giải mã màu sắc trên các viên đạn súng AK | VOV.VN">
            <a:extLst>
              <a:ext uri="{FF2B5EF4-FFF2-40B4-BE49-F238E27FC236}">
                <a16:creationId xmlns="" xmlns:a16="http://schemas.microsoft.com/office/drawing/2014/main" id="{F8D37DAF-6EF6-4292-861B-6A822EFE2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077" y="818356"/>
            <a:ext cx="4038024" cy="2692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Sơ lược về giải đua xe moto GP | 2banh.vn">
            <a:extLst>
              <a:ext uri="{FF2B5EF4-FFF2-40B4-BE49-F238E27FC236}">
                <a16:creationId xmlns="" xmlns:a16="http://schemas.microsoft.com/office/drawing/2014/main" id="{50E318BA-2DEE-420B-BB33-A3AEC5F22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9523" y="818356"/>
            <a:ext cx="4333875" cy="2886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Cuộc đua xe đạp Cúp Truyền hình TP.HCM 2020 xuất phát ngày 19-5 - Báo Khánh  Hòa điện tử">
            <a:extLst>
              <a:ext uri="{FF2B5EF4-FFF2-40B4-BE49-F238E27FC236}">
                <a16:creationId xmlns="" xmlns:a16="http://schemas.microsoft.com/office/drawing/2014/main" id="{D3E42182-464A-457F-BAF0-2D5922493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2" y="4111585"/>
            <a:ext cx="3949044" cy="256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 xmlns:a16="http://schemas.microsoft.com/office/drawing/2014/main" id="{73EBA1BD-DFA2-4A7A-838F-5C1EBE094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440" y="4070942"/>
            <a:ext cx="4645488" cy="2606635"/>
          </a:xfrm>
          <a:prstGeom prst="rect">
            <a:avLst/>
          </a:prstGeom>
        </p:spPr>
      </p:pic>
      <p:pic>
        <p:nvPicPr>
          <p:cNvPr id="5" name="Picture 4">
            <a:extLst>
              <a:ext uri="{FF2B5EF4-FFF2-40B4-BE49-F238E27FC236}">
                <a16:creationId xmlns="" xmlns:a16="http://schemas.microsoft.com/office/drawing/2014/main" id="{ACAF8EA9-E00C-45AD-A008-3621EF621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7426" y="4111585"/>
            <a:ext cx="3120703" cy="2565992"/>
          </a:xfrm>
          <a:prstGeom prst="rect">
            <a:avLst/>
          </a:prstGeom>
        </p:spPr>
      </p:pic>
    </p:spTree>
    <p:extLst>
      <p:ext uri="{BB962C8B-B14F-4D97-AF65-F5344CB8AC3E}">
        <p14:creationId xmlns:p14="http://schemas.microsoft.com/office/powerpoint/2010/main" val="3234561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4850A09-2C17-4A80-BEF8-8529519FA499}"/>
              </a:ext>
            </a:extLst>
          </p:cNvPr>
          <p:cNvPicPr>
            <a:picLocks noChangeAspect="1"/>
          </p:cNvPicPr>
          <p:nvPr/>
        </p:nvPicPr>
        <p:blipFill>
          <a:blip r:embed="rId2"/>
          <a:stretch>
            <a:fillRect/>
          </a:stretch>
        </p:blipFill>
        <p:spPr>
          <a:xfrm>
            <a:off x="0" y="68409"/>
            <a:ext cx="1692071" cy="1104148"/>
          </a:xfrm>
          <a:prstGeom prst="rect">
            <a:avLst/>
          </a:prstGeom>
        </p:spPr>
      </p:pic>
      <p:sp>
        <p:nvSpPr>
          <p:cNvPr id="2" name="TextBox 1">
            <a:extLst>
              <a:ext uri="{FF2B5EF4-FFF2-40B4-BE49-F238E27FC236}">
                <a16:creationId xmlns="" xmlns:a16="http://schemas.microsoft.com/office/drawing/2014/main" id="{A7CACF05-656C-4858-B0E7-BD9CBB718D4A}"/>
              </a:ext>
            </a:extLst>
          </p:cNvPr>
          <p:cNvSpPr txBox="1"/>
          <p:nvPr/>
        </p:nvSpPr>
        <p:spPr>
          <a:xfrm>
            <a:off x="1512864" y="464671"/>
            <a:ext cx="4347665" cy="707886"/>
          </a:xfrm>
          <a:prstGeom prst="rect">
            <a:avLst/>
          </a:prstGeom>
          <a:noFill/>
        </p:spPr>
        <p:txBody>
          <a:bodyPr wrap="none" rtlCol="0">
            <a:spAutoFit/>
          </a:bodyPr>
          <a:lstStyle/>
          <a:p>
            <a:r>
              <a:rPr lang="en-US" sz="4000" b="1" dirty="0" err="1">
                <a:latin typeface="Arial" panose="020B0604020202020204" pitchFamily="34" charset="0"/>
                <a:cs typeface="Arial" panose="020B0604020202020204" pitchFamily="34" charset="0"/>
              </a:rPr>
              <a:t>Lực</a:t>
            </a:r>
            <a:r>
              <a:rPr lang="en-US" sz="4000" b="1" dirty="0">
                <a:latin typeface="Arial" panose="020B0604020202020204" pitchFamily="34" charset="0"/>
                <a:cs typeface="Arial" panose="020B0604020202020204" pitchFamily="34" charset="0"/>
              </a:rPr>
              <a:t> ma </a:t>
            </a:r>
            <a:r>
              <a:rPr lang="en-US" sz="4000" b="1" dirty="0" err="1">
                <a:latin typeface="Arial" panose="020B0604020202020204" pitchFamily="34" charset="0"/>
                <a:cs typeface="Arial" panose="020B0604020202020204" pitchFamily="34" charset="0"/>
              </a:rPr>
              <a:t>sát</a:t>
            </a:r>
            <a:r>
              <a:rPr lang="en-US" sz="4000" b="1" dirty="0">
                <a:latin typeface="Arial" panose="020B0604020202020204" pitchFamily="34" charset="0"/>
                <a:cs typeface="Arial" panose="020B0604020202020204" pitchFamily="34" charset="0"/>
              </a:rPr>
              <a:t> tr</a:t>
            </a:r>
            <a:r>
              <a:rPr lang="vi-VN" sz="4000" b="1" dirty="0">
                <a:latin typeface="Arial" panose="020B0604020202020204" pitchFamily="34" charset="0"/>
                <a:cs typeface="Arial" panose="020B0604020202020204" pitchFamily="34" charset="0"/>
              </a:rPr>
              <a:t>ư</a:t>
            </a:r>
            <a:r>
              <a:rPr lang="en-US" sz="4000" b="1" dirty="0" err="1">
                <a:latin typeface="Arial" panose="020B0604020202020204" pitchFamily="34" charset="0"/>
                <a:cs typeface="Arial" panose="020B0604020202020204" pitchFamily="34" charset="0"/>
              </a:rPr>
              <a:t>ợt</a:t>
            </a:r>
            <a:endParaRPr lang="en-US" sz="4000" b="1" dirty="0">
              <a:latin typeface="Arial" panose="020B0604020202020204" pitchFamily="34" charset="0"/>
              <a:cs typeface="Arial" panose="020B0604020202020204" pitchFamily="34" charset="0"/>
            </a:endParaRPr>
          </a:p>
        </p:txBody>
      </p:sp>
      <p:pic>
        <p:nvPicPr>
          <p:cNvPr id="1028" name="Picture 4" descr="cầu trượt - Đồ Chơi Sao Việt">
            <a:extLst>
              <a:ext uri="{FF2B5EF4-FFF2-40B4-BE49-F238E27FC236}">
                <a16:creationId xmlns="" xmlns:a16="http://schemas.microsoft.com/office/drawing/2014/main" id="{D374CCC8-27B3-4BCB-8427-EB045C66F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606" y="1355217"/>
            <a:ext cx="5715000" cy="4838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ẩn thận sàn trơn trượt - 3A Safety - Thiết kế và sản xuất biển báo an toàn">
            <a:extLst>
              <a:ext uri="{FF2B5EF4-FFF2-40B4-BE49-F238E27FC236}">
                <a16:creationId xmlns="" xmlns:a16="http://schemas.microsoft.com/office/drawing/2014/main" id="{0BA360A7-74A8-4009-9C35-5B4019D364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8" t="-1476" r="-1066" b="16981"/>
          <a:stretch/>
        </p:blipFill>
        <p:spPr bwMode="auto">
          <a:xfrm>
            <a:off x="384395" y="1568819"/>
            <a:ext cx="5226291" cy="441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38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4AE6793-EA05-44F5-86F2-EF3A1EA78258}"/>
              </a:ext>
            </a:extLst>
          </p:cNvPr>
          <p:cNvSpPr txBox="1"/>
          <p:nvPr/>
        </p:nvSpPr>
        <p:spPr>
          <a:xfrm>
            <a:off x="1495425" y="180423"/>
            <a:ext cx="9382126"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TÁC DỤNG VÀ ẢNH H</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ỞNG CỦA LỰC MA SÁT</a:t>
            </a:r>
            <a:endParaRPr lang="vi-VN" sz="2800" b="1" dirty="0">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D6B045E7-B682-4966-B948-C1D44796CEB8}"/>
              </a:ext>
            </a:extLst>
          </p:cNvPr>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Lời khuyên chăm sóc phanh V xe đạp đua tốt nhất">
            <a:extLst>
              <a:ext uri="{FF2B5EF4-FFF2-40B4-BE49-F238E27FC236}">
                <a16:creationId xmlns="" xmlns:a16="http://schemas.microsoft.com/office/drawing/2014/main" id="{1383B521-9B97-4BF2-A01F-AD0B72EB7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093" y="1627742"/>
            <a:ext cx="4876800" cy="43190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EF7C582D-E7BA-437F-91AC-D5DF5EB4972C}"/>
              </a:ext>
            </a:extLst>
          </p:cNvPr>
          <p:cNvPicPr>
            <a:picLocks noChangeAspect="1"/>
          </p:cNvPicPr>
          <p:nvPr/>
        </p:nvPicPr>
        <p:blipFill>
          <a:blip r:embed="rId3"/>
          <a:stretch>
            <a:fillRect/>
          </a:stretch>
        </p:blipFill>
        <p:spPr>
          <a:xfrm>
            <a:off x="515829" y="1627743"/>
            <a:ext cx="5868849" cy="4706844"/>
          </a:xfrm>
          <a:prstGeom prst="rect">
            <a:avLst/>
          </a:prstGeom>
          <a:ln>
            <a:noFill/>
          </a:ln>
          <a:effectLst>
            <a:softEdge rad="112500"/>
          </a:effectLst>
        </p:spPr>
      </p:pic>
      <p:sp>
        <p:nvSpPr>
          <p:cNvPr id="8" name="Arrow: Right 7">
            <a:extLst>
              <a:ext uri="{FF2B5EF4-FFF2-40B4-BE49-F238E27FC236}">
                <a16:creationId xmlns="" xmlns:a16="http://schemas.microsoft.com/office/drawing/2014/main" id="{43983C1D-6A85-41B2-8810-C803D9AA78D9}"/>
              </a:ext>
            </a:extLst>
          </p:cNvPr>
          <p:cNvSpPr/>
          <p:nvPr/>
        </p:nvSpPr>
        <p:spPr>
          <a:xfrm>
            <a:off x="1539543" y="6237761"/>
            <a:ext cx="457199" cy="193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3416E4C5-6D14-4C4E-9DED-3FEC83EA8B29}"/>
              </a:ext>
            </a:extLst>
          </p:cNvPr>
          <p:cNvSpPr txBox="1"/>
          <p:nvPr/>
        </p:nvSpPr>
        <p:spPr>
          <a:xfrm>
            <a:off x="2212756" y="5776041"/>
            <a:ext cx="2727967" cy="707886"/>
          </a:xfrm>
          <a:prstGeom prst="rect">
            <a:avLst/>
          </a:prstGeom>
          <a:noFill/>
        </p:spPr>
        <p:txBody>
          <a:bodyPr wrap="square" rtlCol="0">
            <a:spAutoFit/>
          </a:bodyPr>
          <a:lstStyle/>
          <a:p>
            <a:r>
              <a:rPr lang="en-US" sz="2000" b="1" dirty="0" err="1">
                <a:solidFill>
                  <a:srgbClr val="FF0000"/>
                </a:solidFill>
                <a:latin typeface="Arial" panose="020B0604020202020204" pitchFamily="34" charset="0"/>
                <a:cs typeface="Arial" panose="020B0604020202020204" pitchFamily="34" charset="0"/>
              </a:rPr>
              <a:t>Lực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mà</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mặt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đất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tác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dụng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bàn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chân</a:t>
            </a:r>
            <a:endParaRPr lang="vi-VN"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747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ử dụng và bảo trì lốp xe gắn máy">
            <a:extLst>
              <a:ext uri="{FF2B5EF4-FFF2-40B4-BE49-F238E27FC236}">
                <a16:creationId xmlns="" xmlns:a16="http://schemas.microsoft.com/office/drawing/2014/main" id="{8963FEEC-8916-470A-A909-AFD3D19C4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004" y="3691350"/>
            <a:ext cx="4503593" cy="2612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ân loại đế giày - VO Shop">
            <a:extLst>
              <a:ext uri="{FF2B5EF4-FFF2-40B4-BE49-F238E27FC236}">
                <a16:creationId xmlns="" xmlns:a16="http://schemas.microsoft.com/office/drawing/2014/main" id="{4320D38F-0A61-4352-98AB-000406E2C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417" y="3429000"/>
            <a:ext cx="4694001" cy="3520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1D524AC1-373F-4C4E-A546-465F7E323FCC}"/>
              </a:ext>
            </a:extLst>
          </p:cNvPr>
          <p:cNvSpPr txBox="1"/>
          <p:nvPr/>
        </p:nvSpPr>
        <p:spPr>
          <a:xfrm>
            <a:off x="1829015" y="379430"/>
            <a:ext cx="9382126" cy="553998"/>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DỤNG VÀ ẢNH H</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ỞNG CỦA LỰC MA SÁT</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1B4AF22-E5A5-4C73-BE12-C36E22D4EF2E}"/>
              </a:ext>
            </a:extLst>
          </p:cNvPr>
          <p:cNvPicPr>
            <a:picLocks noChangeAspect="1"/>
          </p:cNvPicPr>
          <p:nvPr/>
        </p:nvPicPr>
        <p:blipFill>
          <a:blip r:embed="rId4"/>
          <a:stretch>
            <a:fillRect/>
          </a:stretch>
        </p:blipFill>
        <p:spPr>
          <a:xfrm>
            <a:off x="980858" y="1172263"/>
            <a:ext cx="10230283" cy="2041417"/>
          </a:xfrm>
          <a:prstGeom prst="rect">
            <a:avLst/>
          </a:prstGeom>
        </p:spPr>
      </p:pic>
    </p:spTree>
    <p:extLst>
      <p:ext uri="{BB962C8B-B14F-4D97-AF65-F5344CB8AC3E}">
        <p14:creationId xmlns:p14="http://schemas.microsoft.com/office/powerpoint/2010/main" val="2734412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00BEF2D-9B26-4BF0-AAE8-3A3E3CE24260}"/>
              </a:ext>
            </a:extLst>
          </p:cNvPr>
          <p:cNvSpPr txBox="1"/>
          <p:nvPr/>
        </p:nvSpPr>
        <p:spPr>
          <a:xfrm>
            <a:off x="564841" y="1069196"/>
            <a:ext cx="11272422" cy="5632311"/>
          </a:xfrm>
          <a:prstGeom prst="rect">
            <a:avLst/>
          </a:prstGeom>
          <a:noFill/>
        </p:spPr>
        <p:txBody>
          <a:bodyPr wrap="square">
            <a:spAutoFit/>
          </a:bodyPr>
          <a:lstStyle/>
          <a:p>
            <a:pPr algn="l"/>
            <a:r>
              <a:rPr lang="vi-VN" sz="3000" b="1" i="0" dirty="0">
                <a:solidFill>
                  <a:srgbClr val="FF0000"/>
                </a:solidFill>
                <a:effectLst/>
                <a:latin typeface="+mj-lt"/>
              </a:rPr>
              <a:t>1</a:t>
            </a:r>
            <a:r>
              <a:rPr lang="vi-VN" sz="3000" b="0" i="0" dirty="0">
                <a:solidFill>
                  <a:srgbClr val="4A4A4A"/>
                </a:solidFill>
                <a:effectLst/>
                <a:latin typeface="+mj-lt"/>
              </a:rPr>
              <a:t>. Lực ma sát là lực tiếp xúc xuất hiện ở bề mặt tiếp xúc giữa hai vật, cản trở chuyển động của chúng.</a:t>
            </a:r>
          </a:p>
          <a:p>
            <a:pPr algn="l"/>
            <a:r>
              <a:rPr lang="vi-VN" sz="3000" b="1" i="0" dirty="0">
                <a:solidFill>
                  <a:srgbClr val="FF0000"/>
                </a:solidFill>
                <a:effectLst/>
                <a:latin typeface="+mj-lt"/>
              </a:rPr>
              <a:t>2</a:t>
            </a:r>
            <a:r>
              <a:rPr lang="vi-VN" sz="3000" b="0" i="0" dirty="0">
                <a:solidFill>
                  <a:srgbClr val="4A4A4A"/>
                </a:solidFill>
                <a:effectLst/>
                <a:latin typeface="+mj-lt"/>
              </a:rPr>
              <a:t>. Lực ma sát trượt xuất hiện khi hai vật trượt lên nhau, cản trở chuyển động của chúng.</a:t>
            </a:r>
          </a:p>
          <a:p>
            <a:pPr algn="l"/>
            <a:r>
              <a:rPr lang="vi-VN" sz="3000" b="1" i="0" dirty="0">
                <a:solidFill>
                  <a:srgbClr val="FF0000"/>
                </a:solidFill>
                <a:effectLst/>
                <a:latin typeface="+mj-lt"/>
              </a:rPr>
              <a:t>3</a:t>
            </a:r>
            <a:r>
              <a:rPr lang="vi-VN" sz="3000" b="0" i="0" dirty="0">
                <a:solidFill>
                  <a:srgbClr val="4A4A4A"/>
                </a:solidFill>
                <a:effectLst/>
                <a:latin typeface="+mj-lt"/>
              </a:rPr>
              <a:t>. Lực ma sát nghỉ xuất hiện khi một vật bị kéo hoặc đẩy mà vẫn đứng yên trên một bề mặt.</a:t>
            </a:r>
          </a:p>
          <a:p>
            <a:pPr algn="l"/>
            <a:r>
              <a:rPr lang="vi-VN" sz="3000" b="1" i="0" dirty="0">
                <a:solidFill>
                  <a:srgbClr val="FF0000"/>
                </a:solidFill>
                <a:effectLst/>
                <a:latin typeface="+mj-lt"/>
              </a:rPr>
              <a:t>4</a:t>
            </a:r>
            <a:r>
              <a:rPr lang="vi-VN" sz="3000" b="0" i="0" dirty="0">
                <a:solidFill>
                  <a:srgbClr val="4A4A4A"/>
                </a:solidFill>
                <a:effectLst/>
                <a:latin typeface="+mj-lt"/>
              </a:rPr>
              <a:t>. Sự tương tác giữa bề mặt của hai vật tạo ra lực ma sát giữa chúng.</a:t>
            </a:r>
          </a:p>
          <a:p>
            <a:pPr algn="l"/>
            <a:r>
              <a:rPr lang="vi-VN" sz="3000" b="1" i="0" dirty="0">
                <a:solidFill>
                  <a:srgbClr val="FF0000"/>
                </a:solidFill>
                <a:effectLst/>
                <a:latin typeface="+mj-lt"/>
              </a:rPr>
              <a:t>5</a:t>
            </a:r>
            <a:r>
              <a:rPr lang="vi-VN" sz="3000" b="0" i="0" dirty="0">
                <a:solidFill>
                  <a:srgbClr val="4A4A4A"/>
                </a:solidFill>
                <a:effectLst/>
                <a:latin typeface="+mj-lt"/>
              </a:rPr>
              <a:t>. Lực ma sát có thể cản trở chuyển động và có thể giúp thúc đẩy chuyển động.</a:t>
            </a:r>
          </a:p>
          <a:p>
            <a:pPr algn="l"/>
            <a:r>
              <a:rPr lang="vi-VN" sz="3000" b="1" i="0" dirty="0">
                <a:solidFill>
                  <a:srgbClr val="FF0000"/>
                </a:solidFill>
                <a:effectLst/>
                <a:latin typeface="+mj-lt"/>
              </a:rPr>
              <a:t>6</a:t>
            </a:r>
            <a:r>
              <a:rPr lang="vi-VN" sz="3000" b="0" i="0" dirty="0">
                <a:solidFill>
                  <a:srgbClr val="4A4A4A"/>
                </a:solidFill>
                <a:effectLst/>
                <a:latin typeface="+mj-lt"/>
              </a:rPr>
              <a:t>. Ma sát có nhiều ảnh hưởng trong giao thông đường bộ.</a:t>
            </a:r>
          </a:p>
          <a:p>
            <a:pPr algn="l"/>
            <a:r>
              <a:rPr lang="vi-VN" sz="3000" b="1" i="0" dirty="0">
                <a:solidFill>
                  <a:srgbClr val="FF0000"/>
                </a:solidFill>
                <a:effectLst/>
                <a:latin typeface="+mj-lt"/>
              </a:rPr>
              <a:t>7</a:t>
            </a:r>
            <a:r>
              <a:rPr lang="vi-VN" sz="3000" b="0" i="0" dirty="0">
                <a:solidFill>
                  <a:srgbClr val="4A4A4A"/>
                </a:solidFill>
                <a:effectLst/>
                <a:latin typeface="+mj-lt"/>
              </a:rPr>
              <a:t>. Khi chuyển động trong nước, vật chịu lực cản mạnh hơn trong không khí.</a:t>
            </a:r>
          </a:p>
        </p:txBody>
      </p:sp>
      <p:sp>
        <p:nvSpPr>
          <p:cNvPr id="7" name="TextBox 6">
            <a:extLst>
              <a:ext uri="{FF2B5EF4-FFF2-40B4-BE49-F238E27FC236}">
                <a16:creationId xmlns="" xmlns:a16="http://schemas.microsoft.com/office/drawing/2014/main" id="{B6108E3B-528C-40E4-AC15-B2CFF45D5A22}"/>
              </a:ext>
            </a:extLst>
          </p:cNvPr>
          <p:cNvSpPr txBox="1"/>
          <p:nvPr/>
        </p:nvSpPr>
        <p:spPr>
          <a:xfrm>
            <a:off x="3544409" y="254778"/>
            <a:ext cx="6094520" cy="707886"/>
          </a:xfrm>
          <a:prstGeom prst="rect">
            <a:avLst/>
          </a:prstGeom>
          <a:noFill/>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Củng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cố</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thức</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81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4AFCA40-0402-469B-9B69-14F17E53990F}"/>
              </a:ext>
            </a:extLst>
          </p:cNvPr>
          <p:cNvPicPr>
            <a:picLocks noChangeAspect="1"/>
          </p:cNvPicPr>
          <p:nvPr/>
        </p:nvPicPr>
        <p:blipFill rotWithShape="1">
          <a:blip r:embed="rId2">
            <a:extLst>
              <a:ext uri="{28A0092B-C50C-407E-A947-70E740481C1C}">
                <a14:useLocalDpi xmlns:a14="http://schemas.microsoft.com/office/drawing/2010/main" val="0"/>
              </a:ext>
            </a:extLst>
          </a:blip>
          <a:srcRect l="1625" t="6048" r="1084"/>
          <a:stretch/>
        </p:blipFill>
        <p:spPr>
          <a:xfrm>
            <a:off x="221942" y="577049"/>
            <a:ext cx="11665257" cy="5734974"/>
          </a:xfrm>
          <a:prstGeom prst="rect">
            <a:avLst/>
          </a:prstGeom>
        </p:spPr>
      </p:pic>
    </p:spTree>
    <p:extLst>
      <p:ext uri="{BB962C8B-B14F-4D97-AF65-F5344CB8AC3E}">
        <p14:creationId xmlns:p14="http://schemas.microsoft.com/office/powerpoint/2010/main" val="159697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CEC3105-18C3-4A40-87B7-FAB055F566BB}"/>
              </a:ext>
            </a:extLst>
          </p:cNvPr>
          <p:cNvPicPr>
            <a:picLocks noChangeAspect="1"/>
          </p:cNvPicPr>
          <p:nvPr/>
        </p:nvPicPr>
        <p:blipFill rotWithShape="1">
          <a:blip r:embed="rId2">
            <a:extLst>
              <a:ext uri="{28A0092B-C50C-407E-A947-70E740481C1C}">
                <a14:useLocalDpi xmlns:a14="http://schemas.microsoft.com/office/drawing/2010/main" val="0"/>
              </a:ext>
            </a:extLst>
          </a:blip>
          <a:srcRect l="54568" t="844" r="78" b="5118"/>
          <a:stretch/>
        </p:blipFill>
        <p:spPr>
          <a:xfrm>
            <a:off x="6572250" y="314325"/>
            <a:ext cx="5527485" cy="5943600"/>
          </a:xfrm>
          <a:prstGeom prst="rect">
            <a:avLst/>
          </a:prstGeom>
        </p:spPr>
      </p:pic>
      <p:pic>
        <p:nvPicPr>
          <p:cNvPr id="3" name="Picture 2">
            <a:extLst>
              <a:ext uri="{FF2B5EF4-FFF2-40B4-BE49-F238E27FC236}">
                <a16:creationId xmlns="" xmlns:a16="http://schemas.microsoft.com/office/drawing/2014/main" id="{5457B0A5-2E0C-49BC-B3A2-34F0FF781F4F}"/>
              </a:ext>
            </a:extLst>
          </p:cNvPr>
          <p:cNvPicPr>
            <a:picLocks noChangeAspect="1"/>
          </p:cNvPicPr>
          <p:nvPr/>
        </p:nvPicPr>
        <p:blipFill rotWithShape="1">
          <a:blip r:embed="rId2">
            <a:extLst>
              <a:ext uri="{28A0092B-C50C-407E-A947-70E740481C1C}">
                <a14:useLocalDpi xmlns:a14="http://schemas.microsoft.com/office/drawing/2010/main" val="0"/>
              </a:ext>
            </a:extLst>
          </a:blip>
          <a:srcRect l="379" t="5572" r="52707" b="70454"/>
          <a:stretch/>
        </p:blipFill>
        <p:spPr>
          <a:xfrm>
            <a:off x="171451" y="314325"/>
            <a:ext cx="6115049" cy="1352550"/>
          </a:xfrm>
          <a:prstGeom prst="rect">
            <a:avLst/>
          </a:prstGeom>
        </p:spPr>
      </p:pic>
      <p:sp>
        <p:nvSpPr>
          <p:cNvPr id="7" name="TextBox 6">
            <a:extLst>
              <a:ext uri="{FF2B5EF4-FFF2-40B4-BE49-F238E27FC236}">
                <a16:creationId xmlns="" xmlns:a16="http://schemas.microsoft.com/office/drawing/2014/main" id="{658BB802-E484-467D-8109-8EF703AD1B78}"/>
              </a:ext>
            </a:extLst>
          </p:cNvPr>
          <p:cNvSpPr txBox="1"/>
          <p:nvPr/>
        </p:nvSpPr>
        <p:spPr>
          <a:xfrm>
            <a:off x="92265" y="2142470"/>
            <a:ext cx="6413309" cy="4401205"/>
          </a:xfrm>
          <a:prstGeom prst="rect">
            <a:avLst/>
          </a:prstGeom>
          <a:noFill/>
        </p:spPr>
        <p:txBody>
          <a:bodyPr wrap="square" rtlCol="0">
            <a:spAutoFit/>
          </a:bodyPr>
          <a:lstStyle/>
          <a:p>
            <a:r>
              <a:rPr lang="vi-VN" sz="4000" b="0" i="0" dirty="0">
                <a:solidFill>
                  <a:srgbClr val="383838"/>
                </a:solidFill>
                <a:effectLst/>
                <a:latin typeface="+mj-lt"/>
              </a:rPr>
              <a:t> Khi đẩy hoặc kéo vật này chuyển động trên bề mặt của vật kia, giữa hai vật xuất hiện </a:t>
            </a:r>
            <a:r>
              <a:rPr lang="vi-VN" sz="4000" b="0" i="0" dirty="0">
                <a:solidFill>
                  <a:srgbClr val="FF0000"/>
                </a:solidFill>
                <a:effectLst/>
                <a:latin typeface="+mj-lt"/>
              </a:rPr>
              <a:t>lực ma sát chống lại sự chuyển động </a:t>
            </a:r>
            <a:r>
              <a:rPr lang="vi-VN" sz="4000" b="0" i="0" dirty="0">
                <a:solidFill>
                  <a:srgbClr val="383838"/>
                </a:solidFill>
                <a:effectLst/>
                <a:latin typeface="+mj-lt"/>
              </a:rPr>
              <a:t>đó. Trong những trường hợp như thế, </a:t>
            </a:r>
            <a:r>
              <a:rPr lang="vi-VN" sz="4000" b="0" i="0" dirty="0">
                <a:solidFill>
                  <a:srgbClr val="FF0000"/>
                </a:solidFill>
                <a:effectLst/>
                <a:latin typeface="+mj-lt"/>
              </a:rPr>
              <a:t>lực ma sát cản trở chuyển động</a:t>
            </a:r>
            <a:r>
              <a:rPr lang="vi-VN" sz="4000" b="0" i="0" dirty="0">
                <a:solidFill>
                  <a:srgbClr val="383838"/>
                </a:solidFill>
                <a:effectLst/>
                <a:latin typeface="+mj-lt"/>
              </a:rPr>
              <a:t>.</a:t>
            </a:r>
            <a:endParaRPr lang="en-US" sz="4000" dirty="0">
              <a:latin typeface="+mj-lt"/>
            </a:endParaRPr>
          </a:p>
        </p:txBody>
      </p:sp>
    </p:spTree>
    <p:extLst>
      <p:ext uri="{BB962C8B-B14F-4D97-AF65-F5344CB8AC3E}">
        <p14:creationId xmlns:p14="http://schemas.microsoft.com/office/powerpoint/2010/main" val="31779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EDE7312-E440-4CED-80B2-96F37ED2EE8A}"/>
              </a:ext>
            </a:extLst>
          </p:cNvPr>
          <p:cNvSpPr txBox="1"/>
          <p:nvPr/>
        </p:nvSpPr>
        <p:spPr>
          <a:xfrm>
            <a:off x="4545366" y="124287"/>
            <a:ext cx="3932807" cy="784830"/>
          </a:xfrm>
          <a:prstGeom prst="rect">
            <a:avLst/>
          </a:prstGeom>
          <a:noFill/>
        </p:spPr>
        <p:txBody>
          <a:bodyPr wrap="square" rtlCol="0">
            <a:spAutoFit/>
          </a:bodyPr>
          <a:lstStyle/>
          <a:p>
            <a:r>
              <a:rPr lang="en-US" sz="4500" b="1" dirty="0" err="1">
                <a:solidFill>
                  <a:srgbClr val="FF0000"/>
                </a:solidFill>
                <a:latin typeface="Times New Roman" panose="02020603050405020304" pitchFamily="18" charset="0"/>
                <a:cs typeface="Times New Roman" panose="02020603050405020304" pitchFamily="18" charset="0"/>
              </a:rPr>
              <a:t>Vận</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dụng</a:t>
            </a:r>
            <a:endParaRPr lang="en-US" sz="45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61C08AF4-6A19-4CFE-9CEA-62D762868BB1}"/>
              </a:ext>
            </a:extLst>
          </p:cNvPr>
          <p:cNvSpPr txBox="1"/>
          <p:nvPr/>
        </p:nvSpPr>
        <p:spPr>
          <a:xfrm>
            <a:off x="499368" y="932986"/>
            <a:ext cx="9337090" cy="1938992"/>
          </a:xfrm>
          <a:prstGeom prst="rect">
            <a:avLst/>
          </a:prstGeom>
          <a:noFill/>
        </p:spPr>
        <p:txBody>
          <a:bodyPr wrap="square">
            <a:spAutoFit/>
          </a:bodyPr>
          <a:lstStyle/>
          <a:p>
            <a:pPr algn="l"/>
            <a:r>
              <a:rPr lang="en-US" sz="4000" b="0" i="0" dirty="0" err="1">
                <a:solidFill>
                  <a:srgbClr val="000000"/>
                </a:solidFill>
                <a:effectLst/>
                <a:latin typeface="Times New Roman" panose="02020603050405020304" pitchFamily="18" charset="0"/>
                <a:cs typeface="Times New Roman" panose="02020603050405020304" pitchFamily="18" charset="0"/>
              </a:rPr>
              <a:t>Câu</a:t>
            </a:r>
            <a:r>
              <a:rPr lang="en-US" sz="4000" b="0" i="0" dirty="0">
                <a:solidFill>
                  <a:srgbClr val="000000"/>
                </a:solidFill>
                <a:effectLst/>
                <a:latin typeface="Times New Roman" panose="02020603050405020304" pitchFamily="18" charset="0"/>
                <a:cs typeface="Times New Roman" panose="02020603050405020304" pitchFamily="18" charset="0"/>
              </a:rPr>
              <a:t> 1: </a:t>
            </a:r>
            <a:r>
              <a:rPr lang="en-US" sz="4000" b="0" i="0" dirty="0" err="1">
                <a:solidFill>
                  <a:srgbClr val="000000"/>
                </a:solidFill>
                <a:effectLst/>
                <a:latin typeface="Times New Roman" panose="02020603050405020304" pitchFamily="18" charset="0"/>
                <a:cs typeface="Times New Roman" panose="02020603050405020304" pitchFamily="18" charset="0"/>
              </a:rPr>
              <a:t>Hãy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lấy</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ví</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dụ</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trong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cuộc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sống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về</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l"/>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giảm</a:t>
            </a:r>
            <a:r>
              <a:rPr lang="en-US" sz="4000" b="0" i="0" dirty="0">
                <a:solidFill>
                  <a:srgbClr val="000000"/>
                </a:solidFill>
                <a:effectLst/>
                <a:latin typeface="Times New Roman" panose="02020603050405020304" pitchFamily="18" charset="0"/>
                <a:cs typeface="Times New Roman" panose="02020603050405020304" pitchFamily="18" charset="0"/>
              </a:rPr>
              <a:t> ma </a:t>
            </a:r>
            <a:r>
              <a:rPr lang="en-US" sz="4000" b="0" i="0" dirty="0" err="1">
                <a:solidFill>
                  <a:srgbClr val="000000"/>
                </a:solidFill>
                <a:effectLst/>
                <a:latin typeface="Times New Roman" panose="02020603050405020304" pitchFamily="18" charset="0"/>
                <a:cs typeface="Times New Roman" panose="02020603050405020304" pitchFamily="18" charset="0"/>
              </a:rPr>
              <a:t>sát</a:t>
            </a:r>
            <a:r>
              <a:rPr lang="en-US" sz="4000" b="0" i="0" dirty="0">
                <a:solidFill>
                  <a:srgbClr val="000000"/>
                </a:solidFill>
                <a:effectLst/>
                <a:latin typeface="Times New Roman" panose="02020603050405020304" pitchFamily="18" charset="0"/>
                <a:cs typeface="Times New Roman" panose="02020603050405020304" pitchFamily="18" charset="0"/>
              </a:rPr>
              <a:t>.</a:t>
            </a:r>
          </a:p>
          <a:p>
            <a:pPr algn="l"/>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tăng</a:t>
            </a:r>
            <a:r>
              <a:rPr lang="en-US" sz="4000" b="0" i="0" dirty="0">
                <a:solidFill>
                  <a:srgbClr val="000000"/>
                </a:solidFill>
                <a:effectLst/>
                <a:latin typeface="Times New Roman" panose="02020603050405020304" pitchFamily="18" charset="0"/>
                <a:cs typeface="Times New Roman" panose="02020603050405020304" pitchFamily="18" charset="0"/>
              </a:rPr>
              <a:t> ma </a:t>
            </a:r>
            <a:r>
              <a:rPr lang="en-US" sz="4000" b="0" i="0" dirty="0" err="1">
                <a:solidFill>
                  <a:srgbClr val="000000"/>
                </a:solidFill>
                <a:effectLst/>
                <a:latin typeface="Times New Roman" panose="02020603050405020304" pitchFamily="18" charset="0"/>
                <a:cs typeface="Times New Roman" panose="02020603050405020304" pitchFamily="18" charset="0"/>
              </a:rPr>
              <a:t>sát</a:t>
            </a:r>
            <a:r>
              <a:rPr lang="en-US" sz="4000" b="0" i="0" dirty="0">
                <a:solidFill>
                  <a:srgbClr val="000000"/>
                </a:solidFill>
                <a:effectLs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03AB9BDF-D803-4F85-B09B-33DBD6DA201E}"/>
              </a:ext>
            </a:extLst>
          </p:cNvPr>
          <p:cNvSpPr txBox="1"/>
          <p:nvPr/>
        </p:nvSpPr>
        <p:spPr>
          <a:xfrm>
            <a:off x="577048" y="3579856"/>
            <a:ext cx="11425561" cy="2554545"/>
          </a:xfrm>
          <a:prstGeom prst="rect">
            <a:avLst/>
          </a:prstGeom>
          <a:noFill/>
        </p:spPr>
        <p:txBody>
          <a:bodyPr wrap="square">
            <a:spAutoFit/>
          </a:bodyPr>
          <a:lstStyle/>
          <a:p>
            <a:pPr algn="l"/>
            <a:r>
              <a:rPr lang="en-US" sz="4000" b="0" i="0" dirty="0">
                <a:solidFill>
                  <a:srgbClr val="000000"/>
                </a:solidFill>
                <a:effectLst/>
                <a:latin typeface="+mj-lt"/>
              </a:rPr>
              <a:t>- </a:t>
            </a:r>
            <a:r>
              <a:rPr lang="vi-VN" sz="4000" b="0" i="0" dirty="0">
                <a:solidFill>
                  <a:srgbClr val="000000"/>
                </a:solidFill>
                <a:effectLst/>
                <a:latin typeface="+mj-lt"/>
              </a:rPr>
              <a:t>Làm giảm ma sát: Lốp xe máy, xe ô tô đi lâu ngày bị mòn =&gt; giảm ma sát.</a:t>
            </a:r>
          </a:p>
          <a:p>
            <a:pPr algn="l"/>
            <a:r>
              <a:rPr lang="vi-VN" sz="4000" b="0" i="0" dirty="0">
                <a:solidFill>
                  <a:srgbClr val="000000"/>
                </a:solidFill>
                <a:effectLst/>
                <a:latin typeface="+mj-lt"/>
              </a:rPr>
              <a:t>- Làm tăng ma sát: đường đất bị trơn, rải cát lên mặt đường làm tăng ma sát nghỉ giúp ta không bị trơn trượt</a:t>
            </a:r>
          </a:p>
        </p:txBody>
      </p:sp>
      <p:sp>
        <p:nvSpPr>
          <p:cNvPr id="7" name="TextBox 6">
            <a:extLst>
              <a:ext uri="{FF2B5EF4-FFF2-40B4-BE49-F238E27FC236}">
                <a16:creationId xmlns="" xmlns:a16="http://schemas.microsoft.com/office/drawing/2014/main" id="{86BDB396-00B6-4869-B050-BD92E579C2C8}"/>
              </a:ext>
            </a:extLst>
          </p:cNvPr>
          <p:cNvSpPr txBox="1"/>
          <p:nvPr/>
        </p:nvSpPr>
        <p:spPr>
          <a:xfrm>
            <a:off x="5024760" y="2871978"/>
            <a:ext cx="2396971" cy="707886"/>
          </a:xfrm>
          <a:prstGeom prst="rect">
            <a:avLst/>
          </a:prstGeom>
          <a:noFill/>
        </p:spPr>
        <p:txBody>
          <a:bodyPr wrap="square" rtlCol="0">
            <a:spAutoFit/>
          </a:bodyPr>
          <a:lstStyle/>
          <a:p>
            <a:r>
              <a:rPr lang="en-US" sz="4000" dirty="0" err="1">
                <a:solidFill>
                  <a:srgbClr val="0070C0"/>
                </a:solidFill>
                <a:latin typeface="Times New Roman" panose="02020603050405020304" pitchFamily="18" charset="0"/>
                <a:cs typeface="Times New Roman" panose="02020603050405020304" pitchFamily="18" charset="0"/>
              </a:rPr>
              <a:t>Trả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lời</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93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4"/>
          <p:cNvSpPr>
            <a:spLocks noChangeArrowheads="1" noChangeShapeType="1" noTextEdit="1"/>
          </p:cNvSpPr>
          <p:nvPr/>
        </p:nvSpPr>
        <p:spPr bwMode="auto">
          <a:xfrm>
            <a:off x="5240867" y="228600"/>
            <a:ext cx="1765300" cy="242888"/>
          </a:xfrm>
          <a:prstGeom prst="rect">
            <a:avLst/>
          </a:prstGeom>
        </p:spPr>
        <p:txBody>
          <a:bodyPr wrap="none" fromWordArt="1">
            <a:prstTxWarp prst="textPlain">
              <a:avLst>
                <a:gd name="adj" fmla="val 50000"/>
              </a:avLst>
            </a:prstTxWarp>
          </a:bodyPr>
          <a:lstStyle/>
          <a:p>
            <a:pPr algn="ctr"/>
            <a:r>
              <a:rPr lang="en-US" sz="2800" kern="10">
                <a:ln w="9525">
                  <a:solidFill>
                    <a:srgbClr val="FF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a:cs typeface="Times New Roman"/>
              </a:rPr>
              <a:t>BÀI TẬP</a:t>
            </a:r>
          </a:p>
        </p:txBody>
      </p:sp>
      <p:sp>
        <p:nvSpPr>
          <p:cNvPr id="52227" name="Text Box 5"/>
          <p:cNvSpPr txBox="1">
            <a:spLocks noChangeArrowheads="1"/>
          </p:cNvSpPr>
          <p:nvPr/>
        </p:nvSpPr>
        <p:spPr bwMode="auto">
          <a:xfrm>
            <a:off x="789517" y="838201"/>
            <a:ext cx="1066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u="sng">
                <a:solidFill>
                  <a:srgbClr val="FF0000"/>
                </a:solidFill>
              </a:rPr>
              <a:t>Câu</a:t>
            </a:r>
            <a:r>
              <a:rPr lang="vi-VN" altLang="en-US" sz="2400" b="1" u="sng">
                <a:solidFill>
                  <a:srgbClr val="FF0000"/>
                </a:solidFill>
              </a:rPr>
              <a:t> </a:t>
            </a:r>
            <a:r>
              <a:rPr lang="en-US" altLang="en-US" sz="2400" b="1" u="sng">
                <a:solidFill>
                  <a:srgbClr val="FF0000"/>
                </a:solidFill>
              </a:rPr>
              <a:t>1:</a:t>
            </a:r>
            <a:r>
              <a:rPr lang="en-US" altLang="en-US" sz="2400" b="1"/>
              <a:t> </a:t>
            </a:r>
            <a:r>
              <a:rPr lang="en-US" altLang="en-US" sz="2400" b="1">
                <a:solidFill>
                  <a:srgbClr val="000066"/>
                </a:solidFill>
              </a:rPr>
              <a:t>Trường hợp nào sau đây lực xuất hiện </a:t>
            </a:r>
            <a:r>
              <a:rPr lang="en-US" altLang="en-US" sz="2400" b="1">
                <a:solidFill>
                  <a:srgbClr val="FF0000"/>
                </a:solidFill>
              </a:rPr>
              <a:t>không</a:t>
            </a:r>
            <a:r>
              <a:rPr lang="en-US" altLang="en-US" sz="2400" b="1">
                <a:solidFill>
                  <a:srgbClr val="000066"/>
                </a:solidFill>
              </a:rPr>
              <a:t> phải là lực ma sát?</a:t>
            </a:r>
          </a:p>
        </p:txBody>
      </p:sp>
      <p:sp>
        <p:nvSpPr>
          <p:cNvPr id="52228" name="Text Box 6"/>
          <p:cNvSpPr txBox="1">
            <a:spLocks noChangeArrowheads="1"/>
          </p:cNvSpPr>
          <p:nvPr/>
        </p:nvSpPr>
        <p:spPr bwMode="auto">
          <a:xfrm>
            <a:off x="762000" y="1676401"/>
            <a:ext cx="1066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A. Lực xuất hiện khi lốp xe trượt trên mặt đường.</a:t>
            </a:r>
          </a:p>
        </p:txBody>
      </p:sp>
      <p:sp>
        <p:nvSpPr>
          <p:cNvPr id="52229" name="Text Box 7"/>
          <p:cNvSpPr txBox="1">
            <a:spLocks noChangeArrowheads="1"/>
          </p:cNvSpPr>
          <p:nvPr/>
        </p:nvSpPr>
        <p:spPr bwMode="auto">
          <a:xfrm>
            <a:off x="762000" y="2160588"/>
            <a:ext cx="1066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B. Lực xuất hiện  làm mòn đế giầy.</a:t>
            </a:r>
          </a:p>
        </p:txBody>
      </p:sp>
      <p:sp>
        <p:nvSpPr>
          <p:cNvPr id="52230" name="Text Box 8"/>
          <p:cNvSpPr txBox="1">
            <a:spLocks noChangeArrowheads="1"/>
          </p:cNvSpPr>
          <p:nvPr/>
        </p:nvSpPr>
        <p:spPr bwMode="auto">
          <a:xfrm>
            <a:off x="789517" y="2676526"/>
            <a:ext cx="1066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C. Lực xuất hiện khi lò xo bị nén hay bị dãn.</a:t>
            </a:r>
          </a:p>
        </p:txBody>
      </p:sp>
      <p:sp>
        <p:nvSpPr>
          <p:cNvPr id="52231" name="Text Box 9"/>
          <p:cNvSpPr txBox="1">
            <a:spLocks noChangeArrowheads="1"/>
          </p:cNvSpPr>
          <p:nvPr/>
        </p:nvSpPr>
        <p:spPr bwMode="auto">
          <a:xfrm>
            <a:off x="762000" y="3078163"/>
            <a:ext cx="10668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200" b="1">
                <a:solidFill>
                  <a:srgbClr val="000066"/>
                </a:solidFill>
              </a:rPr>
              <a:t>D. Lực xuất hiện giữa dây curoa với bánh xe truyền chuyển động.</a:t>
            </a:r>
          </a:p>
        </p:txBody>
      </p:sp>
      <p:sp>
        <p:nvSpPr>
          <p:cNvPr id="52232" name="Text Box 15"/>
          <p:cNvSpPr txBox="1">
            <a:spLocks noChangeArrowheads="1"/>
          </p:cNvSpPr>
          <p:nvPr/>
        </p:nvSpPr>
        <p:spPr bwMode="auto">
          <a:xfrm>
            <a:off x="762000" y="3657601"/>
            <a:ext cx="1066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u="sng">
                <a:solidFill>
                  <a:srgbClr val="FF0000"/>
                </a:solidFill>
              </a:rPr>
              <a:t>Câu</a:t>
            </a:r>
            <a:r>
              <a:rPr lang="vi-VN" altLang="en-US" sz="2400" b="1" u="sng">
                <a:solidFill>
                  <a:srgbClr val="FF0000"/>
                </a:solidFill>
              </a:rPr>
              <a:t> </a:t>
            </a:r>
            <a:r>
              <a:rPr lang="en-US" altLang="en-US" sz="2400" b="1" u="sng">
                <a:solidFill>
                  <a:srgbClr val="FF0000"/>
                </a:solidFill>
              </a:rPr>
              <a:t>2:</a:t>
            </a:r>
            <a:r>
              <a:rPr lang="en-US" altLang="en-US" sz="2400" b="1"/>
              <a:t> </a:t>
            </a:r>
            <a:r>
              <a:rPr lang="en-US" altLang="en-US" sz="2400" b="1">
                <a:solidFill>
                  <a:srgbClr val="000066"/>
                </a:solidFill>
              </a:rPr>
              <a:t>Lực ma sát trượt xuất hiện trong trường hợp nào sau đây?</a:t>
            </a:r>
          </a:p>
        </p:txBody>
      </p:sp>
      <p:sp>
        <p:nvSpPr>
          <p:cNvPr id="52233" name="Text Box 16"/>
          <p:cNvSpPr txBox="1">
            <a:spLocks noChangeArrowheads="1"/>
          </p:cNvSpPr>
          <p:nvPr/>
        </p:nvSpPr>
        <p:spPr bwMode="auto">
          <a:xfrm>
            <a:off x="838200" y="4473576"/>
            <a:ext cx="1066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A. Ma sát giữa các viên bi với ổ trục xe đạp, xe máy.</a:t>
            </a:r>
          </a:p>
        </p:txBody>
      </p:sp>
      <p:sp>
        <p:nvSpPr>
          <p:cNvPr id="52234" name="Text Box 17"/>
          <p:cNvSpPr txBox="1">
            <a:spLocks noChangeArrowheads="1"/>
          </p:cNvSpPr>
          <p:nvPr/>
        </p:nvSpPr>
        <p:spPr bwMode="auto">
          <a:xfrm>
            <a:off x="766233" y="4918076"/>
            <a:ext cx="1066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B. Ma sát giữa cốc nước đăt trên mặt bàn với mặt bàn.</a:t>
            </a:r>
          </a:p>
        </p:txBody>
      </p:sp>
      <p:sp>
        <p:nvSpPr>
          <p:cNvPr id="52235" name="Text Box 18"/>
          <p:cNvSpPr txBox="1">
            <a:spLocks noChangeArrowheads="1"/>
          </p:cNvSpPr>
          <p:nvPr/>
        </p:nvSpPr>
        <p:spPr bwMode="auto">
          <a:xfrm>
            <a:off x="789517" y="5353051"/>
            <a:ext cx="1066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C. Ma sát giữa lốp xe với mặt đường khi xe chuyển động.</a:t>
            </a:r>
          </a:p>
        </p:txBody>
      </p:sp>
      <p:sp>
        <p:nvSpPr>
          <p:cNvPr id="52236" name="Text Box 19"/>
          <p:cNvSpPr txBox="1">
            <a:spLocks noChangeArrowheads="1"/>
          </p:cNvSpPr>
          <p:nvPr/>
        </p:nvSpPr>
        <p:spPr bwMode="auto">
          <a:xfrm>
            <a:off x="859367" y="5815013"/>
            <a:ext cx="1066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400" b="1">
                <a:solidFill>
                  <a:srgbClr val="000066"/>
                </a:solidFill>
              </a:rPr>
              <a:t>D. Ma sát giữa ma phanh với vành xe khi bóp nhẹ phanh.</a:t>
            </a:r>
          </a:p>
        </p:txBody>
      </p:sp>
      <p:sp>
        <p:nvSpPr>
          <p:cNvPr id="52237" name="Text Box 21"/>
          <p:cNvSpPr txBox="1">
            <a:spLocks noChangeArrowheads="1"/>
          </p:cNvSpPr>
          <p:nvPr/>
        </p:nvSpPr>
        <p:spPr bwMode="auto">
          <a:xfrm>
            <a:off x="812800" y="452438"/>
            <a:ext cx="11176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eaLnBrk="1" hangingPunct="1">
              <a:spcBef>
                <a:spcPct val="50000"/>
              </a:spcBef>
            </a:pPr>
            <a:r>
              <a:rPr lang="en-US" altLang="en-US" sz="2200" b="1">
                <a:solidFill>
                  <a:srgbClr val="0000FF"/>
                </a:solidFill>
              </a:rPr>
              <a:t>Khoanh tròn chữ cái đứng trước câu trả lời mà em chọn là “Đúng” </a:t>
            </a:r>
            <a:endParaRPr lang="en-US" altLang="en-US" sz="2400" b="1">
              <a:solidFill>
                <a:srgbClr val="0000FF"/>
              </a:solidFill>
            </a:endParaRPr>
          </a:p>
        </p:txBody>
      </p:sp>
      <p:sp>
        <p:nvSpPr>
          <p:cNvPr id="118807" name="Oval 23"/>
          <p:cNvSpPr>
            <a:spLocks noChangeArrowheads="1"/>
          </p:cNvSpPr>
          <p:nvPr/>
        </p:nvSpPr>
        <p:spPr bwMode="auto">
          <a:xfrm>
            <a:off x="812800" y="2743201"/>
            <a:ext cx="508000" cy="3397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Arial" charset="0"/>
            </a:endParaRPr>
          </a:p>
        </p:txBody>
      </p:sp>
      <p:sp>
        <p:nvSpPr>
          <p:cNvPr id="118809" name="Oval 25"/>
          <p:cNvSpPr>
            <a:spLocks noChangeArrowheads="1"/>
          </p:cNvSpPr>
          <p:nvPr/>
        </p:nvSpPr>
        <p:spPr bwMode="auto">
          <a:xfrm>
            <a:off x="838201" y="5897564"/>
            <a:ext cx="546100" cy="415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tLang="en-US">
              <a:latin typeface="Arial" charset="0"/>
            </a:endParaRPr>
          </a:p>
        </p:txBody>
      </p:sp>
    </p:spTree>
    <p:extLst>
      <p:ext uri="{BB962C8B-B14F-4D97-AF65-F5344CB8AC3E}">
        <p14:creationId xmlns:p14="http://schemas.microsoft.com/office/powerpoint/2010/main" val="3086668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8807"/>
                                        </p:tgtEl>
                                        <p:attrNameLst>
                                          <p:attrName>style.visibility</p:attrName>
                                        </p:attrNameLst>
                                      </p:cBhvr>
                                      <p:to>
                                        <p:strVal val="visible"/>
                                      </p:to>
                                    </p:set>
                                    <p:animEffect transition="in" filter="blinds(horizontal)">
                                      <p:cBhvr>
                                        <p:cTn id="7" dur="500"/>
                                        <p:tgtEl>
                                          <p:spTgt spid="1188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8809"/>
                                        </p:tgtEl>
                                        <p:attrNameLst>
                                          <p:attrName>style.visibility</p:attrName>
                                        </p:attrNameLst>
                                      </p:cBhvr>
                                      <p:to>
                                        <p:strVal val="visible"/>
                                      </p:to>
                                    </p:set>
                                    <p:animEffect transition="in" filter="blinds(horizontal)">
                                      <p:cBhvr>
                                        <p:cTn id="12" dur="500"/>
                                        <p:tgtEl>
                                          <p:spTgt spid="118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07" grpId="0" animBg="1"/>
      <p:bldP spid="11880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F58004B-3676-4484-99FE-C67B00DB2F97}"/>
              </a:ext>
            </a:extLst>
          </p:cNvPr>
          <p:cNvSpPr txBox="1"/>
          <p:nvPr/>
        </p:nvSpPr>
        <p:spPr>
          <a:xfrm>
            <a:off x="534879" y="483769"/>
            <a:ext cx="10899560" cy="2554545"/>
          </a:xfrm>
          <a:prstGeom prst="rect">
            <a:avLst/>
          </a:prstGeom>
          <a:noFill/>
        </p:spPr>
        <p:txBody>
          <a:bodyPr wrap="square">
            <a:spAutoFit/>
          </a:bodyPr>
          <a:lstStyle/>
          <a:p>
            <a:pPr algn="l"/>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2: Đ</a:t>
            </a:r>
            <a:r>
              <a:rPr lang="vi-VN" sz="4000" b="0" i="0" dirty="0">
                <a:solidFill>
                  <a:srgbClr val="000000"/>
                </a:solidFill>
                <a:effectLst/>
                <a:latin typeface="Times New Roman" panose="02020603050405020304" pitchFamily="18" charset="0"/>
                <a:cs typeface="Times New Roman" panose="02020603050405020304" pitchFamily="18" charset="0"/>
              </a:rPr>
              <a:t>ề xuất cách làm giảm tác hại của lực ma sát trong các trường hợp sau:</a:t>
            </a:r>
          </a:p>
          <a:p>
            <a:pPr algn="l"/>
            <a:r>
              <a:rPr lang="vi-VN" sz="4000" b="0" i="0" dirty="0">
                <a:solidFill>
                  <a:srgbClr val="000000"/>
                </a:solidFill>
                <a:effectLst/>
                <a:latin typeface="Times New Roman" panose="02020603050405020304" pitchFamily="18" charset="0"/>
                <a:cs typeface="Times New Roman" panose="02020603050405020304" pitchFamily="18" charset="0"/>
              </a:rPr>
              <a:t>a) Đẩy một thùng hàng trên mặt sàn.</a:t>
            </a:r>
          </a:p>
          <a:p>
            <a:pPr algn="l"/>
            <a:r>
              <a:rPr lang="vi-VN" sz="4000" b="0" i="0" dirty="0">
                <a:solidFill>
                  <a:srgbClr val="000000"/>
                </a:solidFill>
                <a:effectLst/>
                <a:latin typeface="Times New Roman" panose="02020603050405020304" pitchFamily="18" charset="0"/>
                <a:cs typeface="Times New Roman" panose="02020603050405020304" pitchFamily="18" charset="0"/>
              </a:rPr>
              <a:t>b) Xe đạp chuyển động trên đường.</a:t>
            </a:r>
          </a:p>
        </p:txBody>
      </p:sp>
      <p:sp>
        <p:nvSpPr>
          <p:cNvPr id="5" name="TextBox 4">
            <a:extLst>
              <a:ext uri="{FF2B5EF4-FFF2-40B4-BE49-F238E27FC236}">
                <a16:creationId xmlns="" xmlns:a16="http://schemas.microsoft.com/office/drawing/2014/main" id="{327A11FD-0E1D-4EAE-AF1F-3A6CF8762887}"/>
              </a:ext>
            </a:extLst>
          </p:cNvPr>
          <p:cNvSpPr txBox="1"/>
          <p:nvPr/>
        </p:nvSpPr>
        <p:spPr>
          <a:xfrm>
            <a:off x="534879" y="3712525"/>
            <a:ext cx="11272422" cy="2554545"/>
          </a:xfrm>
          <a:prstGeom prst="rect">
            <a:avLst/>
          </a:prstGeom>
          <a:noFill/>
        </p:spPr>
        <p:txBody>
          <a:bodyPr wrap="square">
            <a:spAutoFit/>
          </a:bodyPr>
          <a:lstStyle/>
          <a:p>
            <a:pPr marL="514350" indent="-514350" algn="l">
              <a:buAutoNum type="alphaLcParenR"/>
            </a:pPr>
            <a:r>
              <a:rPr lang="vi-VN" sz="4000" b="0" i="0" dirty="0">
                <a:solidFill>
                  <a:srgbClr val="000000"/>
                </a:solidFill>
                <a:effectLst/>
                <a:latin typeface="+mj-lt"/>
              </a:rPr>
              <a:t>Để thùng hàng lên giá đẩy có gắn bánh lăn.</a:t>
            </a:r>
          </a:p>
          <a:p>
            <a:pPr algn="l"/>
            <a:r>
              <a:rPr lang="vi-VN" sz="4000" b="0" i="0" dirty="0">
                <a:solidFill>
                  <a:srgbClr val="000000"/>
                </a:solidFill>
                <a:effectLst/>
                <a:latin typeface="+mj-lt"/>
              </a:rPr>
              <a:t>b) Thay lốp xe khi lốp bị mòn để tránh bị trơn trượt và đảm bảo phanh xe luôn hoạt động tốt để đảm bảo an toàn.</a:t>
            </a:r>
          </a:p>
        </p:txBody>
      </p:sp>
      <p:sp>
        <p:nvSpPr>
          <p:cNvPr id="6" name="TextBox 5">
            <a:extLst>
              <a:ext uri="{FF2B5EF4-FFF2-40B4-BE49-F238E27FC236}">
                <a16:creationId xmlns="" xmlns:a16="http://schemas.microsoft.com/office/drawing/2014/main" id="{22350A29-322B-45C9-AF99-79C307344C21}"/>
              </a:ext>
            </a:extLst>
          </p:cNvPr>
          <p:cNvSpPr txBox="1"/>
          <p:nvPr/>
        </p:nvSpPr>
        <p:spPr>
          <a:xfrm>
            <a:off x="4489880" y="2959421"/>
            <a:ext cx="2396971" cy="707886"/>
          </a:xfrm>
          <a:prstGeom prst="rect">
            <a:avLst/>
          </a:prstGeom>
          <a:noFill/>
        </p:spPr>
        <p:txBody>
          <a:bodyPr wrap="square" rtlCol="0">
            <a:spAutoFit/>
          </a:bodyPr>
          <a:lstStyle/>
          <a:p>
            <a:r>
              <a:rPr lang="en-US" sz="4000" dirty="0" err="1">
                <a:solidFill>
                  <a:srgbClr val="0070C0"/>
                </a:solidFill>
                <a:latin typeface="Times New Roman" panose="02020603050405020304" pitchFamily="18" charset="0"/>
                <a:cs typeface="Times New Roman" panose="02020603050405020304" pitchFamily="18" charset="0"/>
              </a:rPr>
              <a:t>Trả</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lời</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0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EB82DA4-43F7-4ECE-804B-0824F7AE54F3}"/>
              </a:ext>
            </a:extLst>
          </p:cNvPr>
          <p:cNvSpPr txBox="1"/>
          <p:nvPr/>
        </p:nvSpPr>
        <p:spPr>
          <a:xfrm>
            <a:off x="410592" y="151179"/>
            <a:ext cx="11520996" cy="5632311"/>
          </a:xfrm>
          <a:prstGeom prst="rect">
            <a:avLst/>
          </a:prstGeom>
          <a:noFill/>
        </p:spPr>
        <p:txBody>
          <a:bodyPr wrap="square">
            <a:spAutoFit/>
          </a:bodyPr>
          <a:lstStyle/>
          <a:p>
            <a:pPr algn="l"/>
            <a:r>
              <a:rPr lang="en-US" sz="4500" b="0" i="0" dirty="0" err="1">
                <a:effectLst/>
                <a:latin typeface="Times New Roman" panose="02020603050405020304" pitchFamily="18" charset="0"/>
                <a:cs typeface="Times New Roman" panose="02020603050405020304" pitchFamily="18" charset="0"/>
              </a:rPr>
              <a:t>Câu</a:t>
            </a:r>
            <a:r>
              <a:rPr lang="en-US" sz="4500" b="0" i="0" dirty="0">
                <a:effectLst/>
                <a:latin typeface="Times New Roman" panose="02020603050405020304" pitchFamily="18" charset="0"/>
                <a:cs typeface="Times New Roman" panose="02020603050405020304" pitchFamily="18" charset="0"/>
              </a:rPr>
              <a:t> 3:</a:t>
            </a:r>
          </a:p>
          <a:p>
            <a:pPr algn="l"/>
            <a:r>
              <a:rPr lang="vi-VN" sz="4500" b="0" i="0" dirty="0">
                <a:effectLst/>
                <a:latin typeface="Times New Roman" panose="02020603050405020304" pitchFamily="18" charset="0"/>
                <a:cs typeface="Times New Roman" panose="02020603050405020304" pitchFamily="18" charset="0"/>
              </a:rPr>
              <a:t>1. Em hãy cho biết trong các hiện tượng sau đây, ma sát có lợi hay hại:</a:t>
            </a:r>
          </a:p>
          <a:p>
            <a:pPr algn="l"/>
            <a:r>
              <a:rPr lang="vi-VN" sz="4500" b="0" i="0" dirty="0">
                <a:effectLst/>
                <a:latin typeface="Times New Roman" panose="02020603050405020304" pitchFamily="18" charset="0"/>
                <a:cs typeface="Times New Roman" panose="02020603050405020304" pitchFamily="18" charset="0"/>
              </a:rPr>
              <a:t>a) Khi đi trên sàn nhẵn mới lau ướt </a:t>
            </a:r>
            <a:r>
              <a:rPr lang="en-US" sz="4500" b="0" i="0" dirty="0">
                <a:effectLst/>
                <a:latin typeface="Times New Roman" panose="02020603050405020304" pitchFamily="18" charset="0"/>
                <a:cs typeface="Times New Roman" panose="02020603050405020304" pitchFamily="18" charset="0"/>
              </a:rPr>
              <a:t>d</a:t>
            </a:r>
            <a:r>
              <a:rPr lang="vi-VN" sz="4500" b="0" i="0" dirty="0">
                <a:effectLst/>
                <a:latin typeface="Times New Roman" panose="02020603050405020304" pitchFamily="18" charset="0"/>
                <a:cs typeface="Times New Roman" panose="02020603050405020304" pitchFamily="18" charset="0"/>
              </a:rPr>
              <a:t>ễ bị ngã.</a:t>
            </a:r>
          </a:p>
          <a:p>
            <a:pPr algn="l"/>
            <a:r>
              <a:rPr lang="vi-VN" sz="4500" b="0" i="0" dirty="0">
                <a:effectLst/>
                <a:latin typeface="Times New Roman" panose="02020603050405020304" pitchFamily="18" charset="0"/>
                <a:cs typeface="Times New Roman" panose="02020603050405020304" pitchFamily="18" charset="0"/>
              </a:rPr>
              <a:t>b) Bảng trơn, viết phần không rõ chữ.</a:t>
            </a:r>
          </a:p>
          <a:p>
            <a:pPr algn="l"/>
            <a:r>
              <a:rPr lang="vi-VN" sz="4500" b="0" i="0" dirty="0">
                <a:effectLst/>
                <a:latin typeface="Times New Roman" panose="02020603050405020304" pitchFamily="18" charset="0"/>
                <a:cs typeface="Times New Roman" panose="02020603050405020304" pitchFamily="18" charset="0"/>
              </a:rPr>
              <a:t>2. Phải làm thế nào để tăng ma sát có lợi hay giảm ma sát có hại trong các trường hợp trên? </a:t>
            </a:r>
            <a:endParaRPr lang="en-US" sz="4500" b="0" i="0" dirty="0">
              <a:effectLst/>
              <a:latin typeface="Times New Roman" panose="02020603050405020304" pitchFamily="18" charset="0"/>
              <a:cs typeface="Times New Roman" panose="02020603050405020304" pitchFamily="18" charset="0"/>
            </a:endParaRPr>
          </a:p>
          <a:p>
            <a:pPr algn="l"/>
            <a:r>
              <a:rPr lang="vi-VN" sz="4500" b="0" i="0" dirty="0">
                <a:effectLst/>
                <a:latin typeface="Times New Roman" panose="02020603050405020304" pitchFamily="18" charset="0"/>
                <a:cs typeface="Times New Roman" panose="02020603050405020304" pitchFamily="18" charset="0"/>
              </a:rPr>
              <a:t>V</a:t>
            </a:r>
            <a:r>
              <a:rPr lang="en-US" sz="4500" dirty="0">
                <a:latin typeface="Times New Roman" panose="02020603050405020304" pitchFamily="18" charset="0"/>
                <a:cs typeface="Times New Roman" panose="02020603050405020304" pitchFamily="18" charset="0"/>
              </a:rPr>
              <a:t>ì</a:t>
            </a:r>
            <a:r>
              <a:rPr lang="vi-VN" sz="4500" b="0" i="0" dirty="0">
                <a:effectLst/>
                <a:latin typeface="Times New Roman" panose="02020603050405020304" pitchFamily="18" charset="0"/>
                <a:cs typeface="Times New Roman" panose="02020603050405020304" pitchFamily="18" charset="0"/>
              </a:rPr>
              <a:t> sao?</a:t>
            </a:r>
          </a:p>
        </p:txBody>
      </p:sp>
    </p:spTree>
    <p:extLst>
      <p:ext uri="{BB962C8B-B14F-4D97-AF65-F5344CB8AC3E}">
        <p14:creationId xmlns:p14="http://schemas.microsoft.com/office/powerpoint/2010/main" val="463245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02972A8-0EF3-4262-A1BC-3638D101E151}"/>
              </a:ext>
            </a:extLst>
          </p:cNvPr>
          <p:cNvSpPr txBox="1"/>
          <p:nvPr/>
        </p:nvSpPr>
        <p:spPr>
          <a:xfrm>
            <a:off x="392837" y="243067"/>
            <a:ext cx="10562208" cy="630942"/>
          </a:xfrm>
          <a:prstGeom prst="rect">
            <a:avLst/>
          </a:prstGeom>
          <a:noFill/>
        </p:spPr>
        <p:txBody>
          <a:bodyPr wrap="square">
            <a:spAutoFit/>
          </a:bodyPr>
          <a:lstStyle/>
          <a:p>
            <a:pPr algn="l"/>
            <a:r>
              <a:rPr lang="vi-VN" sz="3500" b="0" i="0" dirty="0">
                <a:effectLst/>
                <a:latin typeface="+mj-lt"/>
                <a:cs typeface="Times New Roman" panose="02020603050405020304" pitchFamily="18" charset="0"/>
              </a:rPr>
              <a:t>a) Khi đi trên sàn nhẵn mới lau ướt </a:t>
            </a:r>
            <a:r>
              <a:rPr lang="en-US" sz="3500" b="0" i="0" dirty="0">
                <a:effectLst/>
                <a:latin typeface="+mj-lt"/>
                <a:cs typeface="Times New Roman" panose="02020603050405020304" pitchFamily="18" charset="0"/>
              </a:rPr>
              <a:t>d</a:t>
            </a:r>
            <a:r>
              <a:rPr lang="vi-VN" sz="3500" b="0" i="0" dirty="0">
                <a:effectLst/>
                <a:latin typeface="+mj-lt"/>
                <a:cs typeface="Times New Roman" panose="02020603050405020304" pitchFamily="18" charset="0"/>
              </a:rPr>
              <a:t>ễ bị ngã.</a:t>
            </a:r>
          </a:p>
        </p:txBody>
      </p:sp>
      <p:sp>
        <p:nvSpPr>
          <p:cNvPr id="5" name="TextBox 4">
            <a:extLst>
              <a:ext uri="{FF2B5EF4-FFF2-40B4-BE49-F238E27FC236}">
                <a16:creationId xmlns="" xmlns:a16="http://schemas.microsoft.com/office/drawing/2014/main" id="{3D09BAA9-DA03-498B-AC5C-1FEFD8820CDF}"/>
              </a:ext>
            </a:extLst>
          </p:cNvPr>
          <p:cNvSpPr txBox="1"/>
          <p:nvPr/>
        </p:nvSpPr>
        <p:spPr>
          <a:xfrm>
            <a:off x="392837" y="797288"/>
            <a:ext cx="11406326" cy="1708160"/>
          </a:xfrm>
          <a:prstGeom prst="rect">
            <a:avLst/>
          </a:prstGeom>
          <a:noFill/>
        </p:spPr>
        <p:txBody>
          <a:bodyPr wrap="square">
            <a:spAutoFit/>
          </a:bodyPr>
          <a:lstStyle/>
          <a:p>
            <a:r>
              <a:rPr lang="en-US" sz="3500" dirty="0">
                <a:solidFill>
                  <a:srgbClr val="383838"/>
                </a:solidFill>
                <a:latin typeface="+mj-lt"/>
              </a:rPr>
              <a:t>=&gt; </a:t>
            </a:r>
            <a:r>
              <a:rPr lang="vi-VN" sz="3500" b="0" i="0" dirty="0">
                <a:solidFill>
                  <a:srgbClr val="383838"/>
                </a:solidFill>
                <a:effectLst/>
                <a:latin typeface="+mj-lt"/>
              </a:rPr>
              <a:t>Sàn mới lau rất trơn, vì vậy khi đi trên sàn mới lau thì ma sát nghỉ giữa bàn chân với đá hoa nhỏ, làm người dễ trượt ngã. Lực ma sát trong trường hợp này là có lợi</a:t>
            </a:r>
            <a:endParaRPr lang="en-US" sz="3500" dirty="0">
              <a:latin typeface="+mj-lt"/>
            </a:endParaRPr>
          </a:p>
        </p:txBody>
      </p:sp>
      <p:sp>
        <p:nvSpPr>
          <p:cNvPr id="7" name="TextBox 6">
            <a:extLst>
              <a:ext uri="{FF2B5EF4-FFF2-40B4-BE49-F238E27FC236}">
                <a16:creationId xmlns="" xmlns:a16="http://schemas.microsoft.com/office/drawing/2014/main" id="{E3A0C824-4A2C-42C9-845D-DF25CD089751}"/>
              </a:ext>
            </a:extLst>
          </p:cNvPr>
          <p:cNvSpPr txBox="1"/>
          <p:nvPr/>
        </p:nvSpPr>
        <p:spPr>
          <a:xfrm>
            <a:off x="392837" y="2409369"/>
            <a:ext cx="10313633" cy="630942"/>
          </a:xfrm>
          <a:prstGeom prst="rect">
            <a:avLst/>
          </a:prstGeom>
          <a:noFill/>
        </p:spPr>
        <p:txBody>
          <a:bodyPr wrap="square">
            <a:spAutoFit/>
          </a:bodyPr>
          <a:lstStyle/>
          <a:p>
            <a:pPr algn="l"/>
            <a:r>
              <a:rPr lang="vi-VN" sz="3500" b="0" i="0" dirty="0">
                <a:effectLst/>
                <a:latin typeface="+mj-lt"/>
                <a:cs typeface="Times New Roman" panose="02020603050405020304" pitchFamily="18" charset="0"/>
              </a:rPr>
              <a:t>b) Bảng trơn, viết ph</a:t>
            </a:r>
            <a:r>
              <a:rPr lang="en-US" sz="3500" dirty="0">
                <a:latin typeface="+mj-lt"/>
                <a:cs typeface="Times New Roman" panose="02020603050405020304" pitchFamily="18" charset="0"/>
              </a:rPr>
              <a:t>ấ</a:t>
            </a:r>
            <a:r>
              <a:rPr lang="vi-VN" sz="3500" b="0" i="0" dirty="0">
                <a:effectLst/>
                <a:latin typeface="+mj-lt"/>
                <a:cs typeface="Times New Roman" panose="02020603050405020304" pitchFamily="18" charset="0"/>
              </a:rPr>
              <a:t>n không rõ chữ.</a:t>
            </a:r>
          </a:p>
        </p:txBody>
      </p:sp>
      <p:sp>
        <p:nvSpPr>
          <p:cNvPr id="9" name="TextBox 8">
            <a:extLst>
              <a:ext uri="{FF2B5EF4-FFF2-40B4-BE49-F238E27FC236}">
                <a16:creationId xmlns="" xmlns:a16="http://schemas.microsoft.com/office/drawing/2014/main" id="{ADF97217-A1DE-43A1-9FE0-5420CE6D6DED}"/>
              </a:ext>
            </a:extLst>
          </p:cNvPr>
          <p:cNvSpPr txBox="1"/>
          <p:nvPr/>
        </p:nvSpPr>
        <p:spPr>
          <a:xfrm>
            <a:off x="392837" y="3040311"/>
            <a:ext cx="11406326" cy="1708160"/>
          </a:xfrm>
          <a:prstGeom prst="rect">
            <a:avLst/>
          </a:prstGeom>
          <a:noFill/>
        </p:spPr>
        <p:txBody>
          <a:bodyPr wrap="square">
            <a:spAutoFit/>
          </a:bodyPr>
          <a:lstStyle/>
          <a:p>
            <a:r>
              <a:rPr lang="en-US" sz="3500" dirty="0">
                <a:solidFill>
                  <a:srgbClr val="383838"/>
                </a:solidFill>
                <a:latin typeface="+mj-lt"/>
              </a:rPr>
              <a:t>=&gt; </a:t>
            </a:r>
            <a:r>
              <a:rPr lang="vi-VN" sz="3500" b="0" i="0" dirty="0">
                <a:solidFill>
                  <a:srgbClr val="383838"/>
                </a:solidFill>
                <a:effectLst/>
                <a:latin typeface="+mj-lt"/>
              </a:rPr>
              <a:t>Bảng trơn thì phấn dễ trượt trên bảng, nên lượng phấn bám vào bảng không nhiều, nên khi viết không rõ chữ. Lực ma sát trong trường hợp này lực ma sát có lợi.</a:t>
            </a:r>
            <a:endParaRPr lang="en-US" sz="3500" dirty="0">
              <a:latin typeface="+mj-lt"/>
            </a:endParaRPr>
          </a:p>
        </p:txBody>
      </p:sp>
      <p:sp>
        <p:nvSpPr>
          <p:cNvPr id="11" name="TextBox 10">
            <a:extLst>
              <a:ext uri="{FF2B5EF4-FFF2-40B4-BE49-F238E27FC236}">
                <a16:creationId xmlns="" xmlns:a16="http://schemas.microsoft.com/office/drawing/2014/main" id="{D0030354-35F7-4458-94C4-572EEB3146B7}"/>
              </a:ext>
            </a:extLst>
          </p:cNvPr>
          <p:cNvSpPr txBox="1"/>
          <p:nvPr/>
        </p:nvSpPr>
        <p:spPr>
          <a:xfrm>
            <a:off x="295182" y="4781484"/>
            <a:ext cx="11896818" cy="1708160"/>
          </a:xfrm>
          <a:prstGeom prst="rect">
            <a:avLst/>
          </a:prstGeom>
          <a:noFill/>
        </p:spPr>
        <p:txBody>
          <a:bodyPr wrap="square">
            <a:spAutoFit/>
          </a:bodyPr>
          <a:lstStyle/>
          <a:p>
            <a:pPr algn="l"/>
            <a:r>
              <a:rPr lang="en-US" sz="3500" b="0" i="0" dirty="0">
                <a:solidFill>
                  <a:srgbClr val="383838"/>
                </a:solidFill>
                <a:effectLst/>
                <a:latin typeface="Times New Roman" panose="02020603050405020304" pitchFamily="18" charset="0"/>
                <a:cs typeface="Times New Roman" panose="02020603050405020304" pitchFamily="18" charset="0"/>
              </a:rPr>
              <a:t>2. </a:t>
            </a:r>
            <a:r>
              <a:rPr lang="en-US" sz="3500" b="0" i="0" dirty="0" err="1">
                <a:solidFill>
                  <a:srgbClr val="383838"/>
                </a:solidFill>
                <a:effectLst/>
                <a:latin typeface="Times New Roman" panose="02020603050405020304" pitchFamily="18" charset="0"/>
                <a:cs typeface="Times New Roman" panose="02020603050405020304" pitchFamily="18" charset="0"/>
              </a:rPr>
              <a:t>Một</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số</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biện</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pháp</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hạn</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chế</a:t>
            </a:r>
            <a:r>
              <a:rPr lang="en-US" sz="3500" b="0" i="0" dirty="0">
                <a:solidFill>
                  <a:srgbClr val="383838"/>
                </a:solidFill>
                <a:effectLst/>
                <a:latin typeface="Times New Roman" panose="02020603050405020304" pitchFamily="18" charset="0"/>
                <a:cs typeface="Times New Roman" panose="02020603050405020304" pitchFamily="18" charset="0"/>
              </a:rPr>
              <a:t> ma </a:t>
            </a:r>
            <a:r>
              <a:rPr lang="en-US" sz="3500" b="0" i="0" dirty="0" err="1">
                <a:solidFill>
                  <a:srgbClr val="383838"/>
                </a:solidFill>
                <a:effectLst/>
                <a:latin typeface="Times New Roman" panose="02020603050405020304" pitchFamily="18" charset="0"/>
                <a:cs typeface="Times New Roman" panose="02020603050405020304" pitchFamily="18" charset="0"/>
              </a:rPr>
              <a:t>sát</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có</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hại</a:t>
            </a:r>
            <a:r>
              <a:rPr lang="en-US" sz="3500" b="0" i="0" dirty="0">
                <a:solidFill>
                  <a:srgbClr val="383838"/>
                </a:solidFill>
                <a:effectLst/>
                <a:latin typeface="Times New Roman" panose="02020603050405020304" pitchFamily="18" charset="0"/>
                <a:cs typeface="Times New Roman" panose="02020603050405020304" pitchFamily="18" charset="0"/>
              </a:rPr>
              <a:t>:</a:t>
            </a:r>
          </a:p>
          <a:p>
            <a:pPr algn="l"/>
            <a:r>
              <a:rPr lang="en-US" sz="3500" b="0" i="0" dirty="0">
                <a:solidFill>
                  <a:srgbClr val="383838"/>
                </a:solidFill>
                <a:effectLst/>
                <a:latin typeface="Times New Roman" panose="02020603050405020304" pitchFamily="18" charset="0"/>
                <a:cs typeface="Times New Roman" panose="02020603050405020304" pitchFamily="18" charset="0"/>
              </a:rPr>
              <a:t>a. </a:t>
            </a:r>
            <a:r>
              <a:rPr lang="en-US" sz="3500" b="0" i="0" dirty="0" err="1">
                <a:solidFill>
                  <a:srgbClr val="383838"/>
                </a:solidFill>
                <a:effectLst/>
                <a:latin typeface="Times New Roman" panose="02020603050405020304" pitchFamily="18" charset="0"/>
                <a:cs typeface="Times New Roman" panose="02020603050405020304" pitchFamily="18" charset="0"/>
              </a:rPr>
              <a:t>Đi</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dép</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hoặc</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giày</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có</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khía</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sâu</a:t>
            </a:r>
            <a:endParaRPr lang="en-US" sz="3500" b="0" i="0" dirty="0">
              <a:solidFill>
                <a:srgbClr val="383838"/>
              </a:solidFill>
              <a:effectLst/>
              <a:latin typeface="Times New Roman" panose="02020603050405020304" pitchFamily="18" charset="0"/>
              <a:cs typeface="Times New Roman" panose="02020603050405020304" pitchFamily="18" charset="0"/>
            </a:endParaRPr>
          </a:p>
          <a:p>
            <a:pPr algn="l"/>
            <a:r>
              <a:rPr lang="en-US" sz="3500" b="0" i="0" dirty="0">
                <a:solidFill>
                  <a:srgbClr val="383838"/>
                </a:solidFill>
                <a:effectLst/>
                <a:latin typeface="Times New Roman" panose="02020603050405020304" pitchFamily="18" charset="0"/>
                <a:cs typeface="Times New Roman" panose="02020603050405020304" pitchFamily="18" charset="0"/>
              </a:rPr>
              <a:t>b. </a:t>
            </a:r>
            <a:r>
              <a:rPr lang="en-US" sz="3500" b="0" i="0" dirty="0" err="1">
                <a:solidFill>
                  <a:srgbClr val="383838"/>
                </a:solidFill>
                <a:effectLst/>
                <a:latin typeface="Times New Roman" panose="02020603050405020304" pitchFamily="18" charset="0"/>
                <a:cs typeface="Times New Roman" panose="02020603050405020304" pitchFamily="18" charset="0"/>
              </a:rPr>
              <a:t>Để</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khô</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bảng</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lau</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bảng</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bằng</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giẻ</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ẩm</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và</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lau</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lại</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bằng</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giẻ</a:t>
            </a:r>
            <a:r>
              <a:rPr lang="en-US" sz="3500" b="0" i="0" dirty="0">
                <a:solidFill>
                  <a:srgbClr val="383838"/>
                </a:solidFill>
                <a:effectLst/>
                <a:latin typeface="Times New Roman" panose="02020603050405020304" pitchFamily="18" charset="0"/>
                <a:cs typeface="Times New Roman" panose="02020603050405020304" pitchFamily="18" charset="0"/>
              </a:rPr>
              <a:t> </a:t>
            </a:r>
            <a:r>
              <a:rPr lang="en-US" sz="3500" b="0" i="0" dirty="0" err="1">
                <a:solidFill>
                  <a:srgbClr val="383838"/>
                </a:solidFill>
                <a:effectLst/>
                <a:latin typeface="Times New Roman" panose="02020603050405020304" pitchFamily="18" charset="0"/>
                <a:cs typeface="Times New Roman" panose="02020603050405020304" pitchFamily="18" charset="0"/>
              </a:rPr>
              <a:t>khô</a:t>
            </a:r>
            <a:endParaRPr lang="en-US" sz="3500" b="0" i="0" dirty="0">
              <a:solidFill>
                <a:srgbClr val="383838"/>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07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5A025CC5-F2E6-4844-9436-AD848A1B14D6}"/>
              </a:ext>
            </a:extLst>
          </p:cNvPr>
          <p:cNvSpPr txBox="1"/>
          <p:nvPr/>
        </p:nvSpPr>
        <p:spPr>
          <a:xfrm>
            <a:off x="608114" y="346228"/>
            <a:ext cx="11248011"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ma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a:t>
            </a:r>
          </a:p>
          <a:p>
            <a:pPr marL="342900" indent="-342900">
              <a:buAutoNum type="alphaUcPeriod"/>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dirty="0">
              <a:latin typeface="Times New Roman" panose="02020603050405020304" pitchFamily="18" charset="0"/>
              <a:cs typeface="Times New Roman" panose="02020603050405020304" pitchFamily="18" charset="0"/>
            </a:endParaRPr>
          </a:p>
          <a:p>
            <a:pPr marL="342900" indent="-342900">
              <a:buAutoNum type="alphaUcPeriod"/>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dirty="0">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 xmlns:a16="http://schemas.microsoft.com/office/drawing/2014/main" id="{5DB66DD0-3F2E-48BE-88CF-1112DD4F09A4}"/>
              </a:ext>
            </a:extLst>
          </p:cNvPr>
          <p:cNvSpPr/>
          <p:nvPr/>
        </p:nvSpPr>
        <p:spPr>
          <a:xfrm>
            <a:off x="532657" y="963751"/>
            <a:ext cx="701337" cy="7039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54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graphicFrame>
        <p:nvGraphicFramePr>
          <p:cNvPr id="6" name="Table 5"/>
          <p:cNvGraphicFramePr>
            <a:graphicFrameLocks noGrp="1"/>
          </p:cNvGraphicFramePr>
          <p:nvPr/>
        </p:nvGraphicFramePr>
        <p:xfrm>
          <a:off x="1" y="914401"/>
          <a:ext cx="12191999" cy="5969001"/>
        </p:xfrm>
        <a:graphic>
          <a:graphicData uri="http://schemas.openxmlformats.org/drawingml/2006/table">
            <a:tbl>
              <a:tblPr firstRow="1" bandRow="1">
                <a:tableStyleId>{BDBED569-4797-4DF1-A0F4-6AAB3CD982D8}</a:tableStyleId>
              </a:tblPr>
              <a:tblGrid>
                <a:gridCol w="5283200">
                  <a:extLst>
                    <a:ext uri="{9D8B030D-6E8A-4147-A177-3AD203B41FA5}"/>
                  </a:extLst>
                </a:gridCol>
                <a:gridCol w="3251200">
                  <a:extLst>
                    <a:ext uri="{9D8B030D-6E8A-4147-A177-3AD203B41FA5}"/>
                  </a:extLst>
                </a:gridCol>
                <a:gridCol w="3657599">
                  <a:extLst>
                    <a:ext uri="{9D8B030D-6E8A-4147-A177-3AD203B41FA5}"/>
                  </a:extLst>
                </a:gridCol>
              </a:tblGrid>
              <a:tr h="742934">
                <a:tc>
                  <a:txBody>
                    <a:bodyPr/>
                    <a:lstStyle/>
                    <a:p>
                      <a:pPr algn="ctr"/>
                      <a:r>
                        <a:rPr lang="en-US" sz="2000" dirty="0" err="1" smtClean="0">
                          <a:latin typeface="Times New Roman" pitchFamily="18" charset="0"/>
                          <a:cs typeface="Times New Roman" pitchFamily="18" charset="0"/>
                        </a:rPr>
                        <a:t>Hiện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tượng</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L="121920" marR="121920" marT="45723" marB="45723">
                    <a:solidFill>
                      <a:srgbClr val="7030A0"/>
                    </a:solidFill>
                  </a:tcPr>
                </a:tc>
                <a:tc>
                  <a:txBody>
                    <a:bodyPr/>
                    <a:lstStyle/>
                    <a:p>
                      <a:pPr algn="ctr"/>
                      <a:r>
                        <a:rPr lang="en-US" sz="2000" dirty="0" err="1" smtClean="0">
                          <a:latin typeface="Times New Roman" pitchFamily="18" charset="0"/>
                          <a:cs typeface="Times New Roman" pitchFamily="18" charset="0"/>
                        </a:rPr>
                        <a:t>Lực</a:t>
                      </a:r>
                      <a:r>
                        <a:rPr lang="en-US" sz="2000" baseline="0" dirty="0" smtClean="0">
                          <a:latin typeface="Times New Roman" pitchFamily="18" charset="0"/>
                          <a:cs typeface="Times New Roman" pitchFamily="18" charset="0"/>
                        </a:rPr>
                        <a:t> ma </a:t>
                      </a:r>
                      <a:r>
                        <a:rPr lang="en-US" sz="2000" baseline="0" dirty="0" err="1" smtClean="0">
                          <a:latin typeface="Times New Roman" pitchFamily="18" charset="0"/>
                          <a:cs typeface="Times New Roman" pitchFamily="18" charset="0"/>
                        </a:rPr>
                        <a:t>sát</a:t>
                      </a:r>
                      <a:r>
                        <a:rPr lang="en-US" sz="2000" baseline="0" dirty="0" smtClean="0">
                          <a:latin typeface="Times New Roman" pitchFamily="18" charset="0"/>
                          <a:cs typeface="Times New Roman" pitchFamily="18" charset="0"/>
                        </a:rPr>
                        <a:t> </a:t>
                      </a:r>
                    </a:p>
                    <a:p>
                      <a:pPr algn="ctr"/>
                      <a:r>
                        <a:rPr lang="en-US" sz="2000" baseline="0" dirty="0" err="1" smtClean="0">
                          <a:latin typeface="Times New Roman" pitchFamily="18" charset="0"/>
                          <a:cs typeface="Times New Roman" pitchFamily="18" charset="0"/>
                        </a:rPr>
                        <a:t>xuất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hiện</a:t>
                      </a:r>
                      <a:endParaRPr lang="en-US" sz="2000" dirty="0">
                        <a:latin typeface="Times New Roman" pitchFamily="18" charset="0"/>
                        <a:cs typeface="Times New Roman" pitchFamily="18" charset="0"/>
                      </a:endParaRPr>
                    </a:p>
                  </a:txBody>
                  <a:tcPr marL="121920" marR="121920" marT="45723" marB="45723">
                    <a:solidFill>
                      <a:srgbClr val="7030A0"/>
                    </a:solidFill>
                  </a:tcPr>
                </a:tc>
                <a:tc>
                  <a:txBody>
                    <a:bodyPr/>
                    <a:lstStyle/>
                    <a:p>
                      <a:pPr algn="ctr"/>
                      <a:r>
                        <a:rPr lang="en-US" sz="2000" dirty="0" err="1" smtClean="0">
                          <a:latin typeface="Times New Roman" pitchFamily="18" charset="0"/>
                          <a:cs typeface="Times New Roman" pitchFamily="18" charset="0"/>
                        </a:rPr>
                        <a:t>Tác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dụng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cản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trở</a:t>
                      </a:r>
                      <a:r>
                        <a:rPr lang="en-US" sz="2000" baseline="0" dirty="0" smtClean="0">
                          <a:latin typeface="Times New Roman" pitchFamily="18" charset="0"/>
                          <a:cs typeface="Times New Roman" pitchFamily="18" charset="0"/>
                        </a:rPr>
                        <a:t> hay </a:t>
                      </a:r>
                      <a:r>
                        <a:rPr lang="en-US" sz="2000" baseline="0" dirty="0" err="1" smtClean="0">
                          <a:latin typeface="Times New Roman" pitchFamily="18" charset="0"/>
                          <a:cs typeface="Times New Roman" pitchFamily="18" charset="0"/>
                        </a:rPr>
                        <a:t>thúc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đẩy</a:t>
                      </a:r>
                      <a:endParaRPr lang="en-US" sz="2000" dirty="0" smtClean="0">
                        <a:latin typeface="Times New Roman" pitchFamily="18" charset="0"/>
                        <a:cs typeface="Times New Roman" pitchFamily="18" charset="0"/>
                      </a:endParaRPr>
                    </a:p>
                  </a:txBody>
                  <a:tcPr marL="121920" marR="121920" marT="45723" marB="45723">
                    <a:solidFill>
                      <a:srgbClr val="7030A0"/>
                    </a:solidFill>
                  </a:tcPr>
                </a:tc>
                <a:extLst>
                  <a:ext uri="{0D108BD9-81ED-4DB2-BD59-A6C34878D82A}"/>
                </a:extLst>
              </a:tr>
              <a:tr h="1550469">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txBody>
                  <a:tcPr marL="121920" marR="121920" marT="45723" marB="45723"/>
                </a:tc>
                <a:tc>
                  <a:txBody>
                    <a:bodyPr/>
                    <a:lstStyle/>
                    <a:p>
                      <a:endParaRPr lang="en-US" sz="1800" dirty="0"/>
                    </a:p>
                  </a:txBody>
                  <a:tcPr marL="121920" marR="121920" marT="45723" marB="45723"/>
                </a:tc>
                <a:tc>
                  <a:txBody>
                    <a:bodyPr/>
                    <a:lstStyle/>
                    <a:p>
                      <a:endParaRPr lang="en-US" sz="1800" dirty="0"/>
                    </a:p>
                  </a:txBody>
                  <a:tcPr marL="121920" marR="121920" marT="45723" marB="45723"/>
                </a:tc>
                <a:extLst>
                  <a:ext uri="{0D108BD9-81ED-4DB2-BD59-A6C34878D82A}"/>
                </a:extLst>
              </a:tr>
              <a:tr h="1745408">
                <a:tc>
                  <a:txBody>
                    <a:bodyPr/>
                    <a:lstStyle/>
                    <a:p>
                      <a:endParaRPr lang="en-US" sz="1800" dirty="0"/>
                    </a:p>
                  </a:txBody>
                  <a:tcPr marL="121920" marR="121920" marT="45723" marB="45723"/>
                </a:tc>
                <a:tc>
                  <a:txBody>
                    <a:bodyPr/>
                    <a:lstStyle/>
                    <a:p>
                      <a:endParaRPr lang="en-US" sz="1800" dirty="0"/>
                    </a:p>
                  </a:txBody>
                  <a:tcPr marL="121920" marR="121920" marT="45723" marB="45723"/>
                </a:tc>
                <a:tc>
                  <a:txBody>
                    <a:bodyPr/>
                    <a:lstStyle/>
                    <a:p>
                      <a:endParaRPr lang="en-US" sz="1800"/>
                    </a:p>
                  </a:txBody>
                  <a:tcPr marL="121920" marR="121920" marT="45723" marB="45723"/>
                </a:tc>
                <a:extLst>
                  <a:ext uri="{0D108BD9-81ED-4DB2-BD59-A6C34878D82A}"/>
                </a:extLst>
              </a:tr>
              <a:tr h="1930190">
                <a:tc>
                  <a:txBody>
                    <a:bodyPr/>
                    <a:lstStyle/>
                    <a:p>
                      <a:endParaRPr lang="en-US" sz="1800" dirty="0"/>
                    </a:p>
                  </a:txBody>
                  <a:tcPr marL="121920" marR="121920" marT="45723" marB="45723"/>
                </a:tc>
                <a:tc>
                  <a:txBody>
                    <a:bodyPr/>
                    <a:lstStyle/>
                    <a:p>
                      <a:endParaRPr lang="en-US" sz="1800"/>
                    </a:p>
                  </a:txBody>
                  <a:tcPr marL="121920" marR="121920" marT="45723" marB="45723"/>
                </a:tc>
                <a:tc>
                  <a:txBody>
                    <a:bodyPr/>
                    <a:lstStyle/>
                    <a:p>
                      <a:endParaRPr lang="en-US" sz="1800" dirty="0"/>
                    </a:p>
                  </a:txBody>
                  <a:tcPr marL="121920" marR="121920" marT="45723" marB="45723"/>
                </a:tc>
                <a:extLst>
                  <a:ext uri="{0D108BD9-81ED-4DB2-BD59-A6C34878D82A}"/>
                </a:extLst>
              </a:tr>
            </a:tbl>
          </a:graphicData>
        </a:graphic>
      </p:graphicFrame>
      <p:sp>
        <p:nvSpPr>
          <p:cNvPr id="9" name="Oval 8"/>
          <p:cNvSpPr/>
          <p:nvPr/>
        </p:nvSpPr>
        <p:spPr>
          <a:xfrm>
            <a:off x="3759200" y="80964"/>
            <a:ext cx="4572000" cy="757237"/>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sz="2000" b="1" dirty="0">
                <a:solidFill>
                  <a:schemeClr val="tx1"/>
                </a:solidFill>
                <a:latin typeface="Times New Roman" pitchFamily="18" charset="0"/>
                <a:cs typeface="Times New Roman" pitchFamily="18" charset="0"/>
              </a:rPr>
              <a:t>PHIẾU HỌC TẬP SỐ 1</a:t>
            </a:r>
          </a:p>
        </p:txBody>
      </p:sp>
      <p:pic>
        <p:nvPicPr>
          <p:cNvPr id="2255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7" y="1662113"/>
            <a:ext cx="51816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4" y="3287713"/>
            <a:ext cx="5181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7" y="5053014"/>
            <a:ext cx="51816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417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2555"/>
                                        </p:tgtEl>
                                        <p:attrNameLst>
                                          <p:attrName>style.visibility</p:attrName>
                                        </p:attrNameLst>
                                      </p:cBhvr>
                                      <p:to>
                                        <p:strVal val="visible"/>
                                      </p:to>
                                    </p:set>
                                    <p:animEffect transition="in" filter="circle(in)">
                                      <p:cBhvr>
                                        <p:cTn id="17" dur="2000"/>
                                        <p:tgtEl>
                                          <p:spTgt spid="225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graphicFrame>
        <p:nvGraphicFramePr>
          <p:cNvPr id="6" name="Table 5"/>
          <p:cNvGraphicFramePr>
            <a:graphicFrameLocks noGrp="1"/>
          </p:cNvGraphicFramePr>
          <p:nvPr/>
        </p:nvGraphicFramePr>
        <p:xfrm>
          <a:off x="1" y="914400"/>
          <a:ext cx="12191999" cy="4876800"/>
        </p:xfrm>
        <a:graphic>
          <a:graphicData uri="http://schemas.openxmlformats.org/drawingml/2006/table">
            <a:tbl>
              <a:tblPr firstRow="1" bandRow="1">
                <a:tableStyleId>{BDBED569-4797-4DF1-A0F4-6AAB3CD982D8}</a:tableStyleId>
              </a:tblPr>
              <a:tblGrid>
                <a:gridCol w="5283200">
                  <a:extLst>
                    <a:ext uri="{9D8B030D-6E8A-4147-A177-3AD203B41FA5}"/>
                  </a:extLst>
                </a:gridCol>
                <a:gridCol w="3251200">
                  <a:extLst>
                    <a:ext uri="{9D8B030D-6E8A-4147-A177-3AD203B41FA5}"/>
                  </a:extLst>
                </a:gridCol>
                <a:gridCol w="3657599">
                  <a:extLst>
                    <a:ext uri="{9D8B030D-6E8A-4147-A177-3AD203B41FA5}"/>
                  </a:extLst>
                </a:gridCol>
              </a:tblGrid>
              <a:tr h="774328">
                <a:tc>
                  <a:txBody>
                    <a:bodyPr/>
                    <a:lstStyle/>
                    <a:p>
                      <a:pPr algn="ctr"/>
                      <a:r>
                        <a:rPr lang="en-US" sz="2000" dirty="0" err="1" smtClean="0">
                          <a:latin typeface="Times New Roman" pitchFamily="18" charset="0"/>
                          <a:cs typeface="Times New Roman" pitchFamily="18" charset="0"/>
                        </a:rPr>
                        <a:t>Hiện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tượng</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L="121920" marR="121920" marT="45721" marB="45721">
                    <a:solidFill>
                      <a:srgbClr val="7030A0"/>
                    </a:solidFill>
                  </a:tcPr>
                </a:tc>
                <a:tc>
                  <a:txBody>
                    <a:bodyPr/>
                    <a:lstStyle/>
                    <a:p>
                      <a:pPr algn="ctr"/>
                      <a:r>
                        <a:rPr lang="en-US" sz="2000" dirty="0" err="1" smtClean="0">
                          <a:latin typeface="Times New Roman" pitchFamily="18" charset="0"/>
                          <a:cs typeface="Times New Roman" pitchFamily="18" charset="0"/>
                        </a:rPr>
                        <a:t>Lực</a:t>
                      </a:r>
                      <a:r>
                        <a:rPr lang="en-US" sz="2000" baseline="0" dirty="0" smtClean="0">
                          <a:latin typeface="Times New Roman" pitchFamily="18" charset="0"/>
                          <a:cs typeface="Times New Roman" pitchFamily="18" charset="0"/>
                        </a:rPr>
                        <a:t> ma </a:t>
                      </a:r>
                      <a:r>
                        <a:rPr lang="en-US" sz="2000" baseline="0" dirty="0" err="1" smtClean="0">
                          <a:latin typeface="Times New Roman" pitchFamily="18" charset="0"/>
                          <a:cs typeface="Times New Roman" pitchFamily="18" charset="0"/>
                        </a:rPr>
                        <a:t>sát</a:t>
                      </a:r>
                      <a:r>
                        <a:rPr lang="en-US" sz="2000" baseline="0" dirty="0" smtClean="0">
                          <a:latin typeface="Times New Roman" pitchFamily="18" charset="0"/>
                          <a:cs typeface="Times New Roman" pitchFamily="18" charset="0"/>
                        </a:rPr>
                        <a:t> </a:t>
                      </a:r>
                    </a:p>
                    <a:p>
                      <a:pPr algn="ctr"/>
                      <a:r>
                        <a:rPr lang="en-US" sz="2000" baseline="0" dirty="0" err="1" smtClean="0">
                          <a:latin typeface="Times New Roman" pitchFamily="18" charset="0"/>
                          <a:cs typeface="Times New Roman" pitchFamily="18" charset="0"/>
                        </a:rPr>
                        <a:t>xuất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hiện</a:t>
                      </a:r>
                      <a:endParaRPr lang="en-US" sz="2000" dirty="0">
                        <a:latin typeface="Times New Roman" pitchFamily="18" charset="0"/>
                        <a:cs typeface="Times New Roman" pitchFamily="18" charset="0"/>
                      </a:endParaRPr>
                    </a:p>
                  </a:txBody>
                  <a:tcPr marL="121920" marR="121920" marT="45721" marB="45721">
                    <a:solidFill>
                      <a:srgbClr val="7030A0"/>
                    </a:solidFill>
                  </a:tcPr>
                </a:tc>
                <a:tc>
                  <a:txBody>
                    <a:bodyPr/>
                    <a:lstStyle/>
                    <a:p>
                      <a:pPr algn="ctr"/>
                      <a:r>
                        <a:rPr lang="en-US" sz="2000" dirty="0" err="1" smtClean="0">
                          <a:latin typeface="Times New Roman" pitchFamily="18" charset="0"/>
                          <a:cs typeface="Times New Roman" pitchFamily="18" charset="0"/>
                        </a:rPr>
                        <a:t>Tác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dụng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cản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trở</a:t>
                      </a:r>
                      <a:r>
                        <a:rPr lang="en-US" sz="2000" baseline="0" dirty="0" smtClean="0">
                          <a:latin typeface="Times New Roman" pitchFamily="18" charset="0"/>
                          <a:cs typeface="Times New Roman" pitchFamily="18" charset="0"/>
                        </a:rPr>
                        <a:t> hay </a:t>
                      </a:r>
                      <a:r>
                        <a:rPr lang="en-US" sz="2000" baseline="0" dirty="0" err="1" smtClean="0">
                          <a:latin typeface="Times New Roman" pitchFamily="18" charset="0"/>
                          <a:cs typeface="Times New Roman" pitchFamily="18" charset="0"/>
                        </a:rPr>
                        <a:t>thúc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đẩy</a:t>
                      </a:r>
                      <a:endParaRPr lang="en-US" sz="2000" dirty="0" smtClean="0">
                        <a:latin typeface="Times New Roman" pitchFamily="18" charset="0"/>
                        <a:cs typeface="Times New Roman" pitchFamily="18" charset="0"/>
                      </a:endParaRPr>
                    </a:p>
                  </a:txBody>
                  <a:tcPr marL="121920" marR="121920" marT="45721" marB="45721">
                    <a:solidFill>
                      <a:srgbClr val="7030A0"/>
                    </a:solidFill>
                  </a:tcPr>
                </a:tc>
                <a:extLst>
                  <a:ext uri="{0D108BD9-81ED-4DB2-BD59-A6C34878D82A}"/>
                </a:extLst>
              </a:tr>
              <a:tr h="1816472">
                <a:tc>
                  <a:txBody>
                    <a:bodyPr/>
                    <a:lstStyle/>
                    <a:p>
                      <a:endParaRPr lang="en-US" sz="1800" dirty="0" smtClean="0"/>
                    </a:p>
                    <a:p>
                      <a:endParaRPr lang="en-US" sz="1800" dirty="0" smtClean="0"/>
                    </a:p>
                    <a:p>
                      <a:endParaRPr lang="en-US" sz="1800" dirty="0" smtClean="0"/>
                    </a:p>
                    <a:p>
                      <a:endParaRPr lang="en-US" sz="1800" dirty="0" smtClean="0"/>
                    </a:p>
                    <a:p>
                      <a:endParaRPr lang="en-US" sz="1800" dirty="0" smtClean="0"/>
                    </a:p>
                  </a:txBody>
                  <a:tcPr marL="121920" marR="121920" marT="45721" marB="45721"/>
                </a:tc>
                <a:tc>
                  <a:txBody>
                    <a:bodyPr/>
                    <a:lstStyle/>
                    <a:p>
                      <a:endParaRPr lang="en-US" sz="1800" dirty="0"/>
                    </a:p>
                  </a:txBody>
                  <a:tcPr marL="121920" marR="121920" marT="45721" marB="45721"/>
                </a:tc>
                <a:tc>
                  <a:txBody>
                    <a:bodyPr/>
                    <a:lstStyle/>
                    <a:p>
                      <a:endParaRPr lang="en-US" sz="1800" dirty="0"/>
                    </a:p>
                  </a:txBody>
                  <a:tcPr marL="121920" marR="121920" marT="45721" marB="45721"/>
                </a:tc>
                <a:extLst>
                  <a:ext uri="{0D108BD9-81ED-4DB2-BD59-A6C34878D82A}"/>
                </a:extLst>
              </a:tr>
              <a:tr h="2286000">
                <a:tc>
                  <a:txBody>
                    <a:bodyPr/>
                    <a:lstStyle/>
                    <a:p>
                      <a:endParaRPr lang="en-US" sz="1800" dirty="0"/>
                    </a:p>
                  </a:txBody>
                  <a:tcPr marL="121920" marR="121920" marT="45721" marB="45721"/>
                </a:tc>
                <a:tc>
                  <a:txBody>
                    <a:bodyPr/>
                    <a:lstStyle/>
                    <a:p>
                      <a:endParaRPr lang="en-US" sz="1800" dirty="0"/>
                    </a:p>
                  </a:txBody>
                  <a:tcPr marL="121920" marR="121920" marT="45721" marB="45721"/>
                </a:tc>
                <a:tc>
                  <a:txBody>
                    <a:bodyPr/>
                    <a:lstStyle/>
                    <a:p>
                      <a:endParaRPr lang="en-US" sz="1800" dirty="0"/>
                    </a:p>
                  </a:txBody>
                  <a:tcPr marL="121920" marR="121920" marT="45721" marB="45721"/>
                </a:tc>
                <a:extLst>
                  <a:ext uri="{0D108BD9-81ED-4DB2-BD59-A6C34878D82A}"/>
                </a:extLst>
              </a:tr>
            </a:tbl>
          </a:graphicData>
        </a:graphic>
      </p:graphicFrame>
      <p:sp>
        <p:nvSpPr>
          <p:cNvPr id="9" name="Oval 8"/>
          <p:cNvSpPr/>
          <p:nvPr/>
        </p:nvSpPr>
        <p:spPr>
          <a:xfrm>
            <a:off x="3759200" y="1860"/>
            <a:ext cx="4572000" cy="757237"/>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sz="2000" b="1" dirty="0">
                <a:solidFill>
                  <a:schemeClr val="tx1"/>
                </a:solidFill>
                <a:latin typeface="Times New Roman" pitchFamily="18" charset="0"/>
                <a:cs typeface="Times New Roman" pitchFamily="18" charset="0"/>
              </a:rPr>
              <a:t>PHIẾU HỌC TẬP SỐ 2</a:t>
            </a:r>
          </a:p>
        </p:txBody>
      </p:sp>
      <p:sp>
        <p:nvSpPr>
          <p:cNvPr id="10" name="Rectangle 19"/>
          <p:cNvSpPr>
            <a:spLocks noChangeArrowheads="1"/>
          </p:cNvSpPr>
          <p:nvPr/>
        </p:nvSpPr>
        <p:spPr bwMode="auto">
          <a:xfrm>
            <a:off x="0" y="5722939"/>
            <a:ext cx="12192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2400" b="1">
                <a:solidFill>
                  <a:srgbClr val="FF0000"/>
                </a:solidFill>
              </a:rPr>
              <a:t>  </a:t>
            </a:r>
            <a:r>
              <a:rPr lang="en-US" altLang="en-US" sz="2800" b="1">
                <a:solidFill>
                  <a:srgbClr val="FF0000"/>
                </a:solidFill>
              </a:rPr>
              <a:t>Hãy chỉ ra lực ma sát trong các tình huống sau và nói rõ nó có tác dụng cản trở hay thúc đẩy chuyển động.</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739"/>
            <a:ext cx="5283200"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3624264"/>
            <a:ext cx="52324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469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circle(in)">
                                      <p:cBhvr>
                                        <p:cTn id="29"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4C69A5C8-FB41-4352-A413-F71EB4C19B33}"/>
              </a:ext>
            </a:extLst>
          </p:cNvPr>
          <p:cNvSpPr txBox="1"/>
          <p:nvPr/>
        </p:nvSpPr>
        <p:spPr>
          <a:xfrm>
            <a:off x="656948" y="452761"/>
            <a:ext cx="11373127" cy="2400657"/>
          </a:xfrm>
          <a:prstGeom prst="rect">
            <a:avLst/>
          </a:prstGeom>
          <a:noFill/>
        </p:spPr>
        <p:txBody>
          <a:bodyPr wrap="square" rtlCol="0">
            <a:spAutoFit/>
          </a:bodyPr>
          <a:lstStyle/>
          <a:p>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vật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chuyển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khác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như</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xe</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máy</a:t>
            </a:r>
            <a:r>
              <a:rPr lang="en-US" sz="5000" dirty="0">
                <a:latin typeface="Times New Roman" panose="02020603050405020304" pitchFamily="18" charset="0"/>
                <a:cs typeface="Times New Roman" panose="02020603050405020304" pitchFamily="18" charset="0"/>
              </a:rPr>
              <a:t>, ô </a:t>
            </a:r>
            <a:r>
              <a:rPr lang="en-US" sz="5000" dirty="0" err="1">
                <a:latin typeface="Times New Roman" panose="02020603050405020304" pitchFamily="18" charset="0"/>
                <a:cs typeface="Times New Roman" panose="02020603050405020304" pitchFamily="18" charset="0"/>
              </a:rPr>
              <a:t>tô</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cũng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tương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Nếu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bị</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tắt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cơ</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chúng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cũng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chuyển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động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chậm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dần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rồi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dừng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lại</a:t>
            </a:r>
            <a:r>
              <a:rPr lang="en-US" sz="5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19831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 Box 27"/>
          <p:cNvSpPr txBox="1">
            <a:spLocks noChangeArrowheads="1"/>
          </p:cNvSpPr>
          <p:nvPr/>
        </p:nvSpPr>
        <p:spPr bwMode="auto">
          <a:xfrm>
            <a:off x="0" y="0"/>
            <a:ext cx="12192000" cy="523875"/>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eaLnBrk="1" hangingPunct="1">
              <a:spcBef>
                <a:spcPct val="50000"/>
              </a:spcBef>
              <a:defRPr/>
            </a:pPr>
            <a:endParaRPr lang="en-US" sz="2800" b="1" dirty="0">
              <a:solidFill>
                <a:srgbClr val="0000FF"/>
              </a:solidFill>
              <a:latin typeface="Arial" pitchFamily="34" charset="0"/>
            </a:endParaRPr>
          </a:p>
        </p:txBody>
      </p:sp>
      <p:sp>
        <p:nvSpPr>
          <p:cNvPr id="98" name="Rectangle 97"/>
          <p:cNvSpPr/>
          <p:nvPr/>
        </p:nvSpPr>
        <p:spPr>
          <a:xfrm>
            <a:off x="2133600" y="4975"/>
            <a:ext cx="7823200" cy="523220"/>
          </a:xfrm>
          <a:prstGeom prst="rect">
            <a:avLst/>
          </a:prstGeom>
        </p:spPr>
        <p:txBody>
          <a:bodyPr>
            <a:spAutoFit/>
          </a:bodyPr>
          <a:lstStyle/>
          <a:p>
            <a:pPr algn="ctr" eaLnBrk="1" hangingPunct="1">
              <a:defRPr/>
            </a:pPr>
            <a:r>
              <a:rPr lang="it-IT" sz="2800" b="1" kern="10" dirty="0">
                <a:ln w="9525">
                  <a:solidFill>
                    <a:srgbClr val="FF0000"/>
                  </a:solidFill>
                  <a:round/>
                  <a:headEnd/>
                  <a:tailEnd/>
                </a:ln>
                <a:solidFill>
                  <a:srgbClr val="002060"/>
                </a:solidFill>
                <a:effectLst>
                  <a:outerShdw dist="35921" dir="2700000" algn="ctr" rotWithShape="0">
                    <a:srgbClr val="C0C0C0">
                      <a:alpha val="79999"/>
                    </a:srgbClr>
                  </a:outerShdw>
                </a:effectLst>
                <a:latin typeface="Times New Roman"/>
                <a:cs typeface="Times New Roman"/>
              </a:rPr>
              <a:t>BÀI </a:t>
            </a:r>
            <a:r>
              <a:rPr lang="vi-VN" sz="2800" b="1" kern="10" dirty="0">
                <a:ln w="9525">
                  <a:solidFill>
                    <a:srgbClr val="FF0000"/>
                  </a:solidFill>
                  <a:round/>
                  <a:headEnd/>
                  <a:tailEnd/>
                </a:ln>
                <a:solidFill>
                  <a:srgbClr val="002060"/>
                </a:solidFill>
                <a:effectLst>
                  <a:outerShdw dist="35921" dir="2700000" algn="ctr" rotWithShape="0">
                    <a:srgbClr val="C0C0C0">
                      <a:alpha val="79999"/>
                    </a:srgbClr>
                  </a:outerShdw>
                </a:effectLst>
                <a:latin typeface="Times New Roman"/>
                <a:cs typeface="Times New Roman"/>
              </a:rPr>
              <a:t>28</a:t>
            </a:r>
            <a:r>
              <a:rPr lang="it-IT" sz="2800" b="1" kern="10" dirty="0">
                <a:ln w="9525">
                  <a:solidFill>
                    <a:srgbClr val="FF0000"/>
                  </a:solidFill>
                  <a:round/>
                  <a:headEnd/>
                  <a:tailEnd/>
                </a:ln>
                <a:solidFill>
                  <a:srgbClr val="002060"/>
                </a:solidFill>
                <a:effectLst>
                  <a:outerShdw dist="35921" dir="2700000" algn="ctr" rotWithShape="0">
                    <a:srgbClr val="C0C0C0">
                      <a:alpha val="79999"/>
                    </a:srgbClr>
                  </a:outerShdw>
                </a:effectLst>
                <a:latin typeface="Times New Roman"/>
                <a:cs typeface="Times New Roman"/>
              </a:rPr>
              <a:t>. LỰC MA SÁT</a:t>
            </a:r>
            <a:endParaRPr lang="en-US" sz="2800" b="1" kern="10" dirty="0">
              <a:ln w="9525">
                <a:solidFill>
                  <a:srgbClr val="FF0000"/>
                </a:solidFill>
                <a:round/>
                <a:headEnd/>
                <a:tailEnd/>
              </a:ln>
              <a:solidFill>
                <a:srgbClr val="002060"/>
              </a:solidFill>
              <a:effectLst>
                <a:outerShdw dist="35921"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965392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762001"/>
            <a:ext cx="52832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2994025"/>
            <a:ext cx="528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5588000" y="744538"/>
            <a:ext cx="5884333" cy="1997075"/>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Times New Roman" panose="02020603050405020304" pitchFamily="18" charset="0"/>
                <a:cs typeface="Times New Roman" panose="02020603050405020304" pitchFamily="18" charset="0"/>
              </a:rPr>
              <a:t>1.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ma </a:t>
            </a:r>
            <a:r>
              <a:rPr lang="en-US" sz="2400" dirty="0" err="1">
                <a:solidFill>
                  <a:schemeClr val="tx1"/>
                </a:solidFill>
                <a:latin typeface="Times New Roman" panose="02020603050405020304" pitchFamily="18" charset="0"/>
                <a:cs typeface="Times New Roman" panose="02020603050405020304" pitchFamily="18" charset="0"/>
              </a:rPr>
              <a:t>sát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hay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3" name="Right Arrow 12"/>
          <p:cNvSpPr/>
          <p:nvPr/>
        </p:nvSpPr>
        <p:spPr>
          <a:xfrm>
            <a:off x="5588000" y="3030538"/>
            <a:ext cx="5884333" cy="1998662"/>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lực</a:t>
            </a:r>
            <a:r>
              <a:rPr lang="en-US" sz="2400" dirty="0">
                <a:solidFill>
                  <a:schemeClr val="tx1"/>
                </a:solidFill>
                <a:latin typeface="Times New Roman" panose="02020603050405020304" pitchFamily="18" charset="0"/>
                <a:cs typeface="Times New Roman" panose="02020603050405020304" pitchFamily="18" charset="0"/>
              </a:rPr>
              <a:t> ma </a:t>
            </a:r>
            <a:r>
              <a:rPr lang="en-US" sz="2400" dirty="0" err="1">
                <a:solidFill>
                  <a:schemeClr val="tx1"/>
                </a:solidFill>
                <a:latin typeface="Times New Roman" panose="02020603050405020304" pitchFamily="18" charset="0"/>
                <a:cs typeface="Times New Roman" panose="02020603050405020304" pitchFamily="18" charset="0"/>
              </a:rPr>
              <a:t>sát</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203200" y="5394326"/>
            <a:ext cx="11887200" cy="13874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ma </a:t>
            </a:r>
            <a:r>
              <a:rPr lang="en-US" sz="3200" b="1" dirty="0" err="1">
                <a:solidFill>
                  <a:srgbClr val="0000FF"/>
                </a:solidFill>
                <a:latin typeface="Times New Roman" panose="02020603050405020304" pitchFamily="18" charset="0"/>
                <a:cs typeface="Times New Roman" panose="02020603050405020304" pitchFamily="18" charset="0"/>
              </a:rPr>
              <a:t>sát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tiếp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xúc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xuất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tiếp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xúc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r>
              <a:rPr lang="en-US" sz="3200" b="1" dirty="0">
                <a:solidFill>
                  <a:srgbClr val="0000FF"/>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01" y="5446713"/>
            <a:ext cx="1231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35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heel(1)">
                                      <p:cBhvr>
                                        <p:cTn id="7" dur="20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randombar(horizontal)">
                                      <p:cBhvr>
                                        <p:cTn id="17" dur="500"/>
                                        <p:tgtEl>
                                          <p:spTgt spid="92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9" name="Text Box 11"/>
          <p:cNvSpPr txBox="1">
            <a:spLocks noChangeArrowheads="1"/>
          </p:cNvSpPr>
          <p:nvPr/>
        </p:nvSpPr>
        <p:spPr bwMode="auto">
          <a:xfrm>
            <a:off x="38101" y="6402388"/>
            <a:ext cx="12223751" cy="400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eaLnBrk="1" hangingPunct="1">
              <a:spcBef>
                <a:spcPct val="50000"/>
              </a:spcBef>
            </a:pPr>
            <a:endParaRPr lang="en-US" altLang="en-US" sz="2000" b="1"/>
          </a:p>
        </p:txBody>
      </p:sp>
      <p:sp>
        <p:nvSpPr>
          <p:cNvPr id="19" name="Rectangle 18"/>
          <p:cNvSpPr/>
          <p:nvPr/>
        </p:nvSpPr>
        <p:spPr>
          <a:xfrm>
            <a:off x="2133600" y="25400"/>
            <a:ext cx="7823200" cy="522288"/>
          </a:xfrm>
          <a:prstGeom prst="rect">
            <a:avLst/>
          </a:prstGeom>
        </p:spPr>
        <p:txBody>
          <a:bodyPr>
            <a:spAutoFit/>
          </a:bodyPr>
          <a:lstStyle/>
          <a:p>
            <a:pPr algn="ctr" eaLnBrk="1" hangingPunct="1">
              <a:defRPr/>
            </a:pPr>
            <a:endParaRPr lang="en-US" sz="2800" b="1" kern="10" dirty="0">
              <a:ln w="9525">
                <a:solidFill>
                  <a:srgbClr val="FF0000"/>
                </a:solidFill>
                <a:round/>
                <a:headEnd/>
                <a:tailEnd/>
              </a:ln>
              <a:solidFill>
                <a:srgbClr val="FFCC00"/>
              </a:solidFill>
              <a:effectLst>
                <a:outerShdw dist="35921" dir="2700000" algn="ctr" rotWithShape="0">
                  <a:srgbClr val="C0C0C0">
                    <a:alpha val="79999"/>
                  </a:srgbClr>
                </a:outerShdw>
              </a:effectLst>
              <a:latin typeface="Times New Roman"/>
              <a:cs typeface="Times New Roman"/>
            </a:endParaRPr>
          </a:p>
        </p:txBody>
      </p:sp>
      <p:pic>
        <p:nvPicPr>
          <p:cNvPr id="12296" name="Picture 12" descr="https://static.danhgiaxe.com/data/201550/do-bam-duong_25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81001"/>
            <a:ext cx="5552017"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loud Callout 14"/>
          <p:cNvSpPr/>
          <p:nvPr/>
        </p:nvSpPr>
        <p:spPr>
          <a:xfrm>
            <a:off x="6604000" y="287338"/>
            <a:ext cx="5588000" cy="3275012"/>
          </a:xfrm>
          <a:prstGeom prst="cloudCallout">
            <a:avLst/>
          </a:prstGeom>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r>
              <a:rPr lang="en-US" sz="2800" b="1" dirty="0" err="1">
                <a:solidFill>
                  <a:schemeClr val="tx1"/>
                </a:solidFill>
                <a:latin typeface="Times New Roman" pitchFamily="18" charset="0"/>
                <a:cs typeface="Times New Roman" pitchFamily="18" charset="0"/>
              </a:rPr>
              <a:t>Khi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bóp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phanh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mạnh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bánh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xe</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ngừng</a:t>
            </a:r>
            <a:r>
              <a:rPr lang="en-US" sz="2800" b="1" dirty="0">
                <a:solidFill>
                  <a:schemeClr val="tx1"/>
                </a:solidFill>
                <a:latin typeface="Times New Roman" pitchFamily="18" charset="0"/>
                <a:cs typeface="Times New Roman" pitchFamily="18" charset="0"/>
              </a:rPr>
              <a:t> quay </a:t>
            </a:r>
            <a:r>
              <a:rPr lang="en-US" sz="2800" b="1" dirty="0" err="1">
                <a:solidFill>
                  <a:schemeClr val="tx1"/>
                </a:solidFill>
                <a:latin typeface="Times New Roman" pitchFamily="18" charset="0"/>
                <a:cs typeface="Times New Roman" pitchFamily="18" charset="0"/>
              </a:rPr>
              <a:t>và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trượt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mặt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đường</a:t>
            </a:r>
            <a:r>
              <a:rPr lang="en-US" sz="2800" b="1" dirty="0">
                <a:solidFill>
                  <a:schemeClr val="tx1"/>
                </a:solidFill>
                <a:latin typeface="Times New Roman" pitchFamily="18" charset="0"/>
                <a:cs typeface="Times New Roman" pitchFamily="18" charset="0"/>
              </a:rPr>
              <a:t>.</a:t>
            </a:r>
          </a:p>
        </p:txBody>
      </p:sp>
      <p:sp>
        <p:nvSpPr>
          <p:cNvPr id="13" name="Right Arrow 12"/>
          <p:cNvSpPr/>
          <p:nvPr/>
        </p:nvSpPr>
        <p:spPr>
          <a:xfrm>
            <a:off x="1625600" y="3917950"/>
            <a:ext cx="9042400" cy="2635250"/>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ma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ma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7917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35179"/>
                                        </p:tgtEl>
                                        <p:attrNameLst>
                                          <p:attrName>style.visibility</p:attrName>
                                        </p:attrNameLst>
                                      </p:cBhvr>
                                      <p:to>
                                        <p:strVal val="visible"/>
                                      </p:to>
                                    </p:set>
                                    <p:animEffect transition="in" filter="checkerboard(across)">
                                      <p:cBhvr>
                                        <p:cTn id="7" dur="500"/>
                                        <p:tgtEl>
                                          <p:spTgt spid="135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135179"/>
                                        </p:tgtEl>
                                      </p:cBhvr>
                                    </p:animEffect>
                                    <p:set>
                                      <p:cBhvr>
                                        <p:cTn id="12" dur="1" fill="hold">
                                          <p:stCondLst>
                                            <p:cond delay="499"/>
                                          </p:stCondLst>
                                        </p:cTn>
                                        <p:tgtEl>
                                          <p:spTgt spid="13517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2296"/>
                                        </p:tgtEl>
                                        <p:attrNameLst>
                                          <p:attrName>style.visibility</p:attrName>
                                        </p:attrNameLst>
                                      </p:cBhvr>
                                      <p:to>
                                        <p:strVal val="visible"/>
                                      </p:to>
                                    </p:set>
                                    <p:animEffect transition="in" filter="wheel(1)">
                                      <p:cBhvr>
                                        <p:cTn id="17" dur="2000"/>
                                        <p:tgtEl>
                                          <p:spTgt spid="122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5"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1426</TotalTime>
  <Words>2412</Words>
  <Application>Microsoft Office PowerPoint</Application>
  <PresentationFormat>Widescreen</PresentationFormat>
  <Paragraphs>206</Paragraphs>
  <Slides>57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.VnTime</vt:lpstr>
      <vt:lpstr>Arial</vt:lpstr>
      <vt:lpstr>Calibri</vt:lpstr>
      <vt:lpstr>Calibri Light</vt:lpstr>
      <vt:lpstr>Courier New</vt:lpstr>
      <vt:lpstr>Muli</vt:lpstr>
      <vt:lpstr>Symbol</vt:lpstr>
      <vt:lpstr>Tahoma</vt:lpstr>
      <vt:lpstr>Times New Roman</vt:lpstr>
      <vt:lpstr>Wingdings</vt:lpstr>
      <vt:lpstr>Office Theme</vt:lpstr>
      <vt:lpstr>PowerPoint Presentation</vt:lpstr>
      <vt:lpstr>PowerPoint Presentation</vt:lpstr>
      <vt:lpstr>BÀI 28: LỰC MA SÁT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Vật chuyển động trong nước sẽ bị nước cản trở. Ta có thể cảm nhận được lực cản này rõ khi học bơi hay quạt tay trong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SỰ ĐA DẠNG VÀ CÁC THỂ CƠ BẢN CỦA CHẤT. TÍNH CHẤT CỦA CHẤT</dc:title>
  <dc:creator>Admin</dc:creator>
  <cp:lastModifiedBy>menkarhp@gmail.com</cp:lastModifiedBy>
  <cp:revision>111</cp:revision>
  <dcterms:created xsi:type="dcterms:W3CDTF">2021-02-06T13:24:47Z</dcterms:created>
  <dcterms:modified xsi:type="dcterms:W3CDTF">2025-03-24T14:46:21Z</dcterms:modified>
</cp:coreProperties>
</file>