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Lst>
  <p:notesMasterIdLst>
    <p:notesMasterId r:id="rId32"/>
  </p:notesMasterIdLst>
  <p:sldIdLst>
    <p:sldId id="256" r:id="rId3"/>
    <p:sldId id="257" r:id="rId4"/>
    <p:sldId id="301" r:id="rId5"/>
    <p:sldId id="302" r:id="rId6"/>
    <p:sldId id="277" r:id="rId7"/>
    <p:sldId id="278" r:id="rId8"/>
    <p:sldId id="325" r:id="rId9"/>
    <p:sldId id="303" r:id="rId10"/>
    <p:sldId id="306" r:id="rId11"/>
    <p:sldId id="308" r:id="rId12"/>
    <p:sldId id="309" r:id="rId13"/>
    <p:sldId id="311" r:id="rId14"/>
    <p:sldId id="310" r:id="rId15"/>
    <p:sldId id="323" r:id="rId16"/>
    <p:sldId id="324" r:id="rId17"/>
    <p:sldId id="320" r:id="rId18"/>
    <p:sldId id="321" r:id="rId19"/>
    <p:sldId id="322" r:id="rId20"/>
    <p:sldId id="312" r:id="rId21"/>
    <p:sldId id="313" r:id="rId22"/>
    <p:sldId id="314" r:id="rId23"/>
    <p:sldId id="315" r:id="rId24"/>
    <p:sldId id="307" r:id="rId25"/>
    <p:sldId id="304" r:id="rId26"/>
    <p:sldId id="305" r:id="rId27"/>
    <p:sldId id="316" r:id="rId28"/>
    <p:sldId id="318" r:id="rId29"/>
    <p:sldId id="317" r:id="rId30"/>
    <p:sldId id="319" r:id="rId3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792" y="-2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D8A8869-B930-48A5-9A57-92E9DDE61593}" type="datetimeFigureOut">
              <a:rPr lang="en-US" smtClean="0"/>
              <a:t>12/11/2023</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0BD2AB3-F822-4E4D-8D78-3A769ED7B98D}" type="slidenum">
              <a:rPr lang="en-US" smtClean="0"/>
              <a:t>‹#›</a:t>
            </a:fld>
            <a:endParaRPr lang="en-US"/>
          </a:p>
        </p:txBody>
      </p:sp>
    </p:spTree>
    <p:extLst>
      <p:ext uri="{BB962C8B-B14F-4D97-AF65-F5344CB8AC3E}">
        <p14:creationId xmlns:p14="http://schemas.microsoft.com/office/powerpoint/2010/main" val="1131490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646596-A17B-4B25-B75D-28F710DC4B69}" type="slidenum">
              <a:rPr lang="en-US" smtClean="0"/>
              <a:pPr/>
              <a:t>16</a:t>
            </a:fld>
            <a:endParaRPr lang="en-US"/>
          </a:p>
        </p:txBody>
      </p:sp>
    </p:spTree>
    <p:extLst>
      <p:ext uri="{BB962C8B-B14F-4D97-AF65-F5344CB8AC3E}">
        <p14:creationId xmlns:p14="http://schemas.microsoft.com/office/powerpoint/2010/main" val="23481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0E2307-1E40-4E12-8716-25BFDA8E7013}" type="datetime1">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39528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907767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458226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C6F7B1A6-CF3D-40A5-973B-012302F2DA9E}" type="slidenum">
              <a:rPr lang="en-US"/>
              <a:pPr/>
              <a:t>‹#›</a:t>
            </a:fld>
            <a:endParaRPr lang="en-US"/>
          </a:p>
        </p:txBody>
      </p:sp>
    </p:spTree>
    <p:extLst>
      <p:ext uri="{BB962C8B-B14F-4D97-AF65-F5344CB8AC3E}">
        <p14:creationId xmlns:p14="http://schemas.microsoft.com/office/powerpoint/2010/main" val="3538182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30E2307-1E40-4E12-8716-25BFDA8E7013}" type="datetime1">
              <a:rPr lang="en-US" smtClean="0"/>
              <a:pPr/>
              <a:t>12/11/2023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87D7A59-36E2-48B9-B146-C1E59501F63F}"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1FD9D02-426E-46C9-9EE9-0DE1EF8B2838}" type="datetime1">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12/11/2023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87D7A59-36E2-48B9-B146-C1E59501F6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1FAA6B6-10E5-4810-BC9F-DA72D8452E73}" type="datetime1">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D18D072-EF12-4AA2-BD71-ABC68B06D0E2}" type="datetime1">
              <a:rPr lang="en-US" smtClean="0"/>
              <a:pPr/>
              <a:t>12/11/2023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CDBF60-6CC3-4B74-A60D-3486985E4346}" type="datetime1">
              <a:rPr lang="en-US" smtClean="0"/>
              <a:pPr/>
              <a:t>12/11/2023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12/11/2023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31135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12/11/2023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87D7A59-36E2-48B9-B146-C1E59501F63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CFCF5A-EA79-452C-A52C-1A2668C2E7DF}" type="datetime1">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C4C28-BD4B-4892-9A2D-6E19BD753A9A}" type="datetime1">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59857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77899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18D072-EF12-4AA2-BD71-ABC68B06D0E2}" type="datetime1">
              <a:rPr lang="en-US" smtClean="0"/>
              <a:pPr/>
              <a:t>12/11/2023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40563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12/11/2023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87886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12/11/2023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615223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14277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75841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D110F-3F4E-48D9-B8AA-5D0E825AFDBA}" type="datetime1">
              <a:rPr lang="en-US" smtClean="0"/>
              <a:pPr/>
              <a:t>12/11/2023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D7A59-36E2-48B9-B146-C1E59501F63F}" type="slidenum">
              <a:rPr lang="en-US" smtClean="0"/>
              <a:pPr/>
              <a:t>‹#›</a:t>
            </a:fld>
            <a:endParaRPr lang="en-US"/>
          </a:p>
        </p:txBody>
      </p:sp>
    </p:spTree>
    <p:extLst>
      <p:ext uri="{BB962C8B-B14F-4D97-AF65-F5344CB8AC3E}">
        <p14:creationId xmlns:p14="http://schemas.microsoft.com/office/powerpoint/2010/main" val="376315838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16"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D1D110F-3F4E-48D9-B8AA-5D0E825AFDBA}" type="datetime1">
              <a:rPr lang="en-US" smtClean="0"/>
              <a:pPr/>
              <a:t>12/11/2023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87D7A59-36E2-48B9-B146-C1E59501F6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smtClean="0">
                <a:latin typeface="Arial" panose="020B0604020202020204" pitchFamily="34" charset="0"/>
                <a:cs typeface="Arial" panose="020B0604020202020204" pitchFamily="34" charset="0"/>
              </a:rPr>
              <a:t>PHẦN 3. VẬT SỐNG</a:t>
            </a:r>
            <a:br>
              <a:rPr lang="en-US" b="1" smtClean="0">
                <a:latin typeface="Arial" panose="020B0604020202020204" pitchFamily="34" charset="0"/>
                <a:cs typeface="Arial" panose="020B0604020202020204" pitchFamily="34" charset="0"/>
              </a:rPr>
            </a:br>
            <a:r>
              <a:rPr lang="en-US" b="1" smtClean="0">
                <a:latin typeface="Arial" panose="020B0604020202020204" pitchFamily="34" charset="0"/>
                <a:cs typeface="Arial" panose="020B0604020202020204" pitchFamily="34" charset="0"/>
              </a:rPr>
              <a:t>BÀI 19. ĐA DẠNG THỰC VẬT</a:t>
            </a:r>
            <a:endParaRPr lang="en-US" b="1">
              <a:latin typeface="Arial" panose="020B0604020202020204" pitchFamily="34" charset="0"/>
              <a:cs typeface="Arial" panose="020B0604020202020204" pitchFamily="34" charset="0"/>
            </a:endParaRPr>
          </a:p>
        </p:txBody>
      </p:sp>
      <p:pic>
        <p:nvPicPr>
          <p:cNvPr id="1026" name="Picture 2" descr="Thực vật có thể giao tiếp với nhau - Hội làm vườn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352800"/>
            <a:ext cx="58674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928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Cơ quan sinh dưỡng của cây th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descr="C:\Users\LaptopKT\Desktop\CQSD của thô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60339"/>
            <a:ext cx="8531225" cy="59505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72200" y="1219200"/>
            <a:ext cx="2971800" cy="1200329"/>
          </a:xfrm>
          <a:prstGeom prst="rect">
            <a:avLst/>
          </a:prstGeom>
          <a:noFill/>
        </p:spPr>
        <p:txBody>
          <a:bodyPr wrap="square" rtlCol="0">
            <a:spAutoFit/>
          </a:bodyPr>
          <a:lstStyle/>
          <a:p>
            <a:pPr algn="ctr"/>
            <a:r>
              <a:rPr lang="en-US" sz="3600" b="1" smtClean="0">
                <a:solidFill>
                  <a:srgbClr val="FF0000"/>
                </a:solidFill>
                <a:latin typeface="Arial" panose="020B0604020202020204" pitchFamily="34" charset="0"/>
                <a:cs typeface="Arial" panose="020B0604020202020204" pitchFamily="34" charset="0"/>
              </a:rPr>
              <a:t>CÂY </a:t>
            </a:r>
          </a:p>
          <a:p>
            <a:pPr algn="ctr"/>
            <a:r>
              <a:rPr lang="en-US" sz="3600" b="1" smtClean="0">
                <a:solidFill>
                  <a:srgbClr val="FF0000"/>
                </a:solidFill>
                <a:latin typeface="Arial" panose="020B0604020202020204" pitchFamily="34" charset="0"/>
                <a:cs typeface="Arial" panose="020B0604020202020204" pitchFamily="34" charset="0"/>
              </a:rPr>
              <a:t>HẠT TRẦN</a:t>
            </a:r>
            <a:endParaRPr lang="en-US" sz="3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616154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ây th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ây thô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3"/>
          <p:cNvSpPr>
            <a:spLocks noGrp="1"/>
          </p:cNvSpPr>
          <p:nvPr>
            <p:ph type="title"/>
          </p:nvPr>
        </p:nvSpPr>
        <p:spPr>
          <a:xfrm>
            <a:off x="-84510" y="162580"/>
            <a:ext cx="9344024" cy="523220"/>
          </a:xfrm>
          <a:prstGeom prst="rect">
            <a:avLst/>
          </a:prstGeom>
        </p:spPr>
        <p:txBody>
          <a:bodyPr wrap="square">
            <a:spAutoFit/>
          </a:bodyPr>
          <a:lstStyle/>
          <a:p>
            <a:pPr indent="739775"/>
            <a:r>
              <a:rPr lang="en-US" sz="2800" b="1" smtClean="0">
                <a:solidFill>
                  <a:srgbClr val="FF0000"/>
                </a:solidFill>
                <a:latin typeface="Arial" pitchFamily="34" charset="0"/>
                <a:cs typeface="Arial" pitchFamily="34" charset="0"/>
              </a:rPr>
              <a:t>CƠ QUAN SINH SẢN CỦA CÂY THÔNG</a:t>
            </a:r>
          </a:p>
        </p:txBody>
      </p:sp>
      <p:pic>
        <p:nvPicPr>
          <p:cNvPr id="2058" name="Picture 10" descr="Quả Thông, Lá Thông, Cây Thông, Nón, Thông, Câ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886200"/>
            <a:ext cx="3810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ây Thông Nhựa - cay thong nh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64" y="838200"/>
            <a:ext cx="4658945" cy="42291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ây, chi nhánh, thực vật, cây thông, màu xanh lá, Thường x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838200"/>
            <a:ext cx="3733800" cy="2819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54289" y="5436045"/>
            <a:ext cx="3121025"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NÓN ĐỰC</a:t>
            </a:r>
            <a:endParaRPr lang="en-US" sz="2800" b="1">
              <a:solidFill>
                <a:srgbClr val="0070C0"/>
              </a:solidFill>
              <a:latin typeface="Arial" pitchFamily="34" charset="0"/>
              <a:cs typeface="Arial" pitchFamily="34" charset="0"/>
            </a:endParaRPr>
          </a:p>
        </p:txBody>
      </p:sp>
      <p:sp>
        <p:nvSpPr>
          <p:cNvPr id="14" name="TextBox 13"/>
          <p:cNvSpPr txBox="1"/>
          <p:nvPr/>
        </p:nvSpPr>
        <p:spPr>
          <a:xfrm>
            <a:off x="5373687" y="6291682"/>
            <a:ext cx="3121025"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NÓN CÁI</a:t>
            </a:r>
            <a:endParaRPr lang="en-US" sz="2800" b="1">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418401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ương hoa bưở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5257800" cy="37498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ồng nàn hương bưở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33400"/>
            <a:ext cx="2876070" cy="225742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ợi ích vô tận với sức khỏe từ trái bưởi mùa th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8934" y="3216399"/>
            <a:ext cx="2968336" cy="2968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14400" y="302567"/>
            <a:ext cx="3886200" cy="646331"/>
          </a:xfrm>
          <a:prstGeom prst="rect">
            <a:avLst/>
          </a:prstGeom>
          <a:noFill/>
        </p:spPr>
        <p:txBody>
          <a:bodyPr wrap="square" rtlCol="0">
            <a:spAutoFit/>
          </a:bodyPr>
          <a:lstStyle/>
          <a:p>
            <a:pPr algn="ctr"/>
            <a:r>
              <a:rPr lang="en-US" sz="3600" b="1" smtClean="0">
                <a:solidFill>
                  <a:srgbClr val="FF0000"/>
                </a:solidFill>
                <a:latin typeface="Arial" panose="020B0604020202020204" pitchFamily="34" charset="0"/>
                <a:cs typeface="Arial" panose="020B0604020202020204" pitchFamily="34" charset="0"/>
              </a:rPr>
              <a:t>CÂY HẠT KÍN</a:t>
            </a:r>
            <a:endParaRPr lang="en-US" sz="3600" b="1">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685800" y="5331229"/>
            <a:ext cx="4343400" cy="954107"/>
          </a:xfrm>
          <a:prstGeom prst="rect">
            <a:avLst/>
          </a:prstGeom>
          <a:noFill/>
        </p:spPr>
        <p:txBody>
          <a:bodyPr wrap="square" rtlCol="0">
            <a:spAutoFit/>
          </a:bodyPr>
          <a:lstStyle/>
          <a:p>
            <a:pPr algn="ctr"/>
            <a:r>
              <a:rPr lang="en-US" sz="2800" b="1" smtClean="0">
                <a:solidFill>
                  <a:srgbClr val="0000FF"/>
                </a:solidFill>
                <a:latin typeface="Arial" panose="020B0604020202020204" pitchFamily="34" charset="0"/>
                <a:cs typeface="Arial" panose="020B0604020202020204" pitchFamily="34" charset="0"/>
              </a:rPr>
              <a:t>Cây bưởi có hoa, quả, hạt nằm trong quả.</a:t>
            </a:r>
            <a:endParaRPr lang="en-US" sz="28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881257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Khám phá cách cây Giáng sinh thụ phấ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4648200" cy="31958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5171" y="4574749"/>
            <a:ext cx="4797829" cy="830997"/>
          </a:xfrm>
          <a:prstGeom prst="rect">
            <a:avLst/>
          </a:prstGeom>
          <a:noFill/>
        </p:spPr>
        <p:txBody>
          <a:bodyPr wrap="square" rtlCol="0">
            <a:spAutoFit/>
          </a:bodyPr>
          <a:lstStyle/>
          <a:p>
            <a:pPr algn="ctr"/>
            <a:r>
              <a:rPr lang="en-US" sz="2400" b="1" smtClean="0">
                <a:solidFill>
                  <a:srgbClr val="0000FF"/>
                </a:solidFill>
                <a:latin typeface="Arial" pitchFamily="34" charset="0"/>
                <a:cs typeface="Arial" pitchFamily="34" charset="0"/>
              </a:rPr>
              <a:t>HẠT THÔNG</a:t>
            </a:r>
          </a:p>
          <a:p>
            <a:pPr algn="ctr"/>
            <a:r>
              <a:rPr lang="en-US" sz="2400" b="1" smtClean="0">
                <a:solidFill>
                  <a:srgbClr val="0000FF"/>
                </a:solidFill>
                <a:latin typeface="Arial" pitchFamily="34" charset="0"/>
                <a:cs typeface="Arial" pitchFamily="34" charset="0"/>
              </a:rPr>
              <a:t>(nằm lộ trên các lá noãn hở)</a:t>
            </a:r>
            <a:endParaRPr lang="en-US" sz="2400" b="1">
              <a:solidFill>
                <a:srgbClr val="0000FF"/>
              </a:solidFill>
              <a:latin typeface="Arial" pitchFamily="34" charset="0"/>
              <a:cs typeface="Arial" pitchFamily="34" charset="0"/>
            </a:endParaRPr>
          </a:p>
        </p:txBody>
      </p:sp>
      <p:pic>
        <p:nvPicPr>
          <p:cNvPr id="4" name="Picture 8" descr="Lợi ích vô tận với sức khỏe từ trái bưởi mùa th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143000"/>
            <a:ext cx="3733800" cy="31958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21135" y="4596917"/>
            <a:ext cx="3994265" cy="830997"/>
          </a:xfrm>
          <a:prstGeom prst="rect">
            <a:avLst/>
          </a:prstGeom>
          <a:noFill/>
        </p:spPr>
        <p:txBody>
          <a:bodyPr wrap="square" rtlCol="0">
            <a:spAutoFit/>
          </a:bodyPr>
          <a:lstStyle/>
          <a:p>
            <a:pPr algn="ctr"/>
            <a:r>
              <a:rPr lang="en-US" sz="2400" b="1" smtClean="0">
                <a:solidFill>
                  <a:srgbClr val="0000FF"/>
                </a:solidFill>
                <a:latin typeface="Arial" pitchFamily="34" charset="0"/>
                <a:cs typeface="Arial" pitchFamily="34" charset="0"/>
              </a:rPr>
              <a:t>HẠT BƯỞI</a:t>
            </a:r>
          </a:p>
          <a:p>
            <a:pPr algn="ctr"/>
            <a:r>
              <a:rPr lang="en-US" sz="2400" b="1" smtClean="0">
                <a:solidFill>
                  <a:srgbClr val="0000FF"/>
                </a:solidFill>
                <a:latin typeface="Arial" pitchFamily="34" charset="0"/>
                <a:cs typeface="Arial" pitchFamily="34" charset="0"/>
              </a:rPr>
              <a:t>(nằm trong quả)</a:t>
            </a:r>
            <a:endParaRPr lang="en-US" sz="2400" b="1">
              <a:solidFill>
                <a:srgbClr val="0000FF"/>
              </a:solidFill>
              <a:latin typeface="Arial" pitchFamily="34" charset="0"/>
              <a:cs typeface="Arial" pitchFamily="34" charset="0"/>
            </a:endParaRPr>
          </a:p>
        </p:txBody>
      </p:sp>
      <p:sp>
        <p:nvSpPr>
          <p:cNvPr id="6" name="TextBox 5"/>
          <p:cNvSpPr txBox="1"/>
          <p:nvPr/>
        </p:nvSpPr>
        <p:spPr>
          <a:xfrm>
            <a:off x="155171" y="312493"/>
            <a:ext cx="4540135" cy="523220"/>
          </a:xfrm>
          <a:prstGeom prst="rect">
            <a:avLst/>
          </a:prstGeom>
          <a:noFill/>
        </p:spPr>
        <p:txBody>
          <a:bodyPr wrap="square" rtlCol="0">
            <a:spAutoFit/>
          </a:bodyPr>
          <a:lstStyle/>
          <a:p>
            <a:pPr algn="ctr"/>
            <a:r>
              <a:rPr lang="en-US" sz="2800" b="1" smtClean="0">
                <a:solidFill>
                  <a:srgbClr val="FF0000"/>
                </a:solidFill>
                <a:latin typeface="Arial" panose="020B0604020202020204" pitchFamily="34" charset="0"/>
                <a:cs typeface="Arial" panose="020B0604020202020204" pitchFamily="34" charset="0"/>
              </a:rPr>
              <a:t>THỰC VẬT HẠT TRẦN</a:t>
            </a:r>
            <a:endParaRPr lang="en-US" sz="2800" b="1">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4724390" y="312492"/>
            <a:ext cx="4540135" cy="523220"/>
          </a:xfrm>
          <a:prstGeom prst="rect">
            <a:avLst/>
          </a:prstGeom>
          <a:noFill/>
        </p:spPr>
        <p:txBody>
          <a:bodyPr wrap="square" rtlCol="0">
            <a:spAutoFit/>
          </a:bodyPr>
          <a:lstStyle/>
          <a:p>
            <a:pPr algn="ctr"/>
            <a:r>
              <a:rPr lang="en-US" sz="2800" b="1" smtClean="0">
                <a:solidFill>
                  <a:srgbClr val="FF0000"/>
                </a:solidFill>
                <a:latin typeface="Arial" panose="020B0604020202020204" pitchFamily="34" charset="0"/>
                <a:cs typeface="Arial" panose="020B0604020202020204" pitchFamily="34" charset="0"/>
              </a:rPr>
              <a:t>THỰC VẬT HẠT KÍN</a:t>
            </a:r>
            <a:endParaRPr lang="en-US" sz="28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4892728"/>
      </p:ext>
    </p:extLst>
  </p:cSld>
  <p:clrMapOvr>
    <a:masterClrMapping/>
  </p:clrMapOvr>
  <p:transition spd="slow">
    <p:cover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3400" b="1" smtClean="0">
                <a:solidFill>
                  <a:srgbClr val="FF0000"/>
                </a:solidFill>
                <a:latin typeface="Arial" panose="020B0604020202020204" pitchFamily="34" charset="0"/>
                <a:cs typeface="Arial" panose="020B0604020202020204" pitchFamily="34" charset="0"/>
              </a:rPr>
              <a:t>HỆ THỐNG MẠCH DẪN Ở GÂN LÁ CỦA CÂY HẠT KÍN</a:t>
            </a:r>
            <a:endParaRPr lang="en-US" sz="3400" b="1">
              <a:solidFill>
                <a:srgbClr val="FF0000"/>
              </a:solidFill>
              <a:latin typeface="Arial" panose="020B0604020202020204" pitchFamily="34" charset="0"/>
              <a:cs typeface="Arial" panose="020B0604020202020204" pitchFamily="34" charset="0"/>
            </a:endParaRPr>
          </a:p>
        </p:txBody>
      </p:sp>
      <p:pic>
        <p:nvPicPr>
          <p:cNvPr id="15362" name="Picture 2" descr="Cấu trúc gân lá có thể giúp mở ra thời lượng pin lâu hơ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8325" y="2568076"/>
            <a:ext cx="5334000" cy="355711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ình ảnh miễn phí: mờ, Xem chi tiết, thông tin chi tiết, màu xanh lá cây,  nằm ngang, bạc Hà, Thiên nhiên, thảo mộc, cây, l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74" y="1471350"/>
            <a:ext cx="3200400" cy="2129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162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inh học 11 Bài 2: Vận chuyển các chất trong câ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0544"/>
            <a:ext cx="7543800" cy="594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5963684"/>
            <a:ext cx="9315800" cy="523220"/>
          </a:xfrm>
          <a:prstGeom prst="rect">
            <a:avLst/>
          </a:prstGeom>
          <a:noFill/>
        </p:spPr>
        <p:txBody>
          <a:bodyPr wrap="square" rtlCol="0">
            <a:spAutoFit/>
          </a:bodyPr>
          <a:lstStyle/>
          <a:p>
            <a:pPr algn="ctr"/>
            <a:r>
              <a:rPr lang="en-US" sz="2800" b="1" smtClean="0">
                <a:solidFill>
                  <a:srgbClr val="0000FF"/>
                </a:solidFill>
                <a:latin typeface="Arial" pitchFamily="34" charset="0"/>
                <a:cs typeface="Arial" pitchFamily="34" charset="0"/>
              </a:rPr>
              <a:t>MẠCH DẪN HOÀN THIỆN Ở THỰC VẬT HẠT KÍN</a:t>
            </a:r>
            <a:endParaRPr lang="en-US" sz="2800" b="1">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7847189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Phaeoceros laevi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Phaeoceros laevis.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Ngành Rêu sừng – Wikipedia tiếng Việ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descr="C:\Users\LaptopKT\Desktop\Reu sưn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77640"/>
            <a:ext cx="4267200" cy="29468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2132" y="404558"/>
            <a:ext cx="3322304" cy="584775"/>
          </a:xfrm>
          <a:prstGeom prst="rect">
            <a:avLst/>
          </a:prstGeom>
          <a:noFill/>
        </p:spPr>
        <p:txBody>
          <a:bodyPr wrap="square" rtlCol="0">
            <a:spAutoFit/>
          </a:bodyPr>
          <a:lstStyle/>
          <a:p>
            <a:pPr algn="ctr"/>
            <a:r>
              <a:rPr lang="en-US" sz="3200" b="1" smtClean="0">
                <a:solidFill>
                  <a:srgbClr val="FF0000"/>
                </a:solidFill>
                <a:latin typeface="Arial" pitchFamily="34" charset="0"/>
                <a:cs typeface="Arial" pitchFamily="34" charset="0"/>
              </a:rPr>
              <a:t>RÊU</a:t>
            </a:r>
            <a:endParaRPr lang="en-US" sz="3200" b="1">
              <a:solidFill>
                <a:srgbClr val="FF0000"/>
              </a:solidFill>
              <a:latin typeface="Arial" pitchFamily="34" charset="0"/>
              <a:cs typeface="Arial" pitchFamily="34" charset="0"/>
            </a:endParaRPr>
          </a:p>
        </p:txBody>
      </p:sp>
      <p:sp>
        <p:nvSpPr>
          <p:cNvPr id="8" name="TextBox 7"/>
          <p:cNvSpPr txBox="1"/>
          <p:nvPr/>
        </p:nvSpPr>
        <p:spPr>
          <a:xfrm>
            <a:off x="5857700" y="6364897"/>
            <a:ext cx="2359025" cy="523220"/>
          </a:xfrm>
          <a:prstGeom prst="rect">
            <a:avLst/>
          </a:prstGeom>
          <a:noFill/>
        </p:spPr>
        <p:txBody>
          <a:bodyPr wrap="square" rtlCol="0">
            <a:spAutoFit/>
          </a:bodyPr>
          <a:lstStyle/>
          <a:p>
            <a:r>
              <a:rPr lang="en-US" sz="2800" smtClean="0">
                <a:solidFill>
                  <a:srgbClr val="0000FF"/>
                </a:solidFill>
                <a:latin typeface="Arial" pitchFamily="34" charset="0"/>
                <a:cs typeface="Arial" pitchFamily="34" charset="0"/>
              </a:rPr>
              <a:t>Rêu sừng</a:t>
            </a:r>
            <a:endParaRPr lang="en-US" sz="2800">
              <a:solidFill>
                <a:srgbClr val="0000FF"/>
              </a:solidFill>
              <a:latin typeface="Arial" pitchFamily="34" charset="0"/>
              <a:cs typeface="Arial" pitchFamily="34" charset="0"/>
            </a:endParaRPr>
          </a:p>
        </p:txBody>
      </p:sp>
      <p:pic>
        <p:nvPicPr>
          <p:cNvPr id="3081" name="Picture 9" descr="&#10;Cơ quan sinh sản của các loài thực vật nguyên thủy là cảm hứng thiết kế cho những ống pipet chính xác.&#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708161"/>
            <a:ext cx="4267200" cy="26899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10200" y="3184941"/>
            <a:ext cx="2359025" cy="523220"/>
          </a:xfrm>
          <a:prstGeom prst="rect">
            <a:avLst/>
          </a:prstGeom>
          <a:noFill/>
        </p:spPr>
        <p:txBody>
          <a:bodyPr wrap="square" rtlCol="0">
            <a:spAutoFit/>
          </a:bodyPr>
          <a:lstStyle/>
          <a:p>
            <a:pPr algn="ctr"/>
            <a:r>
              <a:rPr lang="en-US" sz="2800" smtClean="0">
                <a:solidFill>
                  <a:srgbClr val="0000FF"/>
                </a:solidFill>
                <a:latin typeface="Arial" pitchFamily="34" charset="0"/>
                <a:cs typeface="Arial" pitchFamily="34" charset="0"/>
              </a:rPr>
              <a:t>Rêu tản</a:t>
            </a:r>
            <a:endParaRPr lang="en-US" sz="2800">
              <a:solidFill>
                <a:srgbClr val="0000FF"/>
              </a:solidFill>
              <a:latin typeface="Arial" pitchFamily="34" charset="0"/>
              <a:cs typeface="Arial" pitchFamily="34" charset="0"/>
            </a:endParaRPr>
          </a:p>
        </p:txBody>
      </p:sp>
      <p:pic>
        <p:nvPicPr>
          <p:cNvPr id="3083" name="Picture 11" descr="Rêu Tường Màu Xanh Lá Cây - Ảnh miễn phí trên Pixab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909" y="1651053"/>
            <a:ext cx="4195172" cy="36829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53771" y="5360035"/>
            <a:ext cx="2359025" cy="523220"/>
          </a:xfrm>
          <a:prstGeom prst="rect">
            <a:avLst/>
          </a:prstGeom>
          <a:noFill/>
        </p:spPr>
        <p:txBody>
          <a:bodyPr wrap="square" rtlCol="0">
            <a:spAutoFit/>
          </a:bodyPr>
          <a:lstStyle/>
          <a:p>
            <a:pPr algn="ctr"/>
            <a:r>
              <a:rPr lang="en-US" sz="2800" smtClean="0">
                <a:solidFill>
                  <a:srgbClr val="0000FF"/>
                </a:solidFill>
                <a:latin typeface="Arial" pitchFamily="34" charset="0"/>
                <a:cs typeface="Arial" pitchFamily="34" charset="0"/>
              </a:rPr>
              <a:t>Rêu tường</a:t>
            </a:r>
            <a:endParaRPr lang="en-US" sz="280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5808340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ây rau bợ xuất hiện rất nhiều ở nước 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1" y="224970"/>
            <a:ext cx="3810000" cy="274796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ình ảnh cây Guột cứ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71" y="3379372"/>
            <a:ext cx="3810000" cy="28588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7657" y="2949488"/>
            <a:ext cx="2286000" cy="461665"/>
          </a:xfrm>
          <a:prstGeom prst="rect">
            <a:avLst/>
          </a:prstGeom>
          <a:noFill/>
        </p:spPr>
        <p:txBody>
          <a:bodyPr wrap="square" rtlCol="0">
            <a:spAutoFit/>
          </a:bodyPr>
          <a:lstStyle/>
          <a:p>
            <a:pPr algn="ctr"/>
            <a:r>
              <a:rPr lang="en-US" sz="2400" b="1" smtClean="0">
                <a:solidFill>
                  <a:srgbClr val="0000FF"/>
                </a:solidFill>
                <a:latin typeface="Arial" pitchFamily="34" charset="0"/>
                <a:cs typeface="Arial" pitchFamily="34" charset="0"/>
              </a:rPr>
              <a:t>Rau bợ</a:t>
            </a:r>
            <a:endParaRPr lang="en-US" sz="2400" b="1">
              <a:solidFill>
                <a:srgbClr val="0000FF"/>
              </a:solidFill>
              <a:latin typeface="Arial" pitchFamily="34" charset="0"/>
              <a:cs typeface="Arial" pitchFamily="34" charset="0"/>
            </a:endParaRPr>
          </a:p>
        </p:txBody>
      </p:sp>
      <p:sp>
        <p:nvSpPr>
          <p:cNvPr id="10" name="TextBox 9"/>
          <p:cNvSpPr txBox="1"/>
          <p:nvPr/>
        </p:nvSpPr>
        <p:spPr>
          <a:xfrm>
            <a:off x="1507671" y="6299801"/>
            <a:ext cx="1143000" cy="461665"/>
          </a:xfrm>
          <a:prstGeom prst="rect">
            <a:avLst/>
          </a:prstGeom>
          <a:noFill/>
        </p:spPr>
        <p:txBody>
          <a:bodyPr wrap="square" rtlCol="0">
            <a:spAutoFit/>
          </a:bodyPr>
          <a:lstStyle/>
          <a:p>
            <a:pPr algn="ctr"/>
            <a:r>
              <a:rPr lang="en-US" sz="2400" b="1" smtClean="0">
                <a:solidFill>
                  <a:srgbClr val="0000FF"/>
                </a:solidFill>
                <a:latin typeface="Arial" pitchFamily="34" charset="0"/>
                <a:cs typeface="Arial" pitchFamily="34" charset="0"/>
              </a:rPr>
              <a:t>Guột</a:t>
            </a:r>
            <a:endParaRPr lang="en-US" sz="2400" b="1">
              <a:solidFill>
                <a:srgbClr val="0000FF"/>
              </a:solidFill>
              <a:latin typeface="Arial" pitchFamily="34" charset="0"/>
              <a:cs typeface="Arial" pitchFamily="34" charset="0"/>
            </a:endParaRPr>
          </a:p>
        </p:txBody>
      </p:sp>
      <p:pic>
        <p:nvPicPr>
          <p:cNvPr id="10246" name="Picture 6" descr="Cây lông cu 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89856"/>
            <a:ext cx="4724400" cy="47244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105400" y="5214257"/>
            <a:ext cx="2743200" cy="523220"/>
          </a:xfrm>
          <a:prstGeom prst="rect">
            <a:avLst/>
          </a:prstGeom>
          <a:noFill/>
        </p:spPr>
        <p:txBody>
          <a:bodyPr wrap="square" rtlCol="0">
            <a:spAutoFit/>
          </a:bodyPr>
          <a:lstStyle/>
          <a:p>
            <a:pPr algn="ctr"/>
            <a:r>
              <a:rPr lang="en-US" sz="2800" b="1" smtClean="0">
                <a:solidFill>
                  <a:srgbClr val="0000FF"/>
                </a:solidFill>
                <a:latin typeface="Arial" pitchFamily="34" charset="0"/>
                <a:cs typeface="Arial" pitchFamily="34" charset="0"/>
              </a:rPr>
              <a:t>Cây lông cu li</a:t>
            </a:r>
            <a:endParaRPr lang="en-US" sz="2800" b="1">
              <a:solidFill>
                <a:srgbClr val="0000FF"/>
              </a:solidFill>
              <a:latin typeface="Arial" pitchFamily="34" charset="0"/>
              <a:cs typeface="Arial" pitchFamily="34" charset="0"/>
            </a:endParaRPr>
          </a:p>
        </p:txBody>
      </p:sp>
      <p:sp>
        <p:nvSpPr>
          <p:cNvPr id="9" name="TextBox 8"/>
          <p:cNvSpPr txBox="1"/>
          <p:nvPr/>
        </p:nvSpPr>
        <p:spPr>
          <a:xfrm>
            <a:off x="4526296" y="5945859"/>
            <a:ext cx="4008104" cy="584775"/>
          </a:xfrm>
          <a:prstGeom prst="rect">
            <a:avLst/>
          </a:prstGeom>
          <a:noFill/>
        </p:spPr>
        <p:txBody>
          <a:bodyPr wrap="square" rtlCol="0">
            <a:spAutoFit/>
          </a:bodyPr>
          <a:lstStyle/>
          <a:p>
            <a:pPr algn="ctr"/>
            <a:r>
              <a:rPr lang="en-US" sz="3200" b="1" smtClean="0">
                <a:solidFill>
                  <a:srgbClr val="FF0000"/>
                </a:solidFill>
                <a:latin typeface="Arial" pitchFamily="34" charset="0"/>
                <a:cs typeface="Arial" pitchFamily="34" charset="0"/>
              </a:rPr>
              <a:t>DƯƠNG XỈ</a:t>
            </a:r>
            <a:endParaRPr lang="en-US" sz="32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9629592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Cây dương xỉ thân gỗ - Cây dương xỉ cổ đại khổng lồ đủ kích c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Cây dương xỉ thân gỗ - Cây dương xỉ cổ đại khổng lồ đủ kích cỡ"/>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3" name="Picture 5" descr="E:\Chu nhiem\6A11 năm 20192020\Bài tập nghỉ phòng dịch\Khu rung quyet co dai.jpg"/>
          <p:cNvPicPr>
            <a:picLocks noChangeAspect="1" noChangeArrowheads="1"/>
          </p:cNvPicPr>
          <p:nvPr/>
        </p:nvPicPr>
        <p:blipFill rotWithShape="1">
          <a:blip r:embed="rId2">
            <a:extLst>
              <a:ext uri="{28A0092B-C50C-407E-A947-70E740481C1C}">
                <a14:useLocalDpi xmlns:a14="http://schemas.microsoft.com/office/drawing/2010/main" val="0"/>
              </a:ext>
            </a:extLst>
          </a:blip>
          <a:srcRect b="6668"/>
          <a:stretch/>
        </p:blipFill>
        <p:spPr bwMode="auto">
          <a:xfrm>
            <a:off x="460375" y="287800"/>
            <a:ext cx="8378825" cy="5817524"/>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Than đá được dùng để làm g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633" y="160338"/>
            <a:ext cx="3874293" cy="25828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52160" y="6105324"/>
            <a:ext cx="6990946" cy="461665"/>
          </a:xfrm>
          <a:prstGeom prst="rect">
            <a:avLst/>
          </a:prstGeom>
          <a:noFill/>
        </p:spPr>
        <p:txBody>
          <a:bodyPr wrap="square" rtlCol="0">
            <a:spAutoFit/>
          </a:bodyPr>
          <a:lstStyle/>
          <a:p>
            <a:pPr algn="ctr"/>
            <a:r>
              <a:rPr lang="en-US" sz="2400" b="1" smtClean="0">
                <a:solidFill>
                  <a:srgbClr val="0000FF"/>
                </a:solidFill>
                <a:latin typeface="Arial" pitchFamily="34" charset="0"/>
                <a:cs typeface="Arial" pitchFamily="34" charset="0"/>
              </a:rPr>
              <a:t>KHU RỪNG QUYẾT CỔ ĐẠI VÀ THAN ĐÁ</a:t>
            </a:r>
            <a:endParaRPr lang="en-US" sz="2400" b="1">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3371527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ttps://photo-2-baomoi.zadn.vn/w700_r1/2017_04_03_180_21920380/dd57a6a263e28abcd3f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s://photo-2-baomoi.zadn.vn/w700_r1/2017_04_03_180_21920380/8886eb732e33c76d9e2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1" name="Picture 5" descr="C:\Users\LaptopKT\Desktop\Cây pơ m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461" y="775399"/>
            <a:ext cx="3993243" cy="53224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1889" y="6101451"/>
            <a:ext cx="3121025" cy="461665"/>
          </a:xfrm>
          <a:prstGeom prst="rect">
            <a:avLst/>
          </a:prstGeom>
          <a:noFill/>
        </p:spPr>
        <p:txBody>
          <a:bodyPr wrap="square" rtlCol="0">
            <a:spAutoFit/>
          </a:bodyPr>
          <a:lstStyle/>
          <a:p>
            <a:pPr algn="ctr"/>
            <a:r>
              <a:rPr lang="en-US" sz="2400" b="1" smtClean="0">
                <a:solidFill>
                  <a:srgbClr val="0000FF"/>
                </a:solidFill>
                <a:latin typeface="Arial" pitchFamily="34" charset="0"/>
                <a:cs typeface="Arial" pitchFamily="34" charset="0"/>
              </a:rPr>
              <a:t>CÂY PƠMU</a:t>
            </a:r>
            <a:endParaRPr lang="en-US" sz="2400" b="1">
              <a:solidFill>
                <a:srgbClr val="0000FF"/>
              </a:solidFill>
              <a:latin typeface="Arial" pitchFamily="34" charset="0"/>
              <a:cs typeface="Arial" pitchFamily="34" charset="0"/>
            </a:endParaRPr>
          </a:p>
        </p:txBody>
      </p:sp>
      <p:sp>
        <p:nvSpPr>
          <p:cNvPr id="7" name="AutoShape 7" descr="cây hoàng đà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4" name="Picture 8" descr="C:\Users\LaptopKT\Desktop\hoang-d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057" y="1524000"/>
            <a:ext cx="4648200" cy="33081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871357" y="5258636"/>
            <a:ext cx="3657600" cy="461665"/>
          </a:xfrm>
          <a:prstGeom prst="rect">
            <a:avLst/>
          </a:prstGeom>
          <a:noFill/>
        </p:spPr>
        <p:txBody>
          <a:bodyPr wrap="square" rtlCol="0">
            <a:spAutoFit/>
          </a:bodyPr>
          <a:lstStyle/>
          <a:p>
            <a:pPr algn="ctr"/>
            <a:r>
              <a:rPr lang="en-US" sz="2400" b="1" smtClean="0">
                <a:solidFill>
                  <a:srgbClr val="0000FF"/>
                </a:solidFill>
                <a:latin typeface="Arial" pitchFamily="34" charset="0"/>
                <a:cs typeface="Arial" pitchFamily="34" charset="0"/>
              </a:rPr>
              <a:t>CÂY HOÀNG ĐÀN</a:t>
            </a:r>
            <a:endParaRPr lang="en-US" sz="2400" b="1">
              <a:solidFill>
                <a:srgbClr val="0000FF"/>
              </a:solidFill>
              <a:latin typeface="Arial" pitchFamily="34" charset="0"/>
              <a:cs typeface="Arial" pitchFamily="34" charset="0"/>
            </a:endParaRPr>
          </a:p>
        </p:txBody>
      </p:sp>
      <p:sp>
        <p:nvSpPr>
          <p:cNvPr id="9" name="AutoShape 10" descr="Cây gỗ kim giao là gì? Đặc điểm, Ứng dụng như thế nào? - XHome Compan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Cây Kim Giao - cây bóng mát "/>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itle 1"/>
          <p:cNvSpPr>
            <a:spLocks noGrp="1"/>
          </p:cNvSpPr>
          <p:nvPr>
            <p:ph type="title"/>
          </p:nvPr>
        </p:nvSpPr>
        <p:spPr>
          <a:xfrm>
            <a:off x="612775" y="107157"/>
            <a:ext cx="8229600" cy="510380"/>
          </a:xfrm>
        </p:spPr>
        <p:txBody>
          <a:bodyPr>
            <a:noAutofit/>
          </a:bodyPr>
          <a:lstStyle/>
          <a:p>
            <a:r>
              <a:rPr lang="en-US" sz="3200" b="1" smtClean="0">
                <a:solidFill>
                  <a:srgbClr val="FF0000"/>
                </a:solidFill>
                <a:latin typeface="Arial" panose="020B0604020202020204" pitchFamily="34" charset="0"/>
                <a:cs typeface="Arial" panose="020B0604020202020204" pitchFamily="34" charset="0"/>
              </a:rPr>
              <a:t>MỘT SỐ CÂY HẠT TRẦN</a:t>
            </a:r>
            <a:endParaRPr lang="en-US" sz="3200" b="1">
              <a:solidFill>
                <a:srgbClr val="FF0000"/>
              </a:solidFill>
            </a:endParaRPr>
          </a:p>
        </p:txBody>
      </p:sp>
    </p:spTree>
    <p:extLst>
      <p:ext uri="{BB962C8B-B14F-4D97-AF65-F5344CB8AC3E}">
        <p14:creationId xmlns:p14="http://schemas.microsoft.com/office/powerpoint/2010/main" val="133053183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2wCEAAoGBxQUExYTFBQWGBYZGhoaGhoZGh8ZGhofHxoaGR8aHx8aISsiGh8oHxkgJDQjKCwuMTExGSE3PDcvOyswMS4BCwsLDw4PHRERHDYpISgwMDAwNjIwMDkyMjAxMjAwMTAxMDAwMDMwOTAyMDAwMDAwMDAyMDAwMDAwMDAwMDAwMP/AABEIAKoBKQMBIgACEQEDEQH/xAAcAAAABwEBAAAAAAAAAAAAAAABAgMEBQYHAAj/xABJEAACAQIDBQUDCgMFBgYDAAABAgMAEQQSIQUGMUFRBxMiYXEygZEUI0JicoKSobHwUsHRM0OisuEVJDRzk9IWU1TC4vElY7P/xAAbAQEAAwEBAQEAAAAAAAAAAAAAAQIDBAUGB//EAC0RAAICAQQBAgQFBQAAAAAAAAABAhEDBBIhMUETYTJRcZEFFCKhsUJi0eHw/9oADAMBAAIRAxEAPwCrdmEuXaEf1kdf0fqP4OorQMXmUK3isBHe2Y3GfZ4I9ocQD4b6638sw3RxPdY3Dv0lQdPbOQ8xyatYOzElAaWRLWGVfCtrFGBJuDm+ajuCdCpFuVd+ma8/M5M65M834RWw8Zvcq6rpoLiMLa1+aKr3+111uXZLnGAjzLZe8lKH+Jbg3/GWH3adY7YWEEGcwq4jDMFbMUXIctxxXra5boDYipKDaxdFCwtYICMgzAKLr4VW7fR4AHlx41y6582kdOk6C7a2lHBHJNIbIg1PPjwHUljYeorDNq41p5pJ3ABkYsQOAvwHuFh7qsW/m8jYiUwrpDE7AWP9owJUufLjlHQ356VrLXHp8TgnKXbNs2Tc6XSEMtTG6u7T4uS2qxKfnH6aEhBx8RAPLQAmmWFwjSOqILsxsOXvJ5AcSeQBrVd39nJBBGkbXIXMXFiSxyM5sToPYAuSpZ4Li6tf0MOPc7fSOXJPaqXYrh8D3cYRPCFDEKb5BkYAnLmayB0QnLcswCKHGYleYsreFbBeTAEqAUUKxZhrlAJI0BjgUm+YN2JIQgjwniQp8ICAqsgzDMuVVEcbnSyswuzxq1F3p3mEwMEV8gNi40DAFgQqi9lIyi4PDONQ5J6cmRJGUI2V7ayxmeVov7Mu5W3C1zw8unlamXdU5AoQtcDOgaiKjrhzTlRajItQWGvyc+h686sextoFva4jj77a++35VFMvlQYdirBretuYPH9+QrLLj3x9zs0WqeDJf9L7/wAj7e/Z5zjEcVeyt5OqgD3MoBHmrVBd3WrbGxGFmwvdSRK8bWzX0YEa3JGoI8jS2M7NsLNEJIY5YbqCjxkyKftI5Jt6FTWeHJcaafHHRGrjGWRyj0+UZKVrlUsQqgsSQABqSTyA5mrNtLs/xcYLJ3cqC2qOFbU21R7Ea9Cal9yd3MhWRgGYXLtcFUt/dqeDMTozDQajnrpPIoRsxx4pSlT4B3Z7OCQJcQ9n4rGtiFPVj9I+Q08zRcfh/k7OkvsoL36jqL/C3WtLVkyXBGXUk9AOJ/KsK3g20+KnaZrhCT3aclW+mn8VtSepPKwHPslldtndh1b0qaiu/wCfmM9o7ReXTgl8wUcL8LnqbUwy07MdEMVdkYqKpHnZMksknKbtsbmOgEVOglDkqSo3ENHGGpyqijZaAajD1o/Ym1vlSX5xMPeJBf8AKqCyVqPYlsK8M+Jckd4wjQciE1ZvxNl+4etUyK40WxyqVsm8Rj4Xfu3ljVwfDdgpzDl4vh51ObFxLXaN1KuvG/Ag3sQeY091RO925CYpfAqI9xr3aMrC+oII+BuDen+yMBLhY4xI7SsqBAbDRV5Hxa+uptxJrmjDY7OmbU0OtubvYXFLbEwRyaWDEWdfRxZl9xrNN5uyBBdsHiLfUm1HoHUXHvU+tXDaG8MveGIwyot7B/AB0DEkltemXTS9R2IxOJsQCrH6NxYH1Itb4UepSdIqtNJrkx3bG7+JwzZZ4XTo1syH0dbqfjSmAj0W62KkBtNCr8CwPGzGxIt7Q6VObxvOmIkixEhkyZXt9EFkB0tyAa3oTTZWSNgfCYn4EngGBJVr6a669Qa0lkbRlt2sdjDBRYDlz5gW0PUr+Y91j/IPJv8Aqf6Uzxm2o4lyxuJW+j0A42dho9uVtetqiv8AxJif4l/AtZ+lOXItCYYjUGxBBB6EajjWvbF2930aP3rai58UtwwF2jHzwBYa2F725ACshFL4bFyR3yOy34hWIBtwuBxty6V6OOex+xzzjuNTxG2ooXZpJUyt4wGtnuQLkBixcEljbkbm9yxWg7Y2uArw4aSYwN/G5Kqv8EalQUS3h1uSoA01vCs9ySTcnUk6k+pPGnOy8DJPKsMSlmY+4Dmx6KBqT/Mipy5t3gmEK6GyxUZISzBVBLEgAAXJPQAcTWnbJ3CgjjLSqJW5lxf4L7Kj1udeNS2E2Jh4G7yOGJWGmZUUNr5jWuGepjHg6o6aT7K1upu0cN87Lbv2Bsou5jXnYJ4nYjj3T5hoAGGapmbEsoLJlz+Fl1FmZs2Vs6ixYlnMcoGSSRirKJBcsd+tsJAgUG8p1VQbEdGuNVF+flpVH2tvDNOioxy6HPlNhIT7RsPZDALmQeEsuawLG/XpdU3CpL6e5hqNPGMuH9fYd7y7xiX5qA2iKnOQMocsQxWw+iAFW2oGVgpKm1QINEFCGFJycnbKpUKihvReNGNULAtRka1KT7OmWNZWikETC6yZDkIuRfNaw1HOkY6kCl65qCuqAPdj7SaCTMNVPtr18x5j/StP2dvFh1hTNiUW1io7/u7DkLK40+qR7qyO9cErKWJOW5cGiytR2l93m7RGWUJh3DplBeRLls1z4VMlxYLbUD6WnCojC76aESREICCiIbj75a2cg6gaDXyBqs2vxru7tR4otchZpLonts76SyRtFEvdK4Ku2YMzAg3XQAKD1GvpVXy05aO/Kkmiq8YKKpFJzcnbCqtA+nE0oAasI2z8iWJYIITI8Ucsss0YkdjKgkEaZtEjVSBp7RBNWIK2AKEmrFvU0UuHwmJihih70ziRI1CgvG0al15hCGvl4A+ZJqvJCWNlBJPAAXJsCToNeAJ91SVChq7PRSPOiFKgsLE2BPkdP5Vv260cUWEgjhkR40QDOhDK7cWa66asSffXnoG1OcFjpYH7yGR43/iRipPrb2h5G4oD0th5b1Abdxd5TH304IN/m4nZF8iyr/PjWfbA7XcRFZcTEky6XZbRyeugyMfKy+tX3dvfbA4o2jkVZG/upQEkJ6Lc5XPkpNZzi5KjTHNRdtHDvMhJZpOYMiZSB0AtfqdTzrsNhJJTdVuOptl+JGvuvU4MEWIaWwA4IOA5/vr5DSnBblwrOOG+zaWelSRlXafu93Alx0kozO0ccMcY4sEALOzcgqMcoHJddbVms2LkYFSRlNiQFABI1voONzfzNXrtv2x3uKTDKfDAvi/5kgDH4Jk/E1UFTW0YJHLKTbCZa7SjtXd3+/2KsA96ENRVifjkfTj4Tp66aUUNUJplQ5NKQYhkYOjFWU3DKbEHyIpDNXE1JY1vcffCPERiKZv941DKTbvdB87fQeWQcLaaWFJ7y714fDgosiyuCQFjINj9Y8E/XoKyi19DrQisZaeEnbNlqJKNDrH415pGlka7Mdeg6ADkANKRJol64GtkqMG7BvXZaDNXZqEiyUotN89LK+lAT2x94Mfh4y8MkhgRgrB17yFS3BPFcJfopB1HUXfrvDgcR/xWC7tydZcK2Q3OmYxsQD7y3pTPcveBMPI0OIGbCTju5lPBQdBKOhXnbW3mopTH7IhwGMeLGJNNBkLQtEwUyAkFHvcC1swax42sLEUuitENi1j7xxEWMYZshbRitzYkAaEik1Iva9WhN4sAgtDspG855WkPwIP6012zvM+IQQ/J8NFGGDARRlGuAw1bMbizHSwqqbfgsQgXWlQgoyrSkam3KrAQWPpQmOlW0ojnSgAA6UVhyIoSaIvGgOkjFOY8cuRUnw6ziMZY27x4ZFW5bIWS4dASbAi65iAQLAJUBTnQBtpbQacoCqxxxLkiiS+SNb3IBYlmZjqzMSWPuqx9kcCnH3LlSsUhUW9s6KRflYNfTp5a1SQ60+3W2mcPi8PNyWRQ32W8D/4WJ91AK7+bN7jHYhLeEv3ieYkAk+AZmX7tQJStE7bMDlngmt7cbRt0+bbMP/6H4Vn7WoBDLQhTShXSi5aAAx0kyXFiNKWsaLloCZ2FvpjsLYRYhig/u5fnU9AG1UfZK1fNjdscRFsThnVrHxREOpNuBViGS/Di1ZaqUVlpQFMfi2mkkmkN3kdnbpdiWIHkL2HkBTXLajtSRqaIDMRQZ6ITRbmoJLthpSwGpt0udCOIphj9lK7NfQ66jjfQ6/xXDDjTbZm1cmj8OVvgPTpUrHKGF7g5mvp9kL+g4fWPSvClHJgm30eNKOTDK+ipvEVJVhYj939DRCKsW8GBBjzj2k1P2eY93H41XrV62nzLLDd9z08OVZIbjhXEUN669bmwWurqd7N2VNiDaGJpPMeyPVjZR7yKAa3rqueC7OyEMmKxCRLYnTLZftO5A8rD41U8bEiyOsb50ViFci2YDTNYE2B5a8LUAiKUU0UCjUAcGp6beFZMAuEmjLyRODh5bgd2h9qNubC2gHpwyC9evR1agFgaUU03z0ZGoB5HS6tpTNW0pdG0oAxPCi0YGhAJNgL+lAFbhSLjnSzcPjV+3C7Pop4BiMVmIk1jjVigy3sHYrqb8QAbWtxvoBnamhZq1LbHZ5sxXy/KWhYKWKGWM6D6VpAWsOt7VETblQYGUTYsmfCnwllBQxMxAV5FVrlOWZTxbUUsiihLh3dssaO7HgqKWb4KLmgxmClit3sMkYa9u8RkzceGYC9bxu3u7hsM8kmHTL3qxg+IsLDMRlLEnxZrnXWwqsbM32wmMw7w4/uY2vlcOcqPxs6E6qwt1uDqD0WKG+/03ynY+FxX0lMTN95TC4/6hHwpLsl2CndTYvEIhRroneAFcqktI/i0AuAt/wD9bU63GghxWzsTglkJjWWWNGt4gjOZI36E3JbTT04Uv2kxYiPBphcHA5gtlkMfiyxrwjyqc5vxZrWsCD7RqCTL9u4uOXESyxRrHG7sURVCgLwGnIkC5HUmmIIojP50TMakCjUS9F7ynux9j4jEv3eHiaQ8yNFX7THwr7z6XpYEI1J4A0umDOhJ4m1hy0J99XLHdn/cQvZ2edUSS1rIwAIkVNLlgxvxJIUaAmqvFfl5EdLjh/T0Ne7+GaLT54epJ206a8HHqcmSD29Be5AtYAeEN6nMeZ14Ug8Fxr6een+unupbE4xF0Jtx0GrANoVI5EHUHhpbnS2FdZEzKetxzBuTYjlxr1ktNKXoqvpwcjlOK3O/qQs2FI1Go/Mf1pvfzFTc0djpfT8qJby/IVwZvwWMpXCVI3hq3XJHx30YnT/70qU2NiiTlbQdOtQ7m1jfhyqbEQEEc19S7D7Qstzb6p/zeVfJaqClE6s+PfB+xOJw61UtoYXupGTlxX7J1H9PUGrXhXDDTW3SmG8mDzR5/pJc/d5j3Wv8eteZo8vp5Nr6fB5ulyenPa+n/wAitk1O7B3NxOJswURxnXPLpcfVX2m9bAHrTzdaTAQxieZg8w1ykE5DfQItrFuHi1segpDbW/M810iJijOnh/tCPNh7PovxNe4euW/Y24+EiBMqmd0vmv7N7XA7u9vQMTeoXafaSzJ3eEgWFLAKzAM1uPhQeBPfm91IdlWNtiJISf7Vcw4ashufeVJP3aid7tl/J8XNEPZzZ06ZXGcWtyFyv3aEkdjcbJM2eaR3YcC5vb7I4IPIACkstGtRhagCAUa1GApzgsHJM4jhjeRzc5UBY2FrnTgBfjw1oBtkoMlTmx908RPiThmQwuEaQ96rLZQVFwLXbxMBcdT0p1szcWeWefDGSKOaFVbK2YrICAcym18uo1yniAQKArIFHFWvYnZ9PLiXw+I+aSIKzuvizZr5RGeBvZtTwykEX0qYPZSRMhXELLB3i94pXI4QHxC6khjpb6JFzzFCKKELgAkEX1UnS/mOtTGwd38Riw/cR5+7ALeIKNb2UFiBc2Ol+VbFi8VA00eCljRhJE8gRlBTKhRMuUi2oZrW/gNVPdADZ+1Z8Fc91MoaK5vwDOg9wMiX5lFpYoi+zPd2DETYiPEoSYlACElbNmZWJykG6lQLX+kaXwTx7L2syFfmTZQz6siSKrBwfqt4SeimpSWP5Jt1JOEWMRh5B/CWHvdEPrLUV2yYYibDz2NnQxk8roxYD1Ic/hPSoJHHbJu2Eti4VtmOSQAaB7HK/le2UnqF5mrjvVizgsBI0IAMUaJHpcA3SJWtzy3Bt5VFbNl+XbEaMm7mGSO5454rhGPndFb31MYkLj8CQD4cRCCCeRdMyn7rWPuoDAppCxZmJZiblmOZmPUk6k+davu2flWxCjnXuZor8xkzqh9QAnvFZJi4mR2SQFXUlWU8VYGxB9DWm7HmOE2IXfRmilcDhrKxEQPrmWpZCB7IN4jJC+Gc3MIVo/8Altpl+6R8HUcqpO+2yThsXLH9Bj3kZ+q5LW9zZl+7Tbc3a3ybFRS38F8kn2G8JPu0b7tXntlwS91h57gOHaO38Ssue40+iU/x0JIrsexxTETQ3NpYgw6Zo24e9ZG/DTnbO+mMwGMmhdhLFmzosmjBHGcBXXWwzFbsG9jyqpbu7WbC4iPEIAxjJOUnKGBUqVJANrhuNjUn2j7bhxc8c0AcfNKj5xYgh3YDjrbPx4cKAlMdtzZmPPz8TYeYj+1uq3PQyDRrdZFHuqibTREkdYpDKikhXyFC4+ydRrp52vQSa1MbrbvSzz4cGCXuWkUtIYn7oqDcgsFtY2y8eJ5caEdlx2D2Z4dCflLNK4t4VLJGOfI5n9bgHpV5jmw+Gg4RQwxgtZQERep05kn1JPM0lip171IQbzsLlVGYquvzkhGiA2Nr8ToL2NZl2sYovOsAzGOIeJ7HI0jdDwOUaceLsNK5UpylT6OqW2MbQ63o7Ulka2HhbwG6SM2Uk6j2MpJXgbEi/RTVCxGPdhbRRzC6X/fQaUQgCk2rsxznji4wbSffuck6m05eOhM0aCZkbMpsfyPkeooAtDl5UjJxacew0mqZPYLECSMkcb6jzOtr86DJ5U3wcJiBueJ8QHIciOvO5pxmH8X519vpJSeFeov1Hj5YJSe3ohVQcCfS3PjxrRN0MFDJh5I5OcbMzSDMENjkCLyuFHHjqOdhQtn4LvJLEgLxJYhVAuBe59eXwqy4CdS7ZHLrZVuAwVit/HlPDjpcX011Jr861c0oHsZMyxQlJq74oJs+ezmE3uvAanSwP8/WpCcXFgDrpqNKitvNkkSXSx8JvqNNQdDy1+NSjKtr5R+EV5ORfDNef5PEmupLz/JTsfB3cjp0OnoRcfkaRp9t6S8x8lUfqf50xNe9ik5Y4t90j2cUnKCb+Q+2BtDuMRDNyRwT9ng3+Emrl2tYTxwYgcCrQseRynOnrfM/wFUCtKmi+WbGz8ZIkzX55oTZveyA/iFaGhn+HhaR1RFLOxCqq8WJNgB760DAdm+HjVDi52zucoVGVFLkgBFzgs51tyv0FRPZPgBJinlP91GSPtOcgP4c499XNNkNJj2xk+kUKiOAE2F8vzkp5KAWK352v9EXApm/u6UeCELxyORIWGR7FlyhTcFQLjxW4cxVh3Wy7P2S+MyqZpVzKTrfM2WFfs65yPrNVa2/j22pj0iiLd3fuoz0QHNJL5XAJHkEHGrH2tnusLhYE8Klzp5RR5ADr9cfCgH+4W+wxTJBKjd+sTM0nhyuAUBIy2ysbi4Atpx5VX9/dsthtrpiIuKRREjhnW8isp9VFvWx5VGdlhP+0EAF7xyg+Qy3v8QPjVo2vuyuL2xknVxCMKshIOW9pGQDNy8Tnhr4fOgLvhsUkqJNHqjqGB5kHUVSex7brSviYXNy7tiFv1dvnB6XKn3mpjszktDNhi2Y4XESwgniyZyVbT7w+7VJ3ZxKbN2s6SnLGryRFtTZG8UbG2utkJ6XPSoBOb97TOH2zhZb6RxxX+y7yq/+Fj8Kddr+FaM4XGR6PHIUv5j52MnyBVvxVDdsGPw882GkgkSTNE4dkYMAA/g1HO7SaeVWbbuIXG7DMwYZ0iWRrEeF4tXU9CcrDzzCgJbF4dMfBhMTFoUlhnXqAHUSobfVzC3VBSe9cOFnT5JiZERpBnjuwVgV0DoW0JBNrcwSOBNZnunv3PglMaqksRJbIxIIJtfKw9m9tQQdddNbxe9e8MmNmMsgC+EKqA3CqCTa54m5JJtrfoAAoWabhCmyNnSJLMskhMhTTLndwAqqtybDKCTyFzVZ7Pd/Vwsa4fEBmhX2HUZmQccpHFkvci2ovaxFrZ6oA4AD0FqWRqmiLNKxOE2I8r4t8UZC7GQxyMxF+NsgQSML/RJI5aiq1v3vd8scJGCsCG4B0aRuGdhyA1yr5knXRa4TRaEiVKA0WjWoA6Gj2pFVpaOWgCPHR8HO8UiyRMUdWDBl0Nwbg+fobilS170my9KAmMVvnjWRlEwiD3LmNRG8hJJLM48QPLwlRYAWqNl3ixRXI2JnK2tYyMRbpqeFM2vam7USohtvsKaKRQk0VjQkVwmGaRgkalmPAD96DzNTWE2XFCQZWDvxspPdqBxJI1cjysLkDXjVhwmxoMPho2Gd5ZFzSBTYuDZlW9vAgBFwNSedSWxkwzqbRGKXUC4Z1GttCb+RufPztjLI7qLo2jBJXJEB8ru4ywxdbd2hI95IAPkL+tPO/wAN/wCVH/0of++kdu4GSPLk1W58QIVePC3TTU9TTP5ZJ/5h/L/urCeXPfxv7s12wfhfZDXYuzQLO2pIFumutv31qU+Shbsgt1UaA+7gD5ik8HGQoHQfqdB++lPpVsK8jLllKd2fLZJylK2xDZWzflc8cZPhW8jjgSF0Fr8szD0ykcb2suN3ZiUXu9iP4gR+lRW6eIRmxM0ZU9zEA7XFgHLG9+du7HxtT/aG2I8DhI8PiZTLicviA8RuSSLnkBe1z7VjXV6EpwXFPwj6DR6fC8EXkivPfgoO9mECT+G+UqLX6gkf0qIy1Iba2j8olz2KqAFUG17cybcybn4Uz4V6uGLjCKl3Qns3PZ14EwtaD2RYvxTYY8DaUDroEcfDL+dUDNUtultP5PjIZbkKHCv9l/A1/IA3+6K1Kmgdl2yxh8RtDDtxjaILzJT54odeN1Kn31D9pO800k0mz4lKoGCsFu0k11VwLAaL4gcouTzNtKlN99qybPxsWJiCt30RjljbQN3TghrjUH5wANr7J0NJDtUgsZBgmE5GpDIAegMmXOR6rUAd7obDj2ZhpMXirLKV1GhKLcERL1dja9uYUcBcu969lrtbBwy4Z1zKSyhjYeIAPGxF8rggfh6G9Z1vLvNPjXDSkKi3yRLfIl9L6+01tMx91gbUz2dtKbDktBNJETxyMVv6gaN76kGk7t7Ei2NA+KxjoZ3GRETU2vfu472LMxALNoAFHIEmMPazJ3bXw0YnsQjhroOhKkZjbpmsfLhVJx+PlmbvJZHkfhmdixA6C/AeQ0ppJrSiLJLYm8mJwsjyRSeKTWTOocSG5N2HG92JuCOJpHbe1XxE7zy5Q7kE5RZRYBQANdAAOJJ86ZWoyRkmwBJ6AXPwFCQ6VxNr2JFxY20uONjbiL628qkcDsCduKBB1c2/IXP5VLQbqr/eSMfJQFHxN7/lVXJI0jhnLwVNqBEZtFBY9AL/AKVeo9i4aMX7tdOb+L/NpSEu3MNHpnFhyQX/AMug+NRvvpF/y9fFKirRbExDcImH2iF/U3/KpDD7qSnVnRfS7f0pzPvWv0IiftEL+l700l3lmN7ZV9Fufi16fqZFYo+WyQXdRLeKVj6KB+t647AwyjxM33nC/wAhUFiMfM/tSOfvED4Cwppkptflh5ILqJPnD4EcWU+jsf8AKTSGITBk3DSAW4IDb/GL1DBPSjCrbfcq8n9qDyW1te1za/G3nbnQCOjIPKnMAHSpMxNtKB3voNOH6UpKgJqb2budJJC+ImkTDwAeGSW/zjW8KovtNc2F/PQNwoCuEeVIOfKnDrakpDQCJFFZaUoGWhBtO5Hdz4KCQgZ1jEb6a3QBbn7ShX9GFL7RwirlkSy5dDYXt/CwH0rcLc1ZxxYVn25+05MK6Nm+bkjtIhOhtqjjo+Tw+ZsDobi44t2ZVdJFZZb5Fvq1jlIF+OuluZIA4istXpsuFpqLppNcfM2wZYZF31x9hjtps4J045tDcHTqOOnAniPzrH+zPI/g/wDlVjmwWIUkGGS17WIsRz4tYHQ9b0X5Iej/AIT/AErz/Un5OvZEo8u9cn0I0X1ux9eWtReMx8st88jNfley/hGn5U1vQivQhp8cOYxR5UcWOPwoELy/fX+X5UqTzP75fv0qew+z8FAkZxZxDzSIsndwFEESOMyZ2cHNIykNlFgAwvTXebY6Q9zNBIZMNOrNEzALIChCvHIBpnQkXI0ObStTSiLU0YUAIFAXoAWoDRCa7NehIsXJ4knpflXKxpNTRgaAWVqOZKbZqXw2IyMHsDlN7MLg+ooA0aM5sqsx6KCx/IVKYLdud/asg+sbn4D+dqlMHt0zXyIiAWzGSSwHmABcj4UGI3hjUWzGVvqeCMe/Un4sKo5SN444JW2OcFuxCvtlpD5+EfAG/wASac4qSKBbXSIdNFv5gDU1WcXt+Z9Fbu16J4f8XH86jCL6k6/nUbG+2WeaEeIxLJiN6UGiKz+Z8A/PX8qYz7yztwIQfVFz8Wv+VqictG4CrKCRlLNN+QcTOz2zszH6xLfrSDUeQUWrGYmtOOVI2oytQBpG0pK9KPwpIrQAn1rhXIlHyUAaJacRp50199GRyKAtmxsVgcNCuIl/3rEMTkgIKxRWJF5SQcx0uNDxGn0qi9ubwz4qTvMQ+YjRVGiIOiLwX14mwuTUQXrm4UAqZxw1pGRhTdiaKxoBYsOnworNSVAGoQS2GxgZApNiuluoHAj3UeIPcPmYEFSLEgizAhtOd9b8qhib8qETMODMPQmva0/4uo41DJC64v8A0cj03LcHVl9bfnH5CO9BJDDNkUOMwtcWAFxy05n3Q3/iTaH/AKyT8T/0qCi2jIvO/wBof01pX/ar/wAK/n/WtVq9A+dn7Irt1EeL/cjKdYLGPE+eNsrWIvYHQixGoI4U2FdevAO5Np2uywYzFQYvJLJMsE4SOOUSJI0cmRRGsiGJHKtkVQUKgXFwdbUlt7aMTR4fDwFmigEh7x1ytJJKys7BbnIgyKFB1sLnjULRloHJvlhiaLeuoaALajAUBobUAYUNCBQFKAC9GB0otqG1ACDSqNSarR1FAKAmjZrc64ChEVAACTQkGu4UBegOkakyKM7U62NsifFSGPDxmSQIzlQQPCtgT4iBxYC3UigGYrgaK1xcEWIJBBFiCNCCDqCDyo2XQG9AHc6UmaFlNJs9AKLXZqR7yuz0A5ubUU3pv3tdnoBfNQlulNy9XDcvs8lxSrNM/dQNqtrd5INdVzaIv1iDfiBaxqG0uwot9FTv1ojCtQ272ZQMv+7MYnUWAZmkR/tEklD5jT6tZztfZk2HbLPE8Zva7Dwn7LDwt7iarDJGXRaWOUexmRRSaUIpM1cqdmrr0F6HNQHV1GFdegEbVzCjWriKAAVft3OymeZVkxL9wpF8gXNJblmv4Y/Q3PUA0w7Jdi9/j0ZhdIQZWuLgsCBGPxkN9w1uMEgN0OjLyvxGniHO3LyPXS4JGXbX7HjlvhpyWH0JgLH0dALehX31n+2djz4aUxYiNo35X1DD+JWGjjzBr0mE/fT9/uwtUPvbseHFQNh5lN7ExuBdo3to68/UcxcVW67Lbb6PO9KxJU1tjcvF4bVoTJHykhBkQjqbC6feAqGQ9Ksmn0Uaa7BYUINdGpa5UFrcbAm3woq686EnEUIFcKECgAFKqp5UnbWlVawoBZLAaik3IohkoDIKEBi1FJpO9WHZ+6MrrdnCNa+QrdwPMEqBx4XJHMcqhtLsmMXLogdacbM2hLh5VmhcpIhurD8wRzBGhB4ij7R2XPCTnibKDbOAWQ3NhZhpcnlx14U3xcEkRyyIyMQGswKmxvY2PofgakimjRduvh8ZDh8S0UEcswJmK6lWUhBIToSt7BlvpnW973qKm2NHKo7yIwSKMrGKwjYgaOAdCpvyseA0N7Q2x5FlgMTSMrRuGTKfFY+3YdCpYH11rpdpSyDJIxIGg1vpqaxk2mdUIxceURu0IO7YqSG6FToR1H9KZE072nxHp/OmTNWsXas55qpNHFqC9BQhakgLehWjEVKw4SCGOOTEJJI8y50jSTulWPMyCR3yMSWZGsigaLcnUCgIZq1HdXf2Ex4eJsQ2EaILGUK95h3VQFBzNdk0HEsLHrVO21DCcLHNh4ssZlZJM5zypIEDBM4AzRspzDQaq1xcXqDCVWUdy5Lp7Hw7Nkx+/wBgY2/4gPr/AHYaT81Fvzqa2VtnDYuM91Ikq/SW3DyZGFx7xrWBd1SuCxkkEglhkaN14MpsfQ8mHUG4NYflklw+S/rvyjX9q9n2Bm1WIxN1iOT/AA6p/hqo7W7LZlucPMkg/hkHdt8RdSfw1L7q9p8clo8YBG/ASr/Zt9ocYz56r9mtAhKsAQQQdQeIt1vzHnWblPH2zXbCaswbbu6OLwgzzRExmxEieOPXqbXT7wFQuavThk1VANPpeluHnyFVHersywmJDyQgYebQ5lHzZN9bxjQXHNba2Out+bF+KY5Salx7+DGeFroxG9dnNXLeHswxWHu0WWdApYlLI4tx+bZizeWW9+gqm5h1HxFeljzY5q4uzJxa7DWrjQ0L8R6j9a0Bt3Y/u6cNhO+k/tMTkktzWMA92vqQxb74HKp/eJ2VRJH7aeIcr21ynqDex/0qYXQKBoLcPcaht5vY9zf+yqS4LxFt29uwYoExP4ltnjOjxk8Aw6aGzDQ2NjTWKZmV5bZlZiQDrZfo6fZsDy0POsf2+bTR20u0t7aX0Tj1rZNlMe7g14o5PmcoNz111quRPanfk0xNbmq8AQ5b2AUoNQyHQNqCNOPx8jwvVZxG5mH72ScQwyBnMrRyh2Z2JzFQ4cCNb8srXvrppVmb2fcP0FN2rmeRx6OhwUuyc2fIgiQwgLGVUoqgKoBFxYDQaVA71blYPF5neMRzEf2qeF78i44SfeF7cCKmdl/8PF/y1/SlpPZ+P867F1ZxNcnmzaWDeCWSGQWeNijDzB4jyOhHUEUgTVo7Vh/+Rk844ifM5LX/ACHwqrVYqdeuz0UUV6AMTRb0QVYuz2MHE6gG0bkXF7G3EdD51DdKwlbokN3N3BHaeZlLWusYJuhPAv0YchyPmBUniNroDrJbLxK2DDlcai3ob8KlcOozvpyP+RqzufnWC/U+TuUVCPBO7R3qiizLhUbMRlM0jZ2Uc8vJLm/DXh5AVPGYkO+ZQQLDicxJtqxPm1zblf30niPo+h/WiVrBUcuWbFDJzBseopzgMV4xmt8ct/fyNMqEVZxTKRky7S7J72EosagHVWN8w043P5jnVNxEDRsUcWZTYir5uGxOHa5vof0FQfaAo+ULpxQ389axhJp0dGWK27iuE0GahFFNbnMGvViwuJwmJhhixUz4eaFO6SURmaOSLMzqrIhDK6lyAw0Itfyrgo1ATe39pwdzHg8JneJHMskrrkMspXICE+gipoAdTc36mFWgFGFACaBxpQtwp3u+oOIwykXBmjBB1BGddCOdGQhZt2MSIPlJhKx6EZrB2BPtKl85A43ta2vDWpTdXe/EYGJ4lgzxhszBg6lMwUZbjRFNgbEaljrrWyzKO9OnL+ZNUntNP+5jzWInzOcanqfOuPJNZFskrR1ens5TJjdffzCYp8il45iL5ZABe30UYGznibDU3JtppZzLqB5j9Cb+fBj90V5mlretx3Jw2HuSfm4uOv8ActXi6/Sw06UodfInFNyuyxRwKP3ck/z/ANOVN/8AYWH/APTxf9NKVw/0fQ/yp7XBhakm6NG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22324" y="154421"/>
            <a:ext cx="8977329" cy="646331"/>
          </a:xfrm>
          <a:prstGeom prst="rect">
            <a:avLst/>
          </a:prstGeom>
        </p:spPr>
        <p:txBody>
          <a:bodyPr wrap="none">
            <a:spAutoFit/>
          </a:bodyPr>
          <a:lstStyle/>
          <a:p>
            <a:r>
              <a:rPr lang="en-US" sz="3600" b="1">
                <a:solidFill>
                  <a:srgbClr val="FF0000"/>
                </a:solidFill>
                <a:latin typeface="Arial" panose="020B0604020202020204" pitchFamily="34" charset="0"/>
                <a:cs typeface="Arial" panose="020B0604020202020204" pitchFamily="34" charset="0"/>
              </a:rPr>
              <a:t>T</a:t>
            </a:r>
            <a:r>
              <a:rPr lang="en-US" sz="3600" b="1" smtClean="0">
                <a:solidFill>
                  <a:srgbClr val="FF0000"/>
                </a:solidFill>
                <a:latin typeface="Arial" panose="020B0604020202020204" pitchFamily="34" charset="0"/>
                <a:cs typeface="Arial" panose="020B0604020202020204" pitchFamily="34" charset="0"/>
              </a:rPr>
              <a:t>rò </a:t>
            </a:r>
            <a:r>
              <a:rPr lang="en-US" sz="3600" b="1">
                <a:solidFill>
                  <a:srgbClr val="FF0000"/>
                </a:solidFill>
                <a:latin typeface="Arial" panose="020B0604020202020204" pitchFamily="34" charset="0"/>
                <a:cs typeface="Arial" panose="020B0604020202020204" pitchFamily="34" charset="0"/>
              </a:rPr>
              <a:t>chơi “Ai nhanh nhất, ai đúng nhất?”</a:t>
            </a:r>
          </a:p>
        </p:txBody>
      </p:sp>
      <p:sp>
        <p:nvSpPr>
          <p:cNvPr id="4" name="Rectangle 3"/>
          <p:cNvSpPr/>
          <p:nvPr/>
        </p:nvSpPr>
        <p:spPr>
          <a:xfrm>
            <a:off x="251170" y="1121747"/>
            <a:ext cx="8654530" cy="3108543"/>
          </a:xfrm>
          <a:prstGeom prst="rect">
            <a:avLst/>
          </a:prstGeom>
          <a:ln>
            <a:solidFill>
              <a:srgbClr val="0066FF"/>
            </a:solidFill>
          </a:ln>
        </p:spPr>
        <p:txBody>
          <a:bodyPr wrap="square">
            <a:spAutoFit/>
          </a:bodyPr>
          <a:lstStyle/>
          <a:p>
            <a:pPr algn="just"/>
            <a:r>
              <a:rPr lang="en-US" sz="2800">
                <a:solidFill>
                  <a:srgbClr val="0000FF"/>
                </a:solidFill>
                <a:latin typeface="Times New Roman" pitchFamily="18" charset="0"/>
                <a:cs typeface="Times New Roman" pitchFamily="18" charset="0"/>
                <a:sym typeface="Wingdings"/>
              </a:rPr>
              <a:t></a:t>
            </a:r>
            <a:r>
              <a:rPr lang="en-US" sz="2800" smtClean="0">
                <a:latin typeface="Times New Roman" pitchFamily="18" charset="0"/>
                <a:cs typeface="Times New Roman" pitchFamily="18" charset="0"/>
                <a:sym typeface="Wingdings"/>
              </a:rPr>
              <a:t> </a:t>
            </a:r>
            <a:r>
              <a:rPr lang="en-US" sz="2800" smtClean="0">
                <a:latin typeface="Times New Roman" pitchFamily="18" charset="0"/>
                <a:cs typeface="Times New Roman" pitchFamily="18" charset="0"/>
              </a:rPr>
              <a:t> </a:t>
            </a:r>
            <a:r>
              <a:rPr lang="en-US" sz="2800">
                <a:solidFill>
                  <a:srgbClr val="0000FF"/>
                </a:solidFill>
                <a:latin typeface="Times New Roman" pitchFamily="18" charset="0"/>
                <a:cs typeface="Times New Roman" pitchFamily="18" charset="0"/>
              </a:rPr>
              <a:t>Hãy viết tên các đại diện thực vật vào giấy mà em biết, mỗi đại diện ghi trên 1 tờ giấy A</a:t>
            </a:r>
            <a:r>
              <a:rPr lang="en-US" sz="2800" baseline="-25000">
                <a:solidFill>
                  <a:srgbClr val="0000FF"/>
                </a:solidFill>
                <a:latin typeface="Times New Roman" pitchFamily="18" charset="0"/>
                <a:cs typeface="Times New Roman" pitchFamily="18" charset="0"/>
              </a:rPr>
              <a:t>5</a:t>
            </a:r>
            <a:r>
              <a:rPr lang="en-US" sz="2800">
                <a:solidFill>
                  <a:srgbClr val="0000FF"/>
                </a:solidFill>
                <a:latin typeface="Times New Roman" pitchFamily="18" charset="0"/>
                <a:cs typeface="Times New Roman" pitchFamily="18" charset="0"/>
              </a:rPr>
              <a:t> (2 phút).</a:t>
            </a:r>
          </a:p>
          <a:p>
            <a:pPr algn="just"/>
            <a:r>
              <a:rPr lang="en-US" sz="2800">
                <a:solidFill>
                  <a:srgbClr val="0000FF"/>
                </a:solidFill>
                <a:latin typeface="Times New Roman" pitchFamily="18" charset="0"/>
                <a:cs typeface="Times New Roman" pitchFamily="18" charset="0"/>
                <a:sym typeface="Wingdings"/>
              </a:rPr>
              <a:t></a:t>
            </a:r>
            <a:r>
              <a:rPr lang="en-US" sz="2800" smtClean="0">
                <a:solidFill>
                  <a:srgbClr val="0000FF"/>
                </a:solidFill>
                <a:latin typeface="Times New Roman" pitchFamily="18" charset="0"/>
                <a:cs typeface="Times New Roman" pitchFamily="18" charset="0"/>
              </a:rPr>
              <a:t> </a:t>
            </a:r>
            <a:r>
              <a:rPr lang="en-US" sz="2800">
                <a:solidFill>
                  <a:srgbClr val="0000FF"/>
                </a:solidFill>
                <a:latin typeface="Times New Roman" pitchFamily="18" charset="0"/>
                <a:cs typeface="Times New Roman" pitchFamily="18" charset="0"/>
              </a:rPr>
              <a:t>Phân loại thực vật thành các nhóm và nêu cơ sở phân chia.</a:t>
            </a:r>
          </a:p>
          <a:p>
            <a:pPr algn="just"/>
            <a:r>
              <a:rPr lang="en-US" sz="2800">
                <a:solidFill>
                  <a:srgbClr val="0000FF"/>
                </a:solidFill>
                <a:latin typeface="Times New Roman" pitchFamily="18" charset="0"/>
                <a:cs typeface="Times New Roman" pitchFamily="18" charset="0"/>
                <a:sym typeface="Wingdings"/>
              </a:rPr>
              <a:t></a:t>
            </a:r>
            <a:r>
              <a:rPr lang="en-US" sz="2800" smtClean="0">
                <a:solidFill>
                  <a:srgbClr val="0000FF"/>
                </a:solidFill>
                <a:latin typeface="Times New Roman" pitchFamily="18" charset="0"/>
                <a:cs typeface="Times New Roman" pitchFamily="18" charset="0"/>
              </a:rPr>
              <a:t> </a:t>
            </a:r>
            <a:r>
              <a:rPr lang="en-US" sz="2800">
                <a:solidFill>
                  <a:srgbClr val="0000FF"/>
                </a:solidFill>
                <a:latin typeface="Times New Roman" pitchFamily="18" charset="0"/>
                <a:cs typeface="Times New Roman" pitchFamily="18" charset="0"/>
              </a:rPr>
              <a:t>Dán các giấy ghi tên đại diện thực vật vừa kể được vào các nhóm tương ứng.</a:t>
            </a:r>
          </a:p>
          <a:p>
            <a:pPr algn="just"/>
            <a:r>
              <a:rPr lang="en-US" sz="2800">
                <a:solidFill>
                  <a:srgbClr val="0000FF"/>
                </a:solidFill>
                <a:latin typeface="Times New Roman" pitchFamily="18" charset="0"/>
                <a:cs typeface="Times New Roman" pitchFamily="18" charset="0"/>
                <a:sym typeface="Wingdings"/>
              </a:rPr>
              <a:t></a:t>
            </a:r>
            <a:r>
              <a:rPr lang="en-US" sz="2800" smtClean="0">
                <a:solidFill>
                  <a:srgbClr val="0000FF"/>
                </a:solidFill>
                <a:latin typeface="Times New Roman" pitchFamily="18" charset="0"/>
                <a:cs typeface="Times New Roman" pitchFamily="18" charset="0"/>
              </a:rPr>
              <a:t> </a:t>
            </a:r>
            <a:r>
              <a:rPr lang="en-US" sz="2800">
                <a:solidFill>
                  <a:srgbClr val="0000FF"/>
                </a:solidFill>
                <a:latin typeface="Times New Roman" pitchFamily="18" charset="0"/>
                <a:cs typeface="Times New Roman" pitchFamily="18" charset="0"/>
              </a:rPr>
              <a:t>Kiểm tra, chỉnh sửa kết quả.</a:t>
            </a:r>
          </a:p>
        </p:txBody>
      </p:sp>
      <p:pic>
        <p:nvPicPr>
          <p:cNvPr id="2050" name="Picture 2" descr="Tổng hợp những hình mặt cười đẹp - Ảnh Avatar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389619"/>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54255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LaptopKT\Desktop\cay-kim-giao-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758838"/>
            <a:ext cx="4495800" cy="5461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6279176"/>
            <a:ext cx="3657600" cy="400110"/>
          </a:xfrm>
          <a:prstGeom prst="rect">
            <a:avLst/>
          </a:prstGeom>
          <a:noFill/>
        </p:spPr>
        <p:txBody>
          <a:bodyPr wrap="square" rtlCol="0">
            <a:spAutoFit/>
          </a:bodyPr>
          <a:lstStyle/>
          <a:p>
            <a:pPr algn="ctr"/>
            <a:r>
              <a:rPr lang="en-US" sz="2000" b="1" smtClean="0">
                <a:solidFill>
                  <a:srgbClr val="0000FF"/>
                </a:solidFill>
                <a:latin typeface="Arial" pitchFamily="34" charset="0"/>
                <a:cs typeface="Arial" pitchFamily="34" charset="0"/>
              </a:rPr>
              <a:t>CÂY KIM GIAO</a:t>
            </a:r>
            <a:endParaRPr lang="en-US" sz="2000" b="1">
              <a:solidFill>
                <a:srgbClr val="0000FF"/>
              </a:solidFill>
              <a:latin typeface="Arial" pitchFamily="34" charset="0"/>
              <a:cs typeface="Arial" pitchFamily="34" charset="0"/>
            </a:endParaRPr>
          </a:p>
        </p:txBody>
      </p:sp>
      <p:sp>
        <p:nvSpPr>
          <p:cNvPr id="4" name="AutoShape 5" descr="Giải mã tinh dầu thông có tác dụng gì và lợi ích của nó trong cuộc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7" descr="tinh-dau-tho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5017750" y="6308688"/>
            <a:ext cx="3657600" cy="400110"/>
          </a:xfrm>
          <a:prstGeom prst="rect">
            <a:avLst/>
          </a:prstGeom>
          <a:noFill/>
        </p:spPr>
        <p:txBody>
          <a:bodyPr wrap="square" rtlCol="0">
            <a:spAutoFit/>
          </a:bodyPr>
          <a:lstStyle/>
          <a:p>
            <a:pPr algn="ctr"/>
            <a:r>
              <a:rPr lang="en-US" sz="2000" b="1" smtClean="0">
                <a:solidFill>
                  <a:srgbClr val="0000FF"/>
                </a:solidFill>
                <a:latin typeface="Arial" pitchFamily="34" charset="0"/>
                <a:cs typeface="Arial" pitchFamily="34" charset="0"/>
              </a:rPr>
              <a:t>CÂY TRẮC BÁCH DIỆP</a:t>
            </a:r>
            <a:endParaRPr lang="en-US" sz="2000" b="1">
              <a:solidFill>
                <a:srgbClr val="0000FF"/>
              </a:solidFill>
              <a:latin typeface="Arial" pitchFamily="34" charset="0"/>
              <a:cs typeface="Arial" pitchFamily="34" charset="0"/>
            </a:endParaRPr>
          </a:p>
        </p:txBody>
      </p:sp>
      <p:pic>
        <p:nvPicPr>
          <p:cNvPr id="9" name="Picture 13" descr="C:\Users\LaptopKT\Desktop\cay-trac-bach-diep-3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58838"/>
            <a:ext cx="3722350" cy="5461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612775" y="107157"/>
            <a:ext cx="8229600" cy="510380"/>
          </a:xfrm>
        </p:spPr>
        <p:txBody>
          <a:bodyPr>
            <a:noAutofit/>
          </a:bodyPr>
          <a:lstStyle/>
          <a:p>
            <a:r>
              <a:rPr lang="en-US" sz="3200" b="1" smtClean="0">
                <a:solidFill>
                  <a:srgbClr val="FF0000"/>
                </a:solidFill>
                <a:latin typeface="Arial" panose="020B0604020202020204" pitchFamily="34" charset="0"/>
                <a:cs typeface="Arial" panose="020B0604020202020204" pitchFamily="34" charset="0"/>
              </a:rPr>
              <a:t>MỘT SỐ CÂY HẠT TRẦN</a:t>
            </a:r>
            <a:endParaRPr lang="en-US" sz="3200" b="1">
              <a:solidFill>
                <a:srgbClr val="FF0000"/>
              </a:solidFill>
            </a:endParaRPr>
          </a:p>
        </p:txBody>
      </p:sp>
    </p:spTree>
    <p:extLst>
      <p:ext uri="{BB962C8B-B14F-4D97-AF65-F5344CB8AC3E}">
        <p14:creationId xmlns:p14="http://schemas.microsoft.com/office/powerpoint/2010/main" val="3439433657"/>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anvuondocdao.com/wp-content/uploads/2019/01/C%C3%A2y-v%E1%BA%A1n-tu%E1%BA%BF4-816x5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ây vạn tuế"/>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Vạn tuế - Anh Thư - Sinh Vật Cản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5" name="Picture 7" descr="C:\Users\LaptopKT\Desktop\vạn tuế.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393088"/>
            <a:ext cx="3806825" cy="62404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43200" y="6278691"/>
            <a:ext cx="3657600" cy="523220"/>
          </a:xfrm>
          <a:prstGeom prst="rect">
            <a:avLst/>
          </a:prstGeom>
          <a:noFill/>
        </p:spPr>
        <p:txBody>
          <a:bodyPr wrap="square" rtlCol="0">
            <a:spAutoFit/>
          </a:bodyPr>
          <a:lstStyle/>
          <a:p>
            <a:pPr algn="ctr"/>
            <a:r>
              <a:rPr lang="en-US" sz="2800" b="1" smtClean="0">
                <a:solidFill>
                  <a:srgbClr val="0000FF"/>
                </a:solidFill>
                <a:latin typeface="Arial" pitchFamily="34" charset="0"/>
                <a:cs typeface="Arial" pitchFamily="34" charset="0"/>
              </a:rPr>
              <a:t>CÂY VẠN TUẾ</a:t>
            </a:r>
            <a:endParaRPr lang="en-US" sz="2800" b="1">
              <a:solidFill>
                <a:srgbClr val="0000FF"/>
              </a:solidFill>
              <a:latin typeface="Arial" pitchFamily="34" charset="0"/>
              <a:cs typeface="Arial" pitchFamily="34" charset="0"/>
            </a:endParaRPr>
          </a:p>
        </p:txBody>
      </p:sp>
      <p:sp>
        <p:nvSpPr>
          <p:cNvPr id="7" name="AutoShape 9" descr="Vạn Tuế - cây công trình"/>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8" name="Picture 10" descr="C:\Users\LaptopKT\Desktop\hoa cây vạn tuế đự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7681"/>
            <a:ext cx="4366028" cy="2444976"/>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2" descr="cay-trac-bach-diep-3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5" descr="https://lh5.googleusercontent.com/-hTI3dOoeRmg/U0e1lH9J4DI/AAAAAAAABXQ/JNwTKRzydwE/s400/hoa%2Bc%25C3%25A2y%2BV%25E1%25BA%25A1n%2Btu%25E1%25BA%25BF%2Bc%25C3%25A1i.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304" name="Picture 16" descr="C:\Users\LaptopKT\Desktop\hoa cây Vạn tuế cá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2819399"/>
            <a:ext cx="4340628" cy="332503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p:nvPr>
        </p:nvSpPr>
        <p:spPr>
          <a:xfrm>
            <a:off x="438208" y="362348"/>
            <a:ext cx="3465513" cy="510380"/>
          </a:xfrm>
        </p:spPr>
        <p:txBody>
          <a:bodyPr>
            <a:noAutofit/>
          </a:bodyPr>
          <a:lstStyle/>
          <a:p>
            <a:r>
              <a:rPr lang="en-US" sz="3200" b="1" smtClean="0">
                <a:solidFill>
                  <a:srgbClr val="FF0000"/>
                </a:solidFill>
                <a:latin typeface="Arial" panose="020B0604020202020204" pitchFamily="34" charset="0"/>
                <a:cs typeface="Arial" panose="020B0604020202020204" pitchFamily="34" charset="0"/>
              </a:rPr>
              <a:t>MỘT SỐ CÂY HẠT TRẦN</a:t>
            </a:r>
            <a:endParaRPr lang="en-US" sz="3200" b="1">
              <a:solidFill>
                <a:srgbClr val="FF0000"/>
              </a:solidFill>
            </a:endParaRPr>
          </a:p>
        </p:txBody>
      </p:sp>
    </p:spTree>
    <p:extLst>
      <p:ext uri="{BB962C8B-B14F-4D97-AF65-F5344CB8AC3E}">
        <p14:creationId xmlns:p14="http://schemas.microsoft.com/office/powerpoint/2010/main" val="3696101041"/>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57" y="152400"/>
            <a:ext cx="8229600" cy="715962"/>
          </a:xfrm>
        </p:spPr>
        <p:txBody>
          <a:bodyPr>
            <a:normAutofit/>
          </a:bodyPr>
          <a:lstStyle/>
          <a:p>
            <a:r>
              <a:rPr lang="en-US" sz="3200" b="1" smtClean="0">
                <a:solidFill>
                  <a:srgbClr val="FF0000"/>
                </a:solidFill>
                <a:latin typeface="Arial" pitchFamily="34" charset="0"/>
                <a:cs typeface="Arial" pitchFamily="34" charset="0"/>
              </a:rPr>
              <a:t>CÂY HẠT KÍN</a:t>
            </a:r>
            <a:endParaRPr lang="en-US" sz="3200" b="1">
              <a:solidFill>
                <a:srgbClr val="FF0000"/>
              </a:solidFill>
              <a:latin typeface="Arial" pitchFamily="34" charset="0"/>
              <a:cs typeface="Arial" pitchFamily="34" charset="0"/>
            </a:endParaRPr>
          </a:p>
        </p:txBody>
      </p:sp>
      <p:pic>
        <p:nvPicPr>
          <p:cNvPr id="7170" name="Picture 2" descr="Bài 12: Trang trí nhà ở bằng cây cảnh và hoa | Học trực tuyế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458200" cy="575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161787"/>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02275"/>
            <a:ext cx="8229600" cy="411162"/>
          </a:xfrm>
        </p:spPr>
        <p:txBody>
          <a:bodyPr>
            <a:noAutofit/>
          </a:bodyPr>
          <a:lstStyle/>
          <a:p>
            <a:r>
              <a:rPr lang="en-US" sz="3600" b="1" smtClean="0">
                <a:solidFill>
                  <a:srgbClr val="FF0000"/>
                </a:solidFill>
                <a:latin typeface="Arial" panose="020B0604020202020204" pitchFamily="34" charset="0"/>
                <a:cs typeface="Arial" panose="020B0604020202020204" pitchFamily="34" charset="0"/>
              </a:rPr>
              <a:t>MỘT SỐ CÂY HẠT KÍN</a:t>
            </a:r>
            <a:endParaRPr lang="en-US" sz="3600" b="1">
              <a:solidFill>
                <a:srgbClr val="FF0000"/>
              </a:solidFill>
            </a:endParaRPr>
          </a:p>
        </p:txBody>
      </p:sp>
      <p:pic>
        <p:nvPicPr>
          <p:cNvPr id="5122" name="Picture 2" descr="http://hoisvcvn.org.vn/Uploads/images/Cay_Baobap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02" y="924100"/>
            <a:ext cx="4496515" cy="300001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èo tấm (bèo cám) | Cây cảnh - Hoa cảnh - Bonsai - Hòn non bộ - Sân vườn  tiểu cảnh - Blog Cây cảnh .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617" y="3534520"/>
            <a:ext cx="4067175" cy="28853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0" y="4267200"/>
            <a:ext cx="3657600" cy="523220"/>
          </a:xfrm>
          <a:prstGeom prst="rect">
            <a:avLst/>
          </a:prstGeom>
          <a:noFill/>
        </p:spPr>
        <p:txBody>
          <a:bodyPr wrap="square" rtlCol="0">
            <a:spAutoFit/>
          </a:bodyPr>
          <a:lstStyle/>
          <a:p>
            <a:pPr algn="ctr"/>
            <a:r>
              <a:rPr lang="en-US" sz="2800" b="1" smtClean="0">
                <a:solidFill>
                  <a:srgbClr val="0000FF"/>
                </a:solidFill>
                <a:latin typeface="Arial" pitchFamily="34" charset="0"/>
                <a:cs typeface="Arial" pitchFamily="34" charset="0"/>
              </a:rPr>
              <a:t>CÂY BAO BÁP</a:t>
            </a:r>
            <a:endParaRPr lang="en-US" sz="2800" b="1">
              <a:solidFill>
                <a:srgbClr val="0000FF"/>
              </a:solidFill>
              <a:latin typeface="Arial" pitchFamily="34" charset="0"/>
              <a:cs typeface="Arial" pitchFamily="34" charset="0"/>
            </a:endParaRPr>
          </a:p>
        </p:txBody>
      </p:sp>
      <p:sp>
        <p:nvSpPr>
          <p:cNvPr id="8" name="TextBox 7"/>
          <p:cNvSpPr txBox="1"/>
          <p:nvPr/>
        </p:nvSpPr>
        <p:spPr>
          <a:xfrm>
            <a:off x="4996404" y="2766750"/>
            <a:ext cx="3657600" cy="523220"/>
          </a:xfrm>
          <a:prstGeom prst="rect">
            <a:avLst/>
          </a:prstGeom>
          <a:noFill/>
        </p:spPr>
        <p:txBody>
          <a:bodyPr wrap="square" rtlCol="0">
            <a:spAutoFit/>
          </a:bodyPr>
          <a:lstStyle/>
          <a:p>
            <a:pPr algn="ctr"/>
            <a:r>
              <a:rPr lang="en-US" sz="2800" b="1" smtClean="0">
                <a:solidFill>
                  <a:srgbClr val="0000FF"/>
                </a:solidFill>
                <a:latin typeface="Arial" pitchFamily="34" charset="0"/>
                <a:cs typeface="Arial" pitchFamily="34" charset="0"/>
              </a:rPr>
              <a:t>CÂY BÈO TẤM</a:t>
            </a:r>
            <a:endParaRPr lang="en-US" sz="2800" b="1">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413480740"/>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91376849"/>
              </p:ext>
            </p:extLst>
          </p:nvPr>
        </p:nvGraphicFramePr>
        <p:xfrm>
          <a:off x="228600" y="719558"/>
          <a:ext cx="8763000" cy="5786483"/>
        </p:xfrm>
        <a:graphic>
          <a:graphicData uri="http://schemas.openxmlformats.org/drawingml/2006/table">
            <a:tbl>
              <a:tblPr firstRow="1" firstCol="1" bandRow="1">
                <a:tableStyleId>{5940675A-B579-460E-94D1-54222C63F5DA}</a:tableStyleId>
              </a:tblPr>
              <a:tblGrid>
                <a:gridCol w="1473425"/>
                <a:gridCol w="1803175"/>
                <a:gridCol w="1676400"/>
                <a:gridCol w="2057400"/>
                <a:gridCol w="1752600"/>
              </a:tblGrid>
              <a:tr h="265409">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Nội dung</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Rêu</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Dương xỉ</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Hạt trần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Hạt kín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r>
              <a:tr h="1054463">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Môi trường sống</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Nơi ẩm ướt, thường mọc thành từng đám</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Ưa ẩm, râm mát.</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kern="1200" smtClean="0">
                          <a:solidFill>
                            <a:srgbClr val="0000FF"/>
                          </a:solidFill>
                          <a:effectLst/>
                          <a:latin typeface="Arial" panose="020B0604020202020204" pitchFamily="34" charset="0"/>
                          <a:ea typeface="+mn-ea"/>
                          <a:cs typeface="Arial" panose="020B0604020202020204" pitchFamily="34" charset="0"/>
                        </a:rPr>
                        <a:t>Nhiều nơi (đặc</a:t>
                      </a:r>
                      <a:r>
                        <a:rPr lang="en-US" sz="1800" b="1" kern="1200" baseline="0" smtClean="0">
                          <a:solidFill>
                            <a:srgbClr val="0000FF"/>
                          </a:solidFill>
                          <a:effectLst/>
                          <a:latin typeface="Arial" panose="020B0604020202020204" pitchFamily="34" charset="0"/>
                          <a:ea typeface="+mn-ea"/>
                          <a:cs typeface="Arial" panose="020B0604020202020204" pitchFamily="34" charset="0"/>
                        </a:rPr>
                        <a:t> biệt</a:t>
                      </a:r>
                      <a:r>
                        <a:rPr lang="en-US" sz="1800" b="1" kern="1200" smtClean="0">
                          <a:solidFill>
                            <a:srgbClr val="0000FF"/>
                          </a:solidFill>
                          <a:effectLst/>
                          <a:latin typeface="Arial" panose="020B0604020202020204" pitchFamily="34" charset="0"/>
                          <a:ea typeface="+mn-ea"/>
                          <a:cs typeface="Arial" panose="020B0604020202020204" pitchFamily="34" charset="0"/>
                        </a:rPr>
                        <a:t> nơi có khí hậu mát mẻ, vùng ôn đới).</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Nhiều nơi.</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r>
              <a:tr h="2899770">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Đặc điểm cấu tạo và sinh sản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Nhỏ bé, không có mạch dẫn, có thân và lá, rễ giả, không có hạt, không có hoa.</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Sinh sản bằng bào tử.</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Có mạch dẫn, có thân, lá và rễ thật, không có hạt, không có hoa. </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r>
                        <a:rPr lang="en-US" sz="1800" b="1" smtClean="0">
                          <a:solidFill>
                            <a:srgbClr val="0000FF"/>
                          </a:solidFill>
                          <a:effectLst/>
                          <a:latin typeface="Arial" panose="020B0604020202020204" pitchFamily="34" charset="0"/>
                          <a:cs typeface="Arial" panose="020B0604020202020204" pitchFamily="34" charset="0"/>
                        </a:rPr>
                        <a:t>- </a:t>
                      </a:r>
                      <a:r>
                        <a:rPr lang="en-US" sz="1800" b="1">
                          <a:solidFill>
                            <a:srgbClr val="0000FF"/>
                          </a:solidFill>
                          <a:effectLst/>
                          <a:latin typeface="Arial" panose="020B0604020202020204" pitchFamily="34" charset="0"/>
                          <a:cs typeface="Arial" panose="020B0604020202020204" pitchFamily="34" charset="0"/>
                        </a:rPr>
                        <a:t>Sinh sản bằng bào tử.</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Có mạch dẫn, có thân, lá và rễ thật, có hạt, không có hoa (nón là CQSS).</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r>
                        <a:rPr lang="en-US" sz="1800" b="1" smtClean="0">
                          <a:solidFill>
                            <a:srgbClr val="0000FF"/>
                          </a:solidFill>
                          <a:effectLst/>
                          <a:latin typeface="Arial" panose="020B0604020202020204" pitchFamily="34" charset="0"/>
                          <a:cs typeface="Arial" panose="020B0604020202020204" pitchFamily="34" charset="0"/>
                        </a:rPr>
                        <a:t>- </a:t>
                      </a:r>
                      <a:r>
                        <a:rPr lang="en-US" sz="1800" b="1">
                          <a:solidFill>
                            <a:srgbClr val="0000FF"/>
                          </a:solidFill>
                          <a:effectLst/>
                          <a:latin typeface="Arial" panose="020B0604020202020204" pitchFamily="34" charset="0"/>
                          <a:cs typeface="Arial" panose="020B0604020202020204" pitchFamily="34" charset="0"/>
                        </a:rPr>
                        <a:t>Sinh sản bằng hạt (Hạt nằm lộ trên các lá noãn hở).</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Có  mạch dẫn, có hạt, có hoa. Hạt được bao kín trong quả.</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Sinh sản bằng hạt (Hạt nằm trong quả).</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r>
              <a:tr h="1054463">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Đại diện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Cây rêu tường</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Cây dương xỉ, rau bợ, bèo vẩy ốc,…</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Thông hai lá, trắc bách diệp</a:t>
                      </a:r>
                      <a:r>
                        <a:rPr lang="en-US" sz="1800" b="1" smtClean="0">
                          <a:solidFill>
                            <a:srgbClr val="0000FF"/>
                          </a:solidFill>
                          <a:effectLst/>
                          <a:latin typeface="Arial" panose="020B0604020202020204" pitchFamily="34" charset="0"/>
                          <a:cs typeface="Arial" panose="020B0604020202020204" pitchFamily="34" charset="0"/>
                        </a:rPr>
                        <a:t>,…</a:t>
                      </a:r>
                      <a:endParaRPr lang="en-US" sz="1800" b="1">
                        <a:solidFill>
                          <a:srgbClr val="0000FF"/>
                        </a:solidFill>
                        <a:effectLst/>
                        <a:latin typeface="Arial" panose="020B0604020202020204" pitchFamily="34" charset="0"/>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Cây hoa hồng, phượng vĩ,…</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r>
            </a:tbl>
          </a:graphicData>
        </a:graphic>
      </p:graphicFrame>
      <p:sp>
        <p:nvSpPr>
          <p:cNvPr id="5" name="Rectangle 1"/>
          <p:cNvSpPr>
            <a:spLocks noChangeArrowheads="1"/>
          </p:cNvSpPr>
          <p:nvPr/>
        </p:nvSpPr>
        <p:spPr bwMode="auto">
          <a:xfrm>
            <a:off x="1478159" y="131323"/>
            <a:ext cx="62985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altLang="en-US" sz="2800" b="1" i="0" u="none" strike="noStrike" cap="none" normalizeH="0" baseline="0" smtClean="0">
                <a:ln>
                  <a:noFill/>
                </a:ln>
                <a:solidFill>
                  <a:srgbClr val="FF0000"/>
                </a:solidFill>
                <a:effectLst/>
                <a:ea typeface="Arial" panose="020B0604020202020204" pitchFamily="34" charset="0"/>
              </a:rPr>
              <a:t>Bảng: Đặc điểm các nhóm Thực vật</a:t>
            </a:r>
            <a:endParaRPr kumimoji="0" lang="en-US" altLang="en-US" sz="4000" b="0" i="0" u="none" strike="noStrike" cap="none" normalizeH="0" baseline="0" smtClean="0">
              <a:ln>
                <a:noFill/>
              </a:ln>
              <a:solidFill>
                <a:srgbClr val="FF0000"/>
              </a:solidFill>
              <a:effectLst/>
            </a:endParaRPr>
          </a:p>
        </p:txBody>
      </p:sp>
      <p:sp>
        <p:nvSpPr>
          <p:cNvPr id="2" name="Rectangle 1"/>
          <p:cNvSpPr/>
          <p:nvPr/>
        </p:nvSpPr>
        <p:spPr>
          <a:xfrm>
            <a:off x="152399" y="-268787"/>
            <a:ext cx="814647" cy="923330"/>
          </a:xfrm>
          <a:prstGeom prst="rect">
            <a:avLst/>
          </a:prstGeom>
        </p:spPr>
        <p:txBody>
          <a:bodyPr wrap="none">
            <a:spAutoFit/>
          </a:bodyPr>
          <a:lstStyle/>
          <a:p>
            <a:pPr lvl="0" eaLnBrk="0" hangingPunct="0">
              <a:spcBef>
                <a:spcPct val="50000"/>
              </a:spcBef>
              <a:buClr>
                <a:srgbClr val="000000"/>
              </a:buClr>
              <a:defRPr/>
            </a:pPr>
            <a:r>
              <a:rPr lang="en-US" sz="5400" b="1" kern="0">
                <a:solidFill>
                  <a:srgbClr val="FF0000"/>
                </a:solidFill>
                <a:effectLst>
                  <a:outerShdw blurRad="38100" dist="38100" dir="2700000" algn="tl">
                    <a:srgbClr val="C0C0C0"/>
                  </a:outerShdw>
                </a:effectLst>
                <a:latin typeface="Times New Roman" pitchFamily="18" charset="0"/>
                <a:cs typeface="Times New Roman" pitchFamily="18" charset="0"/>
                <a:sym typeface="Wingdings" pitchFamily="2" charset="2"/>
              </a:rPr>
              <a:t></a:t>
            </a:r>
            <a:endParaRPr lang="en-US" sz="5400" b="1" kern="0" dirty="0">
              <a:solidFill>
                <a:srgbClr val="FF0000"/>
              </a:solidFill>
              <a:effectLst>
                <a:outerShdw blurRad="38100" dist="38100" dir="2700000" algn="tl">
                  <a:srgbClr val="C0C0C0"/>
                </a:outerShdw>
              </a:effectLst>
              <a:latin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val="15958424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8686800" cy="1692771"/>
          </a:xfrm>
          <a:prstGeom prst="rect">
            <a:avLst/>
          </a:prstGeom>
          <a:ln>
            <a:solidFill>
              <a:schemeClr val="tx1"/>
            </a:solidFill>
          </a:ln>
        </p:spPr>
        <p:txBody>
          <a:bodyPr wrap="square">
            <a:spAutoFit/>
          </a:bodyPr>
          <a:lstStyle/>
          <a:p>
            <a:pPr algn="just"/>
            <a:r>
              <a:rPr lang="en-US" sz="2600" b="1" smtClean="0">
                <a:latin typeface="Arial" panose="020B0604020202020204" pitchFamily="34" charset="0"/>
                <a:cs typeface="Arial" panose="020B0604020202020204" pitchFamily="34" charset="0"/>
                <a:sym typeface="Symbol"/>
              </a:rPr>
              <a:t> </a:t>
            </a:r>
            <a:r>
              <a:rPr lang="en-US" sz="2600" b="1" smtClean="0">
                <a:latin typeface="Arial" panose="020B0604020202020204" pitchFamily="34" charset="0"/>
                <a:cs typeface="Arial" panose="020B0604020202020204" pitchFamily="34" charset="0"/>
              </a:rPr>
              <a:t>Nêu </a:t>
            </a:r>
            <a:r>
              <a:rPr lang="en-US" sz="2600" b="1">
                <a:latin typeface="Arial" panose="020B0604020202020204" pitchFamily="34" charset="0"/>
                <a:cs typeface="Arial" panose="020B0604020202020204" pitchFamily="34" charset="0"/>
              </a:rPr>
              <a:t>rõ đặc điểm phân biệt các nhóm Thực vật từ đó thấy được sự tiến hóa giữa các nhóm Thực </a:t>
            </a:r>
            <a:r>
              <a:rPr lang="en-US" sz="2600" b="1" smtClean="0">
                <a:latin typeface="Arial" panose="020B0604020202020204" pitchFamily="34" charset="0"/>
                <a:cs typeface="Arial" panose="020B0604020202020204" pitchFamily="34" charset="0"/>
              </a:rPr>
              <a:t>vật.</a:t>
            </a:r>
            <a:endParaRPr lang="en-US" sz="2600">
              <a:latin typeface="Arial" panose="020B0604020202020204" pitchFamily="34" charset="0"/>
              <a:cs typeface="Arial" panose="020B0604020202020204" pitchFamily="34" charset="0"/>
            </a:endParaRPr>
          </a:p>
          <a:p>
            <a:pPr algn="just"/>
            <a:r>
              <a:rPr lang="en-US" sz="2600" b="1" smtClean="0">
                <a:latin typeface="Arial" panose="020B0604020202020204" pitchFamily="34" charset="0"/>
                <a:cs typeface="Arial" panose="020B0604020202020204" pitchFamily="34" charset="0"/>
                <a:sym typeface="Symbol"/>
              </a:rPr>
              <a:t> </a:t>
            </a:r>
            <a:r>
              <a:rPr lang="en-US" sz="2600" b="1" smtClean="0">
                <a:latin typeface="Arial" panose="020B0604020202020204" pitchFamily="34" charset="0"/>
                <a:cs typeface="Arial" panose="020B0604020202020204" pitchFamily="34" charset="0"/>
              </a:rPr>
              <a:t>Vì </a:t>
            </a:r>
            <a:r>
              <a:rPr lang="en-US" sz="2600" b="1">
                <a:latin typeface="Arial" panose="020B0604020202020204" pitchFamily="34" charset="0"/>
                <a:cs typeface="Arial" panose="020B0604020202020204" pitchFamily="34" charset="0"/>
              </a:rPr>
              <a:t>sao gọi là cây Hạt trần, cây Hạt kín? Cây Hạt kín tiến hóa hơn hay cây Hạt trần tiến hóa hơn? Vì sao?</a:t>
            </a:r>
            <a:endParaRPr lang="en-US" sz="2600">
              <a:latin typeface="Arial" panose="020B0604020202020204" pitchFamily="34" charset="0"/>
              <a:cs typeface="Arial" panose="020B0604020202020204" pitchFamily="34" charset="0"/>
            </a:endParaRPr>
          </a:p>
        </p:txBody>
      </p:sp>
      <p:pic>
        <p:nvPicPr>
          <p:cNvPr id="2050" name="Picture 2" descr="ZTO Express sẽ giải đáp thắc mắc của khách hàng như thế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1975" y="2826325"/>
            <a:ext cx="57150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1225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r>
              <a:rPr lang="en-US" sz="3600" b="1" smtClean="0">
                <a:solidFill>
                  <a:srgbClr val="FF0000"/>
                </a:solidFill>
                <a:latin typeface="Arial" panose="020B0604020202020204" pitchFamily="34" charset="0"/>
                <a:cs typeface="Arial" panose="020B0604020202020204" pitchFamily="34" charset="0"/>
              </a:rPr>
              <a:t>LUYỆN TẬP</a:t>
            </a:r>
            <a:endParaRPr lang="en-US" sz="3600" b="1">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162098" y="1066800"/>
            <a:ext cx="8839200" cy="3046988"/>
          </a:xfrm>
          <a:prstGeom prst="rect">
            <a:avLst/>
          </a:prstGeom>
          <a:ln>
            <a:solidFill>
              <a:schemeClr val="tx1"/>
            </a:solidFill>
          </a:ln>
        </p:spPr>
        <p:txBody>
          <a:bodyPr wrap="square">
            <a:spAutoFit/>
          </a:bodyPr>
          <a:lstStyle/>
          <a:p>
            <a:pPr algn="just"/>
            <a:r>
              <a:rPr lang="en-US" sz="3200" smtClean="0">
                <a:latin typeface="Arial" panose="020B0604020202020204" pitchFamily="34" charset="0"/>
                <a:cs typeface="Arial" panose="020B0604020202020204" pitchFamily="34" charset="0"/>
                <a:sym typeface="Symbol"/>
              </a:rPr>
              <a:t> </a:t>
            </a:r>
            <a:r>
              <a:rPr lang="en-US" sz="3200" smtClean="0">
                <a:latin typeface="Arial" panose="020B0604020202020204" pitchFamily="34" charset="0"/>
                <a:cs typeface="Arial" panose="020B0604020202020204" pitchFamily="34" charset="0"/>
              </a:rPr>
              <a:t>Tiến </a:t>
            </a:r>
            <a:r>
              <a:rPr lang="en-US" sz="3200">
                <a:latin typeface="Arial" panose="020B0604020202020204" pitchFamily="34" charset="0"/>
                <a:cs typeface="Arial" panose="020B0604020202020204" pitchFamily="34" charset="0"/>
              </a:rPr>
              <a:t>hành sắp xếp các đại diện Thực vật kể được từ hoạt động trò chơi khởi động vào các nhóm Thực vật đã học và giải thích.</a:t>
            </a:r>
          </a:p>
          <a:p>
            <a:pPr algn="just"/>
            <a:r>
              <a:rPr lang="en-US" sz="3200" b="1" smtClean="0">
                <a:latin typeface="Arial" panose="020B0604020202020204" pitchFamily="34" charset="0"/>
                <a:cs typeface="Arial" panose="020B0604020202020204" pitchFamily="34" charset="0"/>
                <a:sym typeface="Symbol"/>
              </a:rPr>
              <a:t> </a:t>
            </a:r>
            <a:r>
              <a:rPr lang="en-US" sz="3200" smtClean="0">
                <a:latin typeface="Arial" panose="020B0604020202020204" pitchFamily="34" charset="0"/>
                <a:cs typeface="Arial" panose="020B0604020202020204" pitchFamily="34" charset="0"/>
              </a:rPr>
              <a:t>Hoàn </a:t>
            </a:r>
            <a:r>
              <a:rPr lang="en-US" sz="3200">
                <a:latin typeface="Arial" panose="020B0604020202020204" pitchFamily="34" charset="0"/>
                <a:cs typeface="Arial" panose="020B0604020202020204" pitchFamily="34" charset="0"/>
              </a:rPr>
              <a:t>thiện bảng </a:t>
            </a:r>
            <a:r>
              <a:rPr lang="en-US" sz="3200" smtClean="0">
                <a:latin typeface="Arial" panose="020B0604020202020204" pitchFamily="34" charset="0"/>
                <a:cs typeface="Arial" panose="020B0604020202020204" pitchFamily="34" charset="0"/>
              </a:rPr>
              <a:t>19.1.</a:t>
            </a:r>
            <a:r>
              <a:rPr lang="en-US" sz="3200" b="1" smtClean="0">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Nêu sự giống nhau và khác nhau giữa thực vật Hạt trần với thực vật Hạt kín.</a:t>
            </a:r>
          </a:p>
        </p:txBody>
      </p:sp>
      <p:pic>
        <p:nvPicPr>
          <p:cNvPr id="11266" name="Picture 2" descr="Phương pháp luyện tập tăng cường trí não - Benh.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267201"/>
            <a:ext cx="3429000" cy="255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00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74423744"/>
              </p:ext>
            </p:extLst>
          </p:nvPr>
        </p:nvGraphicFramePr>
        <p:xfrm>
          <a:off x="381000" y="1447800"/>
          <a:ext cx="8534400" cy="4206240"/>
        </p:xfrm>
        <a:graphic>
          <a:graphicData uri="http://schemas.openxmlformats.org/drawingml/2006/table">
            <a:tbl>
              <a:tblPr firstRow="1" firstCol="1" bandRow="1">
                <a:tableStyleId>{5940675A-B579-460E-94D1-54222C63F5DA}</a:tableStyleId>
              </a:tblPr>
              <a:tblGrid>
                <a:gridCol w="1722635"/>
                <a:gridCol w="1020565"/>
                <a:gridCol w="2819400"/>
                <a:gridCol w="2971800"/>
              </a:tblGrid>
              <a:tr h="438150">
                <a:tc gridSpan="2">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Đặc điểm</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hMerge="1">
                  <a:txBody>
                    <a:bodyPr/>
                    <a:lstStyle/>
                    <a:p>
                      <a:endParaRPr lang="en-US"/>
                    </a:p>
                  </a:txBody>
                  <a:tcPr/>
                </a:tc>
                <a:tc>
                  <a:txBody>
                    <a:bodyPr/>
                    <a:lstStyle/>
                    <a:p>
                      <a:pPr algn="ctr">
                        <a:lnSpc>
                          <a:spcPct val="115000"/>
                        </a:lnSpc>
                        <a:spcAft>
                          <a:spcPts val="0"/>
                        </a:spcAft>
                        <a:tabLst>
                          <a:tab pos="540385" algn="l"/>
                          <a:tab pos="948690" algn="l"/>
                        </a:tabLst>
                      </a:pPr>
                      <a:r>
                        <a:rPr lang="en-US" sz="3000" smtClean="0">
                          <a:solidFill>
                            <a:srgbClr val="0000FF"/>
                          </a:solidFill>
                          <a:effectLst/>
                          <a:latin typeface="Arial" panose="020B0604020202020204" pitchFamily="34" charset="0"/>
                          <a:cs typeface="Arial" panose="020B0604020202020204" pitchFamily="34" charset="0"/>
                        </a:rPr>
                        <a:t>TV Hạt </a:t>
                      </a:r>
                      <a:r>
                        <a:rPr lang="en-US" sz="3000">
                          <a:solidFill>
                            <a:srgbClr val="0000FF"/>
                          </a:solidFill>
                          <a:effectLst/>
                          <a:latin typeface="Arial" panose="020B0604020202020204" pitchFamily="34" charset="0"/>
                          <a:cs typeface="Arial" panose="020B0604020202020204" pitchFamily="34" charset="0"/>
                        </a:rPr>
                        <a:t>trần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smtClean="0">
                          <a:solidFill>
                            <a:srgbClr val="0000FF"/>
                          </a:solidFill>
                          <a:effectLst/>
                          <a:latin typeface="Arial" panose="020B0604020202020204" pitchFamily="34" charset="0"/>
                          <a:cs typeface="Arial" panose="020B0604020202020204" pitchFamily="34" charset="0"/>
                        </a:rPr>
                        <a:t>TV Hạt </a:t>
                      </a:r>
                      <a:r>
                        <a:rPr lang="en-US" sz="3000">
                          <a:solidFill>
                            <a:srgbClr val="0000FF"/>
                          </a:solidFill>
                          <a:effectLst/>
                          <a:latin typeface="Arial" panose="020B0604020202020204" pitchFamily="34" charset="0"/>
                          <a:cs typeface="Arial" panose="020B0604020202020204" pitchFamily="34" charset="0"/>
                        </a:rPr>
                        <a:t>kín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438150">
                <a:tc rowSpan="3">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Cơ quan sinh dưỡng</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Rễ</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Thân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Lá</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r>
              <a:tr h="438150">
                <a:tc rowSpan="4">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Cơ quan sinh sản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Nón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Hoa</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Quả</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Hạt</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r>
            </a:tbl>
          </a:graphicData>
        </a:graphic>
      </p:graphicFrame>
      <p:sp>
        <p:nvSpPr>
          <p:cNvPr id="5" name="Title 1"/>
          <p:cNvSpPr>
            <a:spLocks noGrp="1"/>
          </p:cNvSpPr>
          <p:nvPr>
            <p:ph type="title"/>
          </p:nvPr>
        </p:nvSpPr>
        <p:spPr>
          <a:xfrm>
            <a:off x="457200" y="152400"/>
            <a:ext cx="8229600" cy="868362"/>
          </a:xfrm>
        </p:spPr>
        <p:txBody>
          <a:bodyPr>
            <a:normAutofit/>
          </a:bodyPr>
          <a:lstStyle/>
          <a:p>
            <a:r>
              <a:rPr lang="en-US" sz="3600" b="1" smtClean="0">
                <a:solidFill>
                  <a:srgbClr val="FF0000"/>
                </a:solidFill>
                <a:latin typeface="Arial" panose="020B0604020202020204" pitchFamily="34" charset="0"/>
                <a:cs typeface="Arial" panose="020B0604020202020204" pitchFamily="34" charset="0"/>
              </a:rPr>
              <a:t>BẢNG 19.1- TR 123</a:t>
            </a:r>
            <a:endParaRPr lang="en-US" sz="3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705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75493060"/>
              </p:ext>
            </p:extLst>
          </p:nvPr>
        </p:nvGraphicFramePr>
        <p:xfrm>
          <a:off x="381000" y="1447800"/>
          <a:ext cx="8534400" cy="4206240"/>
        </p:xfrm>
        <a:graphic>
          <a:graphicData uri="http://schemas.openxmlformats.org/drawingml/2006/table">
            <a:tbl>
              <a:tblPr firstRow="1" firstCol="1" bandRow="1">
                <a:tableStyleId>{5940675A-B579-460E-94D1-54222C63F5DA}</a:tableStyleId>
              </a:tblPr>
              <a:tblGrid>
                <a:gridCol w="1722635"/>
                <a:gridCol w="1020565"/>
                <a:gridCol w="2819400"/>
                <a:gridCol w="2971800"/>
              </a:tblGrid>
              <a:tr h="438150">
                <a:tc gridSpan="2">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Đặc điểm</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hMerge="1">
                  <a:txBody>
                    <a:bodyPr/>
                    <a:lstStyle/>
                    <a:p>
                      <a:endParaRPr lang="en-US"/>
                    </a:p>
                  </a:txBody>
                  <a:tcPr/>
                </a:tc>
                <a:tc>
                  <a:txBody>
                    <a:bodyPr/>
                    <a:lstStyle/>
                    <a:p>
                      <a:pPr algn="ctr">
                        <a:lnSpc>
                          <a:spcPct val="115000"/>
                        </a:lnSpc>
                        <a:spcAft>
                          <a:spcPts val="0"/>
                        </a:spcAft>
                        <a:tabLst>
                          <a:tab pos="540385" algn="l"/>
                          <a:tab pos="948690" algn="l"/>
                        </a:tabLst>
                      </a:pPr>
                      <a:r>
                        <a:rPr lang="en-US" sz="3000" smtClean="0">
                          <a:solidFill>
                            <a:srgbClr val="0000FF"/>
                          </a:solidFill>
                          <a:effectLst/>
                          <a:latin typeface="Arial" panose="020B0604020202020204" pitchFamily="34" charset="0"/>
                          <a:cs typeface="Arial" panose="020B0604020202020204" pitchFamily="34" charset="0"/>
                        </a:rPr>
                        <a:t>TV Hạt </a:t>
                      </a:r>
                      <a:r>
                        <a:rPr lang="en-US" sz="3000">
                          <a:solidFill>
                            <a:srgbClr val="0000FF"/>
                          </a:solidFill>
                          <a:effectLst/>
                          <a:latin typeface="Arial" panose="020B0604020202020204" pitchFamily="34" charset="0"/>
                          <a:cs typeface="Arial" panose="020B0604020202020204" pitchFamily="34" charset="0"/>
                        </a:rPr>
                        <a:t>trần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smtClean="0">
                          <a:solidFill>
                            <a:srgbClr val="0000FF"/>
                          </a:solidFill>
                          <a:effectLst/>
                          <a:latin typeface="Arial" panose="020B0604020202020204" pitchFamily="34" charset="0"/>
                          <a:cs typeface="Arial" panose="020B0604020202020204" pitchFamily="34" charset="0"/>
                        </a:rPr>
                        <a:t>TV Hạt </a:t>
                      </a:r>
                      <a:r>
                        <a:rPr lang="en-US" sz="3000">
                          <a:solidFill>
                            <a:srgbClr val="0000FF"/>
                          </a:solidFill>
                          <a:effectLst/>
                          <a:latin typeface="Arial" panose="020B0604020202020204" pitchFamily="34" charset="0"/>
                          <a:cs typeface="Arial" panose="020B0604020202020204" pitchFamily="34" charset="0"/>
                        </a:rPr>
                        <a:t>kín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438150">
                <a:tc rowSpan="3">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Cơ quan sinh dưỡng</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Rễ</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Thân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Lá</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438150">
                <a:tc rowSpan="4">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Cơ quan sinh sản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Nón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Không</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Hoa</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Không</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Quả</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Không</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Hạt</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5" name="Title 1"/>
          <p:cNvSpPr>
            <a:spLocks noGrp="1"/>
          </p:cNvSpPr>
          <p:nvPr>
            <p:ph type="title"/>
          </p:nvPr>
        </p:nvSpPr>
        <p:spPr>
          <a:xfrm>
            <a:off x="457200" y="152400"/>
            <a:ext cx="8229600" cy="868362"/>
          </a:xfrm>
        </p:spPr>
        <p:txBody>
          <a:bodyPr>
            <a:normAutofit/>
          </a:bodyPr>
          <a:lstStyle/>
          <a:p>
            <a:r>
              <a:rPr lang="en-US" sz="3600" b="1" smtClean="0">
                <a:solidFill>
                  <a:srgbClr val="FF0000"/>
                </a:solidFill>
                <a:latin typeface="Arial" panose="020B0604020202020204" pitchFamily="34" charset="0"/>
                <a:cs typeface="Arial" panose="020B0604020202020204" pitchFamily="34" charset="0"/>
              </a:rPr>
              <a:t>ĐÁP ÁN BẢNG 19.1</a:t>
            </a:r>
            <a:endParaRPr lang="en-US" sz="3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663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2469"/>
            <a:ext cx="8229600" cy="792162"/>
          </a:xfrm>
        </p:spPr>
        <p:txBody>
          <a:bodyPr/>
          <a:lstStyle/>
          <a:p>
            <a:r>
              <a:rPr lang="en-US" b="1" smtClean="0">
                <a:solidFill>
                  <a:srgbClr val="FF0000"/>
                </a:solidFill>
                <a:latin typeface="Arial" panose="020B0604020202020204" pitchFamily="34" charset="0"/>
                <a:cs typeface="Arial" panose="020B0604020202020204" pitchFamily="34" charset="0"/>
              </a:rPr>
              <a:t>VẬN DỤNG</a:t>
            </a:r>
            <a:endParaRPr lang="en-US" b="1">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116375" y="874224"/>
            <a:ext cx="8915400" cy="3108543"/>
          </a:xfrm>
          <a:prstGeom prst="rect">
            <a:avLst/>
          </a:prstGeom>
          <a:ln>
            <a:solidFill>
              <a:schemeClr val="tx1"/>
            </a:solidFill>
          </a:ln>
        </p:spPr>
        <p:txBody>
          <a:bodyPr wrap="square">
            <a:spAutoFit/>
          </a:bodyPr>
          <a:lstStyle/>
          <a:p>
            <a:pPr algn="just"/>
            <a:r>
              <a:rPr lang="en-US" sz="2800">
                <a:latin typeface="Arial" panose="020B0604020202020204" pitchFamily="34" charset="0"/>
                <a:cs typeface="Arial" panose="020B0604020202020204" pitchFamily="34" charset="0"/>
              </a:rPr>
              <a:t>Q</a:t>
            </a:r>
            <a:r>
              <a:rPr lang="en-US" sz="2800" smtClean="0">
                <a:latin typeface="Arial" panose="020B0604020202020204" pitchFamily="34" charset="0"/>
                <a:cs typeface="Arial" panose="020B0604020202020204" pitchFamily="34" charset="0"/>
              </a:rPr>
              <a:t>uan </a:t>
            </a:r>
            <a:r>
              <a:rPr lang="en-US" sz="2800">
                <a:latin typeface="Arial" panose="020B0604020202020204" pitchFamily="34" charset="0"/>
                <a:cs typeface="Arial" panose="020B0604020202020204" pitchFamily="34" charset="0"/>
              </a:rPr>
              <a:t>sát và giới thiệu được một số Thực vật ở xung quanh em, thực hành phân chia chúng vào các nhóm, đề xuất được những lưu ý trong việc chăm sóc để cây phát triển khỏe </a:t>
            </a:r>
            <a:r>
              <a:rPr lang="en-US" sz="2800" smtClean="0">
                <a:latin typeface="Arial" panose="020B0604020202020204" pitchFamily="34" charset="0"/>
                <a:cs typeface="Arial" panose="020B0604020202020204" pitchFamily="34" charset="0"/>
              </a:rPr>
              <a:t>mạnh: </a:t>
            </a:r>
          </a:p>
          <a:p>
            <a:pPr algn="just"/>
            <a:r>
              <a:rPr lang="en-US" sz="2800" smtClean="0">
                <a:solidFill>
                  <a:srgbClr val="FF0000"/>
                </a:solidFill>
                <a:latin typeface="Arial" panose="020B0604020202020204" pitchFamily="34" charset="0"/>
                <a:cs typeface="Arial" panose="020B0604020202020204" pitchFamily="34" charset="0"/>
              </a:rPr>
              <a:t>Đại </a:t>
            </a:r>
            <a:r>
              <a:rPr lang="en-US" sz="2800">
                <a:solidFill>
                  <a:srgbClr val="FF0000"/>
                </a:solidFill>
                <a:latin typeface="Arial" panose="020B0604020202020204" pitchFamily="34" charset="0"/>
                <a:cs typeface="Arial" panose="020B0604020202020204" pitchFamily="34" charset="0"/>
              </a:rPr>
              <a:t>diện cây gì…? Đặc điểm môi trường sống…? Đ</a:t>
            </a:r>
            <a:r>
              <a:rPr lang="en-US" sz="2800" smtClean="0">
                <a:solidFill>
                  <a:srgbClr val="FF0000"/>
                </a:solidFill>
                <a:latin typeface="Arial" panose="020B0604020202020204" pitchFamily="34" charset="0"/>
                <a:cs typeface="Arial" panose="020B0604020202020204" pitchFamily="34" charset="0"/>
              </a:rPr>
              <a:t>ược </a:t>
            </a:r>
            <a:r>
              <a:rPr lang="en-US" sz="2800">
                <a:solidFill>
                  <a:srgbClr val="FF0000"/>
                </a:solidFill>
                <a:latin typeface="Arial" panose="020B0604020202020204" pitchFamily="34" charset="0"/>
                <a:cs typeface="Arial" panose="020B0604020202020204" pitchFamily="34" charset="0"/>
              </a:rPr>
              <a:t>xếp vào nhóm Thực vật nào…? Cách chăm sóc cần lưu ý những gì</a:t>
            </a:r>
            <a:r>
              <a:rPr lang="en-US" sz="2800" smtClean="0">
                <a:solidFill>
                  <a:srgbClr val="FF0000"/>
                </a:solidFill>
                <a:latin typeface="Arial" panose="020B0604020202020204" pitchFamily="34" charset="0"/>
                <a:cs typeface="Arial" panose="020B0604020202020204" pitchFamily="34" charset="0"/>
              </a:rPr>
              <a:t>…?</a:t>
            </a:r>
            <a:endParaRPr lang="en-US" sz="2800">
              <a:solidFill>
                <a:srgbClr val="FF0000"/>
              </a:solidFill>
              <a:latin typeface="Arial" panose="020B0604020202020204" pitchFamily="34" charset="0"/>
              <a:cs typeface="Arial" panose="020B0604020202020204" pitchFamily="34" charset="0"/>
            </a:endParaRPr>
          </a:p>
        </p:txBody>
      </p:sp>
      <p:pic>
        <p:nvPicPr>
          <p:cNvPr id="13314" name="Picture 2" descr="Học viện Phật giáo Việt Nam hưởng ứng sáng kiến trồng 1 tỷ cây xanh | Môi  trường | Vietnam+ (VietnamPl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202296"/>
            <a:ext cx="3733800" cy="248676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Hình ảnh Ngày đất Xanh Tay Nắm Giữ Trái đất Bảo Vệ Trái đất, Ngày Trái đất,  Ngày đất Xanh Tay Nắm Giữ Trái đất Bảo Vệ Trái đất, Ngày Trái đ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20" name="Picture 8" descr="Bạn biết gì về Ngày Trái Đ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222883"/>
            <a:ext cx="3620889" cy="246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25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igit 120"/>
          <p:cNvPicPr>
            <a:picLocks noChangeAspect="1" noChangeArrowheads="1" noCrop="1"/>
          </p:cNvPicPr>
          <p:nvPr/>
        </p:nvPicPr>
        <p:blipFill>
          <a:blip r:embed="rId3">
            <a:lum contrast="48000"/>
            <a:extLst>
              <a:ext uri="{28A0092B-C50C-407E-A947-70E740481C1C}">
                <a14:useLocalDpi xmlns:a14="http://schemas.microsoft.com/office/drawing/2010/main" val="0"/>
              </a:ext>
            </a:extLst>
          </a:blip>
          <a:srcRect/>
          <a:stretch>
            <a:fillRect/>
          </a:stretch>
        </p:blipFill>
        <p:spPr bwMode="auto">
          <a:xfrm>
            <a:off x="6858000" y="800752"/>
            <a:ext cx="2057400" cy="1130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2324" y="154421"/>
            <a:ext cx="8977329" cy="646331"/>
          </a:xfrm>
          <a:prstGeom prst="rect">
            <a:avLst/>
          </a:prstGeom>
        </p:spPr>
        <p:txBody>
          <a:bodyPr wrap="none">
            <a:spAutoFit/>
          </a:bodyPr>
          <a:lstStyle/>
          <a:p>
            <a:r>
              <a:rPr lang="en-US" sz="3600" b="1">
                <a:solidFill>
                  <a:srgbClr val="FF0000"/>
                </a:solidFill>
                <a:latin typeface="Arial" panose="020B0604020202020204" pitchFamily="34" charset="0"/>
                <a:cs typeface="Arial" panose="020B0604020202020204" pitchFamily="34" charset="0"/>
              </a:rPr>
              <a:t>T</a:t>
            </a:r>
            <a:r>
              <a:rPr lang="en-US" sz="3600" b="1" smtClean="0">
                <a:solidFill>
                  <a:srgbClr val="FF0000"/>
                </a:solidFill>
                <a:latin typeface="Arial" panose="020B0604020202020204" pitchFamily="34" charset="0"/>
                <a:cs typeface="Arial" panose="020B0604020202020204" pitchFamily="34" charset="0"/>
              </a:rPr>
              <a:t>rò </a:t>
            </a:r>
            <a:r>
              <a:rPr lang="en-US" sz="3600" b="1">
                <a:solidFill>
                  <a:srgbClr val="FF0000"/>
                </a:solidFill>
                <a:latin typeface="Arial" panose="020B0604020202020204" pitchFamily="34" charset="0"/>
                <a:cs typeface="Arial" panose="020B0604020202020204" pitchFamily="34" charset="0"/>
              </a:rPr>
              <a:t>chơi “Ai nhanh nhất, ai đúng nhất?”</a:t>
            </a:r>
          </a:p>
        </p:txBody>
      </p:sp>
      <p:sp>
        <p:nvSpPr>
          <p:cNvPr id="7" name="Cloud 6"/>
          <p:cNvSpPr/>
          <p:nvPr/>
        </p:nvSpPr>
        <p:spPr>
          <a:xfrm>
            <a:off x="1066800" y="2133600"/>
            <a:ext cx="7391400" cy="3886200"/>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smtClean="0">
                <a:solidFill>
                  <a:srgbClr val="0000FF"/>
                </a:solidFill>
                <a:latin typeface="Times New Roman" pitchFamily="18" charset="0"/>
                <a:cs typeface="Times New Roman" pitchFamily="18" charset="0"/>
              </a:rPr>
              <a:t>Hãy </a:t>
            </a:r>
            <a:r>
              <a:rPr lang="en-US" sz="3200">
                <a:solidFill>
                  <a:srgbClr val="0000FF"/>
                </a:solidFill>
                <a:latin typeface="Times New Roman" pitchFamily="18" charset="0"/>
                <a:cs typeface="Times New Roman" pitchFamily="18" charset="0"/>
              </a:rPr>
              <a:t>viết tên các đại diện thực vật vào giấy mà em biết, mỗi đại diện ghi trên 1 tờ giấy A</a:t>
            </a:r>
            <a:r>
              <a:rPr lang="en-US" sz="3200" baseline="-25000">
                <a:solidFill>
                  <a:srgbClr val="0000FF"/>
                </a:solidFill>
                <a:latin typeface="Times New Roman" pitchFamily="18" charset="0"/>
                <a:cs typeface="Times New Roman" pitchFamily="18" charset="0"/>
              </a:rPr>
              <a:t>5</a:t>
            </a:r>
            <a:r>
              <a:rPr lang="en-US" sz="3200">
                <a:solidFill>
                  <a:srgbClr val="0000FF"/>
                </a:solidFill>
                <a:latin typeface="Times New Roman" pitchFamily="18" charset="0"/>
                <a:cs typeface="Times New Roman" pitchFamily="18" charset="0"/>
              </a:rPr>
              <a:t> (2 phút).</a:t>
            </a:r>
          </a:p>
          <a:p>
            <a:pPr algn="ctr"/>
            <a:endParaRPr lang="en-US"/>
          </a:p>
        </p:txBody>
      </p:sp>
    </p:spTree>
    <p:extLst>
      <p:ext uri="{BB962C8B-B14F-4D97-AF65-F5344CB8AC3E}">
        <p14:creationId xmlns:p14="http://schemas.microsoft.com/office/powerpoint/2010/main" val="84354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2wCEAAoGBxQUExYTFBQWGBYZGhoaGhoZGh8ZGhofHxoaGR8aHx8aISsiGh8oHxkgJDQjKCwuMTExGSE3PDcvOyswMS4BCwsLDw4PHRERHDYpISgwMDAwNjIwMDkyMjAxMjAwMTAxMDAwMDMwOTAyMDAwMDAwMDAyMDAwMDAwMDAwMDAwMP/AABEIAKoBKQMBIgACEQEDEQH/xAAcAAAABwEBAAAAAAAAAAAAAAABAgMEBQYHAAj/xABJEAACAQIDBQUDCgMFBgYDAAABAgMAEQQSIQUGMUFRBxMiYXEygZEUI0JicoKSobHwUsHRM0OisuEVJDRzk9IWU1TC4vElY7P/xAAbAQEAAwEBAQEAAAAAAAAAAAAAAQIDBAUGB//EAC0RAAICAQQBAgQFBQAAAAAAAAABAhEDBBIhMUETYTJRcZEFFCKhsUJi0eHw/9oADAMBAAIRAxEAPwCrdmEuXaEf1kdf0fqP4OorQMXmUK3isBHe2Y3GfZ4I9ocQD4b6638sw3RxPdY3Dv0lQdPbOQ8xyatYOzElAaWRLWGVfCtrFGBJuDm+ajuCdCpFuVd+ma8/M5M65M834RWw8Zvcq6rpoLiMLa1+aKr3+111uXZLnGAjzLZe8lKH+Jbg3/GWH3adY7YWEEGcwq4jDMFbMUXIctxxXra5boDYipKDaxdFCwtYICMgzAKLr4VW7fR4AHlx41y6582kdOk6C7a2lHBHJNIbIg1PPjwHUljYeorDNq41p5pJ3ABkYsQOAvwHuFh7qsW/m8jYiUwrpDE7AWP9owJUufLjlHQ356VrLXHp8TgnKXbNs2Tc6XSEMtTG6u7T4uS2qxKfnH6aEhBx8RAPLQAmmWFwjSOqILsxsOXvJ5AcSeQBrVd39nJBBGkbXIXMXFiSxyM5sToPYAuSpZ4Li6tf0MOPc7fSOXJPaqXYrh8D3cYRPCFDEKb5BkYAnLmayB0QnLcswCKHGYleYsreFbBeTAEqAUUKxZhrlAJI0BjgUm+YN2JIQgjwniQp8ICAqsgzDMuVVEcbnSyswuzxq1F3p3mEwMEV8gNi40DAFgQqi9lIyi4PDONQ5J6cmRJGUI2V7ayxmeVov7Mu5W3C1zw8unlamXdU5AoQtcDOgaiKjrhzTlRajItQWGvyc+h686sextoFva4jj77a++35VFMvlQYdirBretuYPH9+QrLLj3x9zs0WqeDJf9L7/wAj7e/Z5zjEcVeyt5OqgD3MoBHmrVBd3WrbGxGFmwvdSRK8bWzX0YEa3JGoI8jS2M7NsLNEJIY5YbqCjxkyKftI5Jt6FTWeHJcaafHHRGrjGWRyj0+UZKVrlUsQqgsSQABqSTyA5mrNtLs/xcYLJ3cqC2qOFbU21R7Ea9Cal9yd3MhWRgGYXLtcFUt/dqeDMTozDQajnrpPIoRsxx4pSlT4B3Z7OCQJcQ9n4rGtiFPVj9I+Q08zRcfh/k7OkvsoL36jqL/C3WtLVkyXBGXUk9AOJ/KsK3g20+KnaZrhCT3aclW+mn8VtSepPKwHPslldtndh1b0qaiu/wCfmM9o7ReXTgl8wUcL8LnqbUwy07MdEMVdkYqKpHnZMksknKbtsbmOgEVOglDkqSo3ENHGGpyqijZaAajD1o/Ym1vlSX5xMPeJBf8AKqCyVqPYlsK8M+Jckd4wjQciE1ZvxNl+4etUyK40WxyqVsm8Rj4Xfu3ljVwfDdgpzDl4vh51ObFxLXaN1KuvG/Ag3sQeY091RO925CYpfAqI9xr3aMrC+oII+BuDen+yMBLhY4xI7SsqBAbDRV5Hxa+uptxJrmjDY7OmbU0OtubvYXFLbEwRyaWDEWdfRxZl9xrNN5uyBBdsHiLfUm1HoHUXHvU+tXDaG8MveGIwyot7B/AB0DEkltemXTS9R2IxOJsQCrH6NxYH1Itb4UepSdIqtNJrkx3bG7+JwzZZ4XTo1syH0dbqfjSmAj0W62KkBtNCr8CwPGzGxIt7Q6VObxvOmIkixEhkyZXt9EFkB0tyAa3oTTZWSNgfCYn4EngGBJVr6a669Qa0lkbRlt2sdjDBRYDlz5gW0PUr+Y91j/IPJv8Aqf6Uzxm2o4lyxuJW+j0A42dho9uVtetqiv8AxJif4l/AtZ+lOXItCYYjUGxBBB6EajjWvbF2930aP3rai58UtwwF2jHzwBYa2F725ACshFL4bFyR3yOy34hWIBtwuBxty6V6OOex+xzzjuNTxG2ooXZpJUyt4wGtnuQLkBixcEljbkbm9yxWg7Y2uArw4aSYwN/G5Kqv8EalQUS3h1uSoA01vCs9ySTcnUk6k+pPGnOy8DJPKsMSlmY+4Dmx6KBqT/Mipy5t3gmEK6GyxUZISzBVBLEgAAXJPQAcTWnbJ3CgjjLSqJW5lxf4L7Kj1udeNS2E2Jh4G7yOGJWGmZUUNr5jWuGepjHg6o6aT7K1upu0cN87Lbv2Bsou5jXnYJ4nYjj3T5hoAGGapmbEsoLJlz+Fl1FmZs2Vs6ixYlnMcoGSSRirKJBcsd+tsJAgUG8p1VQbEdGuNVF+flpVH2tvDNOioxy6HPlNhIT7RsPZDALmQeEsuawLG/XpdU3CpL6e5hqNPGMuH9fYd7y7xiX5qA2iKnOQMocsQxWw+iAFW2oGVgpKm1QINEFCGFJycnbKpUKihvReNGNULAtRka1KT7OmWNZWikETC6yZDkIuRfNaw1HOkY6kCl65qCuqAPdj7SaCTMNVPtr18x5j/StP2dvFh1hTNiUW1io7/u7DkLK40+qR7qyO9cErKWJOW5cGiytR2l93m7RGWUJh3DplBeRLls1z4VMlxYLbUD6WnCojC76aESREICCiIbj75a2cg6gaDXyBqs2vxru7tR4otchZpLonts76SyRtFEvdK4Ku2YMzAg3XQAKD1GvpVXy05aO/Kkmiq8YKKpFJzcnbCqtA+nE0oAasI2z8iWJYIITI8Ucsss0YkdjKgkEaZtEjVSBp7RBNWIK2AKEmrFvU0UuHwmJihih70ziRI1CgvG0al15hCGvl4A+ZJqvJCWNlBJPAAXJsCToNeAJ91SVChq7PRSPOiFKgsLE2BPkdP5Vv260cUWEgjhkR40QDOhDK7cWa66asSffXnoG1OcFjpYH7yGR43/iRipPrb2h5G4oD0th5b1Abdxd5TH304IN/m4nZF8iyr/PjWfbA7XcRFZcTEky6XZbRyeugyMfKy+tX3dvfbA4o2jkVZG/upQEkJ6Lc5XPkpNZzi5KjTHNRdtHDvMhJZpOYMiZSB0AtfqdTzrsNhJJTdVuOptl+JGvuvU4MEWIaWwA4IOA5/vr5DSnBblwrOOG+zaWelSRlXafu93Alx0kozO0ccMcY4sEALOzcgqMcoHJddbVms2LkYFSRlNiQFABI1voONzfzNXrtv2x3uKTDKfDAvi/5kgDH4Jk/E1UFTW0YJHLKTbCZa7SjtXd3+/2KsA96ENRVifjkfTj4Tp66aUUNUJplQ5NKQYhkYOjFWU3DKbEHyIpDNXE1JY1vcffCPERiKZv941DKTbvdB87fQeWQcLaaWFJ7y714fDgosiyuCQFjINj9Y8E/XoKyi19DrQisZaeEnbNlqJKNDrH415pGlka7Mdeg6ADkANKRJol64GtkqMG7BvXZaDNXZqEiyUotN89LK+lAT2x94Mfh4y8MkhgRgrB17yFS3BPFcJfopB1HUXfrvDgcR/xWC7tydZcK2Q3OmYxsQD7y3pTPcveBMPI0OIGbCTju5lPBQdBKOhXnbW3mopTH7IhwGMeLGJNNBkLQtEwUyAkFHvcC1swax42sLEUuitENi1j7xxEWMYZshbRitzYkAaEik1Iva9WhN4sAgtDspG855WkPwIP6012zvM+IQQ/J8NFGGDARRlGuAw1bMbizHSwqqbfgsQgXWlQgoyrSkam3KrAQWPpQmOlW0ojnSgAA6UVhyIoSaIvGgOkjFOY8cuRUnw6ziMZY27x4ZFW5bIWS4dASbAi65iAQLAJUBTnQBtpbQacoCqxxxLkiiS+SNb3IBYlmZjqzMSWPuqx9kcCnH3LlSsUhUW9s6KRflYNfTp5a1SQ60+3W2mcPi8PNyWRQ32W8D/4WJ91AK7+bN7jHYhLeEv3ieYkAk+AZmX7tQJStE7bMDlngmt7cbRt0+bbMP/6H4Vn7WoBDLQhTShXSi5aAAx0kyXFiNKWsaLloCZ2FvpjsLYRYhig/u5fnU9AG1UfZK1fNjdscRFsThnVrHxREOpNuBViGS/Di1ZaqUVlpQFMfi2mkkmkN3kdnbpdiWIHkL2HkBTXLajtSRqaIDMRQZ6ITRbmoJLthpSwGpt0udCOIphj9lK7NfQ66jjfQ6/xXDDjTbZm1cmj8OVvgPTpUrHKGF7g5mvp9kL+g4fWPSvClHJgm30eNKOTDK+ipvEVJVhYj939DRCKsW8GBBjzj2k1P2eY93H41XrV62nzLLDd9z08OVZIbjhXEUN669bmwWurqd7N2VNiDaGJpPMeyPVjZR7yKAa3rqueC7OyEMmKxCRLYnTLZftO5A8rD41U8bEiyOsb50ViFci2YDTNYE2B5a8LUAiKUU0UCjUAcGp6beFZMAuEmjLyRODh5bgd2h9qNubC2gHpwyC9evR1agFgaUU03z0ZGoB5HS6tpTNW0pdG0oAxPCi0YGhAJNgL+lAFbhSLjnSzcPjV+3C7Pop4BiMVmIk1jjVigy3sHYrqb8QAbWtxvoBnamhZq1LbHZ5sxXy/KWhYKWKGWM6D6VpAWsOt7VETblQYGUTYsmfCnwllBQxMxAV5FVrlOWZTxbUUsiihLh3dssaO7HgqKWb4KLmgxmClit3sMkYa9u8RkzceGYC9bxu3u7hsM8kmHTL3qxg+IsLDMRlLEnxZrnXWwqsbM32wmMw7w4/uY2vlcOcqPxs6E6qwt1uDqD0WKG+/03ynY+FxX0lMTN95TC4/6hHwpLsl2CndTYvEIhRroneAFcqktI/i0AuAt/wD9bU63GghxWzsTglkJjWWWNGt4gjOZI36E3JbTT04Uv2kxYiPBphcHA5gtlkMfiyxrwjyqc5vxZrWsCD7RqCTL9u4uOXESyxRrHG7sURVCgLwGnIkC5HUmmIIojP50TMakCjUS9F7ynux9j4jEv3eHiaQ8yNFX7THwr7z6XpYEI1J4A0umDOhJ4m1hy0J99XLHdn/cQvZ2edUSS1rIwAIkVNLlgxvxJIUaAmqvFfl5EdLjh/T0Ne7+GaLT54epJ206a8HHqcmSD29Be5AtYAeEN6nMeZ14Ug8Fxr6een+unupbE4xF0Jtx0GrANoVI5EHUHhpbnS2FdZEzKetxzBuTYjlxr1ktNKXoqvpwcjlOK3O/qQs2FI1Go/Mf1pvfzFTc0djpfT8qJby/IVwZvwWMpXCVI3hq3XJHx30YnT/70qU2NiiTlbQdOtQ7m1jfhyqbEQEEc19S7D7Qstzb6p/zeVfJaqClE6s+PfB+xOJw61UtoYXupGTlxX7J1H9PUGrXhXDDTW3SmG8mDzR5/pJc/d5j3Wv8eteZo8vp5Nr6fB5ulyenPa+n/wAitk1O7B3NxOJswURxnXPLpcfVX2m9bAHrTzdaTAQxieZg8w1ykE5DfQItrFuHi1segpDbW/M810iJijOnh/tCPNh7PovxNe4euW/Y24+EiBMqmd0vmv7N7XA7u9vQMTeoXafaSzJ3eEgWFLAKzAM1uPhQeBPfm91IdlWNtiJISf7Vcw4ashufeVJP3aid7tl/J8XNEPZzZ06ZXGcWtyFyv3aEkdjcbJM2eaR3YcC5vb7I4IPIACkstGtRhagCAUa1GApzgsHJM4jhjeRzc5UBY2FrnTgBfjw1oBtkoMlTmx908RPiThmQwuEaQ96rLZQVFwLXbxMBcdT0p1szcWeWefDGSKOaFVbK2YrICAcym18uo1yniAQKArIFHFWvYnZ9PLiXw+I+aSIKzuvizZr5RGeBvZtTwykEX0qYPZSRMhXELLB3i94pXI4QHxC6khjpb6JFzzFCKKELgAkEX1UnS/mOtTGwd38Riw/cR5+7ALeIKNb2UFiBc2Ol+VbFi8VA00eCljRhJE8gRlBTKhRMuUi2oZrW/gNVPdADZ+1Z8Fc91MoaK5vwDOg9wMiX5lFpYoi+zPd2DETYiPEoSYlACElbNmZWJykG6lQLX+kaXwTx7L2syFfmTZQz6siSKrBwfqt4SeimpSWP5Jt1JOEWMRh5B/CWHvdEPrLUV2yYYibDz2NnQxk8roxYD1Ic/hPSoJHHbJu2Eti4VtmOSQAaB7HK/le2UnqF5mrjvVizgsBI0IAMUaJHpcA3SJWtzy3Bt5VFbNl+XbEaMm7mGSO5454rhGPndFb31MYkLj8CQD4cRCCCeRdMyn7rWPuoDAppCxZmJZiblmOZmPUk6k+davu2flWxCjnXuZor8xkzqh9QAnvFZJi4mR2SQFXUlWU8VYGxB9DWm7HmOE2IXfRmilcDhrKxEQPrmWpZCB7IN4jJC+Gc3MIVo/8Altpl+6R8HUcqpO+2yThsXLH9Bj3kZ+q5LW9zZl+7Tbc3a3ybFRS38F8kn2G8JPu0b7tXntlwS91h57gOHaO38Ssue40+iU/x0JIrsexxTETQ3NpYgw6Zo24e9ZG/DTnbO+mMwGMmhdhLFmzosmjBHGcBXXWwzFbsG9jyqpbu7WbC4iPEIAxjJOUnKGBUqVJANrhuNjUn2j7bhxc8c0AcfNKj5xYgh3YDjrbPx4cKAlMdtzZmPPz8TYeYj+1uq3PQyDRrdZFHuqibTREkdYpDKikhXyFC4+ydRrp52vQSa1MbrbvSzz4cGCXuWkUtIYn7oqDcgsFtY2y8eJ5caEdlx2D2Z4dCflLNK4t4VLJGOfI5n9bgHpV5jmw+Gg4RQwxgtZQERep05kn1JPM0lip171IQbzsLlVGYquvzkhGiA2Nr8ToL2NZl2sYovOsAzGOIeJ7HI0jdDwOUaceLsNK5UpylT6OqW2MbQ63o7Ulka2HhbwG6SM2Uk6j2MpJXgbEi/RTVCxGPdhbRRzC6X/fQaUQgCk2rsxznji4wbSffuck6m05eOhM0aCZkbMpsfyPkeooAtDl5UjJxacew0mqZPYLECSMkcb6jzOtr86DJ5U3wcJiBueJ8QHIciOvO5pxmH8X519vpJSeFeov1Hj5YJSe3ohVQcCfS3PjxrRN0MFDJh5I5OcbMzSDMENjkCLyuFHHjqOdhQtn4LvJLEgLxJYhVAuBe59eXwqy4CdS7ZHLrZVuAwVit/HlPDjpcX011Jr861c0oHsZMyxQlJq74oJs+ezmE3uvAanSwP8/WpCcXFgDrpqNKitvNkkSXSx8JvqNNQdDy1+NSjKtr5R+EV5ORfDNef5PEmupLz/JTsfB3cjp0OnoRcfkaRp9t6S8x8lUfqf50xNe9ik5Y4t90j2cUnKCb+Q+2BtDuMRDNyRwT9ng3+Emrl2tYTxwYgcCrQseRynOnrfM/wFUCtKmi+WbGz8ZIkzX55oTZveyA/iFaGhn+HhaR1RFLOxCqq8WJNgB760DAdm+HjVDi52zucoVGVFLkgBFzgs51tyv0FRPZPgBJinlP91GSPtOcgP4c499XNNkNJj2xk+kUKiOAE2F8vzkp5KAWK352v9EXApm/u6UeCELxyORIWGR7FlyhTcFQLjxW4cxVh3Wy7P2S+MyqZpVzKTrfM2WFfs65yPrNVa2/j22pj0iiLd3fuoz0QHNJL5XAJHkEHGrH2tnusLhYE8Klzp5RR5ADr9cfCgH+4W+wxTJBKjd+sTM0nhyuAUBIy2ysbi4Atpx5VX9/dsthtrpiIuKRREjhnW8isp9VFvWx5VGdlhP+0EAF7xyg+Qy3v8QPjVo2vuyuL2xknVxCMKshIOW9pGQDNy8Tnhr4fOgLvhsUkqJNHqjqGB5kHUVSex7brSviYXNy7tiFv1dvnB6XKn3mpjszktDNhi2Y4XESwgniyZyVbT7w+7VJ3ZxKbN2s6SnLGryRFtTZG8UbG2utkJ6XPSoBOb97TOH2zhZb6RxxX+y7yq/+Fj8Kddr+FaM4XGR6PHIUv5j52MnyBVvxVDdsGPw882GkgkSTNE4dkYMAA/g1HO7SaeVWbbuIXG7DMwYZ0iWRrEeF4tXU9CcrDzzCgJbF4dMfBhMTFoUlhnXqAHUSobfVzC3VBSe9cOFnT5JiZERpBnjuwVgV0DoW0JBNrcwSOBNZnunv3PglMaqksRJbIxIIJtfKw9m9tQQdddNbxe9e8MmNmMsgC+EKqA3CqCTa54m5JJtrfoAAoWabhCmyNnSJLMskhMhTTLndwAqqtybDKCTyFzVZ7Pd/Vwsa4fEBmhX2HUZmQccpHFkvci2ovaxFrZ6oA4AD0FqWRqmiLNKxOE2I8r4t8UZC7GQxyMxF+NsgQSML/RJI5aiq1v3vd8scJGCsCG4B0aRuGdhyA1yr5knXRa4TRaEiVKA0WjWoA6Gj2pFVpaOWgCPHR8HO8UiyRMUdWDBl0Nwbg+fobilS170my9KAmMVvnjWRlEwiD3LmNRG8hJJLM48QPLwlRYAWqNl3ixRXI2JnK2tYyMRbpqeFM2vam7USohtvsKaKRQk0VjQkVwmGaRgkalmPAD96DzNTWE2XFCQZWDvxspPdqBxJI1cjysLkDXjVhwmxoMPho2Gd5ZFzSBTYuDZlW9vAgBFwNSedSWxkwzqbRGKXUC4Z1GttCb+RufPztjLI7qLo2jBJXJEB8ru4ywxdbd2hI95IAPkL+tPO/wAN/wCVH/0of++kdu4GSPLk1W58QIVePC3TTU9TTP5ZJ/5h/L/urCeXPfxv7s12wfhfZDXYuzQLO2pIFumutv31qU+Shbsgt1UaA+7gD5ik8HGQoHQfqdB++lPpVsK8jLllKd2fLZJylK2xDZWzflc8cZPhW8jjgSF0Fr8szD0ykcb2suN3ZiUXu9iP4gR+lRW6eIRmxM0ZU9zEA7XFgHLG9+du7HxtT/aG2I8DhI8PiZTLicviA8RuSSLnkBe1z7VjXV6EpwXFPwj6DR6fC8EXkivPfgoO9mECT+G+UqLX6gkf0qIy1Iba2j8olz2KqAFUG17cybcybn4Uz4V6uGLjCKl3Qns3PZ14EwtaD2RYvxTYY8DaUDroEcfDL+dUDNUtultP5PjIZbkKHCv9l/A1/IA3+6K1Kmgdl2yxh8RtDDtxjaILzJT54odeN1Kn31D9pO800k0mz4lKoGCsFu0k11VwLAaL4gcouTzNtKlN99qybPxsWJiCt30RjljbQN3TghrjUH5wANr7J0NJDtUgsZBgmE5GpDIAegMmXOR6rUAd7obDj2ZhpMXirLKV1GhKLcERL1dja9uYUcBcu969lrtbBwy4Z1zKSyhjYeIAPGxF8rggfh6G9Z1vLvNPjXDSkKi3yRLfIl9L6+01tMx91gbUz2dtKbDktBNJETxyMVv6gaN76kGk7t7Ei2NA+KxjoZ3GRETU2vfu472LMxALNoAFHIEmMPazJ3bXw0YnsQjhroOhKkZjbpmsfLhVJx+PlmbvJZHkfhmdixA6C/AeQ0ppJrSiLJLYm8mJwsjyRSeKTWTOocSG5N2HG92JuCOJpHbe1XxE7zy5Q7kE5RZRYBQANdAAOJJ86ZWoyRkmwBJ6AXPwFCQ6VxNr2JFxY20uONjbiL628qkcDsCduKBB1c2/IXP5VLQbqr/eSMfJQFHxN7/lVXJI0jhnLwVNqBEZtFBY9AL/AKVeo9i4aMX7tdOb+L/NpSEu3MNHpnFhyQX/AMug+NRvvpF/y9fFKirRbExDcImH2iF/U3/KpDD7qSnVnRfS7f0pzPvWv0IiftEL+l700l3lmN7ZV9Fufi16fqZFYo+WyQXdRLeKVj6KB+t647AwyjxM33nC/wAhUFiMfM/tSOfvED4Cwppkptflh5ILqJPnD4EcWU+jsf8AKTSGITBk3DSAW4IDb/GL1DBPSjCrbfcq8n9qDyW1te1za/G3nbnQCOjIPKnMAHSpMxNtKB3voNOH6UpKgJqb2budJJC+ImkTDwAeGSW/zjW8KovtNc2F/PQNwoCuEeVIOfKnDrakpDQCJFFZaUoGWhBtO5Hdz4KCQgZ1jEb6a3QBbn7ShX9GFL7RwirlkSy5dDYXt/CwH0rcLc1ZxxYVn25+05MK6Nm+bkjtIhOhtqjjo+Tw+ZsDobi44t2ZVdJFZZb5Fvq1jlIF+OuluZIA4istXpsuFpqLppNcfM2wZYZF31x9hjtps4J045tDcHTqOOnAniPzrH+zPI/g/wDlVjmwWIUkGGS17WIsRz4tYHQ9b0X5Iej/AIT/AErz/Un5OvZEo8u9cn0I0X1ux9eWtReMx8st88jNfley/hGn5U1vQivQhp8cOYxR5UcWOPwoELy/fX+X5UqTzP75fv0qew+z8FAkZxZxDzSIsndwFEESOMyZ2cHNIykNlFgAwvTXebY6Q9zNBIZMNOrNEzALIChCvHIBpnQkXI0ObStTSiLU0YUAIFAXoAWoDRCa7NehIsXJ4knpflXKxpNTRgaAWVqOZKbZqXw2IyMHsDlN7MLg+ooA0aM5sqsx6KCx/IVKYLdud/asg+sbn4D+dqlMHt0zXyIiAWzGSSwHmABcj4UGI3hjUWzGVvqeCMe/Un4sKo5SN444JW2OcFuxCvtlpD5+EfAG/wASac4qSKBbXSIdNFv5gDU1WcXt+Z9Fbu16J4f8XH86jCL6k6/nUbG+2WeaEeIxLJiN6UGiKz+Z8A/PX8qYz7yztwIQfVFz8Wv+VqictG4CrKCRlLNN+QcTOz2zszH6xLfrSDUeQUWrGYmtOOVI2oytQBpG0pK9KPwpIrQAn1rhXIlHyUAaJacRp50199GRyKAtmxsVgcNCuIl/3rEMTkgIKxRWJF5SQcx0uNDxGn0qi9ubwz4qTvMQ+YjRVGiIOiLwX14mwuTUQXrm4UAqZxw1pGRhTdiaKxoBYsOnworNSVAGoQS2GxgZApNiuluoHAj3UeIPcPmYEFSLEgizAhtOd9b8qhib8qETMODMPQmva0/4uo41DJC64v8A0cj03LcHVl9bfnH5CO9BJDDNkUOMwtcWAFxy05n3Q3/iTaH/AKyT8T/0qCi2jIvO/wBof01pX/ar/wAK/n/WtVq9A+dn7Irt1EeL/cjKdYLGPE+eNsrWIvYHQixGoI4U2FdevAO5Np2uywYzFQYvJLJMsE4SOOUSJI0cmRRGsiGJHKtkVQUKgXFwdbUlt7aMTR4fDwFmigEh7x1ytJJKys7BbnIgyKFB1sLnjULRloHJvlhiaLeuoaALajAUBobUAYUNCBQFKAC9GB0otqG1ACDSqNSarR1FAKAmjZrc64ChEVAACTQkGu4UBegOkakyKM7U62NsifFSGPDxmSQIzlQQPCtgT4iBxYC3UigGYrgaK1xcEWIJBBFiCNCCDqCDyo2XQG9AHc6UmaFlNJs9AKLXZqR7yuz0A5ubUU3pv3tdnoBfNQlulNy9XDcvs8lxSrNM/dQNqtrd5INdVzaIv1iDfiBaxqG0uwot9FTv1ojCtQ272ZQMv+7MYnUWAZmkR/tEklD5jT6tZztfZk2HbLPE8Zva7Dwn7LDwt7iarDJGXRaWOUexmRRSaUIpM1cqdmrr0F6HNQHV1GFdegEbVzCjWriKAAVft3OymeZVkxL9wpF8gXNJblmv4Y/Q3PUA0w7Jdi9/j0ZhdIQZWuLgsCBGPxkN9w1uMEgN0OjLyvxGniHO3LyPXS4JGXbX7HjlvhpyWH0JgLH0dALehX31n+2djz4aUxYiNo35X1DD+JWGjjzBr0mE/fT9/uwtUPvbseHFQNh5lN7ExuBdo3to68/UcxcVW67Lbb6PO9KxJU1tjcvF4bVoTJHykhBkQjqbC6feAqGQ9Ksmn0Uaa7BYUINdGpa5UFrcbAm3woq686EnEUIFcKECgAFKqp5UnbWlVawoBZLAaik3IohkoDIKEBi1FJpO9WHZ+6MrrdnCNa+QrdwPMEqBx4XJHMcqhtLsmMXLogdacbM2hLh5VmhcpIhurD8wRzBGhB4ij7R2XPCTnibKDbOAWQ3NhZhpcnlx14U3xcEkRyyIyMQGswKmxvY2PofgakimjRduvh8ZDh8S0UEcswJmK6lWUhBIToSt7BlvpnW973qKm2NHKo7yIwSKMrGKwjYgaOAdCpvyseA0N7Q2x5FlgMTSMrRuGTKfFY+3YdCpYH11rpdpSyDJIxIGg1vpqaxk2mdUIxceURu0IO7YqSG6FToR1H9KZE072nxHp/OmTNWsXas55qpNHFqC9BQhakgLehWjEVKw4SCGOOTEJJI8y50jSTulWPMyCR3yMSWZGsigaLcnUCgIZq1HdXf2Ex4eJsQ2EaILGUK95h3VQFBzNdk0HEsLHrVO21DCcLHNh4ssZlZJM5zypIEDBM4AzRspzDQaq1xcXqDCVWUdy5Lp7Hw7Nkx+/wBgY2/4gPr/AHYaT81Fvzqa2VtnDYuM91Ikq/SW3DyZGFx7xrWBd1SuCxkkEglhkaN14MpsfQ8mHUG4NYflklw+S/rvyjX9q9n2Bm1WIxN1iOT/AA6p/hqo7W7LZlucPMkg/hkHdt8RdSfw1L7q9p8clo8YBG/ASr/Zt9ocYz56r9mtAhKsAQQQdQeIt1vzHnWblPH2zXbCaswbbu6OLwgzzRExmxEieOPXqbXT7wFQuavThk1VANPpeluHnyFVHersywmJDyQgYebQ5lHzZN9bxjQXHNba2Out+bF+KY5Salx7+DGeFroxG9dnNXLeHswxWHu0WWdApYlLI4tx+bZizeWW9+gqm5h1HxFeljzY5q4uzJxa7DWrjQ0L8R6j9a0Bt3Y/u6cNhO+k/tMTkktzWMA92vqQxb74HKp/eJ2VRJH7aeIcr21ynqDex/0qYXQKBoLcPcaht5vY9zf+yqS4LxFt29uwYoExP4ltnjOjxk8Aw6aGzDQ2NjTWKZmV5bZlZiQDrZfo6fZsDy0POsf2+bTR20u0t7aX0Tj1rZNlMe7g14o5PmcoNz111quRPanfk0xNbmq8AQ5b2AUoNQyHQNqCNOPx8jwvVZxG5mH72ScQwyBnMrRyh2Z2JzFQ4cCNb8srXvrppVmb2fcP0FN2rmeRx6OhwUuyc2fIgiQwgLGVUoqgKoBFxYDQaVA71blYPF5neMRzEf2qeF78i44SfeF7cCKmdl/8PF/y1/SlpPZ+P867F1ZxNcnmzaWDeCWSGQWeNijDzB4jyOhHUEUgTVo7Vh/+Rk844ifM5LX/ACHwqrVYqdeuz0UUV6AMTRb0QVYuz2MHE6gG0bkXF7G3EdD51DdKwlbokN3N3BHaeZlLWusYJuhPAv0YchyPmBUniNroDrJbLxK2DDlcai3ob8KlcOozvpyP+RqzufnWC/U+TuUVCPBO7R3qiizLhUbMRlM0jZ2Uc8vJLm/DXh5AVPGYkO+ZQQLDicxJtqxPm1zblf30niPo+h/WiVrBUcuWbFDJzBseopzgMV4xmt8ct/fyNMqEVZxTKRky7S7J72EosagHVWN8w043P5jnVNxEDRsUcWZTYir5uGxOHa5vof0FQfaAo+ULpxQ389axhJp0dGWK27iuE0GahFFNbnMGvViwuJwmJhhixUz4eaFO6SURmaOSLMzqrIhDK6lyAw0Itfyrgo1ATe39pwdzHg8JneJHMskrrkMspXICE+gipoAdTc36mFWgFGFACaBxpQtwp3u+oOIwykXBmjBB1BGddCOdGQhZt2MSIPlJhKx6EZrB2BPtKl85A43ta2vDWpTdXe/EYGJ4lgzxhszBg6lMwUZbjRFNgbEaljrrWyzKO9OnL+ZNUntNP+5jzWInzOcanqfOuPJNZFskrR1ens5TJjdffzCYp8il45iL5ZABe30UYGznibDU3JtppZzLqB5j9Cb+fBj90V5mlretx3Jw2HuSfm4uOv8ActXi6/Sw06UodfInFNyuyxRwKP3ck/z/ANOVN/8AYWH/APTxf9NKVw/0fQ/yp7XBhakm6NG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22324" y="154421"/>
            <a:ext cx="8977329" cy="646331"/>
          </a:xfrm>
          <a:prstGeom prst="rect">
            <a:avLst/>
          </a:prstGeom>
        </p:spPr>
        <p:txBody>
          <a:bodyPr wrap="none">
            <a:spAutoFit/>
          </a:bodyPr>
          <a:lstStyle/>
          <a:p>
            <a:r>
              <a:rPr lang="en-US" sz="3600" b="1">
                <a:solidFill>
                  <a:srgbClr val="FF0000"/>
                </a:solidFill>
                <a:latin typeface="Arial" panose="020B0604020202020204" pitchFamily="34" charset="0"/>
                <a:cs typeface="Arial" panose="020B0604020202020204" pitchFamily="34" charset="0"/>
              </a:rPr>
              <a:t>T</a:t>
            </a:r>
            <a:r>
              <a:rPr lang="en-US" sz="3600" b="1" smtClean="0">
                <a:solidFill>
                  <a:srgbClr val="FF0000"/>
                </a:solidFill>
                <a:latin typeface="Arial" panose="020B0604020202020204" pitchFamily="34" charset="0"/>
                <a:cs typeface="Arial" panose="020B0604020202020204" pitchFamily="34" charset="0"/>
              </a:rPr>
              <a:t>rò </a:t>
            </a:r>
            <a:r>
              <a:rPr lang="en-US" sz="3600" b="1">
                <a:solidFill>
                  <a:srgbClr val="FF0000"/>
                </a:solidFill>
                <a:latin typeface="Arial" panose="020B0604020202020204" pitchFamily="34" charset="0"/>
                <a:cs typeface="Arial" panose="020B0604020202020204" pitchFamily="34" charset="0"/>
              </a:rPr>
              <a:t>chơi “Ai nhanh nhất, ai đúng nhất?”</a:t>
            </a:r>
          </a:p>
        </p:txBody>
      </p:sp>
      <p:sp>
        <p:nvSpPr>
          <p:cNvPr id="4" name="Rectangle 3"/>
          <p:cNvSpPr/>
          <p:nvPr/>
        </p:nvSpPr>
        <p:spPr>
          <a:xfrm>
            <a:off x="251170" y="1121747"/>
            <a:ext cx="8654530" cy="2246769"/>
          </a:xfrm>
          <a:prstGeom prst="rect">
            <a:avLst/>
          </a:prstGeom>
          <a:ln>
            <a:solidFill>
              <a:srgbClr val="0066FF"/>
            </a:solidFill>
          </a:ln>
        </p:spPr>
        <p:txBody>
          <a:bodyPr wrap="square">
            <a:spAutoFit/>
          </a:bodyPr>
          <a:lstStyle/>
          <a:p>
            <a:pPr algn="just"/>
            <a:r>
              <a:rPr lang="en-US" sz="2800" smtClean="0">
                <a:solidFill>
                  <a:srgbClr val="0000FF"/>
                </a:solidFill>
                <a:latin typeface="Times New Roman" pitchFamily="18" charset="0"/>
                <a:cs typeface="Times New Roman" pitchFamily="18" charset="0"/>
                <a:sym typeface="Wingdings"/>
              </a:rPr>
              <a:t></a:t>
            </a:r>
            <a:r>
              <a:rPr lang="en-US" sz="2800" smtClean="0">
                <a:solidFill>
                  <a:srgbClr val="0000FF"/>
                </a:solidFill>
                <a:latin typeface="Times New Roman" pitchFamily="18" charset="0"/>
                <a:cs typeface="Times New Roman" pitchFamily="18" charset="0"/>
              </a:rPr>
              <a:t> </a:t>
            </a:r>
            <a:r>
              <a:rPr lang="en-US" sz="2800">
                <a:solidFill>
                  <a:srgbClr val="0000FF"/>
                </a:solidFill>
                <a:latin typeface="Times New Roman" pitchFamily="18" charset="0"/>
                <a:cs typeface="Times New Roman" pitchFamily="18" charset="0"/>
              </a:rPr>
              <a:t>Phân loại thực vật thành các nhóm và nêu cơ sở phân chia.</a:t>
            </a:r>
          </a:p>
          <a:p>
            <a:pPr algn="just"/>
            <a:r>
              <a:rPr lang="en-US" sz="2800">
                <a:solidFill>
                  <a:srgbClr val="0000FF"/>
                </a:solidFill>
                <a:latin typeface="Times New Roman" pitchFamily="18" charset="0"/>
                <a:cs typeface="Times New Roman" pitchFamily="18" charset="0"/>
                <a:sym typeface="Wingdings"/>
              </a:rPr>
              <a:t></a:t>
            </a:r>
            <a:r>
              <a:rPr lang="en-US" sz="2800" smtClean="0">
                <a:solidFill>
                  <a:srgbClr val="0000FF"/>
                </a:solidFill>
                <a:latin typeface="Times New Roman" pitchFamily="18" charset="0"/>
                <a:cs typeface="Times New Roman" pitchFamily="18" charset="0"/>
              </a:rPr>
              <a:t> </a:t>
            </a:r>
            <a:r>
              <a:rPr lang="en-US" sz="2800">
                <a:solidFill>
                  <a:srgbClr val="0000FF"/>
                </a:solidFill>
                <a:latin typeface="Times New Roman" pitchFamily="18" charset="0"/>
                <a:cs typeface="Times New Roman" pitchFamily="18" charset="0"/>
              </a:rPr>
              <a:t>Dán các giấy ghi tên đại diện thực vật vừa kể được vào các nhóm tương ứng.</a:t>
            </a:r>
          </a:p>
          <a:p>
            <a:pPr algn="just"/>
            <a:r>
              <a:rPr lang="en-US" sz="2800">
                <a:solidFill>
                  <a:srgbClr val="0000FF"/>
                </a:solidFill>
                <a:latin typeface="Times New Roman" pitchFamily="18" charset="0"/>
                <a:cs typeface="Times New Roman" pitchFamily="18" charset="0"/>
                <a:sym typeface="Wingdings"/>
              </a:rPr>
              <a:t></a:t>
            </a:r>
            <a:r>
              <a:rPr lang="en-US" sz="2800" smtClean="0">
                <a:solidFill>
                  <a:srgbClr val="0000FF"/>
                </a:solidFill>
                <a:latin typeface="Times New Roman" pitchFamily="18" charset="0"/>
                <a:cs typeface="Times New Roman" pitchFamily="18" charset="0"/>
              </a:rPr>
              <a:t> </a:t>
            </a:r>
            <a:r>
              <a:rPr lang="en-US" sz="2800">
                <a:solidFill>
                  <a:srgbClr val="0000FF"/>
                </a:solidFill>
                <a:latin typeface="Times New Roman" pitchFamily="18" charset="0"/>
                <a:cs typeface="Times New Roman" pitchFamily="18" charset="0"/>
              </a:rPr>
              <a:t>Kiểm tra, chỉnh sửa kết quả.</a:t>
            </a:r>
          </a:p>
        </p:txBody>
      </p:sp>
      <p:pic>
        <p:nvPicPr>
          <p:cNvPr id="2050" name="Picture 2" descr="Tổng hợp những hình mặt cười đẹp - Ảnh Avatar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511" y="3988724"/>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87985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6" y="160338"/>
            <a:ext cx="8377236" cy="677862"/>
          </a:xfrm>
          <a:ln>
            <a:solidFill>
              <a:schemeClr val="bg1"/>
            </a:solidFill>
          </a:ln>
        </p:spPr>
        <p:txBody>
          <a:bodyPr>
            <a:noAutofit/>
          </a:bodyPr>
          <a:lstStyle/>
          <a:p>
            <a:r>
              <a:rPr lang="en-US" sz="3600" b="1" smtClean="0">
                <a:solidFill>
                  <a:srgbClr val="FF0000"/>
                </a:solidFill>
                <a:latin typeface="Arial" panose="020B0604020202020204" pitchFamily="34" charset="0"/>
                <a:cs typeface="Arial" panose="020B0604020202020204" pitchFamily="34" charset="0"/>
              </a:rPr>
              <a:t>MỘT SỐ THỰC VẬT</a:t>
            </a:r>
            <a:endParaRPr lang="en-US" sz="3600" b="1">
              <a:solidFill>
                <a:srgbClr val="FF0000"/>
              </a:solidFill>
              <a:latin typeface="Arial" panose="020B0604020202020204" pitchFamily="34" charset="0"/>
              <a:cs typeface="Arial" panose="020B0604020202020204" pitchFamily="34" charset="0"/>
            </a:endParaRPr>
          </a:p>
        </p:txBody>
      </p:sp>
      <p:sp>
        <p:nvSpPr>
          <p:cNvPr id="4" name="AutoShape 6" descr="data:image/jpeg;base64,/9j/4AAQSkZJRgABAQAAAQABAAD/2wCEAAoHCBYWFRgVFhYZGBgZHBocHBwYGhgaHBocHBwaGhocGhwhIy4lHB4tHxocJjgoKzAxNTU1HCQ7QDs0Py40NTEBDAwMEA8QHhISHzQrJSs0NDQ0MTQ0NDQ0NDQ0ND00NDQ0NDQ0NDQ0NDQ0NDQ0NDQ0NDQ0NDQ0NDQ0NDQ0NDQ0NP/AABEIANgA6QMBIgACEQEDEQH/xAAcAAABBQEBAQAAAAAAAAAAAAAEAQIDBQYABwj/xAA/EAACAQIEAwUFBgUEAQUBAAABAhEAIQMEEjFBUWEFInGBkQYTMqHwFEJSscHRByNy4fFigpKishYkM0PiFf/EABoBAAIDAQEAAAAAAAAAAAAAAAECAAMEBQb/xAAnEQACAgICAgEEAwEBAAAAAAAAAQIRAyESMQRBURMiYZEycbGBBf/aAAwDAQACEQMRAD8A9D7QzbB2AYgAnY7VXDOYp/8Asb/kaJ7Qce8YR940I2HMRYVxJzkpPb7YHYeMw2izuW/qPzqBc1i3BZp/qNdhYkCKlwcQGq3ml8v9iu3ohwMfG1GXaOHeNEYmPiLEu0HqaaXloFNxZJvQU5Ndv9hV9Exx3j42/wCRp+HjP+JvU0A7HYURg4hAiljOa7b/AGWaJzmH/E3qanTMNFyfU0HNP1gDen+pNPt/shKcw34m9TT0xW/E3qaCws6juyINWgSzA91SdlH4ibnpT9Zmnc5Ltv8AYXFxdNBRxW/E3qaITGMbn1oFnp+WeRUjkk/bJoIxMw3M+tRHGbm3qajxTNNRzR5Sb7ZAkY7fiPqaX7Q3M+tDlqQ0Ocl7YzoKGO34j605cU8z60Moqm7Q9rMtgkqXLsNwgDR0JkCfOroPJJ0rZE0uzUq55n1qRXPOvKs3/ETHLfysNEUfj1OT4kEAeEVddg+3wdwmOioDYOpMA82nYflNbY4skVb/ANA5RZvtRrtRpqkESLg0tOmCh2qk1GkrqjZKOLHnTGY8zTqaRVcmxkkMLHmfWjKDIoypjv2CRm8zlmfEc2gMaDx2i1TZ/MujOBxY36TVdhanJ41y838nXyymS2EIRUoTlQbowtFTo5gDifo1TfoBKEaJ4/UUped6erczH60Oyd/pRp9+hlolcRQ+dzRRGc2iy8ZY7UWxAFqzfbeaLuEX4UNze7bEdY/enxx5SNfh4HmypPrtiZHtAjEDMTpKBYnkov6gnzoXtbtgudCkxtA4+NQsIufL65U3M+6DCHUYkTpG9a3BXZ6FYMEcik1uqRpeymTAw1XWs7tBnvHfx4Dyq0w8QOAwuDselecY2LPOePM1u+wM173CVtGgDurcEELaRxF7X5VTOCrs5nneF9NfUttt7LFcM09zG1PmkeKqqkcxojUzUy7U1AKlgU0WwxBytThLULnM6mFd2CqEdiT0KAADck6jYVgvav20OKhy+XVlDGHYkaiPwKBtPG+1uNtOLDLJ0tfJG4xWyT2v9rCxOBgNC7O4+9zAP4fzrE4rEDqbDxpuEQCZ3FSJhO7atNhYTbxPp+tdfHCMI0jLKTbtiYeHFvomisFJpBgEDh5UQhFgJgfV6sSEc0e0ezWMXyuCzb6FB8V7v6VZ1kPYTtv3mH7hlCthqNMT3lBgk8LSON71r5rI1TaNSdqzq6urqVhOpDSmm0GFDaKoeiKMELIynarEO0b6jQ/ZbhdRO9Sdr4kYjSLajeocHKso1RY/rXImn9RtfIiJ2zAIJi9RYRkzS4uCU+KBP1FOwM0qiCsUqjbfIWrEeZ4+NEYODbjUeLjK1FYEFd6HG3onsHG/+B8+FZnFyGKndIw33OpXnjuVi5rStgap7obxg/nWA7bbETMu8kYRKgoIFgFnSOBmfGtHjcUmq38nS/8APclNqL/sKzyPpDKQxHmd772nxMXqF8mXQlhpYgFCQoKsQDB0yCRcSLcb0Bg54o7I86RJB3gHZucQb8uYra9l9m+8w1x2xCndLroAEL8WokggzpmPC9a4x5PR0vJyKH3Sf4S/JQdi9jLmFBGKUYRrRklh1VgQCDwMW5Gtxk8BcJFRB3VEDn4nqd6xWRzQw8UMpEE3IgapMsI23kx4EVvMsA4BBkESCOINYsl8qRzvMy5pUpO16Fa9IqHjTj3WiiDVdGGKbIkW9SOtOVKViFUs1goJJ6ASadItSVbPJ/4i9shcdkFzhgIB1IDE+rR5VlOy+84JvHE/93Pnage086cxmXxD99y0HgWJYT/SD8qITNKo0LsIE/itE/XM867uNcYJfCMsvbLnLImtmN5Ja/UyIFGl1mLx+vSfr8qpcByeMcqcc4V2TXwuYg+IFvKrEzO4tvZcrjLuFG/lPWu9+CCI57RI9azOb7WJMO6pbZQTbkWnV+dBp2gdUKw8Rb9AD4QBzmpYfpG1wMcIQwLI3BlJHoRW07B9r2WEzJ1rwxAO8P6wNx1F/GvLstnXWNa6l4lb249Rz+XhbYGJIlD5cI6fXEVHFS0yR5R2j3NMRWUMpDKRIIMgjmDxp015d7M+0bYB03bDnvpxUn7ycj02Pzr0zL46uodGDKwkEcazZIOLNUJqSJDXV1dVRYIKIocURTQFkZTO4ynEdSsmT+dRtnSYBHw0vaGKutx97UfzoJ0O9c/I2m0VE2PmizLq2BqftF1YLp+VCqoKaqTDSN/hpFdUw7GYTSb7VZYaqoBmqdH70DamvmCGtJFVqosZU0aAqd1rI+0Uh0ZpAfUJHB1AO/AlZjwNW+WzjiZ9Kr/aTH/ks2kFtk1AGHbuggnYwTerYNcqNPjZnhyKS/ozHaI04bk/EVKi0mX7u3SZ8qscvncymB7p3WNIXSq2CwQqltyAQBw2rM9kZhmdtbu5hWBabEllAPKxDRzgVqQmw4EzPSbCrMs3jaijrya8j7n0QDDJn+qR1B28f38a0nsp2iEPu3Nj8J3jjvyNUTrF9j+lreHej58KnVCO8DsdQ5i946Vk5tOyTxRnBxZuxhBiWmpUI2qn7MzWpAw32IHPn4HerDBY8RVmntHGScJOL7CTiAVQe3PaYwcjjuDDMhRfF+7bqASfKrjTeTXnf8Xsz3MDAG7uW9IUf+Zq/BDlNIMpJJnlyNpAPFp/42v5xU+WOo32H0BQOabvkcFMDoBYUQMTTC8Rv4n6jyrrmVotgzx3QfUAfOon1XJZZ8S/5QBQuG5PCfG/5074zG4FMLVA2ZyYMtJJOwFBnAZLxWnymW46J4AGQI8YO9BdtxIRYkXaNp4CpQqluiz9nmJXiSdufSvV8z7CYTYK6B7vHVFBZSdLsBJ1rt8U3F/HasL/AAr7M99mQW+DBAdurTCD1v8A7a9riqckmnothG07PG872e+HiFXUpiAXHBo4g8QRy5Vfex3bvu3925hHMGfuPz8DsfI8K2vbfZKZhNDWZbo0SVO3mCLEfqBXmfavZ74GIysIYQbfCytIBB4iVP5c6shJTXGRTKLg+SPXQa6s77H9qe9wdDGXQATxK/dPiNvTnWhrLOLi6ZqjJSVodU9DA0TTYwSMZ2tHvHEGdRvQWC5XjIq37RzCq7KRuxvTuzMuhnaudNNyaX5FcU2kVr5lNJWCJ9KZg5k/CINWed7PXVtM8PrhQqYPuiYEj63qnlT2LJNOgZ0UjkaVIgCKJVQTIEn5VKUEjY0racrZF+DkyyaCeNZT2zxIwVQG7H/8j5sK1D9a8/8Aa/MfzyPuqEAHnqn1/Kr8UuUuui3BHlNL4KrKMFseer02Hqo9a1GWMqvkvod/Wax+BiamHIkb8AsAnzitF2Zj/AnSfMsSR8xS50+zuY36LWDPnbwiP2qfL4cSvoTtHI+G3gaaqcf9Q+X+KLdeHU/3HmKxtlraRL2Lj6MSCIBsQfHf1/M861oxJmBt+dYk4cHx2P6edavIOWw1M8LnrxnrV2CTdxRg8uCtTXsIYyOVeTe2gOP2hgqNkRm6AAxPrXonbub0JIMaQT6CayuF2eHnFaQXw1TcGAbmDxuflXc8bx3GPJ9s5GSdukeQKpfELKsgsYgb8h52qZMq+qDGqbib+fKvR37CwcBCA6YYZpYmBaCAoPDYennVf/6fw3BODiK7RsOJ8b/R9NXAVz+DO5bIzYkX8TRp7NVR8aX4SfnIqLN5XM4AJKMF590g+Vz9cKCHbc2dfMWPmKZKPsplLIwvHZxyYdDag8R0ZeOocDuT+tFtiIyyihjzk/ltNU+IQDBWKDigx2e5fwu7HOBlBiMIfHIfqEiEHpLf7q2k1hP4Z+1ozWH9nxCBjYSiItrwxCho4MLBh1B4wN3WGVqTs2LoSaqfaDsgZhIEB1up+ZU/6T8t6tSK4CkUmmFpNUzy7sDNNlsyA3dGoo4PAGzT4GD5V6nFYf2+7KgDNoLqQMSOK2Cv4iynoRyrVdj5nXgYbm8osnmQIJ9avyyUkn/wqxpxbQaooihxRFJD2PIwnaQPvsWTbU1Nyj6RY1H2k38/F5Bm/OoVx1rkSi+bf5ZmlJplp9qvuTTmxRY6v2qnzGJAkeNQfbZEbUVG00w/UVFy2MJlbmo51NJMedCZbEtNErmQBESaCg1tjKS7YRjMI3ryj2gzJbM43GSkeGlWgebV6Pnc0RhuQIOlo9L15ZncSWDNudYB5lCInxrX48O2avGa20M7Oxe8Z8B1i5+cVe5LNgYgPAFh+cf9hHnWUw20NHJp+vKrfK4neHkT4zRywOnjnej0LKPKLPM/rRiXHX9aoMhm5ULyJ+Z/vVthZjuz0n0v+lcucWmXMPZZFE5LtEYaurGw70nhFm/Shw/DxI/P9aHZgY5GP2gjjcR6UcEuGRSq/wAFOVc4OJj+1faHMO7p8aNIXugMVIsQB4jyo3JZ7G0L3kwgAAFeAbc5YelWXamTQS5LKpEkpHd6kEWHGQapURNi+tTxDQR46p+tq7UfLcv46ML8aOrCc9n0AnFwkc8OIPUGDQoOFjIXRDhOlyhIgjbUjcR4elDZtHQSjtiIN1e5Xwb4h4ER0NDe9WAblGsQwEg8ZixHW3hvTLy5Re9hl4UZrTokx81qAZ2Y8NSsyuOjEfEPH+1Vv2XLs0NqIJkye94q3Ondq5R8LvoS2GwBPGBzniOu4qnJ1N3WIJEiCItuCDaf2rVDNHJG0c/JgnilTDMfIJhv/KLlDsW0z4EcvOaCz+MSxMW8ACPGrbsvEbSRiQ3IbGP3qu7RVCxKyPGnUk9JicZJ20N7C7YbK5nDzCSdDSwH3lNnXzUnzivpjLZhXRHQ6kdQykbFWEg+hr5TcQYr37+E3aHvez0UmTgu+F5AhlHkrqPKqMy3ZoizaCuFcaaKobocZj4aujIwDKwKsDsQRBB8qH7LyYwcJMIEsEGkE7kSYnrRlNilbZKQnGi6FC0TT4xZHn/aan3+MNgWY8p/egwFmbnoB+8UZ2jg/wA/FPNm/OhCCJv5Vhm/uevZhlLbHPiKBBB9f7U1FVoEeH1NSYeJqXS0Azv/AJqJ9N1meoqONU1QK+CfFUAd0x6U3DeKjwsGR4UmluBA6URmpJAvbWa0YTsTuNP/AC7v615pjPOCr7w0npMB/wDuR6Vsfb7FZMsZtqYKCOe/5Ka84x82SXCnuuxaDwk6o9Y9K2+PD7TTik4xC8ZwXkcQv/iB+Yozs/FuSekVSLiGfG1H4GJG3j9elHLDRuwZbezVZTNRBmxn9x+lWOFnzeDcAKL8wB+s1mcHFsOFp+QqXLY+pkvuwnwBFY/ocjVPOono+XzN1J4pJ8TpiPIH0qUMpYr1J8xBPlEN41lc52mqAQ9ws+QFgOfwmiMbtgJi4cxoxNjycGV8iGK+YrOvHlXJIH1I8uLfZpEzyAEOe6shp+5f4v6ePSZsKyfb+Q0Nry4UGJZDAXQdnQ/hJsRwPKDTu1e0PdY6vujSHHNTAY9baTH+gUIO0Qyvl9QLIzHAcnfcBZ4hl0rF5tNXYk1tEklF7J8nriSIIFwb6fDmOn0YczlABqVe6T30mQDwZTyO48+NqB9nu1icRsJuF1HJeS+H7HnWmxEsCIuCbbMpifMGDVOZyxyqRuxcJxTXRXZBmWcJoYHU2HPG0vhnrEkefKsl23kPcuHT/wCNzKH8J4oa0+bDQwWzKNSnkyd5fQgjwtVfm8YNguxXUrKSVtIaCwZeRBBt0q7x8jjLkvfaM3lYYyjXxtMD7F9ocLDYLj5XCxgdmYurieAcGB0Omf0n7e7HwygzOWZmwWbTpePeYOJ8XusSN5ElW4i0kwWy2LhE3WCCoMfI/XhV/wCyPaAXMLg4h/k5oLg4vQtAw8QcmV4YHheum17RxvwzOuZr2f8AgkD9lzHL3/z92k/pXlftD2c2BjOjiGVirDgGAFx0bcdDXs38IMpo7PDkR7zExH8gRhj/AMKGR3EiVM24NdSgCuNZ9lghrjSTSBqDZKHip6HmiatgJI847YD+/wAUg21EAAdaDwEYWeJPW/yontzFIx8XiNR/OoMs4D+8i0RDfpWOSTk1fswNfcEYeXRtQZjHCk+yQQAN7zO1R4ZRNb6mII2bh4UIMwzNNwvP9uVRpJKy2KjFbLHEAQ7/ADqTFxUgAfKgHxQWEiF4E8fGn/EbCI+dSvgnJVpFJ7d4evJOeKMjf9tJ+TGvJyb17jncuHw3w2A0urKSOGoRPlXiOPhlWZW+JSQfEGD8xW3x5fbRZB+jkYb8any73jmf3oSnBjvV7Vqi2Lp2WbZkwRRGQxwHSRESSfIk/KqdGIFtqm99O9BQSi0gyk3JN+iwzWaLsX5beF4pc92hrwsNTMoXBnl3YPz+VVwao3NHiqX4F5O2/kvcx2m2MiaiS66wxiJBIK/K3lQrORBEzMg8iOIoLLsQPE0Qyn68qzuKUtG+Mm4qxGzBR8PFXdTHKQOHmJFeopiK+GrqbWYeBsfkflXnGXwWOFioACSFImJEsBInrbxcVtfZRH9xodWVklCrAgjeLeBHrWTz4pwUvgv8CdTcX73+iTMHS6nhqIPmJ/MR51SBdDPgkW1Sv9JYow/Xzq8zKXv+JPnA/OiOzeyTi53DBEDRmC1ugWD/ALnB9Ky4N6NXkSpX8f4wP2G9nBjJm8BwASuE6MR8LziBT4d0g9CawPbXZ75fEZHUoyEgj8LC4g+hB4gg19DezeUCYWG0Q2nSx5jUzAeRZvWl7a9nMtmirY+GHKEQZKkgfdaCNS9D+tdLHka7OPkinJ0effxa7LLph50LEKiYp5swlDHSSCf9SDgY9A9hhHZ+UER/Jwz6qDPzmrHPZNMbDbCxFDo4hlOxG/lw25VLlsNURUVQqIoVVGwVQAAPACo52qE47sImuNRhqVWpLDQ+uIpoNKDUJQgU0XQ00TVmOhJHnPaJnGxVEFjitAjlxPQUDiadWgElQIk8xufAmi+1MaMbMHTB1OoPEz+H9+FVWXBLDumOcj9KqlH7qRgknZYuBpgjrFQpiqbEbC0UJi55dZVgWXoYonEwkjumxEz97wquV3ojjJuzkxASARIG8c6OQiDwiq5Mymg6AGI2i9+tTYWNAAsS28XAPI0EmmW/TcVbCEgiIkz8q8n9uMh7nNOQO7iHWPONX/bV6ivXcLH0zCGYgxtVD7T9irnMPSDodCWVmFhIgqY+6bbch4VoxyUWhotI8gYUgNaLPeyeYwkLsFIUwdJJtwJsI5Vn3w44VsUk+i3sQNFcDS02mIPVuFIDSA3p2g78t/PaoQIw37wJ2/saMbGGw9fSqxTUoc0nFXY/1JVQdhM2okEwquW3+FtI9NRU1612ABi5PL4qFmOghi51EMjBHE7kTJE8K8v7BFnY/CV0HqGuR6RW9/hfin7PmMKZOHiNA/0ukW80nxNZPIiskXH+jRhbxtTLbtHJAY2XjZynn30afma1PZGGg1NI1Fng22YrI/6D0qBMjqOAxAnCBnqRA/NR60bg5RF4VRixuO6LcuVSVWFJCqANgI9KfY1HrA69KVX6Vc4mex5aKb7zrXTSMBQ4ksej2p6tUKt5V3vIqcSWT6qdQzOOlSB6FBJVNxejqrgwkVY1di6KpnmXbjfz8UahOpokG1/71WYeCrSq7cwbUR28SczjAmF1sIXc34ngKiy7rGhbyYsLRufSq5RXJmCXYPluzgLO9idwD5TRGg4ZIPfiwtuDz4CKmw9Qkzsb6gYIjcGoPeGZUnVJtaw6k7GKDikuiK/YbkcHL6C+GSrRLKVg/tQj5xEYaYA47UQmC5BU/AecHjO3AVK2RSCCBpHBQJv0oKLRe31obi5pGlkcBotJEE9any2XxwQz6WHEAgW6VWYiJhqe7qAO43A8OdW+V7TVJKoZgXJ89jtTJpki1fQ7GQtqhLEQdiOoIrOZ72Kw8YHSjIw4qVifA8Olate1JHfAKtxC7HkTtTMLOKhYS4m8EG3lxpkqdpjppHjXtF7K5jKEF1lDs6/DP4WG6nxtyJrPmvoMY5dD71VfDYEEabEHgQdxWB9pvYOW15Md2CzYbGAsD7jNv4H15Xxyp6YTzmpExiLb8PLlSOpBIIII4EQR403TVpBzGjsnkWcx8Im7EbdOpoXL5ZsRlVVLMxhVUSSeQFemZz2TxMDLYbgs5Cfzl4od5EbqBY8tM8bV5ZNR+0sxKLlUjOBVRAq7C3j1PWtJ/C7EK4+YAE6kQnoVZgD6H5Vj0xpv4g+Irc/wmwDqzOJw7iL1I1O3yK+tZoJpuzTlacVR6H71vw+hrsPFa8p8xUha8+ccqVyG436irTMKmKZjRFt5Fd7+L6D8qajN0I6WpRiGDK7cqjAccbUR3SPGufF6H0qNsQkggSKRsQnf0oUNZImMeR6V2tmJBEVDxE6qVzBgGTE70OJLJcUzHDwqRSI5UKJ4GPKpcNjFzPjvU4hsKRrjyiris+mJ3l33G/jWhp4qhJuzyntvH/8Ac44Rl1B2kEbXEzx87+VVWEHVmIWC2wE6Y43iDvQntNigZ7MXIPvWEwTpuDJJtH71EM5jAtpuukfEQ2q15jccRVUk7Mkotljms6W7heG4RcePUUiPo71ipi9hMbwP3qvDoUD6NDxq0zKESATqiFPQ/OiMtqdoCjSplouJ2B5AkUqi/YYquy8yaam0tK3mbTB2An4vnTnzGGh0sWAXc8S3MGLjjQCOwJ7rMBIFxpJkypFiDP50VlsUrC6dX4lKmeYAN4g/rRUWPX4CUw20M4RmEWW+o8uETVhg9sBhfCawF23HjIquxMdgJGI6RB0gz/t7wiDUuXzjXYwP6hPjF4p1Gugql0wvCXva1IKGSVePlFSjNqxGpCLQIBtQTMrEMHVioO88f9IohMZDE3IuDEgHj4jxo0Mv7J5YkAFAOIgk9IpEy66tJd5MiQABfnUqZjDAsBzER+VQZppUNqIgzIses22oqKQ9Wjzz219msNMypWVDrqJHFpIJPLhWBzuA2HiYmE0akdkaNpVipjpIr1j24xipwXkEkuBxEDTw/wBxrP8AansnjZvEGPhBe+iO/CGurMZ/pBPWatjdCtpMH/hVgMc6XAsiNJ/qIUDx39DXs/vuEAmsx7JdhJk8DSp1u5DO0ATFlA5KJt1J51fDE5Ailk9jIo+1vZLLYwQCcNU1iMIIslyGJNiJkHhx6VZ9lZLBwUGHhDQqzuDqLG5Zm3JJ40Wh/temjEMwQWBMW3WLzS0G/RMGJvu3WR84qQibHegkdhIIMyYk2I578ulTMTwPr+/CpRLCZnl9cqifFIghSecb1FgayIaJ6f3pHCg3MMbL+3hRoFhCPPQ8oiRSM4m+/wA6HRiBMmOu3jJ4UpRryQeMARHKpRCcOu95Nr9OVOVgTYimMI8OJP1vUbvpBABmR8IGx3Iopr4ISqQ0mY8bedSWH3vnTEMrYAm9tiPHhT/cG+w241G0yKx2HpYqRzHGtHWYwsQBlDEAyBxjcVp6iAzwL2zyB+2ZttY065INiuqLjpNvq432krhqA492BwBkkz3iZtw33rXdudnI2axyVGouSCGaTHMCBw51XnIILoqhokk6ixQcSZiBzHKq3LZWmmVWEBqGga1EQ4kqCbwBZRcTeamyTK790EzM6QQL8bWYyNgeFWOD2ekllAANhuR1gHhR2WypQ61fUByUoL8o/eh7BdsjbLNhBQEYqRGpQ7apiSxXa81OQR+IWnqBxIEQT0pcLtg6tIQzEkx3YteRY7jlUL5gONSAOASCSx7s8VPG9pnnTqmG9aEw8whlCdbEXaNAN9iJvT0xiNIVlAHAi0GNgReKCOE5uEI0/GO6WOx7pDSDb50Tg5J9OpwFBNtLEtB+8T/e/WhfwDiw7DbUH78kWgJBWfxD/FccJ3MrLkQDIVSIF+N6Ew8R1JUuzQPiAGmOV/3qbEd8FNTkuIPITx3EknhHzplsZR0WWGhRCzMyxbdQBPMnjNR4uasSQGBEQNUHxAJvQDYpddLfCNtB0tP4SIj1obM9u6ANJMmwTSpM8u7x8KZRtaGtIqvbPFwy+DpEOdRIlrfCFteNvka0/s6mjKM4mWLBRe55DltM1jHyuI+P73F3N4J2FjePIVsFzQw8rh6+6sm+w7xCggcfiNXqP26K29h2G7aYeAbEhTaOV6Y2OQY0nSZgi+kg/eHKuy2Cx2fWLcdMW4es1KphtJPeI2Nrf5rK79lw8PHCeECZnn0FTuSyndYEW4cRvN71Crd6Ivz72kb9OQNTqkiFgkSL7QBte9EgxFsCWJY8QN/EdOlS4ZAGmdW532/X1puCnACAOg+VPC6b8PqJpbDQqKYG9zwn9dhULYj+9UaSyX1EAnw8vlRTWuu/kB/fypVLEC0GIIHDn40bJQn2pGIXSZ4SIEcSSbVMQo28OfXahTgWIE357id+ERtT4UDvRa82/PajybBQ8YpgW5i/+NqUrBmBEzaZHlUWDBvq1CSLGbHhbflRWLhptEWmQSI8OW1C37DSBmJBX8PGwi3z/wAVOfCxpgnSV3B4m9rU3E1KgIA2spOkGCelvKomwk6mWW3EXvzrRVmlckgFZ7ynvAWE3jnc/KtNTISR477R5rEXOY590rIHiRqZybxpC2WAfvb3qTASSGZCCov3XXDYRc6WEreZXrNaXtbA1YzkSz6mCqcQhevdv+h8qEyBBLgoWI+FA0NaDBvE8JJ/OqW9srp3orcxl9TatbKWHwqFgEmFK92TYEX/ABG1QMjuIRBiKoXuEiTxBZnIWfrrVrnkR2QDDdQDAYIVCEc3m4sfTarHAwZgjEkCFIQrcwI1HcmDtteh2wqLbv0ZbGwcyy6kyxJIMqzpEQbSpYG/C/GtVlcPThgQkaRIPOBXJmhhqwJmCTLFATMk2J5zHDrVViZrVpCYL97v6gAVMmSJU90zw+VO5Pob7YkuV7P0lgqFQTMyCQDtYm4PPpU7dmktLHUI7s2noZ6/nUL55tBGmQsnTfVI4DiT/aKTKOXgaMbvjuli6aY3uwA+ZMbUUGLvonOT0kaFEzxcj0i3kaemCAI57WAK8/OpjkwuGVIgFbr3mbxnWbetEt8I7vdCjbTJ53kEk+AqLbD0U+PgqGjVcbxCmDwNtv2qPNZUqhKqpcWBYCTwk1YZ7CDwqOqX3ILNAEcSIjjQeZy5RgupogcjJBubSQL+O9PFb2wN60VjYarhHuFsV7Q1tImC8cbbeVWRwUxlXCZSECkm5EkEAAjaINdh5N3kIcNSY0MxZgx490AE+tDr2TmEcsDhgyRqGuGsDOgoQpItBJBjerHNJNJiqPTZJh9mjAKquIAJlAwM8iJNyony1dBRuYwrr3u93j3piDp2IUkcIG1qnyOGdGl0TutPdsDf4gJ7rT4fO5aFTKg8TIJEg8unCqHY6GCw70A7XBPe601NKnUR3rAkAmZ8JqVsNF27olRCm0bWA4fLu073UxpiOEg+UGRHoeNC2GhsCNQBN58Cb/QNKzt90SSfCb3udq4uFaLTbckTYCZCmadhYggg2I6GD4c+G1SgnKCABbV1iYmbEbmmgEmTB5n12G80qSRBtextDWJsREefLwNPHMAg3nxG8/V6hBrG/XrEweHOmm+okAACdpt4EzaB438kCiSCLGJYEbjcEb2inMtw0bbahuCQYk/D4Ab0SCs5Akaib92AetuPqaauKG2JvzgEG1tDCR8qlDNytA/DxtHyqJmYmN+IMqRwYD5n0ogGszXBPxGNlkcLWvakdV+Er3Y8uELMxzqZbGYaxneCDuZ+uVMCkkm19onTyOsXE3oBEy2XCsNKwogi7WM/D0F+HPpWrrI4KspXS8AMB8USZ89XnB61radCSMt2n77WQMB8QFjDLpAVZjfUDttY7UE2BjsZOWYERclSzQYsdXSRPTY7dXUOKsFshzWVzZVh7pzcQJlSIE8S3OxA2jakw8lmW7xwCpEaZCzIvYluUb8V411dU4oAZ/8AzMR++yuCLRpCuYtdg0EcRFN+xYwl/s4LKYGs6u6NoHPy86WuqcUQjxOzMYucT3MTErL3Nu9N9NradNTLlc2YQrIBJ1OAykbbAyDeRb0rq6pxQQhuzsc3Gmd406V1AQCJJ4dKlOQYhZwzKjUunuieUiDHSKWuoqKIdh5RwdRQ3NxvwIPHwPrS/YSX1HCiBp2BPjPI11dUpBsbidlFvhVsMyG1IFBnzB/KnY2WxCunSzeMCeBk/XhXV1HiiWMbIvp+Amble6JIPTj+3CpMPKOe8VK2gCLwTJB4N47i9711dQ4olnDIvBGmd7kCZ5ixpfsr3lJ5Hcnyi3jJrq6pRLEbBxIthtNr269Zt4VyZViDCOpO82vzsbjzrq6pSJZGcg83wy4MfEbCDwXYfXjUn2B5+CN72v0POa6uqcUSxGymLOzabALAPjfl0pVyj/gYzuGIEcLdP39OrqlEsZhZHEAI0mORki225vvTR2c8adJCxFtxvsZsNrRHKkrqNEsmTKN+BhwvB+fKozkniVQgzG3Tffbha9LXVKJYqZXG1KdJWDcCPmbzztFaOurqiA2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Cây Hoa Mai Bonsai Giả Cao 1m25 Chậu Hoa Mai Trang Trí Tết - Hoa trang trí  Thương hiệu OEM | WebSoSanh.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392" y="3708198"/>
            <a:ext cx="2049462" cy="252874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data:image/jpeg;base64,/9j/4AAQSkZJRgABAQAAAQABAAD/2wCEAAkGBxMQEBMPEhASEhIVFRIVGBMSEhUVFhUWFRIWFxUSGBgYHSggGBslGxUVITEhJikrLi4uFx8zODMtNygtLisBCgoKDg0OFxAQGi0lHR0tLS0tKystLS0tKysrKy0rLSsvLS0tLS0tNS0rLS0tLSstKy0rLSstKy0tLS0rLisrK//AABEIAMQBAQMBIgACEQEDEQH/xAAbAAEAAgMBAQAAAAAAAAAAAAAAAwQBAgUGB//EADwQAAEDAQQFCgMIAwEBAQAAAAEAAgMRBCExQQUSUVJhBhMVFiJTcZGT0jJCYhQjcoGxwdHwM0OhwuGC/8QAFwEBAQEBAAAAAAAAAAAAAAAAAAECA//EAB4RAQEAAwACAwEAAAAAAAAAAAABAhEhEjFBUWED/9oADAMBAAIRAxEAPwD4x0hL3svqOTpCXvZfUcqyILPSEvey+o5OkJe9l9RyrIgs9IS97L6jk6Ql72X1HKsiCz0hL3svqOTpCXvZfUcqyILPSEvey+o5OkJe9l9RyrIgs9IS97L6jk6Ql72X1HKsiCz0hL3svqOTpCXvZfUcqyILPSEvey+o5OkJe9l9RyrIgs9IS97L6jk6Ql72X1HKsiCz0hL3svqOTpCXvZfUcqyILPSEvey+o5OkJe9l9RyrIgs9IS97L6jk6Ql72X1HKsiCz0hL3svqOTpCXvZfUcqyILPSEvey+o5OkJe9l9RyrKSOElWTaWpft8vey+o5SR2mZxoJJT4SOXW0XyWklGu4c3HiXPu8aA4r0Vms8UDKxNoBjM8Xu4MCuobrxkxtLBVzpwOL3qt9vl72X1HL6S+zfaLNzpa6rKg1+duRXzbSEYbI8DAFLJpMcu9OkJe9l9RyKuimmtsIiKAiIgIiICIiAiIgIiICIiAiIgIiICIiAiIgIlFYgszn3AEngFZEtV9VSRwk3Z7F6vRXIyRwEk7hDHtdifBovK9LZIobPQWaEF3fSipH4WYD81qYs3J5PRfJOWRokk+4jPzyC8+DcSvR6O0fDFQQxc7J3koqPENy/NX/ALK6Ql8jiTvOvP5DBaT2vVrFEDXO/wDU/sl4zMmlsLWjWldzrsm17DSMrv0UBg7ItE9aH/HEMX7KDIK0LM2ECeftONaMOJ2Hg0f9VDS2k+YBtEpraH/42G4RNydq7TsUal+0WnNK8w0l5++cOzE09mNpzNM/FfP5XVNa1r+qmtlqdI4vcSSbySqyW8akFlYRTa6ERFAREQEREBERAREQEREBERAREQEREBEAU0MJdkrIlqKimhs5dcAfyXq9EciZHtE07hBFtf8AEfwsxK9LY4oLNdZ4qu76UAu/JuAWvFPJ5rRPIuRzRLO4Qx3fF8R4Bq9NZDDZhq2eIF2HOSCrvFoyWJdZ51nuLnbSf7cpYLOTcLs67Fvxc/K/DRzXSEue4uPH9FaigDAS6g/bxW08jYW6xOOG8T9IVWOyPtJGuKNxEdbvF5wXPP8Ap3xns8Pm1DJM+0O1WVazDWzPBoVwQssrbwC/dyHF20qeW0MgFGXu39n0tC47pA4OmlNImXn6zuhWYa7l7JUdqtgjBtc/aAP3bTi8jA02ArwOk7e6Z7pHkkknwAyCs6f0u60yVNzRc1uTQMFyCUtjpoKIizWhERQEREBERAREQEREBERAREQEREBEWQ1NDC3YwldXQegZrU/UjYXHbkOJOS99o3k/ZrF2ngWiYfL/AK2njtWpEteT0ByPmtA13UiiGMklwpw2r2FhsdmslOYjE0g/3zN1qfgabh4lTWu1PlNXuuGDRc0cAFCTRbkccs9MzOc92u95c7aTXy2LWlMAjXVuz2K/Z7KG9p+OzZxJVvE7UVms+tebm7f7is2u0tb93GNd2zIcXcOCjltLpTqR3Nw16XHg0furdnszIGnWFXbuZO1xXHzyy9emvSvZbBX72V1TvOGW7GFtard2dVvZZszI+raobVay81Ju2ZDwVJrDK4gdkAEuccGtGZXTHCYxm230w2PnSS86sbe099cOHjwXk+U2nDM4RsGrEy5rf/R+pWuU+ng4fZ4bom+bzvFeSc6qWukxYcalYRFzdBERAREQEREBERAREQEREBERAREQECyAupojREk72sYxz3EigCqWqVmsjnmgC93oTkQAwT2pxiiyHzv4AYjxXU0XZLLo54je5s9sPy0qyM8T8x4K5K90rtZ5JO3PwGQWoz5NzagGczAwQxYdn4ncXHPwVbVot60yUT3LUccrWj3lZghLyA2tR+m1S2ayF15uaMT+w2q3JMGN1WjjqjF3F5yCXLXVmH2ydSFutUE4a1M9jRmq7YJLQ6hFG46lcfqcVYs9i1vvpXAAfM7AfS0fuo7XpK4xxN1GbaVceJK56yzu76+m/UTvmZD2WEOfT4gOyBsaP3XMklLjUk8SVoLytXhziI2CpK68jn3KtWsMrhGzP/g2nYFweVOmw1pskDuwCA+QYyOzPhwVrlJpkWZhs0LqvN0sgz+hp2Lwb5KrFdpjphzqrVEWa2IiKAiIgIiICIiAiIgIiICIiAiIgLYNRoXpuSfJh9rdrnsQt+J5wHDirEtR8l+TclrkoBRgoXOODRmSV9FhZHZWGGzC8ijpx8R/DsWDNHHH9mgGrEMTm87x4cFEH0wWpGLY8+OTZa8vc4kVrrV/VejYysYc01GBOzxU1nmb8L72uFCNg2hRw2Q2aUtJ1oZP0OCs5GUDlJHAAA99wODdq15lzXOoNcCpHhkswWSSU8486reOXgnV1Ej7USQBSuAFK0HAZlTGBlnGtLQuN4Zm7i7+EktLIRSIVdvnEbabFypXlxJN7tpvTW2d67W9rtr5TUm7IC4AbKKJorissjpejyTc0VJNABir6Y7aONaNaCSTQBc/lBpcWNjoWOrO657h8g3QpNN6XbYWmNpDrS5t7sREDs4r55aZy8lxNSca314rNrtjEcstSTmVEhRZroIiKAiIgIiICIiAiIgIiICIiAiIgLLBUrFF6bknybdanazuxCz43nD8I4lWTZW3JTku61O139iBnxvP6DaV7yeZoYIIW6kLbgN76nbVpPaG6rYYm6kLbg0Z8XbSoHOXSYuGWXW2vQLDX1uVepJXQstirRz7hkMz4BW6iWWsQMLsAdlcgt4au12FwLBtN4OwLa0vJAYOyCaNYMTxKnbZGRMIde8/8Wflv8VLOx4dzT3EA4EfpVTzueOy4m7LKmRqrMw56Ej/AGMvG0j+1VKzWrnGaknxjA/sVb3qbV5BfgtQ2isOFFFqmRwYwEk/2vgpviWbROcXEMaKk3UCqaa0uywtLGEOtLhQuyjGYHHisae06yxNMURDp3CjnjBu0BfObTaC9xcSSTia4rNrcxLRO57i4uJJNam9QErCKVuQREUUREQEREBERAREQEREBERAREQEAQLs8nNBvtcoYBRovc44NGZJV0bWeSnJ51qkqTqxMve84Afyvd2iRoYLPC3VibgM3HedtWHakbBZoLo24uGL3D5jwUVPNbxlcssmKgDisRtLiABUnJSw2cvOwZuOA48V0BqxijSab3zO4DYFcspj7Zk3etYLII7zql4xPyN/k/wtg9zjRgLicCfiPgMgsNgdJcABS+h+Bv1OOZ/hYtFuEY1InVJ+KXN1PlGwLGNuXVsTvlZBgQ6XAkXhp2BUnTEmpvVMOJU7Qt6Ty+F2zvLTUG9cflFpBsLq0PaGWFV0OdoFDbdHxyR69qOpELwPmNMm7Fm7Wzcc3k5aZrVrtLaRtvMrrmtH7pp7lIyCMwWY3n4pMztpsC4nKLlKZAIIW83A24NF1RtcRivKSSk8VmNSWxJaJi8klQVWEStyCIiiiIiAiIgIiICIiAiIgIiICIiAiBWbDY3SvaxgJc4gABXQsaG0U+0yiNgJNR4DaSvo8UTLNH9mhy+N4xccx4KOwWJthiMEZDpnf5HjLPUat4o+F63I53JlrVZgsle065v/AE8At44Q01deaXNyHFxyWrpy65puw1qY/Swfupnn4pP1JLLTsgCuTBgOLjtU1nswAMkj6DeOJ4NGxasjbCKvHaN4jF5PFxVC12syOqcchkBsWMcbl3JdxLbrfrjUYNSPd3vqKptjW4btWOdy/pXWSRzu63aAL1LAx0h1WNrxyHitZo2QjnLQ/m27te0eFMl5jTPLNxBjs45pmFRiRxKWtSPS6Q0nBYwS5wmmyaPhaf3XhtPcopLQ6pd4DIDguNPaHON5qoCs2tTFlzjtWqIs2ugiIoCIiAiIgIiICIiAiIgIiICIiAiLeNtcqq6S1vBCXENAJcbgAvo2g9GCwR1IBtMg8ebbs/EqXJrRYszBaZWgyuH3bDkN8rtWeEvJe434lxWpNs5XjFngJyq7H/6Srcjw1tKgbXZ+DeKhltIbRrQb8Gj43eOwLeyWQu7bqXYn5WcGjMrNy7rFmfrDInSGmqdU4MBOsfqkOxW3TNhuYQ59KF2TeDVFPag0ajKgZuOLvzXOkmC1jhMTaWV5OJJ4kqMvAHH8lmOzvc3WNI2bz7hTwzVG3co7NZhSIc9IPnd8NdoCu/o8XSbZXFvOSOEMe++7yGa42k+VsUFWWVus4Xc9IBX/APLTcPJeW0tp6W0Gr3k8Mh4Bclz6rNakXLfpB8zi573OJ2mqpErCKba0IiJaoiIoCIiAiIgIiICIiAiIgIiICIiAiIgy0VXr+S+hWtH2qUdhpGqw4vdl+S5/JzQ3OnnZOzC28nN1L9UfyvZOIoJJGgMFBHCLhQfMd3itM1LE0uJkkPgP0AWr7WXEhtAAcadlvuco42yTuuBoRhhdx3Wq0bVHAAG9t4u1qUa3g0ZlSzbE7U9nsbYxrSV7QrT53cXbBwVe26RDqC4AYAXAKuTJINdzgxmb5Tqj8hiVzrXyhs9mqI2meTvHgBoPBuasa06kNnkkq86rGDF7zqgDhtXPtmn7NZqiMc/JvuuaD9IzXktK8oJrQaveSMheAPAYBcl76qkjr6X5QzWh1XvNN3ADhRchz6laos7a0ySsIiiiIiAiIgIiICIiAiIgIiICIiAiIgIiICIiAuzyd0SJ3Fz7om4nb9K4y9nyRmHN6uqHtBIe3OhwcFZNpbqOo+2Mj1WhoOr8ETbw36nbTwVmOzn/AC2lxbW8MBrIdgpkFiGxtgq9rmjWvM0huYNjR8zlx7dymjiJ5ga8nzTSXmv0jIK92zuX271pleWXltlh+q5zuJGJK8/a+UUMN0LOccP9ktKV+lua8zb9JSTEue5zjxKoEpV1t0dJaXltDtaSQupgKmjfAZLnucsIptdFURFFEREBERAREQEREBERAREQEREBERAREQEREBEQoCLVEHq+rcW9J5t9qmsugmMdVsszTtDm+1EWsWcvSafQwkFXzzu8XtP/AJVQ8nIt+Tzb7URWe2Phjq3FvSebfanVuLek82+1EWK6w6txb0nm32p1bi3pPNvtREDq3FvSebfanVuLek82+1EQOrcW9J5t9qdW4t6Tzb7URA6txb0nm32p1bi3pPNvtREDq3FvSebfanVuLek82+1EQOrcW9J5t9qdW4t6Tzb7URA6txb0nm32p1bi3pPNvtREDq3FvSebfanVuLek82+1EQOrcW9J5t9qdW4t6Tzb7URA6txb0nm32p1bi3pPNvtREDq3FvSebfanVuLek82+1EQOrcW9J5t9qdW4t6Tzb7URA6txb0nm32p1bi3pPNvtREDq3FvSebfaiIg//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4" descr="data:image/jpeg;base64,/9j/4AAQSkZJRgABAQAAAQABAAD/2wCEAAkGBxMQEBMPEhASEhIVFRIVGBMSEhUVFhUWFRIWFxUSGBgYHSggGBslGxUVITEhJikrLi4uFx8zODMtNygtLisBCgoKDg0OFxAQGi0lHR0tLS0tKystLS0tKysrKy0rLSsvLS0tLS0tNS0rLS0tLSstKy0rLSstKy0tLS0rLisrK//AABEIAMQBAQMBIgACEQEDEQH/xAAbAAEAAgMBAQAAAAAAAAAAAAAAAwQBAgUGB//EADwQAAEDAQQFCgMIAwEBAQAAAAEAAgMRBCExQQUSUVJhBhMVFiJTcZGT0jJCYhQjcoGxwdHwM0OhwuGC/8QAFwEBAQEBAAAAAAAAAAAAAAAAAAECA//EAB4RAQEAAwACAwEAAAAAAAAAAAABAhEhEjFBUWED/9oADAMBAAIRAxEAPwD4x0hL3svqOTpCXvZfUcqyILPSEvey+o5OkJe9l9RyrIgs9IS97L6jk6Ql72X1HKsiCz0hL3svqOTpCXvZfUcqyILPSEvey+o5OkJe9l9RyrIgs9IS97L6jk6Ql72X1HKsiCz0hL3svqOTpCXvZfUcqyILPSEvey+o5OkJe9l9RyrIgs9IS97L6jk6Ql72X1HKsiCz0hL3svqOTpCXvZfUcqyILPSEvey+o5OkJe9l9RyrIgs9IS97L6jk6Ql72X1HKsiCz0hL3svqOTpCXvZfUcqyILPSEvey+o5OkJe9l9RyrKSOElWTaWpft8vey+o5SR2mZxoJJT4SOXW0XyWklGu4c3HiXPu8aA4r0Vms8UDKxNoBjM8Xu4MCuobrxkxtLBVzpwOL3qt9vl72X1HL6S+zfaLNzpa6rKg1+duRXzbSEYbI8DAFLJpMcu9OkJe9l9RyKuimmtsIiKAiIgIiICIiAiIgIiICIiAiIgIiICIiAiIgIlFYgszn3AEngFZEtV9VSRwk3Z7F6vRXIyRwEk7hDHtdifBovK9LZIobPQWaEF3fSipH4WYD81qYs3J5PRfJOWRokk+4jPzyC8+DcSvR6O0fDFQQxc7J3koqPENy/NX/ALK6Ql8jiTvOvP5DBaT2vVrFEDXO/wDU/sl4zMmlsLWjWldzrsm17DSMrv0UBg7ItE9aH/HEMX7KDIK0LM2ECeftONaMOJ2Hg0f9VDS2k+YBtEpraH/42G4RNydq7TsUal+0WnNK8w0l5++cOzE09mNpzNM/FfP5XVNa1r+qmtlqdI4vcSSbySqyW8akFlYRTa6ERFAREQEREBERAREQEREBERAREQEREBEAU0MJdkrIlqKimhs5dcAfyXq9EciZHtE07hBFtf8AEfwsxK9LY4oLNdZ4qu76UAu/JuAWvFPJ5rRPIuRzRLO4Qx3fF8R4Bq9NZDDZhq2eIF2HOSCrvFoyWJdZ51nuLnbSf7cpYLOTcLs67Fvxc/K/DRzXSEue4uPH9FaigDAS6g/bxW08jYW6xOOG8T9IVWOyPtJGuKNxEdbvF5wXPP8Ap3xns8Pm1DJM+0O1WVazDWzPBoVwQssrbwC/dyHF20qeW0MgFGXu39n0tC47pA4OmlNImXn6zuhWYa7l7JUdqtgjBtc/aAP3bTi8jA02ArwOk7e6Z7pHkkknwAyCs6f0u60yVNzRc1uTQMFyCUtjpoKIizWhERQEREBERAREQEREBERAREQEREBEWQ1NDC3YwldXQegZrU/UjYXHbkOJOS99o3k/ZrF2ngWiYfL/AK2njtWpEteT0ByPmtA13UiiGMklwpw2r2FhsdmslOYjE0g/3zN1qfgabh4lTWu1PlNXuuGDRc0cAFCTRbkccs9MzOc92u95c7aTXy2LWlMAjXVuz2K/Z7KG9p+OzZxJVvE7UVms+tebm7f7is2u0tb93GNd2zIcXcOCjltLpTqR3Nw16XHg0furdnszIGnWFXbuZO1xXHzyy9emvSvZbBX72V1TvOGW7GFtard2dVvZZszI+raobVay81Ju2ZDwVJrDK4gdkAEuccGtGZXTHCYxm230w2PnSS86sbe099cOHjwXk+U2nDM4RsGrEy5rf/R+pWuU+ng4fZ4bom+bzvFeSc6qWukxYcalYRFzdBERAREQEREBERAREQEREBERAREQECyAupojREk72sYxz3EigCqWqVmsjnmgC93oTkQAwT2pxiiyHzv4AYjxXU0XZLLo54je5s9sPy0qyM8T8x4K5K90rtZ5JO3PwGQWoz5NzagGczAwQxYdn4ncXHPwVbVot60yUT3LUccrWj3lZghLyA2tR+m1S2ayF15uaMT+w2q3JMGN1WjjqjF3F5yCXLXVmH2ydSFutUE4a1M9jRmq7YJLQ6hFG46lcfqcVYs9i1vvpXAAfM7AfS0fuo7XpK4xxN1GbaVceJK56yzu76+m/UTvmZD2WEOfT4gOyBsaP3XMklLjUk8SVoLytXhziI2CpK68jn3KtWsMrhGzP/g2nYFweVOmw1pskDuwCA+QYyOzPhwVrlJpkWZhs0LqvN0sgz+hp2Lwb5KrFdpjphzqrVEWa2IiKAiIgIiICIiAiIgIiICIiAiIgLYNRoXpuSfJh9rdrnsQt+J5wHDirEtR8l+TclrkoBRgoXOODRmSV9FhZHZWGGzC8ijpx8R/DsWDNHHH9mgGrEMTm87x4cFEH0wWpGLY8+OTZa8vc4kVrrV/VejYysYc01GBOzxU1nmb8L72uFCNg2hRw2Q2aUtJ1oZP0OCs5GUDlJHAAA99wODdq15lzXOoNcCpHhkswWSSU8486reOXgnV1Ej7USQBSuAFK0HAZlTGBlnGtLQuN4Zm7i7+EktLIRSIVdvnEbabFypXlxJN7tpvTW2d67W9rtr5TUm7IC4AbKKJorissjpejyTc0VJNABir6Y7aONaNaCSTQBc/lBpcWNjoWOrO657h8g3QpNN6XbYWmNpDrS5t7sREDs4r55aZy8lxNSca314rNrtjEcstSTmVEhRZroIiKAiIgIiICIiAiIgIiICIiAiIgLLBUrFF6bknybdanazuxCz43nD8I4lWTZW3JTku61O139iBnxvP6DaV7yeZoYIIW6kLbgN76nbVpPaG6rYYm6kLbg0Z8XbSoHOXSYuGWXW2vQLDX1uVepJXQstirRz7hkMz4BW6iWWsQMLsAdlcgt4au12FwLBtN4OwLa0vJAYOyCaNYMTxKnbZGRMIde8/8Wflv8VLOx4dzT3EA4EfpVTzueOy4m7LKmRqrMw56Ej/AGMvG0j+1VKzWrnGaknxjA/sVb3qbV5BfgtQ2isOFFFqmRwYwEk/2vgpviWbROcXEMaKk3UCqaa0uywtLGEOtLhQuyjGYHHisae06yxNMURDp3CjnjBu0BfObTaC9xcSSTia4rNrcxLRO57i4uJJNam9QErCKVuQREUUREQEREBERAREQEREBERAREQEAQLs8nNBvtcoYBRovc44NGZJV0bWeSnJ51qkqTqxMve84Afyvd2iRoYLPC3VibgM3HedtWHakbBZoLo24uGL3D5jwUVPNbxlcssmKgDisRtLiABUnJSw2cvOwZuOA48V0BqxijSab3zO4DYFcspj7Zk3etYLII7zql4xPyN/k/wtg9zjRgLicCfiPgMgsNgdJcABS+h+Bv1OOZ/hYtFuEY1InVJ+KXN1PlGwLGNuXVsTvlZBgQ6XAkXhp2BUnTEmpvVMOJU7Qt6Ty+F2zvLTUG9cflFpBsLq0PaGWFV0OdoFDbdHxyR69qOpELwPmNMm7Fm7Wzcc3k5aZrVrtLaRtvMrrmtH7pp7lIyCMwWY3n4pMztpsC4nKLlKZAIIW83A24NF1RtcRivKSSk8VmNSWxJaJi8klQVWEStyCIiiiIiAiIgIiICIiAiIgIiICIiAiBWbDY3SvaxgJc4gABXQsaG0U+0yiNgJNR4DaSvo8UTLNH9mhy+N4xccx4KOwWJthiMEZDpnf5HjLPUat4o+F63I53JlrVZgsle065v/AE8At44Q01deaXNyHFxyWrpy65puw1qY/Swfupnn4pP1JLLTsgCuTBgOLjtU1nswAMkj6DeOJ4NGxasjbCKvHaN4jF5PFxVC12syOqcchkBsWMcbl3JdxLbrfrjUYNSPd3vqKptjW4btWOdy/pXWSRzu63aAL1LAx0h1WNrxyHitZo2QjnLQ/m27te0eFMl5jTPLNxBjs45pmFRiRxKWtSPS6Q0nBYwS5wmmyaPhaf3XhtPcopLQ6pd4DIDguNPaHON5qoCs2tTFlzjtWqIs2ugiIoCIiAiIgIiICIiAiIgIiICIiAiLeNtcqq6S1vBCXENAJcbgAvo2g9GCwR1IBtMg8ebbs/EqXJrRYszBaZWgyuH3bDkN8rtWeEvJe434lxWpNs5XjFngJyq7H/6Srcjw1tKgbXZ+DeKhltIbRrQb8Gj43eOwLeyWQu7bqXYn5WcGjMrNy7rFmfrDInSGmqdU4MBOsfqkOxW3TNhuYQ59KF2TeDVFPag0ajKgZuOLvzXOkmC1jhMTaWV5OJJ4kqMvAHH8lmOzvc3WNI2bz7hTwzVG3co7NZhSIc9IPnd8NdoCu/o8XSbZXFvOSOEMe++7yGa42k+VsUFWWVus4Xc9IBX/APLTcPJeW0tp6W0Gr3k8Mh4Bclz6rNakXLfpB8zi573OJ2mqpErCKba0IiJaoiIoCIiAiIgIiICIiAiIgIiICIiAiIgy0VXr+S+hWtH2qUdhpGqw4vdl+S5/JzQ3OnnZOzC28nN1L9UfyvZOIoJJGgMFBHCLhQfMd3itM1LE0uJkkPgP0AWr7WXEhtAAcadlvuco42yTuuBoRhhdx3Wq0bVHAAG9t4u1qUa3g0ZlSzbE7U9nsbYxrSV7QrT53cXbBwVe26RDqC4AYAXAKuTJINdzgxmb5Tqj8hiVzrXyhs9mqI2meTvHgBoPBuasa06kNnkkq86rGDF7zqgDhtXPtmn7NZqiMc/JvuuaD9IzXktK8oJrQaveSMheAPAYBcl76qkjr6X5QzWh1XvNN3ADhRchz6laos7a0ySsIiiiIiAiIgIiICIiAiIgIiICIiAiIgIiICIiAuzyd0SJ3Fz7om4nb9K4y9nyRmHN6uqHtBIe3OhwcFZNpbqOo+2Mj1WhoOr8ETbw36nbTwVmOzn/AC2lxbW8MBrIdgpkFiGxtgq9rmjWvM0huYNjR8zlx7dymjiJ5ga8nzTSXmv0jIK92zuX271pleWXltlh+q5zuJGJK8/a+UUMN0LOccP9ktKV+lua8zb9JSTEue5zjxKoEpV1t0dJaXltDtaSQupgKmjfAZLnucsIptdFURFFEREBERAREQEREBERAREQEREBERAREQEREBEQoCLVEHq+rcW9J5t9qmsugmMdVsszTtDm+1EWsWcvSafQwkFXzzu8XtP/AJVQ8nIt+Tzb7URWe2Phjq3FvSebfanVuLek82+1EWK6w6txb0nm32p1bi3pPNvtREDq3FvSebfanVuLek82+1EQOrcW9J5t9qdW4t6Tzb7URA6txb0nm32p1bi3pPNvtREDq3FvSebfanVuLek82+1EQOrcW9J5t9qdW4t6Tzb7URA6txb0nm32p1bi3pPNvtREDq3FvSebfanVuLek82+1EQOrcW9J5t9qdW4t6Tzb7URA6txb0nm32p1bi3pPNvtREDq3FvSebfanVuLek82+1EQOrcW9J5t9qdW4t6Tzb7URA6txb0nm32p1bi3pPNvtREDq3FvSebfaiIg//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1" name="Picture 17" descr="Cây lúa | Công ty TNHH TM &amp; SX Bình Quâ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851498"/>
            <a:ext cx="2665412" cy="19990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87546" y="3186606"/>
            <a:ext cx="2928128"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Cây Dương xỉ</a:t>
            </a:r>
            <a:endParaRPr lang="en-US" sz="2400" b="1">
              <a:solidFill>
                <a:srgbClr val="0000FF"/>
              </a:solidFill>
              <a:latin typeface="Arial" panose="020B0604020202020204" pitchFamily="34" charset="0"/>
              <a:cs typeface="Arial" panose="020B0604020202020204" pitchFamily="34" charset="0"/>
            </a:endParaRPr>
          </a:p>
        </p:txBody>
      </p:sp>
      <p:sp>
        <p:nvSpPr>
          <p:cNvPr id="15" name="TextBox 14"/>
          <p:cNvSpPr txBox="1"/>
          <p:nvPr/>
        </p:nvSpPr>
        <p:spPr>
          <a:xfrm>
            <a:off x="769331" y="3151507"/>
            <a:ext cx="2687461"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Rêu tường</a:t>
            </a:r>
            <a:endParaRPr lang="en-US" sz="2400" b="1">
              <a:solidFill>
                <a:srgbClr val="0000FF"/>
              </a:solidFill>
              <a:latin typeface="Arial" panose="020B0604020202020204" pitchFamily="34" charset="0"/>
              <a:cs typeface="Arial" panose="020B0604020202020204" pitchFamily="34" charset="0"/>
            </a:endParaRPr>
          </a:p>
        </p:txBody>
      </p:sp>
      <p:sp>
        <p:nvSpPr>
          <p:cNvPr id="16" name="TextBox 15"/>
          <p:cNvSpPr txBox="1"/>
          <p:nvPr/>
        </p:nvSpPr>
        <p:spPr>
          <a:xfrm>
            <a:off x="914400" y="5788405"/>
            <a:ext cx="2049462" cy="523220"/>
          </a:xfrm>
          <a:prstGeom prst="rect">
            <a:avLst/>
          </a:prstGeom>
          <a:noFill/>
        </p:spPr>
        <p:txBody>
          <a:bodyPr wrap="square" rtlCol="0">
            <a:spAutoFit/>
          </a:bodyPr>
          <a:lstStyle/>
          <a:p>
            <a:pPr algn="ctr"/>
            <a:r>
              <a:rPr lang="en-US" sz="2800" b="1" smtClean="0">
                <a:solidFill>
                  <a:srgbClr val="0000FF"/>
                </a:solidFill>
                <a:latin typeface="Arial" panose="020B0604020202020204" pitchFamily="34" charset="0"/>
                <a:cs typeface="Arial" panose="020B0604020202020204" pitchFamily="34" charset="0"/>
              </a:rPr>
              <a:t>Cây thông</a:t>
            </a:r>
            <a:endParaRPr lang="en-US" sz="2800" b="1">
              <a:solidFill>
                <a:srgbClr val="0000FF"/>
              </a:solidFill>
              <a:latin typeface="Arial" panose="020B0604020202020204" pitchFamily="34" charset="0"/>
              <a:cs typeface="Arial" panose="020B0604020202020204" pitchFamily="34" charset="0"/>
            </a:endParaRPr>
          </a:p>
        </p:txBody>
      </p:sp>
      <p:sp>
        <p:nvSpPr>
          <p:cNvPr id="18" name="TextBox 17"/>
          <p:cNvSpPr txBox="1"/>
          <p:nvPr/>
        </p:nvSpPr>
        <p:spPr>
          <a:xfrm>
            <a:off x="6327775" y="6006108"/>
            <a:ext cx="2049462" cy="523220"/>
          </a:xfrm>
          <a:prstGeom prst="rect">
            <a:avLst/>
          </a:prstGeom>
          <a:noFill/>
        </p:spPr>
        <p:txBody>
          <a:bodyPr wrap="square" rtlCol="0">
            <a:spAutoFit/>
          </a:bodyPr>
          <a:lstStyle/>
          <a:p>
            <a:pPr algn="ctr"/>
            <a:r>
              <a:rPr lang="en-US" sz="2800" b="1" smtClean="0">
                <a:solidFill>
                  <a:srgbClr val="0000FF"/>
                </a:solidFill>
                <a:latin typeface="Arial" panose="020B0604020202020204" pitchFamily="34" charset="0"/>
                <a:cs typeface="Arial" panose="020B0604020202020204" pitchFamily="34" charset="0"/>
              </a:rPr>
              <a:t>Cây lúa</a:t>
            </a:r>
            <a:endParaRPr lang="en-US" sz="2800" b="1">
              <a:solidFill>
                <a:srgbClr val="0000FF"/>
              </a:solidFill>
              <a:latin typeface="Arial" panose="020B0604020202020204" pitchFamily="34" charset="0"/>
              <a:cs typeface="Arial" panose="020B0604020202020204" pitchFamily="34" charset="0"/>
            </a:endParaRPr>
          </a:p>
        </p:txBody>
      </p:sp>
      <p:pic>
        <p:nvPicPr>
          <p:cNvPr id="4098" name="Picture 2" descr="Dương xỉ, hỗ trợ ngăn ngừa lão hóa da, trị khớp đau nhức, tiểu só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5071" y="913014"/>
            <a:ext cx="3739224" cy="21521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uần 23: Môn Sinh khối 6:Tiết 45: Bài 38: Rêu và cây rê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979" y="921327"/>
            <a:ext cx="3650369" cy="215213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án và cung cấp cây thông thật dịp noel | Đức Kiên 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575" y="3884749"/>
            <a:ext cx="3124200" cy="186432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673548" y="6270164"/>
            <a:ext cx="2498652" cy="523220"/>
          </a:xfrm>
          <a:prstGeom prst="rect">
            <a:avLst/>
          </a:prstGeom>
          <a:noFill/>
        </p:spPr>
        <p:txBody>
          <a:bodyPr wrap="square" rtlCol="0">
            <a:spAutoFit/>
          </a:bodyPr>
          <a:lstStyle/>
          <a:p>
            <a:pPr algn="ctr"/>
            <a:r>
              <a:rPr lang="en-US" sz="2800" b="1" smtClean="0">
                <a:solidFill>
                  <a:srgbClr val="0000FF"/>
                </a:solidFill>
                <a:latin typeface="Arial" panose="020B0604020202020204" pitchFamily="34" charset="0"/>
                <a:cs typeface="Arial" panose="020B0604020202020204" pitchFamily="34" charset="0"/>
              </a:rPr>
              <a:t>Cây hoa mai</a:t>
            </a:r>
            <a:endParaRPr lang="en-US" sz="28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288415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625"/>
            <a:ext cx="8229600" cy="639762"/>
          </a:xfrm>
        </p:spPr>
        <p:txBody>
          <a:bodyPr>
            <a:noAutofit/>
          </a:bodyPr>
          <a:lstStyle/>
          <a:p>
            <a:pPr algn="l"/>
            <a:r>
              <a:rPr lang="en-US" sz="3200" b="1" smtClean="0">
                <a:solidFill>
                  <a:srgbClr val="FF0000"/>
                </a:solidFill>
                <a:latin typeface="Arial" panose="020B0604020202020204" pitchFamily="34" charset="0"/>
                <a:cs typeface="Arial" panose="020B0604020202020204" pitchFamily="34" charset="0"/>
              </a:rPr>
              <a:t>I. CÁC NHÓM THỰC VẬT</a:t>
            </a:r>
            <a:endParaRPr lang="en-US" sz="3200" b="1">
              <a:solidFill>
                <a:srgbClr val="FF0000"/>
              </a:solidFill>
              <a:latin typeface="Arial" panose="020B0604020202020204" pitchFamily="34" charset="0"/>
              <a:cs typeface="Arial" panose="020B0604020202020204"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8700"/>
            <a:ext cx="8686800" cy="5192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9271" y="5972680"/>
            <a:ext cx="8988829" cy="830997"/>
          </a:xfrm>
          <a:prstGeom prst="rect">
            <a:avLst/>
          </a:prstGeom>
          <a:ln>
            <a:solidFill>
              <a:schemeClr val="tx1"/>
            </a:solidFill>
          </a:ln>
        </p:spPr>
        <p:txBody>
          <a:bodyPr wrap="square">
            <a:spAutoFit/>
          </a:bodyPr>
          <a:lstStyle/>
          <a:p>
            <a:pPr algn="just"/>
            <a:r>
              <a:rPr lang="en-US" sz="2400">
                <a:latin typeface="Arial" panose="020B0604020202020204" pitchFamily="34" charset="0"/>
                <a:cs typeface="Arial" panose="020B0604020202020204" pitchFamily="34" charset="0"/>
              </a:rPr>
              <a:t>Q</a:t>
            </a:r>
            <a:r>
              <a:rPr lang="en-US" sz="2400" smtClean="0">
                <a:latin typeface="Arial" panose="020B0604020202020204" pitchFamily="34" charset="0"/>
                <a:cs typeface="Arial" panose="020B0604020202020204" pitchFamily="34" charset="0"/>
              </a:rPr>
              <a:t>uan </a:t>
            </a:r>
            <a:r>
              <a:rPr lang="en-US" sz="2400">
                <a:latin typeface="Arial" panose="020B0604020202020204" pitchFamily="34" charset="0"/>
                <a:cs typeface="Arial" panose="020B0604020202020204" pitchFamily="34" charset="0"/>
              </a:rPr>
              <a:t>sát hình 19.1. Các nhóm Thực vật, nêu tên các nhóm thực vật và đặc điểm phân chia.</a:t>
            </a:r>
          </a:p>
        </p:txBody>
      </p:sp>
    </p:spTree>
    <p:extLst>
      <p:ext uri="{BB962C8B-B14F-4D97-AF65-F5344CB8AC3E}">
        <p14:creationId xmlns:p14="http://schemas.microsoft.com/office/powerpoint/2010/main" val="4069204684"/>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924" y="457200"/>
            <a:ext cx="8686800" cy="4873129"/>
          </a:xfrm>
          <a:prstGeom prst="rect">
            <a:avLst/>
          </a:prstGeom>
        </p:spPr>
        <p:txBody>
          <a:bodyPr wrap="square">
            <a:spAutoFit/>
          </a:bodyPr>
          <a:lstStyle/>
          <a:p>
            <a:pPr>
              <a:lnSpc>
                <a:spcPts val="1700"/>
              </a:lnSpc>
              <a:spcAft>
                <a:spcPts val="1000"/>
              </a:spcAft>
            </a:pPr>
            <a:r>
              <a:rPr lang="vi-VN" b="1" smtClean="0">
                <a:latin typeface="Times New Roman"/>
                <a:ea typeface="Arial"/>
                <a:cs typeface="Times New Roman"/>
              </a:rPr>
              <a:t>                     </a:t>
            </a:r>
            <a:r>
              <a:rPr lang="vi-VN" sz="2800" b="1" smtClean="0">
                <a:solidFill>
                  <a:srgbClr val="FF0000"/>
                </a:solidFill>
                <a:latin typeface="Times New Roman"/>
                <a:ea typeface="Arial"/>
                <a:cs typeface="Times New Roman"/>
              </a:rPr>
              <a:t>I</a:t>
            </a:r>
            <a:r>
              <a:rPr lang="vi-VN" sz="2800" b="1">
                <a:solidFill>
                  <a:srgbClr val="FF0000"/>
                </a:solidFill>
                <a:latin typeface="Times New Roman"/>
                <a:ea typeface="Arial"/>
                <a:cs typeface="Times New Roman"/>
              </a:rPr>
              <a:t>. Các nhóm thực </a:t>
            </a:r>
            <a:r>
              <a:rPr lang="vi-VN" sz="2800" b="1" smtClean="0">
                <a:solidFill>
                  <a:srgbClr val="FF0000"/>
                </a:solidFill>
                <a:latin typeface="Times New Roman"/>
                <a:ea typeface="Arial"/>
                <a:cs typeface="Times New Roman"/>
              </a:rPr>
              <a:t>vật</a:t>
            </a:r>
            <a:endParaRPr lang="vi-VN" sz="2800" smtClean="0">
              <a:solidFill>
                <a:srgbClr val="FF0000"/>
              </a:solidFill>
              <a:ea typeface="Arial"/>
              <a:cs typeface="Times New Roman"/>
            </a:endParaRPr>
          </a:p>
          <a:p>
            <a:pPr>
              <a:lnSpc>
                <a:spcPts val="1700"/>
              </a:lnSpc>
              <a:spcAft>
                <a:spcPts val="1000"/>
              </a:spcAft>
            </a:pPr>
            <a:endParaRPr lang="vi-VN" sz="1400">
              <a:latin typeface="Times New Roman"/>
              <a:ea typeface="Arial"/>
              <a:cs typeface="Times New Roman"/>
            </a:endParaRPr>
          </a:p>
          <a:p>
            <a:pPr>
              <a:spcAft>
                <a:spcPts val="1000"/>
              </a:spcAft>
            </a:pPr>
            <a:r>
              <a:rPr lang="vi-VN" sz="2800" smtClean="0">
                <a:solidFill>
                  <a:srgbClr val="0000FF"/>
                </a:solidFill>
                <a:latin typeface="Times New Roman"/>
                <a:ea typeface="Arial"/>
                <a:cs typeface="Times New Roman"/>
              </a:rPr>
              <a:t>- </a:t>
            </a:r>
            <a:r>
              <a:rPr lang="vi-VN" sz="2800">
                <a:solidFill>
                  <a:srgbClr val="0000FF"/>
                </a:solidFill>
                <a:latin typeface="Times New Roman"/>
                <a:ea typeface="Arial"/>
                <a:cs typeface="Times New Roman"/>
              </a:rPr>
              <a:t>Thực vật được chia thành nhiều nhóm dựa trên các đặc điểm: có mạch dẫn hoặc không có mạch dẫn, có hạt hoặc không có hạt, có hoa hoặc không có hoa.</a:t>
            </a:r>
            <a:endParaRPr lang="vi-VN" sz="2800">
              <a:solidFill>
                <a:srgbClr val="0000FF"/>
              </a:solidFill>
              <a:ea typeface="Arial"/>
              <a:cs typeface="Times New Roman"/>
            </a:endParaRPr>
          </a:p>
          <a:p>
            <a:pPr>
              <a:spcAft>
                <a:spcPts val="1000"/>
              </a:spcAft>
            </a:pPr>
            <a:r>
              <a:rPr lang="vi-VN" sz="2800" b="1" i="1">
                <a:solidFill>
                  <a:srgbClr val="0000FF"/>
                </a:solidFill>
                <a:latin typeface="Times New Roman"/>
                <a:ea typeface="Arial"/>
                <a:cs typeface="Times New Roman"/>
              </a:rPr>
              <a:t>Cụ </a:t>
            </a:r>
            <a:r>
              <a:rPr lang="vi-VN" sz="2800" b="1" i="1" smtClean="0">
                <a:solidFill>
                  <a:srgbClr val="0000FF"/>
                </a:solidFill>
                <a:latin typeface="Times New Roman"/>
                <a:ea typeface="Arial"/>
                <a:cs typeface="Times New Roman"/>
              </a:rPr>
              <a:t>thể 4 nhóm:</a:t>
            </a:r>
            <a:endParaRPr lang="vi-VN" sz="2800">
              <a:solidFill>
                <a:srgbClr val="0000FF"/>
              </a:solidFill>
              <a:ea typeface="Arial"/>
              <a:cs typeface="Times New Roman"/>
            </a:endParaRPr>
          </a:p>
          <a:p>
            <a:pPr>
              <a:spcAft>
                <a:spcPts val="1000"/>
              </a:spcAft>
            </a:pPr>
            <a:r>
              <a:rPr lang="vi-VN" sz="2800">
                <a:solidFill>
                  <a:srgbClr val="0000FF"/>
                </a:solidFill>
                <a:latin typeface="Times New Roman"/>
                <a:ea typeface="Arial"/>
                <a:cs typeface="Times New Roman"/>
              </a:rPr>
              <a:t>+ Rêu: không có mạch dẫn</a:t>
            </a:r>
            <a:endParaRPr lang="vi-VN" sz="2800">
              <a:solidFill>
                <a:srgbClr val="0000FF"/>
              </a:solidFill>
              <a:ea typeface="Arial"/>
              <a:cs typeface="Times New Roman"/>
            </a:endParaRPr>
          </a:p>
          <a:p>
            <a:pPr>
              <a:spcAft>
                <a:spcPts val="1000"/>
              </a:spcAft>
            </a:pPr>
            <a:r>
              <a:rPr lang="vi-VN" sz="2800">
                <a:solidFill>
                  <a:srgbClr val="0000FF"/>
                </a:solidFill>
                <a:latin typeface="Times New Roman"/>
                <a:ea typeface="Arial"/>
                <a:cs typeface="Times New Roman"/>
              </a:rPr>
              <a:t>+ Dương xỉ: có mạch dẫn, không có hạt</a:t>
            </a:r>
            <a:endParaRPr lang="vi-VN" sz="2800">
              <a:solidFill>
                <a:srgbClr val="0000FF"/>
              </a:solidFill>
              <a:ea typeface="Arial"/>
              <a:cs typeface="Times New Roman"/>
            </a:endParaRPr>
          </a:p>
          <a:p>
            <a:pPr>
              <a:spcAft>
                <a:spcPts val="1000"/>
              </a:spcAft>
            </a:pPr>
            <a:r>
              <a:rPr lang="vi-VN" sz="2800">
                <a:solidFill>
                  <a:srgbClr val="0000FF"/>
                </a:solidFill>
                <a:latin typeface="Times New Roman"/>
                <a:ea typeface="Arial"/>
                <a:cs typeface="Times New Roman"/>
              </a:rPr>
              <a:t>+ Hạt trần: có mạch dẫn, có hạt, </a:t>
            </a:r>
            <a:r>
              <a:rPr lang="vi-VN" sz="2800" smtClean="0">
                <a:solidFill>
                  <a:srgbClr val="0000FF"/>
                </a:solidFill>
                <a:latin typeface="Times New Roman"/>
                <a:ea typeface="Arial"/>
                <a:cs typeface="Times New Roman"/>
              </a:rPr>
              <a:t>không có </a:t>
            </a:r>
            <a:r>
              <a:rPr lang="vi-VN" sz="2800" smtClean="0">
                <a:solidFill>
                  <a:srgbClr val="0000FF"/>
                </a:solidFill>
                <a:latin typeface="Times New Roman"/>
                <a:ea typeface="Arial"/>
                <a:cs typeface="Times New Roman"/>
              </a:rPr>
              <a:t>hoa quả</a:t>
            </a:r>
            <a:r>
              <a:rPr lang="vi-VN" sz="2800" smtClean="0">
                <a:solidFill>
                  <a:srgbClr val="0000FF"/>
                </a:solidFill>
                <a:latin typeface="Times New Roman"/>
                <a:ea typeface="Arial"/>
                <a:cs typeface="Times New Roman"/>
              </a:rPr>
              <a:t>....</a:t>
            </a:r>
            <a:endParaRPr lang="vi-VN" sz="2800">
              <a:solidFill>
                <a:srgbClr val="0000FF"/>
              </a:solidFill>
              <a:ea typeface="Arial"/>
              <a:cs typeface="Times New Roman"/>
            </a:endParaRPr>
          </a:p>
          <a:p>
            <a:r>
              <a:rPr lang="vi-VN" sz="2800">
                <a:solidFill>
                  <a:srgbClr val="0000FF"/>
                </a:solidFill>
                <a:latin typeface="Times New Roman"/>
                <a:ea typeface="Arial"/>
              </a:rPr>
              <a:t>+ Hạt kín: có mạch dẫn, có hạt, có </a:t>
            </a:r>
            <a:r>
              <a:rPr lang="vi-VN" sz="2800" smtClean="0">
                <a:solidFill>
                  <a:srgbClr val="0000FF"/>
                </a:solidFill>
                <a:latin typeface="Times New Roman"/>
                <a:ea typeface="Arial"/>
              </a:rPr>
              <a:t>hoa, có quả chứa hạt . </a:t>
            </a:r>
            <a:endParaRPr lang="vi-VN" sz="2800">
              <a:solidFill>
                <a:srgbClr val="0000FF"/>
              </a:solidFill>
            </a:endParaRPr>
          </a:p>
        </p:txBody>
      </p:sp>
      <p:sp>
        <p:nvSpPr>
          <p:cNvPr id="5" name="Rectangle 4"/>
          <p:cNvSpPr/>
          <p:nvPr/>
        </p:nvSpPr>
        <p:spPr>
          <a:xfrm>
            <a:off x="228600" y="194423"/>
            <a:ext cx="814647" cy="923330"/>
          </a:xfrm>
          <a:prstGeom prst="rect">
            <a:avLst/>
          </a:prstGeom>
        </p:spPr>
        <p:txBody>
          <a:bodyPr wrap="none">
            <a:spAutoFit/>
          </a:bodyPr>
          <a:lstStyle/>
          <a:p>
            <a:pPr lvl="0" eaLnBrk="0" hangingPunct="0">
              <a:spcBef>
                <a:spcPct val="50000"/>
              </a:spcBef>
              <a:buClr>
                <a:srgbClr val="000000"/>
              </a:buClr>
              <a:defRPr/>
            </a:pPr>
            <a:r>
              <a:rPr lang="en-US" sz="5400" b="1" kern="0" smtClean="0">
                <a:solidFill>
                  <a:srgbClr val="FF0000"/>
                </a:solidFill>
                <a:effectLst>
                  <a:outerShdw blurRad="38100" dist="38100" dir="2700000" algn="tl">
                    <a:srgbClr val="C0C0C0"/>
                  </a:outerShdw>
                </a:effectLst>
                <a:latin typeface="Times New Roman" pitchFamily="18" charset="0"/>
                <a:cs typeface="Times New Roman" pitchFamily="18" charset="0"/>
                <a:sym typeface="Wingdings" pitchFamily="2" charset="2"/>
              </a:rPr>
              <a:t></a:t>
            </a:r>
            <a:endParaRPr lang="en-US" sz="5400" b="1" kern="0" dirty="0">
              <a:solidFill>
                <a:srgbClr val="FF0000"/>
              </a:solidFill>
              <a:effectLst>
                <a:outerShdw blurRad="38100" dist="38100" dir="2700000" algn="tl">
                  <a:srgbClr val="C0C0C0"/>
                </a:outerShdw>
              </a:effectLst>
              <a:latin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val="62392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9875"/>
            <a:ext cx="8229600" cy="639762"/>
          </a:xfrm>
        </p:spPr>
        <p:txBody>
          <a:bodyPr>
            <a:noAutofit/>
          </a:bodyPr>
          <a:lstStyle/>
          <a:p>
            <a:pPr algn="l"/>
            <a:r>
              <a:rPr lang="en-US" sz="3200" b="1" smtClean="0">
                <a:solidFill>
                  <a:srgbClr val="FF0000"/>
                </a:solidFill>
                <a:latin typeface="Arial" panose="020B0604020202020204" pitchFamily="34" charset="0"/>
                <a:cs typeface="Arial" panose="020B0604020202020204" pitchFamily="34" charset="0"/>
              </a:rPr>
              <a:t>II. ĐẶC ĐIỂM CỦA CÁC NHÓM THỰC VẬT</a:t>
            </a:r>
            <a:endParaRPr lang="en-US" sz="3200" b="1">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55418" y="686338"/>
            <a:ext cx="8988829" cy="954107"/>
          </a:xfrm>
          <a:prstGeom prst="rect">
            <a:avLst/>
          </a:prstGeom>
          <a:ln>
            <a:solidFill>
              <a:schemeClr val="bg1"/>
            </a:solidFill>
          </a:ln>
        </p:spPr>
        <p:txBody>
          <a:bodyPr wrap="square">
            <a:spAutoFit/>
          </a:bodyPr>
          <a:lstStyle/>
          <a:p>
            <a:pPr algn="just"/>
            <a:r>
              <a:rPr lang="en-US" sz="2800">
                <a:latin typeface="Arial" panose="020B0604020202020204" pitchFamily="34" charset="0"/>
                <a:cs typeface="Arial" panose="020B0604020202020204" pitchFamily="34" charset="0"/>
              </a:rPr>
              <a:t>Q</a:t>
            </a:r>
            <a:r>
              <a:rPr lang="en-US" sz="2800" smtClean="0">
                <a:latin typeface="Arial" panose="020B0604020202020204" pitchFamily="34" charset="0"/>
                <a:cs typeface="Arial" panose="020B0604020202020204" pitchFamily="34" charset="0"/>
              </a:rPr>
              <a:t>uan </a:t>
            </a:r>
            <a:r>
              <a:rPr lang="en-US" sz="2800">
                <a:latin typeface="Arial" panose="020B0604020202020204" pitchFamily="34" charset="0"/>
                <a:cs typeface="Arial" panose="020B0604020202020204" pitchFamily="34" charset="0"/>
              </a:rPr>
              <a:t>sát hình </a:t>
            </a:r>
            <a:r>
              <a:rPr lang="en-US" sz="2800" smtClean="0">
                <a:latin typeface="Arial" panose="020B0604020202020204" pitchFamily="34" charset="0"/>
                <a:cs typeface="Arial" panose="020B0604020202020204" pitchFamily="34" charset="0"/>
              </a:rPr>
              <a:t>ảnh đại diện của các nhóm Thực vật, hoàn thiện yêu cầu trong Phiếu học tập:</a:t>
            </a:r>
            <a:endParaRPr lang="en-US" sz="280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93424375"/>
              </p:ext>
            </p:extLst>
          </p:nvPr>
        </p:nvGraphicFramePr>
        <p:xfrm>
          <a:off x="171792" y="2266600"/>
          <a:ext cx="8783783" cy="3916564"/>
        </p:xfrm>
        <a:graphic>
          <a:graphicData uri="http://schemas.openxmlformats.org/drawingml/2006/table">
            <a:tbl>
              <a:tblPr firstRow="1" firstCol="1" bandRow="1">
                <a:tableStyleId>{5940675A-B579-460E-94D1-54222C63F5DA}</a:tableStyleId>
              </a:tblPr>
              <a:tblGrid>
                <a:gridCol w="2052672"/>
                <a:gridCol w="1556724"/>
                <a:gridCol w="1658669"/>
                <a:gridCol w="1757859"/>
                <a:gridCol w="1757859"/>
              </a:tblGrid>
              <a:tr h="722492">
                <a:tc>
                  <a:txBody>
                    <a:bodyPr/>
                    <a:lstStyle/>
                    <a:p>
                      <a:pPr algn="ctr">
                        <a:lnSpc>
                          <a:spcPct val="115000"/>
                        </a:lnSpc>
                        <a:spcAft>
                          <a:spcPts val="0"/>
                        </a:spcAft>
                        <a:tabLst>
                          <a:tab pos="540385" algn="l"/>
                        </a:tabLst>
                      </a:pPr>
                      <a:r>
                        <a:rPr lang="en-US" sz="2800" b="1">
                          <a:solidFill>
                            <a:srgbClr val="0000FF"/>
                          </a:solidFill>
                          <a:effectLst/>
                        </a:rPr>
                        <a:t>Nội dung</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800" b="1">
                          <a:solidFill>
                            <a:srgbClr val="0000FF"/>
                          </a:solidFill>
                          <a:effectLst/>
                        </a:rPr>
                        <a:t>Rêu</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800" b="1">
                          <a:solidFill>
                            <a:srgbClr val="0000FF"/>
                          </a:solidFill>
                          <a:effectLst/>
                        </a:rPr>
                        <a:t>Dương xỉ</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800" b="1">
                          <a:solidFill>
                            <a:srgbClr val="0000FF"/>
                          </a:solidFill>
                          <a:effectLst/>
                        </a:rPr>
                        <a:t>Hạt trần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800" b="1">
                          <a:solidFill>
                            <a:srgbClr val="0000FF"/>
                          </a:solidFill>
                          <a:effectLst/>
                        </a:rPr>
                        <a:t>Hạt kín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722492">
                <a:tc>
                  <a:txBody>
                    <a:bodyPr/>
                    <a:lstStyle/>
                    <a:p>
                      <a:pPr algn="ctr">
                        <a:lnSpc>
                          <a:spcPct val="115000"/>
                        </a:lnSpc>
                        <a:spcAft>
                          <a:spcPts val="0"/>
                        </a:spcAft>
                        <a:tabLst>
                          <a:tab pos="540385" algn="l"/>
                        </a:tabLst>
                      </a:pPr>
                      <a:r>
                        <a:rPr lang="en-US" sz="2800" b="1">
                          <a:solidFill>
                            <a:srgbClr val="0000FF"/>
                          </a:solidFill>
                          <a:effectLst/>
                        </a:rPr>
                        <a:t>Môi trường sống</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1490124">
                <a:tc>
                  <a:txBody>
                    <a:bodyPr/>
                    <a:lstStyle/>
                    <a:p>
                      <a:pPr algn="ctr">
                        <a:lnSpc>
                          <a:spcPct val="115000"/>
                        </a:lnSpc>
                        <a:spcAft>
                          <a:spcPts val="0"/>
                        </a:spcAft>
                        <a:tabLst>
                          <a:tab pos="540385" algn="l"/>
                        </a:tabLst>
                      </a:pPr>
                      <a:r>
                        <a:rPr lang="en-US" sz="2800" b="1">
                          <a:solidFill>
                            <a:srgbClr val="0000FF"/>
                          </a:solidFill>
                          <a:effectLst/>
                        </a:rPr>
                        <a:t>Đặc điểm cấu tạo và sinh sản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722492">
                <a:tc>
                  <a:txBody>
                    <a:bodyPr/>
                    <a:lstStyle/>
                    <a:p>
                      <a:pPr algn="ctr">
                        <a:lnSpc>
                          <a:spcPct val="115000"/>
                        </a:lnSpc>
                        <a:spcAft>
                          <a:spcPts val="0"/>
                        </a:spcAft>
                        <a:tabLst>
                          <a:tab pos="540385" algn="l"/>
                        </a:tabLst>
                      </a:pPr>
                      <a:r>
                        <a:rPr lang="en-US" sz="2800" b="1">
                          <a:solidFill>
                            <a:srgbClr val="0000FF"/>
                          </a:solidFill>
                          <a:effectLst/>
                        </a:rPr>
                        <a:t>Đại diện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4" name="Rectangle 1"/>
          <p:cNvSpPr>
            <a:spLocks noChangeArrowheads="1"/>
          </p:cNvSpPr>
          <p:nvPr/>
        </p:nvSpPr>
        <p:spPr bwMode="auto">
          <a:xfrm>
            <a:off x="1918985" y="1652535"/>
            <a:ext cx="54168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altLang="en-US" sz="2400" b="1" i="0" u="none" strike="noStrike" cap="none" normalizeH="0" baseline="0" smtClean="0">
                <a:ln>
                  <a:noFill/>
                </a:ln>
                <a:solidFill>
                  <a:srgbClr val="0000FF"/>
                </a:solidFill>
                <a:effectLst/>
                <a:ea typeface="Arial" panose="020B0604020202020204" pitchFamily="34" charset="0"/>
              </a:rPr>
              <a:t>Bảng: Đặc điểm các nhóm Thực vật</a:t>
            </a:r>
            <a:endParaRPr kumimoji="0" lang="en-US" altLang="en-US" sz="3600" b="0" i="0" u="none" strike="noStrike" cap="none" normalizeH="0" baseline="0" smtClean="0">
              <a:ln>
                <a:noFill/>
              </a:ln>
              <a:solidFill>
                <a:srgbClr val="0000FF"/>
              </a:solidFill>
              <a:effectLst/>
            </a:endParaRPr>
          </a:p>
        </p:txBody>
      </p:sp>
    </p:spTree>
    <p:extLst>
      <p:ext uri="{BB962C8B-B14F-4D97-AF65-F5344CB8AC3E}">
        <p14:creationId xmlns:p14="http://schemas.microsoft.com/office/powerpoint/2010/main" val="4041168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638"/>
            <a:ext cx="8229600" cy="487362"/>
          </a:xfrm>
        </p:spPr>
        <p:txBody>
          <a:bodyPr>
            <a:noAutofit/>
          </a:bodyPr>
          <a:lstStyle/>
          <a:p>
            <a:r>
              <a:rPr lang="en-US" sz="3200" b="1" smtClean="0">
                <a:solidFill>
                  <a:srgbClr val="FF0000"/>
                </a:solidFill>
                <a:latin typeface="Arial" panose="020B0604020202020204" pitchFamily="34" charset="0"/>
                <a:cs typeface="Arial" panose="020B0604020202020204" pitchFamily="34" charset="0"/>
              </a:rPr>
              <a:t>Đại diện </a:t>
            </a:r>
            <a:r>
              <a:rPr lang="en-US" sz="3200" b="1">
                <a:solidFill>
                  <a:srgbClr val="FF0000"/>
                </a:solidFill>
                <a:latin typeface="Arial" panose="020B0604020202020204" pitchFamily="34" charset="0"/>
                <a:cs typeface="Arial" panose="020B0604020202020204" pitchFamily="34" charset="0"/>
              </a:rPr>
              <a:t>của các nhóm Thực vật</a:t>
            </a:r>
            <a:endParaRPr lang="en-US" sz="3200" b="1">
              <a:solidFill>
                <a:srgbClr val="FF0000"/>
              </a:solidFill>
            </a:endParaRPr>
          </a:p>
        </p:txBody>
      </p:sp>
      <p:pic>
        <p:nvPicPr>
          <p:cNvPr id="3074" name="Picture 2" descr="D:\MINH PHƯƠNG\Tài liệu dạy học 6\Video -hinh anh\Rêu.jpg"/>
          <p:cNvPicPr>
            <a:picLocks noChangeAspect="1" noChangeArrowheads="1"/>
          </p:cNvPicPr>
          <p:nvPr/>
        </p:nvPicPr>
        <p:blipFill rotWithShape="1">
          <a:blip r:embed="rId2">
            <a:extLst>
              <a:ext uri="{28A0092B-C50C-407E-A947-70E740481C1C}">
                <a14:useLocalDpi xmlns:a14="http://schemas.microsoft.com/office/drawing/2010/main" val="0"/>
              </a:ext>
            </a:extLst>
          </a:blip>
          <a:srcRect r="53580" b="18495"/>
          <a:stretch/>
        </p:blipFill>
        <p:spPr bwMode="auto">
          <a:xfrm>
            <a:off x="594607" y="3193221"/>
            <a:ext cx="2667000" cy="29492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uần 23: Môn Sinh khối 6:Tiết 45: Bài 38: Rêu và cây rê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83" y="749514"/>
            <a:ext cx="3094215" cy="22278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inh học 6 Bài 39: Quyết - Cây dương xỉ"/>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0250" y="3193221"/>
            <a:ext cx="2362200" cy="29492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vanphongchothue.vn/uploads/noidung/images/Cay%20duong%20x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751611"/>
            <a:ext cx="3048000" cy="239553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hư các giống dương xỉ. dương xỉ của rừng Vyatka sinh sản như thế nào - Bản  chất 2021"/>
          <p:cNvPicPr>
            <a:picLocks noChangeAspect="1" noChangeArrowheads="1"/>
          </p:cNvPicPr>
          <p:nvPr/>
        </p:nvPicPr>
        <p:blipFill rotWithShape="1">
          <a:blip r:embed="rId6">
            <a:extLst>
              <a:ext uri="{28A0092B-C50C-407E-A947-70E740481C1C}">
                <a14:useLocalDpi xmlns:a14="http://schemas.microsoft.com/office/drawing/2010/main" val="0"/>
              </a:ext>
            </a:extLst>
          </a:blip>
          <a:srcRect b="12284"/>
          <a:stretch/>
        </p:blipFill>
        <p:spPr bwMode="auto">
          <a:xfrm>
            <a:off x="6191600" y="3546775"/>
            <a:ext cx="2819400" cy="24079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16125" y="6195141"/>
            <a:ext cx="3886200"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Rêu- cây rêu tường</a:t>
            </a:r>
            <a:endParaRPr lang="en-US" sz="2400" b="1">
              <a:solidFill>
                <a:srgbClr val="0000FF"/>
              </a:solidFill>
              <a:latin typeface="Arial" panose="020B0604020202020204" pitchFamily="34" charset="0"/>
              <a:cs typeface="Arial" panose="020B0604020202020204" pitchFamily="34" charset="0"/>
            </a:endParaRPr>
          </a:p>
        </p:txBody>
      </p:sp>
      <p:sp>
        <p:nvSpPr>
          <p:cNvPr id="11" name="TextBox 10"/>
          <p:cNvSpPr txBox="1"/>
          <p:nvPr/>
        </p:nvSpPr>
        <p:spPr>
          <a:xfrm>
            <a:off x="4191000" y="6208384"/>
            <a:ext cx="5257800"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Cây dương xỉ và ổ túi bào tử</a:t>
            </a:r>
            <a:endParaRPr lang="en-US" sz="24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50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587</TotalTime>
  <Words>995</Words>
  <Application>Microsoft Office PowerPoint</Application>
  <PresentationFormat>On-screen Show (4:3)</PresentationFormat>
  <Paragraphs>184</Paragraphs>
  <Slides>29</Slides>
  <Notes>1</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Equity</vt:lpstr>
      <vt:lpstr>PHẦN 3. VẬT SỐNG BÀI 19. ĐA DẠNG THỰC VẬT</vt:lpstr>
      <vt:lpstr>PowerPoint Presentation</vt:lpstr>
      <vt:lpstr>PowerPoint Presentation</vt:lpstr>
      <vt:lpstr>PowerPoint Presentation</vt:lpstr>
      <vt:lpstr>MỘT SỐ THỰC VẬT</vt:lpstr>
      <vt:lpstr>I. CÁC NHÓM THỰC VẬT</vt:lpstr>
      <vt:lpstr>PowerPoint Presentation</vt:lpstr>
      <vt:lpstr>II. ĐẶC ĐIỂM CỦA CÁC NHÓM THỰC VẬT</vt:lpstr>
      <vt:lpstr>Đại diện của các nhóm Thực vật</vt:lpstr>
      <vt:lpstr>PowerPoint Presentation</vt:lpstr>
      <vt:lpstr>CƠ QUAN SINH SẢN CỦA CÂY THÔNG</vt:lpstr>
      <vt:lpstr>PowerPoint Presentation</vt:lpstr>
      <vt:lpstr>PowerPoint Presentation</vt:lpstr>
      <vt:lpstr>HỆ THỐNG MẠCH DẪN Ở GÂN LÁ CỦA CÂY HẠT KÍN</vt:lpstr>
      <vt:lpstr>PowerPoint Presentation</vt:lpstr>
      <vt:lpstr>PowerPoint Presentation</vt:lpstr>
      <vt:lpstr>PowerPoint Presentation</vt:lpstr>
      <vt:lpstr>PowerPoint Presentation</vt:lpstr>
      <vt:lpstr>MỘT SỐ CÂY HẠT TRẦN</vt:lpstr>
      <vt:lpstr>MỘT SỐ CÂY HẠT TRẦN</vt:lpstr>
      <vt:lpstr>MỘT SỐ CÂY HẠT TRẦN</vt:lpstr>
      <vt:lpstr>CÂY HẠT KÍN</vt:lpstr>
      <vt:lpstr>MỘT SỐ CÂY HẠT KÍN</vt:lpstr>
      <vt:lpstr>PowerPoint Presentation</vt:lpstr>
      <vt:lpstr>PowerPoint Presentation</vt:lpstr>
      <vt:lpstr>LUYỆN TẬP</vt:lpstr>
      <vt:lpstr>BẢNG 19.1- TR 123</vt:lpstr>
      <vt:lpstr>ĐÁP ÁN BẢNG 19.1</vt:lpstr>
      <vt:lpstr>VẬN DỤNG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7: ĐA DẠNG THẾ GIỚI SỐNG BÀI 9. THỰC HÀNH QUAN SÁT CÁC LOẠI NẤM</dc:title>
  <dc:creator>LaptopKT</dc:creator>
  <cp:lastModifiedBy>Admin</cp:lastModifiedBy>
  <cp:revision>349</cp:revision>
  <dcterms:created xsi:type="dcterms:W3CDTF">2021-04-17T13:36:47Z</dcterms:created>
  <dcterms:modified xsi:type="dcterms:W3CDTF">2023-12-11T02:08:15Z</dcterms:modified>
</cp:coreProperties>
</file>