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15" r:id="rId3"/>
    <p:sldMasterId id="2147483730" r:id="rId4"/>
    <p:sldMasterId id="2147483779" r:id="rId5"/>
  </p:sldMasterIdLst>
  <p:notesMasterIdLst>
    <p:notesMasterId r:id="rId21"/>
  </p:notesMasterIdLst>
  <p:sldIdLst>
    <p:sldId id="506" r:id="rId6"/>
    <p:sldId id="325" r:id="rId7"/>
    <p:sldId id="297" r:id="rId8"/>
    <p:sldId id="420" r:id="rId9"/>
    <p:sldId id="304" r:id="rId10"/>
    <p:sldId id="414" r:id="rId11"/>
    <p:sldId id="326" r:id="rId12"/>
    <p:sldId id="306" r:id="rId13"/>
    <p:sldId id="308" r:id="rId14"/>
    <p:sldId id="415" r:id="rId15"/>
    <p:sldId id="416" r:id="rId16"/>
    <p:sldId id="426" r:id="rId17"/>
    <p:sldId id="293" r:id="rId18"/>
    <p:sldId id="346" r:id="rId19"/>
    <p:sldId id="3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86EFFF"/>
    <a:srgbClr val="76E3FF"/>
    <a:srgbClr val="A3DBFF"/>
    <a:srgbClr val="215968"/>
    <a:srgbClr val="F7E4CD"/>
    <a:srgbClr val="4883CB"/>
    <a:srgbClr val="ED5565"/>
    <a:srgbClr val="F49398"/>
    <a:srgbClr val="A3A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3842" autoAdjust="0"/>
  </p:normalViewPr>
  <p:slideViewPr>
    <p:cSldViewPr snapToGrid="0">
      <p:cViewPr varScale="1">
        <p:scale>
          <a:sx n="68" d="100"/>
          <a:sy n="68" d="100"/>
        </p:scale>
        <p:origin x="6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28/11/2025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73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5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438038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6470523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897630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8617812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3653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95881251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2525121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6534823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4397250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7649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070733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039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28/11/2025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4216471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28/11/2025</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86480340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28/11/2025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2898163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59469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28/11/2025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31520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4993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82288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050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15478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2103399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8707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8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1320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183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804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35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5692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28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03256857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45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28/11/2025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559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a:t>Click to edit Master title style</a:t>
            </a:r>
            <a:endParaRPr lang="en-US" dirty="0"/>
          </a:p>
        </p:txBody>
      </p:sp>
    </p:spTree>
    <p:extLst>
      <p:ext uri="{BB962C8B-B14F-4D97-AF65-F5344CB8AC3E}">
        <p14:creationId xmlns:p14="http://schemas.microsoft.com/office/powerpoint/2010/main" val="1917529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FB99C5D-967B-49F0-8FAE-B3707F5FC772}" type="datetimeFigureOut">
              <a:rPr lang="en-US" smtClean="0"/>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579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99C5D-967B-49F0-8FAE-B3707F5FC772}" type="datetimeFigureOut">
              <a:rPr lang="en-US" smtClean="0"/>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691992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B99C5D-967B-49F0-8FAE-B3707F5FC772}" type="datetimeFigureOut">
              <a:rPr lang="en-US" smtClean="0"/>
              <a:t>28/11/2025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481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B99C5D-967B-49F0-8FAE-B3707F5FC772}" type="datetimeFigureOut">
              <a:rPr lang="en-US" smtClean="0"/>
              <a:t>28/11/2025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52E18-C37F-4C72-A1ED-A580558D164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70014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B99C5D-967B-49F0-8FAE-B3707F5FC772}" type="datetimeFigureOut">
              <a:rPr lang="en-US" smtClean="0"/>
              <a:t>28/11/2025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989767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99C5D-967B-49F0-8FAE-B3707F5FC772}" type="datetimeFigureOut">
              <a:rPr lang="en-US" smtClean="0"/>
              <a:t>28/11/2025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802367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28/11/2025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339267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65508576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28/11/2025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a:t>Click to edit Master title style</a:t>
            </a:r>
            <a:endParaRPr lang="en-US" dirty="0"/>
          </a:p>
        </p:txBody>
      </p:sp>
    </p:spTree>
    <p:extLst>
      <p:ext uri="{BB962C8B-B14F-4D97-AF65-F5344CB8AC3E}">
        <p14:creationId xmlns:p14="http://schemas.microsoft.com/office/powerpoint/2010/main" val="3256575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99C5D-967B-49F0-8FAE-B3707F5FC772}" type="datetimeFigureOut">
              <a:rPr lang="en-US" smtClean="0"/>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293274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28/11/2025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extLst>
      <p:ext uri="{BB962C8B-B14F-4D97-AF65-F5344CB8AC3E}">
        <p14:creationId xmlns:p14="http://schemas.microsoft.com/office/powerpoint/2010/main" val="1639541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8CC9AC-A1EF-4333-A5DF-7E79CB0B5149}" type="slidenum">
              <a:rPr lang="en-US" altLang="en-US"/>
              <a:pPr>
                <a:defRPr/>
              </a:pPr>
              <a:t>‹#›</a:t>
            </a:fld>
            <a:endParaRPr lang="en-US" altLang="en-US"/>
          </a:p>
        </p:txBody>
      </p:sp>
    </p:spTree>
    <p:extLst>
      <p:ext uri="{BB962C8B-B14F-4D97-AF65-F5344CB8AC3E}">
        <p14:creationId xmlns:p14="http://schemas.microsoft.com/office/powerpoint/2010/main" val="915036689"/>
      </p:ext>
    </p:extLst>
  </p:cSld>
  <p:clrMapOvr>
    <a:masterClrMapping/>
  </p:clrMapOvr>
  <p:transition>
    <p:checker/>
    <p:sndAc>
      <p:stSnd>
        <p:snd r:embed="rId1" name="chimes.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21D511-112B-BA3D-3404-AB9ACEBF6E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93C3D8-7DE5-2ABE-42A9-B89C2F3107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95741-8EB7-90C4-9951-EB8BF47A4460}"/>
              </a:ext>
            </a:extLst>
          </p:cNvPr>
          <p:cNvSpPr>
            <a:spLocks noGrp="1" noChangeArrowheads="1"/>
          </p:cNvSpPr>
          <p:nvPr>
            <p:ph type="sldNum" sz="quarter" idx="12"/>
          </p:nvPr>
        </p:nvSpPr>
        <p:spPr>
          <a:ln/>
        </p:spPr>
        <p:txBody>
          <a:bodyPr/>
          <a:lstStyle>
            <a:lvl1pPr>
              <a:defRPr/>
            </a:lvl1pPr>
          </a:lstStyle>
          <a:p>
            <a:pPr>
              <a:defRPr/>
            </a:pPr>
            <a:fld id="{1ED52E97-4F6C-4335-A2CE-4FBC97DC49FB}" type="slidenum">
              <a:rPr lang="en-US" altLang="en-US"/>
              <a:pPr>
                <a:defRPr/>
              </a:pPr>
              <a:t>‹#›</a:t>
            </a:fld>
            <a:endParaRPr lang="en-US" altLang="en-US"/>
          </a:p>
        </p:txBody>
      </p:sp>
    </p:spTree>
    <p:extLst>
      <p:ext uri="{BB962C8B-B14F-4D97-AF65-F5344CB8AC3E}">
        <p14:creationId xmlns:p14="http://schemas.microsoft.com/office/powerpoint/2010/main" val="247071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7156187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9308942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797243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28/11/2025</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2477238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image" Target="../media/image2.jpe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86966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54C858D-67E1-4845-9A02-8425F1C5CA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195476"/>
      </p:ext>
    </p:extLst>
  </p:cSld>
  <p:clrMap bg1="lt1" tx1="dk1" bg2="lt2" tx2="dk2" accent1="accent1" accent2="accent2" accent3="accent3" accent4="accent4" accent5="accent5" accent6="accent6" hlink="hlink" folHlink="folHlink"/>
  <p:sldLayoutIdLst>
    <p:sldLayoutId id="2147483716" r:id="rId1"/>
    <p:sldLayoutId id="2147483717"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388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fld id="{1FB99C5D-967B-49F0-8FAE-B3707F5FC772}" type="datetimeFigureOut">
              <a:rPr lang="en-US" smtClean="0"/>
              <a:t>28/11/2025</a:t>
            </a:fld>
            <a:endParaRPr lang="en-US"/>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fld id="{DEC52E18-C37F-4C72-A1ED-A580558D1645}" type="slidenum">
              <a:rPr lang="en-US" smtClean="0"/>
              <a:t>‹#›</a:t>
            </a:fld>
            <a:endParaRPr lang="en-US"/>
          </a:p>
        </p:txBody>
      </p:sp>
    </p:spTree>
    <p:extLst>
      <p:ext uri="{BB962C8B-B14F-4D97-AF65-F5344CB8AC3E}">
        <p14:creationId xmlns:p14="http://schemas.microsoft.com/office/powerpoint/2010/main" val="187006715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emf"/><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emf"/><Relationship Id="rId7" Type="http://schemas.openxmlformats.org/officeDocument/2006/relationships/image" Target="../media/image34.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0"/>
          <p:cNvSpPr>
            <a:spLocks noChangeArrowheads="1"/>
          </p:cNvSpPr>
          <p:nvPr/>
        </p:nvSpPr>
        <p:spPr bwMode="auto">
          <a:xfrm>
            <a:off x="1015999" y="1568597"/>
            <a:ext cx="10160000" cy="163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en-US" sz="3555" b="1" i="0" u="sng"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KHOA HỌC</a:t>
            </a:r>
          </a:p>
          <a:p>
            <a:pPr marL="0" marR="0" lvl="0" indent="0" algn="ctr" defTabSz="457200" rtl="0" eaLnBrk="1" fontAlgn="auto" latinLnBrk="0" hangingPunct="1">
              <a:lnSpc>
                <a:spcPct val="150000"/>
              </a:lnSpc>
              <a:spcBef>
                <a:spcPct val="0"/>
              </a:spcBef>
              <a:spcAft>
                <a:spcPts val="0"/>
              </a:spcAft>
              <a:buClrTx/>
              <a:buSzTx/>
              <a:buFontTx/>
              <a:buNone/>
              <a:tabLst/>
              <a:defRPr/>
            </a:pPr>
            <a:r>
              <a:rPr kumimoji="0" lang="en-US" altLang="en-US" sz="3555"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SỰ BIẾN ĐỔI HÓA HỌC CỦA CHẤT ( TIẾT 1)</a:t>
            </a:r>
          </a:p>
        </p:txBody>
      </p:sp>
    </p:spTree>
    <p:extLst>
      <p:ext uri="{BB962C8B-B14F-4D97-AF65-F5344CB8AC3E}">
        <p14:creationId xmlns:p14="http://schemas.microsoft.com/office/powerpoint/2010/main" val="3488781880"/>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FCFF-D790-2E48-183C-3793951CC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6F1AD-A431-6BA7-4E40-A07A8B280F9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109C9B6-907D-ADBA-E884-2923A720FFE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9290A3E5-DD62-34E6-5365-ADDA399444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223594" y="2900747"/>
            <a:ext cx="3062204" cy="3789593"/>
          </a:xfrm>
          <a:prstGeom prst="rect">
            <a:avLst/>
          </a:prstGeom>
        </p:spPr>
      </p:pic>
      <p:pic>
        <p:nvPicPr>
          <p:cNvPr id="6" name="图片 3">
            <a:extLst>
              <a:ext uri="{FF2B5EF4-FFF2-40B4-BE49-F238E27FC236}">
                <a16:creationId xmlns:a16="http://schemas.microsoft.com/office/drawing/2014/main" id="{31DBDCE9-16F0-1B5E-0D43-D1A3F96FFB8B}"/>
              </a:ext>
            </a:extLst>
          </p:cNvPr>
          <p:cNvPicPr>
            <a:picLocks noChangeAspect="1"/>
          </p:cNvPicPr>
          <p:nvPr/>
        </p:nvPicPr>
        <p:blipFill>
          <a:blip r:embed="rId5"/>
          <a:stretch>
            <a:fillRect/>
          </a:stretch>
        </p:blipFill>
        <p:spPr>
          <a:xfrm flipH="1">
            <a:off x="15557" y="1356863"/>
            <a:ext cx="11783960" cy="5222366"/>
          </a:xfrm>
          <a:prstGeom prst="rect">
            <a:avLst/>
          </a:prstGeom>
        </p:spPr>
      </p:pic>
      <p:sp>
        <p:nvSpPr>
          <p:cNvPr id="7" name="TextBox 6">
            <a:extLst>
              <a:ext uri="{FF2B5EF4-FFF2-40B4-BE49-F238E27FC236}">
                <a16:creationId xmlns:a16="http://schemas.microsoft.com/office/drawing/2014/main" id="{E9BD2A70-99F4-8D56-89C6-2D8D6A74CF92}"/>
              </a:ext>
            </a:extLst>
          </p:cNvPr>
          <p:cNvSpPr txBox="1"/>
          <p:nvPr/>
        </p:nvSpPr>
        <p:spPr>
          <a:xfrm flipH="1">
            <a:off x="1812114" y="3248021"/>
            <a:ext cx="8884529" cy="19389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000" b="1" i="1"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rPr>
              <a:t>   Sự biến đổi </a:t>
            </a:r>
            <a:r>
              <a:rPr lang="nl-NL" sz="4000" b="1" i="1" dirty="0">
                <a:solidFill>
                  <a:srgbClr val="FF0000"/>
                </a:solidFill>
                <a:latin typeface="Calibri Light"/>
                <a:ea typeface="Calibri" panose="020F0502020204030204" pitchFamily="34" charset="0"/>
                <a:cs typeface="Times New Roman" panose="02020603050405020304" pitchFamily="18" charset="0"/>
              </a:rPr>
              <a:t>hóa học của chất là làm thay đổi hoàn toàn bản chất của chất, chất bị thay đổi thành chất mới</a:t>
            </a:r>
            <a:r>
              <a:rPr kumimoji="0" lang="nl-NL" sz="4000" b="1" i="1"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endParaRPr>
          </a:p>
        </p:txBody>
      </p:sp>
      <p:sp>
        <p:nvSpPr>
          <p:cNvPr id="10" name="TextBox 6">
            <a:extLst>
              <a:ext uri="{FF2B5EF4-FFF2-40B4-BE49-F238E27FC236}">
                <a16:creationId xmlns:a16="http://schemas.microsoft.com/office/drawing/2014/main" id="{CC976217-14F3-9F19-2063-10A7CFC6DE50}"/>
              </a:ext>
            </a:extLst>
          </p:cNvPr>
          <p:cNvSpPr txBox="1"/>
          <p:nvPr/>
        </p:nvSpPr>
        <p:spPr>
          <a:xfrm flipH="1">
            <a:off x="1926568" y="1924582"/>
            <a:ext cx="8338864"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nl-NL" sz="4000" b="1" i="1" dirty="0">
                <a:solidFill>
                  <a:srgbClr val="002060"/>
                </a:solidFill>
                <a:latin typeface="Calibri Light"/>
                <a:ea typeface="Calibri" panose="020F0502020204030204" pitchFamily="34" charset="0"/>
                <a:cs typeface="Times New Roman" panose="02020603050405020304" pitchFamily="18" charset="0"/>
              </a:rPr>
              <a:t>   Qua 2 thí nghiệm trên, em hiểu thế nào là sự biến đổi hóa học của chất?</a:t>
            </a:r>
            <a:endParaRPr kumimoji="0" lang="en-US" sz="4000" b="1" i="0" u="none" strike="noStrike" kern="1200" cap="none" spc="0" normalizeH="0" baseline="0" noProof="0" dirty="0">
              <a:ln>
                <a:noFill/>
              </a:ln>
              <a:solidFill>
                <a:srgbClr val="002060"/>
              </a:solidFill>
              <a:effectLst/>
              <a:uLnTx/>
              <a:uFillTx/>
              <a:latin typeface="Calibri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370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C468-8348-9821-FDF6-C64EA5432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3488E-13E6-1A16-5882-1374A64F17B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240C13E-C3AE-9D15-4504-E3D0F02BFC5F}"/>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62F8FB1F-22E5-04BE-515D-D8E52FD1E0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223594" y="2900747"/>
            <a:ext cx="3062204" cy="3789593"/>
          </a:xfrm>
          <a:prstGeom prst="rect">
            <a:avLst/>
          </a:prstGeom>
        </p:spPr>
      </p:pic>
      <p:grpSp>
        <p:nvGrpSpPr>
          <p:cNvPr id="5" name="Group 4">
            <a:extLst>
              <a:ext uri="{FF2B5EF4-FFF2-40B4-BE49-F238E27FC236}">
                <a16:creationId xmlns:a16="http://schemas.microsoft.com/office/drawing/2014/main" id="{0A1A7E94-440B-EA9E-A83E-6477C15B9E22}"/>
              </a:ext>
            </a:extLst>
          </p:cNvPr>
          <p:cNvGrpSpPr/>
          <p:nvPr/>
        </p:nvGrpSpPr>
        <p:grpSpPr>
          <a:xfrm>
            <a:off x="80387" y="376056"/>
            <a:ext cx="12111613" cy="6481943"/>
            <a:chOff x="1055027" y="3095640"/>
            <a:chExt cx="11674564" cy="5520010"/>
          </a:xfrm>
        </p:grpSpPr>
        <p:pic>
          <p:nvPicPr>
            <p:cNvPr id="6" name="图片 3">
              <a:extLst>
                <a:ext uri="{FF2B5EF4-FFF2-40B4-BE49-F238E27FC236}">
                  <a16:creationId xmlns:a16="http://schemas.microsoft.com/office/drawing/2014/main" id="{FC016710-C072-C225-ABD1-4DBB9E94195E}"/>
                </a:ext>
              </a:extLst>
            </p:cNvPr>
            <p:cNvPicPr>
              <a:picLocks noChangeAspect="1"/>
            </p:cNvPicPr>
            <p:nvPr/>
          </p:nvPicPr>
          <p:blipFill>
            <a:blip r:embed="rId5"/>
            <a:stretch>
              <a:fillRect/>
            </a:stretch>
          </p:blipFill>
          <p:spPr>
            <a:xfrm flipH="1">
              <a:off x="1055027" y="3095640"/>
              <a:ext cx="11674564" cy="5520010"/>
            </a:xfrm>
            <a:prstGeom prst="rect">
              <a:avLst/>
            </a:prstGeom>
          </p:spPr>
        </p:pic>
        <p:sp>
          <p:nvSpPr>
            <p:cNvPr id="7" name="TextBox 6">
              <a:extLst>
                <a:ext uri="{FF2B5EF4-FFF2-40B4-BE49-F238E27FC236}">
                  <a16:creationId xmlns:a16="http://schemas.microsoft.com/office/drawing/2014/main" id="{3A0979EE-9261-041A-C99F-710E540916F6}"/>
                </a:ext>
              </a:extLst>
            </p:cNvPr>
            <p:cNvSpPr txBox="1"/>
            <p:nvPr/>
          </p:nvSpPr>
          <p:spPr>
            <a:xfrm flipH="1">
              <a:off x="2566004" y="3671354"/>
              <a:ext cx="8697808" cy="3643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1" u="none" strike="noStrike" kern="1200" cap="none" spc="0" normalizeH="0" baseline="0" noProof="0">
                  <a:ln>
                    <a:noFill/>
                  </a:ln>
                  <a:solidFill>
                    <a:srgbClr val="FF0000"/>
                  </a:solidFill>
                  <a:effectLst/>
                  <a:uLnTx/>
                  <a:uFillTx/>
                  <a:latin typeface="Calibri Light"/>
                  <a:ea typeface="Calibri" panose="020F0502020204030204" pitchFamily="34" charset="0"/>
                  <a:cs typeface="Times New Roman" panose="02020603050405020304" pitchFamily="18" charset="0"/>
                </a:rPr>
                <a:t>       Sự biến đổi từ chất này thành chất khác gọi là sự biến đổi hóa học. Sự </a:t>
              </a:r>
              <a:r>
                <a:rPr kumimoji="0" lang="nl-NL" sz="3400" b="1" i="1"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rPr>
                <a:t>biến đổi hóa học làm thay đổi hoàn toàn bản chất của chất, chất bị thay đổi thành chất mới. Trong cuộc sống hằng ngày có những biến đổi hóa học nhanh cần nhiệt như: pháo hoa, sự cháy của khí ga</a:t>
              </a:r>
              <a:r>
                <a:rPr kumimoji="0" lang="nl-NL" sz="3400" b="1" i="1" u="none" strike="noStrike" kern="1200" cap="none" spc="0" normalizeH="0" baseline="0" noProof="0">
                  <a:ln>
                    <a:noFill/>
                  </a:ln>
                  <a:solidFill>
                    <a:srgbClr val="FF0000"/>
                  </a:solidFill>
                  <a:effectLst/>
                  <a:uLnTx/>
                  <a:uFillTx/>
                  <a:latin typeface="Calibri Light"/>
                  <a:ea typeface="Calibri" panose="020F0502020204030204" pitchFamily="34" charset="0"/>
                  <a:cs typeface="Times New Roman" panose="02020603050405020304" pitchFamily="18" charset="0"/>
                </a:rPr>
                <a:t>,... cũng </a:t>
              </a:r>
              <a:r>
                <a:rPr kumimoji="0" lang="nl-NL" sz="3400" b="1" i="1"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rPr>
                <a:t>có biến đổi hóa học xảy ra âm thầm và không cần nhiệt như: sắt bị gỉ, lên men giấm hay lên men </a:t>
              </a:r>
              <a:r>
                <a:rPr kumimoji="0" lang="nl-NL" sz="3400" b="1" i="1" u="none" strike="noStrike" kern="1200" cap="none" spc="0" normalizeH="0" baseline="0" noProof="0">
                  <a:ln>
                    <a:noFill/>
                  </a:ln>
                  <a:solidFill>
                    <a:srgbClr val="FF0000"/>
                  </a:solidFill>
                  <a:effectLst/>
                  <a:uLnTx/>
                  <a:uFillTx/>
                  <a:latin typeface="Calibri Light"/>
                  <a:ea typeface="Calibri" panose="020F0502020204030204" pitchFamily="34" charset="0"/>
                  <a:cs typeface="Times New Roman" panose="02020603050405020304" pitchFamily="18" charset="0"/>
                </a:rPr>
                <a:t>rượu...</a:t>
              </a:r>
              <a:endParaRPr kumimoji="0" lang="en-US" sz="3400" b="1" i="0"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endParaRPr>
            </a:p>
          </p:txBody>
        </p:sp>
      </p:grpSp>
      <p:pic>
        <p:nvPicPr>
          <p:cNvPr id="8" name="Picture 12">
            <a:extLst>
              <a:ext uri="{FF2B5EF4-FFF2-40B4-BE49-F238E27FC236}">
                <a16:creationId xmlns:a16="http://schemas.microsoft.com/office/drawing/2014/main" id="{E51627EB-5208-BDA4-EAD1-3062A363F479}"/>
              </a:ext>
            </a:extLst>
          </p:cNvPr>
          <p:cNvPicPr>
            <a:picLocks noChangeAspect="1"/>
          </p:cNvPicPr>
          <p:nvPr/>
        </p:nvPicPr>
        <p:blipFill>
          <a:blip r:embed="rId6"/>
          <a:stretch>
            <a:fillRect/>
          </a:stretch>
        </p:blipFill>
        <p:spPr>
          <a:xfrm>
            <a:off x="3539409" y="-65352"/>
            <a:ext cx="4688230" cy="1658256"/>
          </a:xfrm>
          <a:prstGeom prst="rect">
            <a:avLst/>
          </a:prstGeom>
        </p:spPr>
      </p:pic>
    </p:spTree>
    <p:extLst>
      <p:ext uri="{BB962C8B-B14F-4D97-AF65-F5344CB8AC3E}">
        <p14:creationId xmlns:p14="http://schemas.microsoft.com/office/powerpoint/2010/main" val="239798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FCFF-D790-2E48-183C-3793951CC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6F1AD-A431-6BA7-4E40-A07A8B280F9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109C9B6-907D-ADBA-E884-2923A720FFE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9290A3E5-DD62-34E6-5365-ADDA399444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223594" y="2900747"/>
            <a:ext cx="3062204" cy="3789593"/>
          </a:xfrm>
          <a:prstGeom prst="rect">
            <a:avLst/>
          </a:prstGeom>
        </p:spPr>
      </p:pic>
      <p:pic>
        <p:nvPicPr>
          <p:cNvPr id="6" name="图片 3">
            <a:extLst>
              <a:ext uri="{FF2B5EF4-FFF2-40B4-BE49-F238E27FC236}">
                <a16:creationId xmlns:a16="http://schemas.microsoft.com/office/drawing/2014/main" id="{31DBDCE9-16F0-1B5E-0D43-D1A3F96FFB8B}"/>
              </a:ext>
            </a:extLst>
          </p:cNvPr>
          <p:cNvPicPr>
            <a:picLocks noChangeAspect="1"/>
          </p:cNvPicPr>
          <p:nvPr/>
        </p:nvPicPr>
        <p:blipFill>
          <a:blip r:embed="rId5"/>
          <a:stretch>
            <a:fillRect/>
          </a:stretch>
        </p:blipFill>
        <p:spPr>
          <a:xfrm flipH="1">
            <a:off x="15558" y="2555732"/>
            <a:ext cx="11783960" cy="3966988"/>
          </a:xfrm>
          <a:prstGeom prst="rect">
            <a:avLst/>
          </a:prstGeom>
        </p:spPr>
      </p:pic>
      <p:sp>
        <p:nvSpPr>
          <p:cNvPr id="7" name="TextBox 6">
            <a:extLst>
              <a:ext uri="{FF2B5EF4-FFF2-40B4-BE49-F238E27FC236}">
                <a16:creationId xmlns:a16="http://schemas.microsoft.com/office/drawing/2014/main" id="{E9BD2A70-99F4-8D56-89C6-2D8D6A74CF92}"/>
              </a:ext>
            </a:extLst>
          </p:cNvPr>
          <p:cNvSpPr txBox="1"/>
          <p:nvPr/>
        </p:nvSpPr>
        <p:spPr>
          <a:xfrm flipH="1">
            <a:off x="1653735" y="3914798"/>
            <a:ext cx="8884529" cy="10053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1"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rPr>
              <a:t>   Sự biến </a:t>
            </a:r>
            <a:r>
              <a:rPr kumimoji="0" lang="nl-NL" sz="4000" b="1" i="1" u="none" strike="noStrike" kern="1200" cap="none" spc="0" normalizeH="0" baseline="0" noProof="0">
                <a:ln>
                  <a:noFill/>
                </a:ln>
                <a:solidFill>
                  <a:srgbClr val="FF0000"/>
                </a:solidFill>
                <a:effectLst/>
                <a:uLnTx/>
                <a:uFillTx/>
                <a:latin typeface="Calibri Light"/>
                <a:ea typeface="Calibri" panose="020F0502020204030204" pitchFamily="34" charset="0"/>
                <a:cs typeface="Times New Roman" panose="02020603050405020304" pitchFamily="18" charset="0"/>
              </a:rPr>
              <a:t>đổi từ chất này thành chất khác gọi là sự biến đổi hóa học.</a:t>
            </a:r>
            <a:endParaRPr kumimoji="0" lang="en-US" sz="4000" b="1" i="0" u="none" strike="noStrike" kern="1200" cap="none" spc="0" normalizeH="0" baseline="0" noProof="0" dirty="0">
              <a:ln>
                <a:noFill/>
              </a:ln>
              <a:solidFill>
                <a:srgbClr val="FF0000"/>
              </a:solidFill>
              <a:effectLst/>
              <a:uLnTx/>
              <a:uFillTx/>
              <a:latin typeface="Calibri Light"/>
              <a:ea typeface="Calibri" panose="020F0502020204030204" pitchFamily="34" charset="0"/>
              <a:cs typeface="Times New Roman" panose="02020603050405020304" pitchFamily="18" charset="0"/>
            </a:endParaRPr>
          </a:p>
        </p:txBody>
      </p:sp>
      <p:sp>
        <p:nvSpPr>
          <p:cNvPr id="10" name="TextBox 6">
            <a:extLst>
              <a:ext uri="{FF2B5EF4-FFF2-40B4-BE49-F238E27FC236}">
                <a16:creationId xmlns:a16="http://schemas.microsoft.com/office/drawing/2014/main" id="{CC976217-14F3-9F19-2063-10A7CFC6DE50}"/>
              </a:ext>
            </a:extLst>
          </p:cNvPr>
          <p:cNvSpPr txBox="1"/>
          <p:nvPr/>
        </p:nvSpPr>
        <p:spPr>
          <a:xfrm flipH="1">
            <a:off x="1926567" y="3075057"/>
            <a:ext cx="83388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1" u="none" strike="noStrike" kern="1200" cap="none" spc="0" normalizeH="0" baseline="0" noProof="0">
                <a:ln>
                  <a:noFill/>
                </a:ln>
                <a:solidFill>
                  <a:srgbClr val="002060"/>
                </a:solidFill>
                <a:effectLst/>
                <a:uLnTx/>
                <a:uFillTx/>
                <a:latin typeface="Calibri Light"/>
                <a:ea typeface="Calibri" panose="020F0502020204030204" pitchFamily="34" charset="0"/>
                <a:cs typeface="Times New Roman" panose="02020603050405020304" pitchFamily="18" charset="0"/>
              </a:rPr>
              <a:t>   Sự</a:t>
            </a:r>
            <a:r>
              <a:rPr kumimoji="0" lang="nl-NL" sz="4000" b="1" i="1" u="none" strike="noStrike" kern="1200" cap="none" spc="0" normalizeH="0" noProof="0">
                <a:ln>
                  <a:noFill/>
                </a:ln>
                <a:solidFill>
                  <a:srgbClr val="002060"/>
                </a:solidFill>
                <a:effectLst/>
                <a:uLnTx/>
                <a:uFillTx/>
                <a:latin typeface="Calibri Light"/>
                <a:ea typeface="Calibri" panose="020F0502020204030204" pitchFamily="34" charset="0"/>
                <a:cs typeface="Times New Roman" panose="02020603050405020304" pitchFamily="18" charset="0"/>
              </a:rPr>
              <a:t> biến đổi hóa học là gì?</a:t>
            </a:r>
            <a:endParaRPr kumimoji="0" lang="en-US" sz="4000" b="1" i="0" u="none" strike="noStrike" kern="1200" cap="none" spc="0" normalizeH="0" baseline="0" noProof="0" dirty="0">
              <a:ln>
                <a:noFill/>
              </a:ln>
              <a:solidFill>
                <a:srgbClr val="002060"/>
              </a:solidFill>
              <a:effectLst/>
              <a:uLnTx/>
              <a:uFillTx/>
              <a:latin typeface="Calibri 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06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9D8D11E9-D2E4-2CFB-ECD4-88BBD8173B58}"/>
              </a:ext>
            </a:extLst>
          </p:cNvPr>
          <p:cNvPicPr>
            <a:picLocks noChangeAspect="1"/>
          </p:cNvPicPr>
          <p:nvPr/>
        </p:nvPicPr>
        <p:blipFill>
          <a:blip r:embed="rId3"/>
          <a:stretch>
            <a:fillRect/>
          </a:stretch>
        </p:blipFill>
        <p:spPr>
          <a:xfrm>
            <a:off x="1026736" y="875673"/>
            <a:ext cx="10138527" cy="2749534"/>
          </a:xfrm>
          <a:prstGeom prst="rect">
            <a:avLst/>
          </a:prstGeom>
        </p:spPr>
      </p:pic>
    </p:spTree>
    <p:extLst>
      <p:ext uri="{BB962C8B-B14F-4D97-AF65-F5344CB8AC3E}">
        <p14:creationId xmlns:p14="http://schemas.microsoft.com/office/powerpoint/2010/main" val="3652424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016000" y="778524"/>
            <a:ext cx="10261600" cy="575542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 Biến đổi vật lí.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 Biến đổi hóa học.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 Biến đổi sinh học.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D. Biến đổi quang học.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B7F90EFF-8D51-167B-A03E-C8EA058FAEBD}"/>
              </a:ext>
            </a:extLst>
          </p:cNvPr>
          <p:cNvSpPr/>
          <p:nvPr/>
        </p:nvSpPr>
        <p:spPr>
          <a:xfrm>
            <a:off x="914400" y="3916736"/>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015665" y="700321"/>
            <a:ext cx="10434320" cy="50783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4</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1015665" y="4262735"/>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3580284"/>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3"/>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987357"/>
              <a:ext cx="7852219" cy="2989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rPr>
                <a:t>1. BIẾN ĐỔI HOÁ HỌC</a:t>
              </a:r>
              <a:endParaRPr kumimoji="0" lang="en-US" sz="8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A43EEB5-884B-A2E4-1214-724E5843716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65467" y="3663561"/>
            <a:ext cx="886061" cy="1433334"/>
          </a:xfrm>
          <a:prstGeom prst="rect">
            <a:avLst/>
          </a:prstGeom>
        </p:spPr>
      </p:pic>
      <p:pic>
        <p:nvPicPr>
          <p:cNvPr id="6" name="Picture 2">
            <a:extLst>
              <a:ext uri="{FF2B5EF4-FFF2-40B4-BE49-F238E27FC236}">
                <a16:creationId xmlns:a16="http://schemas.microsoft.com/office/drawing/2014/main" id="{71FB22E7-3053-649A-9129-49F7FFAFDC90}"/>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7" name="วงรี 133">
            <a:extLst>
              <a:ext uri="{FF2B5EF4-FFF2-40B4-BE49-F238E27FC236}">
                <a16:creationId xmlns:a16="http://schemas.microsoft.com/office/drawing/2014/main" id="{A13CBAA2-3EE2-DF31-8471-0A8D13453CEA}"/>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 name="วงรี 134">
            <a:extLst>
              <a:ext uri="{FF2B5EF4-FFF2-40B4-BE49-F238E27FC236}">
                <a16:creationId xmlns:a16="http://schemas.microsoft.com/office/drawing/2014/main" id="{83FA76E0-C89A-03E7-BE07-F88BD22CE0DF}"/>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 name="วงรี 135">
            <a:extLst>
              <a:ext uri="{FF2B5EF4-FFF2-40B4-BE49-F238E27FC236}">
                <a16:creationId xmlns:a16="http://schemas.microsoft.com/office/drawing/2014/main" id="{61D3E9A8-8930-39BF-1928-87AA3A1A55EC}"/>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 name="วงรี 136">
            <a:extLst>
              <a:ext uri="{FF2B5EF4-FFF2-40B4-BE49-F238E27FC236}">
                <a16:creationId xmlns:a16="http://schemas.microsoft.com/office/drawing/2014/main" id="{CF6D3795-8161-64D0-0534-7D485050CECA}"/>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4" name="วงรี 133">
            <a:extLst>
              <a:ext uri="{FF2B5EF4-FFF2-40B4-BE49-F238E27FC236}">
                <a16:creationId xmlns:a16="http://schemas.microsoft.com/office/drawing/2014/main" id="{359685F9-E57B-AF7B-707E-75406324C86A}"/>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5" name="วงรี 134">
            <a:extLst>
              <a:ext uri="{FF2B5EF4-FFF2-40B4-BE49-F238E27FC236}">
                <a16:creationId xmlns:a16="http://schemas.microsoft.com/office/drawing/2014/main" id="{E0DEEC5D-F89F-7966-2168-6CF5B87CB39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6" name="วงรี 135">
            <a:extLst>
              <a:ext uri="{FF2B5EF4-FFF2-40B4-BE49-F238E27FC236}">
                <a16:creationId xmlns:a16="http://schemas.microsoft.com/office/drawing/2014/main" id="{B3039A53-F945-6758-368F-BBDC4386B46F}"/>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7" name="วงรี 136">
            <a:extLst>
              <a:ext uri="{FF2B5EF4-FFF2-40B4-BE49-F238E27FC236}">
                <a16:creationId xmlns:a16="http://schemas.microsoft.com/office/drawing/2014/main" id="{4A009BC2-0ACC-C17B-44BA-1AD916153308}"/>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33">
            <a:extLst>
              <a:ext uri="{FF2B5EF4-FFF2-40B4-BE49-F238E27FC236}">
                <a16:creationId xmlns:a16="http://schemas.microsoft.com/office/drawing/2014/main" id="{4CA1BBD3-8FCF-C099-C099-B50EACADF1D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วงรี 134">
            <a:extLst>
              <a:ext uri="{FF2B5EF4-FFF2-40B4-BE49-F238E27FC236}">
                <a16:creationId xmlns:a16="http://schemas.microsoft.com/office/drawing/2014/main" id="{C7EE11D1-72E8-7FD9-ACCA-19578D298029}"/>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0" name="วงรี 135">
            <a:extLst>
              <a:ext uri="{FF2B5EF4-FFF2-40B4-BE49-F238E27FC236}">
                <a16:creationId xmlns:a16="http://schemas.microsoft.com/office/drawing/2014/main" id="{E3EF9574-3EA2-B1A3-3BF1-C1941E963238}"/>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36">
            <a:extLst>
              <a:ext uri="{FF2B5EF4-FFF2-40B4-BE49-F238E27FC236}">
                <a16:creationId xmlns:a16="http://schemas.microsoft.com/office/drawing/2014/main" id="{E3294688-57CF-6478-7942-748C174B615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21163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515132" cy="1246414"/>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01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329427" y="558669"/>
            <a:ext cx="10537676"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2 và nhận xét về màu sắc, hình dạng mẩu giấy trước và sau khi đốt. Từ đó, hãy cho biết có sự biến đổi nào đó đã xảy ra.</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78146" y="342900"/>
            <a:ext cx="1438992" cy="1774920"/>
          </a:xfrm>
          <a:prstGeom prst="rect">
            <a:avLst/>
          </a:prstGeom>
        </p:spPr>
      </p:pic>
      <p:pic>
        <p:nvPicPr>
          <p:cNvPr id="9" name="Picture 8">
            <a:extLst>
              <a:ext uri="{FF2B5EF4-FFF2-40B4-BE49-F238E27FC236}">
                <a16:creationId xmlns:a16="http://schemas.microsoft.com/office/drawing/2014/main" id="{140641E0-441C-E892-6CE9-ABC5ED182C47}"/>
              </a:ext>
            </a:extLst>
          </p:cNvPr>
          <p:cNvPicPr>
            <a:picLocks noChangeAspect="1"/>
          </p:cNvPicPr>
          <p:nvPr/>
        </p:nvPicPr>
        <p:blipFill>
          <a:blip r:embed="rId5"/>
          <a:stretch>
            <a:fillRect/>
          </a:stretch>
        </p:blipFill>
        <p:spPr>
          <a:xfrm>
            <a:off x="2368322" y="2246538"/>
            <a:ext cx="6438221" cy="3627557"/>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3" name="Picture 12">
            <a:extLst>
              <a:ext uri="{FF2B5EF4-FFF2-40B4-BE49-F238E27FC236}">
                <a16:creationId xmlns:a16="http://schemas.microsoft.com/office/drawing/2014/main" id="{8E53663C-AB99-4F32-A8D6-317A40688F51}"/>
              </a:ext>
            </a:extLst>
          </p:cNvPr>
          <p:cNvPicPr>
            <a:picLocks noChangeAspect="1"/>
          </p:cNvPicPr>
          <p:nvPr/>
        </p:nvPicPr>
        <p:blipFill>
          <a:blip r:embed="rId3"/>
          <a:stretch>
            <a:fillRect/>
          </a:stretch>
        </p:blipFill>
        <p:spPr>
          <a:xfrm>
            <a:off x="0" y="0"/>
            <a:ext cx="12192000" cy="6858657"/>
          </a:xfrm>
          <a:prstGeom prst="rect">
            <a:avLst/>
          </a:prstGeom>
        </p:spPr>
      </p:pic>
      <p:grpSp>
        <p:nvGrpSpPr>
          <p:cNvPr id="14" name="Group 13">
            <a:extLst>
              <a:ext uri="{FF2B5EF4-FFF2-40B4-BE49-F238E27FC236}">
                <a16:creationId xmlns:a16="http://schemas.microsoft.com/office/drawing/2014/main" id="{62D97BAC-18FA-46D5-875E-26B2787CF4C7}"/>
              </a:ext>
            </a:extLst>
          </p:cNvPr>
          <p:cNvGrpSpPr/>
          <p:nvPr/>
        </p:nvGrpSpPr>
        <p:grpSpPr>
          <a:xfrm>
            <a:off x="350138" y="139863"/>
            <a:ext cx="11534660" cy="1583055"/>
            <a:chOff x="3718146" y="501031"/>
            <a:chExt cx="9147948" cy="1335334"/>
          </a:xfrm>
        </p:grpSpPr>
        <p:sp>
          <p:nvSpPr>
            <p:cNvPr id="15" name="Rectangle: Rounded Corners 14">
              <a:extLst>
                <a:ext uri="{FF2B5EF4-FFF2-40B4-BE49-F238E27FC236}">
                  <a16:creationId xmlns:a16="http://schemas.microsoft.com/office/drawing/2014/main" id="{DA785ABE-2CD4-49CC-ACF3-113DFE41A54E}"/>
                </a:ext>
              </a:extLst>
            </p:cNvPr>
            <p:cNvSpPr/>
            <p:nvPr/>
          </p:nvSpPr>
          <p:spPr>
            <a:xfrm>
              <a:off x="3718146" y="501031"/>
              <a:ext cx="9147948" cy="1335334"/>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747F6DA-1A75-4CE4-9469-AF12A0073D23}"/>
                </a:ext>
              </a:extLst>
            </p:cNvPr>
            <p:cNvSpPr txBox="1"/>
            <p:nvPr/>
          </p:nvSpPr>
          <p:spPr>
            <a:xfrm>
              <a:off x="4342517" y="807094"/>
              <a:ext cx="7758864" cy="878147"/>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5565"/>
                  </a:solidFill>
                  <a:effectLst/>
                  <a:uLnTx/>
                  <a:uFillTx/>
                  <a:latin typeface="Baskerville Old Face" panose="02020602080505020303" pitchFamily="18" charset="0"/>
                </a:rPr>
                <a:t>NHẬN XÉT</a:t>
              </a:r>
              <a:endParaRPr kumimoji="0" lang="en-US" sz="6000" b="1" i="0" u="none" strike="noStrike" kern="1200" cap="none" spc="0" normalizeH="0" baseline="0" noProof="0" dirty="0">
                <a:ln>
                  <a:noFill/>
                </a:ln>
                <a:solidFill>
                  <a:srgbClr val="002060"/>
                </a:solidFill>
                <a:effectLst/>
                <a:uLnTx/>
                <a:uFillTx/>
                <a:latin typeface="Baskerville Old Face" panose="02020602080505020303" pitchFamily="18" charset="0"/>
              </a:endParaRPr>
            </a:p>
          </p:txBody>
        </p:sp>
      </p:grpSp>
      <p:sp>
        <p:nvSpPr>
          <p:cNvPr id="20" name="Rectangle: Rounded Corners 19">
            <a:extLst>
              <a:ext uri="{FF2B5EF4-FFF2-40B4-BE49-F238E27FC236}">
                <a16:creationId xmlns:a16="http://schemas.microsoft.com/office/drawing/2014/main" id="{5D88EDB1-E96A-433F-9A67-4E19C40A004D}"/>
              </a:ext>
            </a:extLst>
          </p:cNvPr>
          <p:cNvSpPr/>
          <p:nvPr/>
        </p:nvSpPr>
        <p:spPr>
          <a:xfrm>
            <a:off x="350138" y="2008445"/>
            <a:ext cx="11534661" cy="4691942"/>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33" name="Picture 3">
            <a:extLst>
              <a:ext uri="{FF2B5EF4-FFF2-40B4-BE49-F238E27FC236}">
                <a16:creationId xmlns:a16="http://schemas.microsoft.com/office/drawing/2014/main" id="{B1810058-FBD2-45D0-A05C-9E41B30499B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14254" y="282077"/>
            <a:ext cx="1727608" cy="2275386"/>
          </a:xfrm>
          <a:prstGeom prst="rect">
            <a:avLst/>
          </a:prstGeom>
        </p:spPr>
      </p:pic>
      <p:graphicFrame>
        <p:nvGraphicFramePr>
          <p:cNvPr id="2" name="Table 1">
            <a:extLst>
              <a:ext uri="{FF2B5EF4-FFF2-40B4-BE49-F238E27FC236}">
                <a16:creationId xmlns:a16="http://schemas.microsoft.com/office/drawing/2014/main" id="{0EA57357-7BE7-DA70-44AD-B5E9324CB643}"/>
              </a:ext>
            </a:extLst>
          </p:cNvPr>
          <p:cNvGraphicFramePr>
            <a:graphicFrameLocks noGrp="1"/>
          </p:cNvGraphicFramePr>
          <p:nvPr>
            <p:extLst>
              <p:ext uri="{D42A27DB-BD31-4B8C-83A1-F6EECF244321}">
                <p14:modId xmlns:p14="http://schemas.microsoft.com/office/powerpoint/2010/main" val="1650155659"/>
              </p:ext>
            </p:extLst>
          </p:nvPr>
        </p:nvGraphicFramePr>
        <p:xfrm>
          <a:off x="880905" y="2751011"/>
          <a:ext cx="10835473" cy="2072882"/>
        </p:xfrm>
        <a:graphic>
          <a:graphicData uri="http://schemas.openxmlformats.org/drawingml/2006/table">
            <a:tbl>
              <a:tblPr firstRow="1" bandRow="1">
                <a:tableStyleId>{5C22544A-7EE6-4342-B048-85BDC9FD1C3A}</a:tableStyleId>
              </a:tblPr>
              <a:tblGrid>
                <a:gridCol w="2984361">
                  <a:extLst>
                    <a:ext uri="{9D8B030D-6E8A-4147-A177-3AD203B41FA5}">
                      <a16:colId xmlns:a16="http://schemas.microsoft.com/office/drawing/2014/main" val="2296739908"/>
                    </a:ext>
                  </a:extLst>
                </a:gridCol>
                <a:gridCol w="3072923">
                  <a:extLst>
                    <a:ext uri="{9D8B030D-6E8A-4147-A177-3AD203B41FA5}">
                      <a16:colId xmlns:a16="http://schemas.microsoft.com/office/drawing/2014/main" val="3762278270"/>
                    </a:ext>
                  </a:extLst>
                </a:gridCol>
                <a:gridCol w="4778189">
                  <a:extLst>
                    <a:ext uri="{9D8B030D-6E8A-4147-A177-3AD203B41FA5}">
                      <a16:colId xmlns:a16="http://schemas.microsoft.com/office/drawing/2014/main" val="1630550303"/>
                    </a:ext>
                  </a:extLst>
                </a:gridCol>
              </a:tblGrid>
              <a:tr h="370840">
                <a:tc>
                  <a:txBody>
                    <a:bodyPr/>
                    <a:lstStyle/>
                    <a:p>
                      <a:r>
                        <a:rPr lang="en-US" sz="3200" dirty="0" err="1"/>
                        <a:t>Quan</a:t>
                      </a:r>
                      <a:r>
                        <a:rPr lang="en-US" sz="3200" dirty="0"/>
                        <a:t> </a:t>
                      </a:r>
                      <a:r>
                        <a:rPr lang="en-US" sz="3200" dirty="0" err="1"/>
                        <a:t>sát</a:t>
                      </a:r>
                      <a:r>
                        <a:rPr lang="en-US" sz="3200" dirty="0"/>
                        <a:t> </a:t>
                      </a:r>
                      <a:r>
                        <a:rPr lang="en-US" sz="3200" dirty="0" err="1"/>
                        <a:t>tờ</a:t>
                      </a:r>
                      <a:r>
                        <a:rPr lang="en-US" sz="3200" dirty="0"/>
                        <a:t> </a:t>
                      </a:r>
                      <a:r>
                        <a:rPr lang="en-US" sz="3200" dirty="0" err="1"/>
                        <a:t>giấy</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3200">
                          <a:solidFill>
                            <a:schemeClr val="bg1"/>
                          </a:solidFill>
                        </a:rPr>
                        <a:t>Trước khi đốt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n-US" sz="3200"/>
                        <a:t>Sau khi đốt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740929785"/>
                  </a:ext>
                </a:extLst>
              </a:tr>
              <a:tr h="370840">
                <a:tc>
                  <a:txBody>
                    <a:bodyPr/>
                    <a:lstStyle/>
                    <a:p>
                      <a:r>
                        <a:rPr lang="en-US" sz="3200" b="1"/>
                        <a:t>Màu sắc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E3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E3FF"/>
                    </a:solidFill>
                  </a:tcPr>
                </a:tc>
                <a:extLst>
                  <a:ext uri="{0D108BD9-81ED-4DB2-BD59-A6C34878D82A}">
                    <a16:rowId xmlns:a16="http://schemas.microsoft.com/office/drawing/2014/main" val="498540880"/>
                  </a:ext>
                </a:extLst>
              </a:tr>
              <a:tr h="914642">
                <a:tc>
                  <a:txBody>
                    <a:bodyPr/>
                    <a:lstStyle/>
                    <a:p>
                      <a:r>
                        <a:rPr lang="en-US" sz="3200" b="1"/>
                        <a:t>Hình dạng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E3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E3FF"/>
                    </a:solidFill>
                  </a:tcPr>
                </a:tc>
                <a:extLst>
                  <a:ext uri="{0D108BD9-81ED-4DB2-BD59-A6C34878D82A}">
                    <a16:rowId xmlns:a16="http://schemas.microsoft.com/office/drawing/2014/main" val="3949907925"/>
                  </a:ext>
                </a:extLst>
              </a:tr>
            </a:tbl>
          </a:graphicData>
        </a:graphic>
      </p:graphicFrame>
      <p:sp>
        <p:nvSpPr>
          <p:cNvPr id="3" name="TextBox 2">
            <a:extLst>
              <a:ext uri="{FF2B5EF4-FFF2-40B4-BE49-F238E27FC236}">
                <a16:creationId xmlns:a16="http://schemas.microsoft.com/office/drawing/2014/main" id="{CDCD593C-B7AF-EAFD-E8AA-67A0DB68AB48}"/>
              </a:ext>
            </a:extLst>
          </p:cNvPr>
          <p:cNvSpPr txBox="1"/>
          <p:nvPr/>
        </p:nvSpPr>
        <p:spPr>
          <a:xfrm>
            <a:off x="4863402" y="3135087"/>
            <a:ext cx="1232598" cy="646331"/>
          </a:xfrm>
          <a:prstGeom prst="rect">
            <a:avLst/>
          </a:prstGeom>
          <a:noFill/>
        </p:spPr>
        <p:txBody>
          <a:bodyPr wrap="square" rtlCol="0">
            <a:spAutoFit/>
          </a:bodyPr>
          <a:lstStyle/>
          <a:p>
            <a:endParaRPr lang="en-US" sz="3600"/>
          </a:p>
        </p:txBody>
      </p:sp>
      <p:sp>
        <p:nvSpPr>
          <p:cNvPr id="4" name="TextBox 3">
            <a:extLst>
              <a:ext uri="{FF2B5EF4-FFF2-40B4-BE49-F238E27FC236}">
                <a16:creationId xmlns:a16="http://schemas.microsoft.com/office/drawing/2014/main" id="{1EB5ABA4-5BE6-E937-6A42-ABC43320F693}"/>
              </a:ext>
            </a:extLst>
          </p:cNvPr>
          <p:cNvSpPr txBox="1"/>
          <p:nvPr/>
        </p:nvSpPr>
        <p:spPr>
          <a:xfrm>
            <a:off x="7257671" y="3330166"/>
            <a:ext cx="2836401" cy="646331"/>
          </a:xfrm>
          <a:prstGeom prst="rect">
            <a:avLst/>
          </a:prstGeom>
          <a:noFill/>
        </p:spPr>
        <p:txBody>
          <a:bodyPr wrap="square" rtlCol="0">
            <a:spAutoFit/>
          </a:bodyPr>
          <a:lstStyle/>
          <a:p>
            <a:r>
              <a:rPr lang="en-US" sz="3600" b="1"/>
              <a:t>Màu đen</a:t>
            </a:r>
          </a:p>
        </p:txBody>
      </p:sp>
      <p:sp>
        <p:nvSpPr>
          <p:cNvPr id="5" name="TextBox 4">
            <a:extLst>
              <a:ext uri="{FF2B5EF4-FFF2-40B4-BE49-F238E27FC236}">
                <a16:creationId xmlns:a16="http://schemas.microsoft.com/office/drawing/2014/main" id="{3979F6E7-A11A-7088-1E3C-0A3E5AC383D7}"/>
              </a:ext>
            </a:extLst>
          </p:cNvPr>
          <p:cNvSpPr txBox="1"/>
          <p:nvPr/>
        </p:nvSpPr>
        <p:spPr>
          <a:xfrm>
            <a:off x="3878154" y="3338857"/>
            <a:ext cx="2296802" cy="584775"/>
          </a:xfrm>
          <a:prstGeom prst="rect">
            <a:avLst/>
          </a:prstGeom>
          <a:noFill/>
        </p:spPr>
        <p:txBody>
          <a:bodyPr wrap="square" rtlCol="0">
            <a:spAutoFit/>
          </a:bodyPr>
          <a:lstStyle/>
          <a:p>
            <a:r>
              <a:rPr lang="en-US" sz="3200" b="1"/>
              <a:t>Màu trắng</a:t>
            </a:r>
          </a:p>
        </p:txBody>
      </p:sp>
      <p:sp>
        <p:nvSpPr>
          <p:cNvPr id="6" name="TextBox 5">
            <a:extLst>
              <a:ext uri="{FF2B5EF4-FFF2-40B4-BE49-F238E27FC236}">
                <a16:creationId xmlns:a16="http://schemas.microsoft.com/office/drawing/2014/main" id="{C2C38CB2-0A75-D783-389E-E2E082AE2044}"/>
              </a:ext>
            </a:extLst>
          </p:cNvPr>
          <p:cNvSpPr txBox="1"/>
          <p:nvPr/>
        </p:nvSpPr>
        <p:spPr>
          <a:xfrm>
            <a:off x="3832692" y="3954131"/>
            <a:ext cx="3451192" cy="646331"/>
          </a:xfrm>
          <a:prstGeom prst="rect">
            <a:avLst/>
          </a:prstGeom>
          <a:noFill/>
        </p:spPr>
        <p:txBody>
          <a:bodyPr wrap="square" rtlCol="0">
            <a:spAutoFit/>
          </a:bodyPr>
          <a:lstStyle/>
          <a:p>
            <a:r>
              <a:rPr lang="en-US" sz="3600" b="1" dirty="0" err="1"/>
              <a:t>Hình</a:t>
            </a:r>
            <a:r>
              <a:rPr lang="en-US" sz="3600" b="1" dirty="0"/>
              <a:t> </a:t>
            </a:r>
            <a:r>
              <a:rPr lang="en-US" sz="3200" b="1" dirty="0" err="1"/>
              <a:t>chữ</a:t>
            </a:r>
            <a:r>
              <a:rPr lang="en-US" sz="3600" b="1" dirty="0"/>
              <a:t> </a:t>
            </a:r>
            <a:r>
              <a:rPr lang="en-US" sz="3600" b="1" dirty="0" err="1"/>
              <a:t>nhật</a:t>
            </a:r>
            <a:endParaRPr lang="en-US" sz="3600" b="1" dirty="0"/>
          </a:p>
        </p:txBody>
      </p:sp>
      <p:sp>
        <p:nvSpPr>
          <p:cNvPr id="7" name="TextBox 6">
            <a:extLst>
              <a:ext uri="{FF2B5EF4-FFF2-40B4-BE49-F238E27FC236}">
                <a16:creationId xmlns:a16="http://schemas.microsoft.com/office/drawing/2014/main" id="{524FD97D-0A7F-70C6-FCCC-67A3CA353F3D}"/>
              </a:ext>
            </a:extLst>
          </p:cNvPr>
          <p:cNvSpPr txBox="1"/>
          <p:nvPr/>
        </p:nvSpPr>
        <p:spPr>
          <a:xfrm>
            <a:off x="7235518" y="3831238"/>
            <a:ext cx="4330135" cy="1077218"/>
          </a:xfrm>
          <a:prstGeom prst="rect">
            <a:avLst/>
          </a:prstGeom>
          <a:noFill/>
        </p:spPr>
        <p:txBody>
          <a:bodyPr wrap="square" rtlCol="0">
            <a:spAutoFit/>
          </a:bodyPr>
          <a:lstStyle/>
          <a:p>
            <a:r>
              <a:rPr lang="en-US" sz="3200" b="1" dirty="0" err="1"/>
              <a:t>Không</a:t>
            </a:r>
            <a:r>
              <a:rPr lang="en-US" sz="3200" b="1" dirty="0"/>
              <a:t> </a:t>
            </a:r>
            <a:r>
              <a:rPr lang="en-US" sz="3200" b="1" dirty="0" err="1"/>
              <a:t>có</a:t>
            </a:r>
            <a:r>
              <a:rPr lang="en-US" sz="3200" b="1" dirty="0"/>
              <a:t> </a:t>
            </a:r>
            <a:r>
              <a:rPr lang="en-US" sz="3200" b="1" dirty="0" err="1"/>
              <a:t>hình</a:t>
            </a:r>
            <a:r>
              <a:rPr lang="en-US" sz="3200" b="1" dirty="0"/>
              <a:t> </a:t>
            </a:r>
            <a:r>
              <a:rPr lang="en-US" sz="3200" b="1" dirty="0" err="1"/>
              <a:t>dạng</a:t>
            </a:r>
            <a:r>
              <a:rPr lang="en-US" sz="3200" b="1" dirty="0"/>
              <a:t> </a:t>
            </a:r>
            <a:r>
              <a:rPr lang="en-US" sz="3200" b="1" dirty="0" err="1"/>
              <a:t>xác</a:t>
            </a:r>
            <a:r>
              <a:rPr lang="en-US" sz="3200" b="1" dirty="0"/>
              <a:t> </a:t>
            </a:r>
            <a:r>
              <a:rPr lang="en-US" sz="3200" b="1" dirty="0" err="1"/>
              <a:t>định</a:t>
            </a:r>
            <a:endParaRPr lang="en-US" sz="3200" b="1" dirty="0"/>
          </a:p>
        </p:txBody>
      </p:sp>
    </p:spTree>
    <p:extLst>
      <p:ext uri="{BB962C8B-B14F-4D97-AF65-F5344CB8AC3E}">
        <p14:creationId xmlns:p14="http://schemas.microsoft.com/office/powerpoint/2010/main" val="223900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621184"/>
              <a:ext cx="7413802" cy="1505893"/>
            </a:xfrm>
            <a:prstGeom prst="rect">
              <a:avLst/>
            </a:prstGeom>
            <a:noFill/>
          </p:spPr>
          <p:txBody>
            <a:bodyPr wrap="square" lIns="0" tIns="0" rIns="0" bIns="0" rtlCol="0">
              <a:spAutoFit/>
            </a:bodyPr>
            <a:lstStyle/>
            <a:p>
              <a:pPr algn="just">
                <a:defRPr/>
              </a:pPr>
              <a:r>
                <a:rPr lang="en-US" sz="4000" b="1" dirty="0">
                  <a:solidFill>
                    <a:srgbClr val="002060"/>
                  </a:solidFill>
                  <a:latin typeface="Calibri"/>
                </a:rPr>
                <a:t>Ban </a:t>
              </a:r>
              <a:r>
                <a:rPr lang="en-US" sz="4000" b="1" dirty="0" err="1">
                  <a:solidFill>
                    <a:srgbClr val="002060"/>
                  </a:solidFill>
                  <a:latin typeface="Calibri"/>
                </a:rPr>
                <a:t>đầu</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trắng</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chữ</a:t>
              </a:r>
              <a:r>
                <a:rPr lang="en-US" sz="4000" dirty="0">
                  <a:solidFill>
                    <a:srgbClr val="002060"/>
                  </a:solidFill>
                  <a:latin typeface="Calibri"/>
                </a:rPr>
                <a:t> </a:t>
              </a:r>
              <a:r>
                <a:rPr lang="en-US" sz="4000" dirty="0" err="1">
                  <a:solidFill>
                    <a:srgbClr val="002060"/>
                  </a:solidFill>
                  <a:latin typeface="Calibri"/>
                </a:rPr>
                <a:t>nhật</a:t>
              </a:r>
              <a:r>
                <a:rPr lang="en-US" sz="4000" dirty="0">
                  <a:solidFill>
                    <a:srgbClr val="002060"/>
                  </a:solidFill>
                  <a:latin typeface="Calibri"/>
                </a:rPr>
                <a:t>; </a:t>
              </a:r>
              <a:r>
                <a:rPr lang="en-US" sz="4000" b="1" dirty="0">
                  <a:solidFill>
                    <a:srgbClr val="002060"/>
                  </a:solidFill>
                  <a:latin typeface="Calibri"/>
                </a:rPr>
                <a:t>Sau </a:t>
              </a:r>
              <a:r>
                <a:rPr lang="en-US" sz="4000" b="1" dirty="0" err="1">
                  <a:solidFill>
                    <a:srgbClr val="002060"/>
                  </a:solidFill>
                  <a:latin typeface="Calibri"/>
                </a:rPr>
                <a:t>khi</a:t>
              </a:r>
              <a:r>
                <a:rPr lang="en-US" sz="4000" b="1" dirty="0">
                  <a:solidFill>
                    <a:srgbClr val="002060"/>
                  </a:solidFill>
                  <a:latin typeface="Calibri"/>
                </a:rPr>
                <a:t> </a:t>
              </a:r>
              <a:r>
                <a:rPr lang="en-US" sz="4000" b="1" dirty="0" err="1">
                  <a:solidFill>
                    <a:srgbClr val="002060"/>
                  </a:solidFill>
                  <a:latin typeface="Calibri"/>
                </a:rPr>
                <a:t>đốt</a:t>
              </a:r>
              <a:r>
                <a:rPr lang="en-US" sz="4000" b="1" dirty="0">
                  <a:solidFill>
                    <a:srgbClr val="002060"/>
                  </a:solidFill>
                  <a:latin typeface="Calibri"/>
                </a:rPr>
                <a:t> </a:t>
              </a:r>
              <a:r>
                <a:rPr lang="en-US" sz="4000" b="1" dirty="0" err="1">
                  <a:solidFill>
                    <a:srgbClr val="002060"/>
                  </a:solidFill>
                  <a:latin typeface="Calibri"/>
                </a:rPr>
                <a:t>cháy</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đen</a:t>
              </a:r>
              <a:r>
                <a:rPr lang="en-US" sz="4000" dirty="0">
                  <a:solidFill>
                    <a:srgbClr val="002060"/>
                  </a:solidFill>
                  <a:latin typeface="Calibri"/>
                </a:rPr>
                <a:t>, </a:t>
              </a:r>
              <a:r>
                <a:rPr lang="en-US" sz="4000" dirty="0" err="1">
                  <a:solidFill>
                    <a:srgbClr val="002060"/>
                  </a:solidFill>
                  <a:latin typeface="Calibri"/>
                </a:rPr>
                <a:t>không</a:t>
              </a:r>
              <a:r>
                <a:rPr lang="en-US" sz="4000" dirty="0">
                  <a:solidFill>
                    <a:srgbClr val="002060"/>
                  </a:solidFill>
                  <a:latin typeface="Calibri"/>
                </a:rPr>
                <a:t> </a:t>
              </a:r>
              <a:r>
                <a:rPr lang="en-US" sz="4000" dirty="0" err="1">
                  <a:solidFill>
                    <a:srgbClr val="002060"/>
                  </a:solidFill>
                  <a:latin typeface="Calibri"/>
                </a:rPr>
                <a:t>có</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dạng</a:t>
              </a:r>
              <a:r>
                <a:rPr lang="en-US" sz="4000" dirty="0">
                  <a:solidFill>
                    <a:srgbClr val="002060"/>
                  </a:solidFill>
                  <a:latin typeface="Calibri"/>
                </a:rPr>
                <a:t> </a:t>
              </a:r>
              <a:r>
                <a:rPr lang="en-US" sz="4000" dirty="0" err="1">
                  <a:solidFill>
                    <a:srgbClr val="002060"/>
                  </a:solidFill>
                  <a:latin typeface="Calibri"/>
                </a:rPr>
                <a:t>xác</a:t>
              </a:r>
              <a:r>
                <a:rPr lang="en-US" sz="4000" dirty="0">
                  <a:solidFill>
                    <a:srgbClr val="002060"/>
                  </a:solidFill>
                  <a:latin typeface="Calibri"/>
                </a:rPr>
                <a:t> </a:t>
              </a:r>
              <a:r>
                <a:rPr lang="en-US" sz="4000" dirty="0" err="1">
                  <a:solidFill>
                    <a:srgbClr val="002060"/>
                  </a:solidFill>
                  <a:latin typeface="Calibri"/>
                </a:rPr>
                <a:t>định</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đã</a:t>
              </a:r>
              <a:r>
                <a:rPr lang="en-US" sz="4000" b="1" dirty="0">
                  <a:solidFill>
                    <a:srgbClr val="002060"/>
                  </a:solidFill>
                  <a:latin typeface="Calibri"/>
                </a:rPr>
                <a:t> </a:t>
              </a:r>
              <a:r>
                <a:rPr lang="en-US" sz="4000" b="1" dirty="0" err="1">
                  <a:solidFill>
                    <a:srgbClr val="002060"/>
                  </a:solidFill>
                  <a:latin typeface="Calibri"/>
                </a:rPr>
                <a:t>xảy</a:t>
              </a:r>
              <a:r>
                <a:rPr lang="en-US" sz="4000" b="1" dirty="0">
                  <a:solidFill>
                    <a:srgbClr val="002060"/>
                  </a:solidFill>
                  <a:latin typeface="Calibri"/>
                </a:rPr>
                <a:t> </a:t>
              </a:r>
              <a:r>
                <a:rPr lang="en-US" sz="4000" b="1" dirty="0" err="1">
                  <a:solidFill>
                    <a:srgbClr val="002060"/>
                  </a:solidFill>
                  <a:latin typeface="Calibri"/>
                </a:rPr>
                <a:t>ra.</a:t>
              </a:r>
              <a:r>
                <a:rPr lang="en-US" sz="4000" b="1" dirty="0">
                  <a:solidFill>
                    <a:srgbClr val="002060"/>
                  </a:solidFill>
                  <a:latin typeface="Calibri"/>
                </a:rPr>
                <a:t> </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3"/>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08C8-6B5E-B826-F874-4BA8B6A71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84518-1ED1-9B8A-C613-378BAFA67E7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768BD97-7CDB-629E-3810-B3D6C45A9FAF}"/>
              </a:ext>
            </a:extLst>
          </p:cNvPr>
          <p:cNvPicPr>
            <a:picLocks noChangeAspect="1"/>
          </p:cNvPicPr>
          <p:nvPr/>
        </p:nvPicPr>
        <p:blipFill>
          <a:blip r:embed="rId2"/>
          <a:stretch>
            <a:fillRect/>
          </a:stretch>
        </p:blipFill>
        <p:spPr>
          <a:xfrm>
            <a:off x="319191" y="-501071"/>
            <a:ext cx="12192000" cy="6858657"/>
          </a:xfrm>
          <a:prstGeom prst="rect">
            <a:avLst/>
          </a:prstGeom>
        </p:spPr>
      </p:pic>
      <p:pic>
        <p:nvPicPr>
          <p:cNvPr id="4" name="Picture 3">
            <a:extLst>
              <a:ext uri="{FF2B5EF4-FFF2-40B4-BE49-F238E27FC236}">
                <a16:creationId xmlns:a16="http://schemas.microsoft.com/office/drawing/2014/main" id="{CCF89555-B29C-9D2D-4E89-96B9257B34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D6F64D29-8819-22CD-109F-CE5AFA7C9F7E}"/>
              </a:ext>
            </a:extLst>
          </p:cNvPr>
          <p:cNvGrpSpPr/>
          <p:nvPr/>
        </p:nvGrpSpPr>
        <p:grpSpPr>
          <a:xfrm>
            <a:off x="959999" y="240075"/>
            <a:ext cx="10912809" cy="2997200"/>
            <a:chOff x="3270674" y="-883209"/>
            <a:chExt cx="7905086" cy="1833092"/>
          </a:xfrm>
        </p:grpSpPr>
        <p:sp>
          <p:nvSpPr>
            <p:cNvPr id="6" name="Rectangle: Rounded Corners 5">
              <a:extLst>
                <a:ext uri="{FF2B5EF4-FFF2-40B4-BE49-F238E27FC236}">
                  <a16:creationId xmlns:a16="http://schemas.microsoft.com/office/drawing/2014/main" id="{4B348154-1717-08EB-1D76-66B5898A07FB}"/>
                </a:ext>
              </a:extLst>
            </p:cNvPr>
            <p:cNvSpPr/>
            <p:nvPr/>
          </p:nvSpPr>
          <p:spPr>
            <a:xfrm>
              <a:off x="3270674" y="-883209"/>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C86A2AED-DEE9-918E-2796-AEA828D12525}"/>
                </a:ext>
              </a:extLst>
            </p:cNvPr>
            <p:cNvSpPr txBox="1"/>
            <p:nvPr/>
          </p:nvSpPr>
          <p:spPr>
            <a:xfrm>
              <a:off x="3619306" y="-659744"/>
              <a:ext cx="7413802" cy="37647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Biến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đổi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hóa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xảy</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ra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grpSp>
      <p:sp>
        <p:nvSpPr>
          <p:cNvPr id="7" name="TextBox 8">
            <a:extLst>
              <a:ext uri="{FF2B5EF4-FFF2-40B4-BE49-F238E27FC236}">
                <a16:creationId xmlns:a16="http://schemas.microsoft.com/office/drawing/2014/main" id="{A24D4F21-0707-1FAC-5EA0-3018553A48E2}"/>
              </a:ext>
            </a:extLst>
          </p:cNvPr>
          <p:cNvSpPr txBox="1"/>
          <p:nvPr/>
        </p:nvSpPr>
        <p:spPr>
          <a:xfrm>
            <a:off x="1441279" y="1395633"/>
            <a:ext cx="9680067"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mn-ea"/>
                <a:cs typeface="+mn-cs"/>
              </a:rPr>
              <a:t>Biến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đổi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hóa</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học</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xảy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ra</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khi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có</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sự</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tạo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thành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chất</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mới</a:t>
            </a:r>
            <a:r>
              <a:rPr kumimoji="0" lang="en-US" sz="4000" b="1" i="0" u="none" strike="noStrike" kern="1200" cap="none" spc="0" normalizeH="0" baseline="0" noProof="0" dirty="0">
                <a:ln>
                  <a:noFill/>
                </a:ln>
                <a:solidFill>
                  <a:srgbClr val="FF0000"/>
                </a:solidFill>
                <a:effectLst/>
                <a:uLnTx/>
                <a:uFillTx/>
                <a:latin typeface="Calibri"/>
                <a:ea typeface="+mn-ea"/>
                <a:cs typeface="+mn-cs"/>
              </a:rPr>
              <a:t>.</a:t>
            </a:r>
          </a:p>
        </p:txBody>
      </p:sp>
      <p:grpSp>
        <p:nvGrpSpPr>
          <p:cNvPr id="12" name="Group 4">
            <a:extLst>
              <a:ext uri="{FF2B5EF4-FFF2-40B4-BE49-F238E27FC236}">
                <a16:creationId xmlns:a16="http://schemas.microsoft.com/office/drawing/2014/main" id="{51121A14-9D36-8CFB-863F-1664AA132A90}"/>
              </a:ext>
            </a:extLst>
          </p:cNvPr>
          <p:cNvGrpSpPr/>
          <p:nvPr/>
        </p:nvGrpSpPr>
        <p:grpSpPr>
          <a:xfrm>
            <a:off x="949266" y="3379771"/>
            <a:ext cx="10923542" cy="2997200"/>
            <a:chOff x="3270674" y="-883209"/>
            <a:chExt cx="7905086" cy="1833092"/>
          </a:xfrm>
        </p:grpSpPr>
        <p:sp>
          <p:nvSpPr>
            <p:cNvPr id="14" name="Rectangle: Rounded Corners 5">
              <a:extLst>
                <a:ext uri="{FF2B5EF4-FFF2-40B4-BE49-F238E27FC236}">
                  <a16:creationId xmlns:a16="http://schemas.microsoft.com/office/drawing/2014/main" id="{64EBE60E-9910-9D84-2918-797D8F5A94D3}"/>
                </a:ext>
              </a:extLst>
            </p:cNvPr>
            <p:cNvSpPr/>
            <p:nvPr/>
          </p:nvSpPr>
          <p:spPr>
            <a:xfrm>
              <a:off x="3270674" y="-883209"/>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5" name="TextBox 8">
              <a:extLst>
                <a:ext uri="{FF2B5EF4-FFF2-40B4-BE49-F238E27FC236}">
                  <a16:creationId xmlns:a16="http://schemas.microsoft.com/office/drawing/2014/main" id="{447DD605-1D70-3351-1C93-BA40D0CC63E7}"/>
                </a:ext>
              </a:extLst>
            </p:cNvPr>
            <p:cNvSpPr txBox="1"/>
            <p:nvPr/>
          </p:nvSpPr>
          <p:spPr>
            <a:xfrm>
              <a:off x="3619447" y="-750361"/>
              <a:ext cx="7413802" cy="7529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thể</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nhận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biết</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sự</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biến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đổi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hóa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nhờ</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vào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đâu</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grpSp>
      <p:sp>
        <p:nvSpPr>
          <p:cNvPr id="16" name="TextBox 8">
            <a:extLst>
              <a:ext uri="{FF2B5EF4-FFF2-40B4-BE49-F238E27FC236}">
                <a16:creationId xmlns:a16="http://schemas.microsoft.com/office/drawing/2014/main" id="{E6797575-EFC3-37D0-FF94-1D55856E2FC7}"/>
              </a:ext>
            </a:extLst>
          </p:cNvPr>
          <p:cNvSpPr txBox="1"/>
          <p:nvPr/>
        </p:nvSpPr>
        <p:spPr>
          <a:xfrm>
            <a:off x="1441279" y="4878371"/>
            <a:ext cx="10234601"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mn-ea"/>
                <a:cs typeface="+mn-cs"/>
              </a:rPr>
              <a:t>Có</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thể</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nhận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biết</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sự</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biến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đổi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hóa</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học</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nhờ</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vào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sự</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thay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đổi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tính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chất</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của</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chất</a:t>
            </a:r>
            <a:r>
              <a:rPr kumimoji="0" lang="en-US" sz="4000" b="1" i="0" u="none" strike="noStrike" kern="1200" cap="none" spc="0" normalizeH="0" baseline="0" noProof="0" dirty="0">
                <a:ln>
                  <a:noFill/>
                </a:ln>
                <a:solidFill>
                  <a:srgbClr val="FF0000"/>
                </a:solidFill>
                <a:effectLst/>
                <a:uLnTx/>
                <a:uFillTx/>
                <a:latin typeface="Calibri"/>
                <a:ea typeface="+mn-ea"/>
                <a:cs typeface="+mn-cs"/>
              </a:rPr>
              <a:t>.</a:t>
            </a:r>
          </a:p>
        </p:txBody>
      </p:sp>
      <p:grpSp>
        <p:nvGrpSpPr>
          <p:cNvPr id="8" name="Group 7">
            <a:extLst>
              <a:ext uri="{FF2B5EF4-FFF2-40B4-BE49-F238E27FC236}">
                <a16:creationId xmlns:a16="http://schemas.microsoft.com/office/drawing/2014/main" id="{1EAFDC1C-1D89-922B-CE14-09FEE5C20AB2}"/>
              </a:ext>
            </a:extLst>
          </p:cNvPr>
          <p:cNvGrpSpPr/>
          <p:nvPr/>
        </p:nvGrpSpPr>
        <p:grpSpPr>
          <a:xfrm>
            <a:off x="949266" y="273965"/>
            <a:ext cx="10912809" cy="2997200"/>
            <a:chOff x="3270674" y="-883209"/>
            <a:chExt cx="7905086" cy="1833092"/>
          </a:xfrm>
        </p:grpSpPr>
        <p:sp>
          <p:nvSpPr>
            <p:cNvPr id="10" name="Rectangle: Rounded Corners 9">
              <a:extLst>
                <a:ext uri="{FF2B5EF4-FFF2-40B4-BE49-F238E27FC236}">
                  <a16:creationId xmlns:a16="http://schemas.microsoft.com/office/drawing/2014/main" id="{2C3F78B5-D1A9-9D57-9169-3BD691D2AD9D}"/>
                </a:ext>
              </a:extLst>
            </p:cNvPr>
            <p:cNvSpPr/>
            <p:nvPr/>
          </p:nvSpPr>
          <p:spPr>
            <a:xfrm>
              <a:off x="3270674" y="-883209"/>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381B9EF-43A2-041D-528B-E90078A0830C}"/>
                </a:ext>
              </a:extLst>
            </p:cNvPr>
            <p:cNvSpPr txBox="1"/>
            <p:nvPr/>
          </p:nvSpPr>
          <p:spPr>
            <a:xfrm>
              <a:off x="3619306" y="-659744"/>
              <a:ext cx="7413802" cy="37647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Biến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đổi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hóa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xảy</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ra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grpSp>
      <p:sp>
        <p:nvSpPr>
          <p:cNvPr id="13" name="TextBox 8">
            <a:extLst>
              <a:ext uri="{FF2B5EF4-FFF2-40B4-BE49-F238E27FC236}">
                <a16:creationId xmlns:a16="http://schemas.microsoft.com/office/drawing/2014/main" id="{44F16142-BC73-E219-18B1-4F9984122139}"/>
              </a:ext>
            </a:extLst>
          </p:cNvPr>
          <p:cNvSpPr txBox="1"/>
          <p:nvPr/>
        </p:nvSpPr>
        <p:spPr>
          <a:xfrm>
            <a:off x="1430546" y="1429523"/>
            <a:ext cx="9680067"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mn-ea"/>
                <a:cs typeface="+mn-cs"/>
              </a:rPr>
              <a:t>Biến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đổi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hóa</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học</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xảy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ra</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khi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có</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sự</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tạo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thành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chất</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mới</a:t>
            </a:r>
            <a:r>
              <a:rPr kumimoji="0" lang="en-US" sz="4000" b="1" i="0" u="none" strike="noStrike" kern="1200" cap="none" spc="0" normalizeH="0" baseline="0" noProof="0" dirty="0">
                <a:ln>
                  <a:noFill/>
                </a:ln>
                <a:solidFill>
                  <a:srgbClr val="FF0000"/>
                </a:solidFill>
                <a:effectLst/>
                <a:uLnTx/>
                <a:uFillTx/>
                <a:latin typeface="Calibri"/>
                <a:ea typeface="+mn-ea"/>
                <a:cs typeface="+mn-cs"/>
              </a:rPr>
              <a:t>.</a:t>
            </a:r>
          </a:p>
        </p:txBody>
      </p:sp>
    </p:spTree>
    <p:extLst>
      <p:ext uri="{BB962C8B-B14F-4D97-AF65-F5344CB8AC3E}">
        <p14:creationId xmlns:p14="http://schemas.microsoft.com/office/powerpoint/2010/main" val="2757563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870856" y="342900"/>
            <a:ext cx="10679793" cy="843643"/>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0744" y="1621971"/>
            <a:ext cx="11179628" cy="4985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492443"/>
          </a:xfrm>
          <a:prstGeom prst="rect">
            <a:avLst/>
          </a:prstGeom>
          <a:noFill/>
        </p:spPr>
        <p:txBody>
          <a:bodyPr wrap="square" lIns="0" tIns="0" rIns="0" bIns="0" rtlCol="0">
            <a:spAutoFit/>
          </a:bodyPr>
          <a:lstStyle/>
          <a:p>
            <a:pPr lvl="0" algn="ctr">
              <a:defRPr/>
            </a:pPr>
            <a:r>
              <a:rPr lang="vi-VN" sz="3200" b="1" dirty="0">
                <a:solidFill>
                  <a:srgbClr val="002060"/>
                </a:solidFill>
                <a:latin typeface="Calibri"/>
              </a:rPr>
              <a:t>Thí nghiệm tìm hiểu biến đổi hoá học của đường.</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935134" y="-90922"/>
            <a:ext cx="1438992" cy="1774920"/>
          </a:xfrm>
          <a:prstGeom prst="rect">
            <a:avLst/>
          </a:prstGeom>
        </p:spPr>
      </p:pic>
      <p:sp>
        <p:nvSpPr>
          <p:cNvPr id="2" name="TextBox 1">
            <a:extLst>
              <a:ext uri="{FF2B5EF4-FFF2-40B4-BE49-F238E27FC236}">
                <a16:creationId xmlns:a16="http://schemas.microsoft.com/office/drawing/2014/main" id="{115AB14C-86D1-E8A9-DF76-D71ECB76C2D5}"/>
              </a:ext>
            </a:extLst>
          </p:cNvPr>
          <p:cNvSpPr txBox="1"/>
          <p:nvPr/>
        </p:nvSpPr>
        <p:spPr>
          <a:xfrm>
            <a:off x="859971" y="2155371"/>
            <a:ext cx="7315200" cy="3939540"/>
          </a:xfrm>
          <a:prstGeom prst="rect">
            <a:avLst/>
          </a:prstGeom>
          <a:noFill/>
        </p:spPr>
        <p:txBody>
          <a:bodyPr wrap="square" rtlCol="0">
            <a:spAutoFit/>
          </a:bodyPr>
          <a:lstStyle/>
          <a:p>
            <a:pPr algn="just"/>
            <a:r>
              <a:rPr lang="vi-VN" sz="2500" b="1" i="1" dirty="0">
                <a:solidFill>
                  <a:srgbClr val="000000"/>
                </a:solidFill>
                <a:effectLst/>
                <a:latin typeface="Cambria" panose="02040503050406030204" pitchFamily="18" charset="0"/>
                <a:ea typeface="Cambria" panose="02040503050406030204" pitchFamily="18" charset="0"/>
              </a:rPr>
              <a:t>Chuẩn bị:</a:t>
            </a:r>
            <a:r>
              <a:rPr lang="vi-VN" sz="2500" b="1"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đường trắng, 1 bát sứ chịu nhiệt, 1 kiềng sắt, 1 lưới tản nhiệt, 1 cốc nến, 1 bật lửa.</a:t>
            </a:r>
          </a:p>
          <a:p>
            <a:pPr algn="just"/>
            <a:r>
              <a:rPr lang="vi-VN" sz="2500" b="1" i="1" dirty="0">
                <a:solidFill>
                  <a:srgbClr val="000000"/>
                </a:solidFill>
                <a:effectLst/>
                <a:latin typeface="Cambria" panose="02040503050406030204" pitchFamily="18" charset="0"/>
                <a:ea typeface="Cambria" panose="02040503050406030204" pitchFamily="18" charset="0"/>
              </a:rPr>
              <a:t>Tiến hành:</a:t>
            </a:r>
            <a:endParaRPr lang="vi-VN" sz="2500" b="1" i="0" dirty="0">
              <a:solidFill>
                <a:srgbClr val="000000"/>
              </a:solidFill>
              <a:effectLst/>
              <a:latin typeface="Cambria" panose="02040503050406030204" pitchFamily="18" charset="0"/>
              <a:ea typeface="Cambria" panose="02040503050406030204" pitchFamily="18" charset="0"/>
            </a:endParaRPr>
          </a:p>
          <a:p>
            <a:pPr algn="just"/>
            <a:r>
              <a:rPr lang="vi-VN" sz="2500" b="0" i="0" dirty="0">
                <a:solidFill>
                  <a:srgbClr val="000000"/>
                </a:solidFill>
                <a:effectLst/>
                <a:latin typeface="Cambria" panose="02040503050406030204" pitchFamily="18" charset="0"/>
                <a:ea typeface="Cambria" panose="02040503050406030204" pitchFamily="18" charset="0"/>
              </a:rPr>
              <a:t>- Cho một ít đường vào bát sứ, đặt bát sứ lên kiềng sắt có lưới tản nhiệt.</a:t>
            </a:r>
          </a:p>
          <a:p>
            <a:pPr algn="just"/>
            <a:r>
              <a:rPr lang="vi-VN" sz="2500" b="0" i="0" dirty="0">
                <a:solidFill>
                  <a:srgbClr val="000000"/>
                </a:solidFill>
                <a:effectLst/>
                <a:latin typeface="Cambria" panose="02040503050406030204" pitchFamily="18" charset="0"/>
                <a:ea typeface="Cambria" panose="02040503050406030204" pitchFamily="18" charset="0"/>
              </a:rPr>
              <a:t>- Đốt nến và đun nóng bát sứ đến khi đường chuyển màu (hình 3) thì tắt nến, để nguội.</a:t>
            </a:r>
          </a:p>
          <a:p>
            <a:pPr algn="just"/>
            <a:r>
              <a:rPr lang="vi-VN" sz="2500" b="1" i="0" dirty="0">
                <a:solidFill>
                  <a:srgbClr val="000000"/>
                </a:solidFill>
                <a:effectLst/>
                <a:latin typeface="Cambria" panose="02040503050406030204" pitchFamily="18" charset="0"/>
                <a:ea typeface="Cambria" panose="02040503050406030204" pitchFamily="18" charset="0"/>
              </a:rPr>
              <a:t>Nhận xét sự biến đổi màu của đường dưới tác dụng của nhiệt.</a:t>
            </a:r>
          </a:p>
          <a:p>
            <a:pPr algn="just"/>
            <a:r>
              <a:rPr lang="vi-VN" sz="2500" b="1" i="0" dirty="0">
                <a:solidFill>
                  <a:srgbClr val="000000"/>
                </a:solidFill>
                <a:effectLst/>
                <a:latin typeface="Cambria" panose="02040503050406030204" pitchFamily="18" charset="0"/>
                <a:ea typeface="Cambria" panose="02040503050406030204" pitchFamily="18" charset="0"/>
              </a:rPr>
              <a:t>Cho biết hiện tượng xảy ra, nếu tiếp tục đun.</a:t>
            </a:r>
          </a:p>
        </p:txBody>
      </p:sp>
      <p:pic>
        <p:nvPicPr>
          <p:cNvPr id="6" name="Picture 5">
            <a:extLst>
              <a:ext uri="{FF2B5EF4-FFF2-40B4-BE49-F238E27FC236}">
                <a16:creationId xmlns:a16="http://schemas.microsoft.com/office/drawing/2014/main" id="{003B53B3-6E99-5F39-434E-82AED4DCDF21}"/>
              </a:ext>
            </a:extLst>
          </p:cNvPr>
          <p:cNvPicPr>
            <a:picLocks noChangeAspect="1"/>
          </p:cNvPicPr>
          <p:nvPr/>
        </p:nvPicPr>
        <p:blipFill>
          <a:blip r:embed="rId5"/>
          <a:stretch>
            <a:fillRect/>
          </a:stretch>
        </p:blipFill>
        <p:spPr>
          <a:xfrm>
            <a:off x="8399689" y="2047875"/>
            <a:ext cx="2838450" cy="3829050"/>
          </a:xfrm>
          <a:prstGeom prst="rect">
            <a:avLst/>
          </a:prstGeom>
        </p:spPr>
      </p:pic>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2885783"/>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3"/>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484206"/>
              <a:ext cx="7852219" cy="3944451"/>
            </a:xfrm>
            <a:prstGeom prst="rect">
              <a:avLst/>
            </a:prstGeom>
            <a:noFill/>
          </p:spPr>
          <p:txBody>
            <a:bodyPr wrap="square" rtlCol="0">
              <a:spAutoFit/>
            </a:bodyPr>
            <a:lstStyle/>
            <a:p>
              <a:pPr algn="ctr">
                <a:defRPr/>
              </a:pPr>
              <a:r>
                <a:rPr lang="nl-NL" sz="3200" b="1" i="1">
                  <a:solidFill>
                    <a:srgbClr val="002060"/>
                  </a:solidFill>
                  <a:effectLst/>
                  <a:ea typeface="Calibri" panose="020F0502020204030204" pitchFamily="34" charset="0"/>
                  <a:cs typeface="Times New Roman" panose="02020603050405020304" pitchFamily="18" charset="0"/>
                </a:rPr>
                <a:t>Các em </a:t>
              </a:r>
              <a:r>
                <a:rPr lang="nl-NL" sz="3200" b="1" i="1" dirty="0">
                  <a:solidFill>
                    <a:srgbClr val="002060"/>
                  </a:solidFill>
                  <a:effectLst/>
                  <a:ea typeface="Calibri" panose="020F0502020204030204" pitchFamily="34" charset="0"/>
                  <a:cs typeface="Times New Roman" panose="02020603050405020304" pitchFamily="18" charset="0"/>
                </a:rPr>
                <a:t>hãy nhận xét sự biến đổi màu của đường dưới tác dụng của nhiệt.</a:t>
              </a:r>
              <a:endParaRPr lang="en-US" sz="3200" b="1" i="1" dirty="0">
                <a:solidFill>
                  <a:srgbClr val="002060"/>
                </a:solidFill>
                <a:effectLst/>
                <a:ea typeface="Calibri" panose="020F0502020204030204" pitchFamily="34" charset="0"/>
                <a:cs typeface="Times New Roman" panose="02020603050405020304" pitchFamily="18" charset="0"/>
              </a:endParaRPr>
            </a:p>
            <a:p>
              <a:pPr algn="ctr">
                <a:defRPr/>
              </a:pPr>
              <a:r>
                <a:rPr lang="en-US" sz="3200" b="1" i="1" dirty="0">
                  <a:ln w="12700">
                    <a:solidFill>
                      <a:schemeClr val="accent3">
                        <a:lumMod val="50000"/>
                      </a:schemeClr>
                    </a:solidFill>
                  </a:ln>
                  <a:solidFill>
                    <a:srgbClr val="002060"/>
                  </a:solidFill>
                  <a:cs typeface="Calibri" panose="020F0502020204030204" pitchFamily="34" charset="0"/>
                </a:rPr>
                <a:t> </a:t>
              </a:r>
              <a:endParaRPr kumimoji="0" lang="en-US" sz="3200" b="1" i="1" u="none" strike="noStrike" kern="1200" normalizeH="0" baseline="0" noProof="0" dirty="0">
                <a:ln w="12700">
                  <a:solidFill>
                    <a:schemeClr val="accent3">
                      <a:lumMod val="50000"/>
                    </a:schemeClr>
                  </a:solidFill>
                </a:ln>
                <a:solidFill>
                  <a:srgbClr val="002060"/>
                </a:solidFill>
                <a:uLnTx/>
                <a:uFillTx/>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7970F-7BCC-E99E-5CAD-682DB1756DDD}"/>
              </a:ext>
            </a:extLst>
          </p:cNvPr>
          <p:cNvGrpSpPr/>
          <p:nvPr/>
        </p:nvGrpSpPr>
        <p:grpSpPr>
          <a:xfrm>
            <a:off x="3685938" y="3634760"/>
            <a:ext cx="6357419" cy="1895184"/>
            <a:chOff x="3181510" y="859218"/>
            <a:chExt cx="10364085" cy="5520010"/>
          </a:xfrm>
        </p:grpSpPr>
        <p:pic>
          <p:nvPicPr>
            <p:cNvPr id="8" name="图片 3">
              <a:extLst>
                <a:ext uri="{FF2B5EF4-FFF2-40B4-BE49-F238E27FC236}">
                  <a16:creationId xmlns:a16="http://schemas.microsoft.com/office/drawing/2014/main" id="{37394374-E797-5703-A458-3C05791D225E}"/>
                </a:ext>
              </a:extLst>
            </p:cNvPr>
            <p:cNvPicPr>
              <a:picLocks noChangeAspect="1"/>
            </p:cNvPicPr>
            <p:nvPr/>
          </p:nvPicPr>
          <p:blipFill>
            <a:blip r:embed="rId3"/>
            <a:stretch>
              <a:fillRect/>
            </a:stretch>
          </p:blipFill>
          <p:spPr>
            <a:xfrm flipH="1">
              <a:off x="3181510" y="859218"/>
              <a:ext cx="10364085" cy="5520010"/>
            </a:xfrm>
            <a:prstGeom prst="rect">
              <a:avLst/>
            </a:prstGeom>
          </p:spPr>
        </p:pic>
        <p:sp>
          <p:nvSpPr>
            <p:cNvPr id="9" name="TextBox 8">
              <a:extLst>
                <a:ext uri="{FF2B5EF4-FFF2-40B4-BE49-F238E27FC236}">
                  <a16:creationId xmlns:a16="http://schemas.microsoft.com/office/drawing/2014/main" id="{513D4EE7-302D-4C8B-2FE3-7402DC319E95}"/>
                </a:ext>
              </a:extLst>
            </p:cNvPr>
            <p:cNvSpPr txBox="1"/>
            <p:nvPr/>
          </p:nvSpPr>
          <p:spPr>
            <a:xfrm flipH="1">
              <a:off x="4419694" y="1484206"/>
              <a:ext cx="7852219" cy="2060534"/>
            </a:xfrm>
            <a:prstGeom prst="rect">
              <a:avLst/>
            </a:prstGeom>
            <a:noFill/>
          </p:spPr>
          <p:txBody>
            <a:bodyPr wrap="square" rtlCol="0">
              <a:spAutoFit/>
            </a:bodyPr>
            <a:lstStyle/>
            <a:p>
              <a:pPr algn="ctr">
                <a:defRPr/>
              </a:pPr>
              <a:r>
                <a:rPr lang="vi-VN" sz="32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Hiện tượng gì xảy ra nếu tiếp tục đun?</a:t>
              </a:r>
              <a:endParaRPr kumimoji="0" lang="en-US" sz="3200" b="1" i="1" u="none" strike="noStrike" kern="1200" normalizeH="0" baseline="0" noProof="0" dirty="0">
                <a:ln w="12700">
                  <a:solidFill>
                    <a:schemeClr val="accent3">
                      <a:lumMod val="50000"/>
                    </a:schemeClr>
                  </a:solidFill>
                </a:ln>
                <a:solidFill>
                  <a:srgbClr val="002060"/>
                </a:solidFill>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637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3" name="Picture 12">
            <a:extLst>
              <a:ext uri="{FF2B5EF4-FFF2-40B4-BE49-F238E27FC236}">
                <a16:creationId xmlns:a16="http://schemas.microsoft.com/office/drawing/2014/main" id="{8E53663C-AB99-4F32-A8D6-317A40688F51}"/>
              </a:ext>
            </a:extLst>
          </p:cNvPr>
          <p:cNvPicPr>
            <a:picLocks noChangeAspect="1"/>
          </p:cNvPicPr>
          <p:nvPr/>
        </p:nvPicPr>
        <p:blipFill>
          <a:blip r:embed="rId3"/>
          <a:stretch>
            <a:fillRect/>
          </a:stretch>
        </p:blipFill>
        <p:spPr>
          <a:xfrm>
            <a:off x="0" y="-1"/>
            <a:ext cx="12192000" cy="6858657"/>
          </a:xfrm>
          <a:prstGeom prst="rect">
            <a:avLst/>
          </a:prstGeom>
        </p:spPr>
      </p:pic>
      <p:grpSp>
        <p:nvGrpSpPr>
          <p:cNvPr id="14" name="Group 13">
            <a:extLst>
              <a:ext uri="{FF2B5EF4-FFF2-40B4-BE49-F238E27FC236}">
                <a16:creationId xmlns:a16="http://schemas.microsoft.com/office/drawing/2014/main" id="{62D97BAC-18FA-46D5-875E-26B2787CF4C7}"/>
              </a:ext>
            </a:extLst>
          </p:cNvPr>
          <p:cNvGrpSpPr/>
          <p:nvPr/>
        </p:nvGrpSpPr>
        <p:grpSpPr>
          <a:xfrm>
            <a:off x="407626" y="157612"/>
            <a:ext cx="11534660" cy="1583055"/>
            <a:chOff x="3718146" y="501031"/>
            <a:chExt cx="9147948" cy="1335334"/>
          </a:xfrm>
        </p:grpSpPr>
        <p:sp>
          <p:nvSpPr>
            <p:cNvPr id="15" name="Rectangle: Rounded Corners 14">
              <a:extLst>
                <a:ext uri="{FF2B5EF4-FFF2-40B4-BE49-F238E27FC236}">
                  <a16:creationId xmlns:a16="http://schemas.microsoft.com/office/drawing/2014/main" id="{DA785ABE-2CD4-49CC-ACF3-113DFE41A54E}"/>
                </a:ext>
              </a:extLst>
            </p:cNvPr>
            <p:cNvSpPr/>
            <p:nvPr/>
          </p:nvSpPr>
          <p:spPr>
            <a:xfrm>
              <a:off x="3718146" y="501031"/>
              <a:ext cx="9147948" cy="1335334"/>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747F6DA-1A75-4CE4-9469-AF12A0073D23}"/>
                </a:ext>
              </a:extLst>
            </p:cNvPr>
            <p:cNvSpPr txBox="1"/>
            <p:nvPr/>
          </p:nvSpPr>
          <p:spPr>
            <a:xfrm>
              <a:off x="4342517" y="807094"/>
              <a:ext cx="7758864" cy="585431"/>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solidFill>
                  <a:effectLst/>
                  <a:uLnTx/>
                  <a:uFillTx/>
                  <a:latin typeface="Calibri"/>
                  <a:ea typeface="+mn-ea"/>
                  <a:cs typeface="+mn-cs"/>
                </a:rPr>
                <a:t>Thí</a:t>
              </a:r>
              <a:r>
                <a:rPr kumimoji="0" lang="en-US" sz="4000" b="1" i="0" u="none" strike="noStrike" kern="1200" cap="none" spc="0" normalizeH="0" baseline="0" noProof="0" dirty="0">
                  <a:ln>
                    <a:noFill/>
                  </a:ln>
                  <a:solidFill>
                    <a:srgbClr val="ED5565"/>
                  </a:solidFill>
                  <a:effectLst/>
                  <a:uLnTx/>
                  <a:uFillTx/>
                  <a:latin typeface="Calibri"/>
                  <a:ea typeface="+mn-ea"/>
                  <a:cs typeface="+mn-cs"/>
                </a:rPr>
                <a:t> </a:t>
              </a:r>
              <a:r>
                <a:rPr kumimoji="0" lang="en-US" sz="4000" b="1" i="0" u="none" strike="noStrike" kern="1200" cap="none" spc="0" normalizeH="0" baseline="0" noProof="0" dirty="0" err="1">
                  <a:ln>
                    <a:noFill/>
                  </a:ln>
                  <a:solidFill>
                    <a:srgbClr val="ED5565"/>
                  </a:solidFill>
                  <a:effectLst/>
                  <a:uLnTx/>
                  <a:uFillTx/>
                  <a:latin typeface="Calibri"/>
                  <a:ea typeface="+mn-ea"/>
                  <a:cs typeface="+mn-cs"/>
                </a:rPr>
                <a:t>nghiệm</a:t>
              </a:r>
              <a:r>
                <a:rPr kumimoji="0" lang="en-US" sz="4000" b="1" i="0" u="none" strike="noStrike" kern="1200" cap="none" spc="0" normalizeH="0" baseline="0" noProof="0" dirty="0">
                  <a:ln>
                    <a:noFill/>
                  </a:ln>
                  <a:solidFill>
                    <a:srgbClr val="ED5565"/>
                  </a:solidFill>
                  <a:effectLst/>
                  <a:uLnTx/>
                  <a:uFillTx/>
                  <a:latin typeface="Calibri"/>
                  <a:ea typeface="+mn-ea"/>
                  <a:cs typeface="+mn-cs"/>
                </a:rPr>
                <a:t> 2:</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20" name="Rectangle: Rounded Corners 19">
            <a:extLst>
              <a:ext uri="{FF2B5EF4-FFF2-40B4-BE49-F238E27FC236}">
                <a16:creationId xmlns:a16="http://schemas.microsoft.com/office/drawing/2014/main" id="{5D88EDB1-E96A-433F-9A67-4E19C40A004D}"/>
              </a:ext>
            </a:extLst>
          </p:cNvPr>
          <p:cNvSpPr/>
          <p:nvPr/>
        </p:nvSpPr>
        <p:spPr>
          <a:xfrm>
            <a:off x="407626" y="1997589"/>
            <a:ext cx="11534661" cy="4691942"/>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23" name="Group 6">
            <a:extLst>
              <a:ext uri="{FF2B5EF4-FFF2-40B4-BE49-F238E27FC236}">
                <a16:creationId xmlns:a16="http://schemas.microsoft.com/office/drawing/2014/main" id="{EFF2B4B7-BAB9-4406-A888-5C67D5B95530}"/>
              </a:ext>
            </a:extLst>
          </p:cNvPr>
          <p:cNvGraphicFramePr>
            <a:graphicFrameLocks noGrp="1"/>
          </p:cNvGraphicFramePr>
          <p:nvPr>
            <p:extLst>
              <p:ext uri="{D42A27DB-BD31-4B8C-83A1-F6EECF244321}">
                <p14:modId xmlns:p14="http://schemas.microsoft.com/office/powerpoint/2010/main" val="2812319077"/>
              </p:ext>
            </p:extLst>
          </p:nvPr>
        </p:nvGraphicFramePr>
        <p:xfrm>
          <a:off x="632019" y="2224726"/>
          <a:ext cx="11085874" cy="4252434"/>
        </p:xfrm>
        <a:graphic>
          <a:graphicData uri="http://schemas.openxmlformats.org/drawingml/2006/table">
            <a:tbl>
              <a:tblPr/>
              <a:tblGrid>
                <a:gridCol w="5740400">
                  <a:extLst>
                    <a:ext uri="{9D8B030D-6E8A-4147-A177-3AD203B41FA5}">
                      <a16:colId xmlns:a16="http://schemas.microsoft.com/office/drawing/2014/main" val="20000"/>
                    </a:ext>
                  </a:extLst>
                </a:gridCol>
                <a:gridCol w="5345474">
                  <a:extLst>
                    <a:ext uri="{9D8B030D-6E8A-4147-A177-3AD203B41FA5}">
                      <a16:colId xmlns:a16="http://schemas.microsoft.com/office/drawing/2014/main" val="20001"/>
                    </a:ext>
                  </a:extLst>
                </a:gridCol>
              </a:tblGrid>
              <a:tr h="96644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nl-NL" sz="2500" b="1" i="1" kern="1200" dirty="0">
                          <a:solidFill>
                            <a:srgbClr val="002060"/>
                          </a:solidFill>
                          <a:effectLst/>
                          <a:latin typeface="+mn-lt"/>
                          <a:ea typeface="+mn-ea"/>
                          <a:cs typeface="+mn-cs"/>
                        </a:rPr>
                        <a:t>Nhận xét sự biến đổi màu của đường </a:t>
                      </a:r>
                      <a:endParaRPr kumimoji="0" lang="en-US" sz="25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err="1">
                          <a:ln>
                            <a:noFill/>
                          </a:ln>
                          <a:solidFill>
                            <a:srgbClr val="002060"/>
                          </a:solidFill>
                          <a:effectLst/>
                          <a:latin typeface="+mn-lt"/>
                        </a:rPr>
                        <a:t>Hiện</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tượng</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xảy</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ra</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khi</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tiếp</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tục</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đun</a:t>
                      </a:r>
                      <a:endParaRPr kumimoji="0" lang="en-US" sz="28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285988">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501C6784-87F1-41F4-8C4C-AEE0DFB50F73}"/>
              </a:ext>
            </a:extLst>
          </p:cNvPr>
          <p:cNvSpPr txBox="1"/>
          <p:nvPr/>
        </p:nvSpPr>
        <p:spPr>
          <a:xfrm>
            <a:off x="698501" y="3367596"/>
            <a:ext cx="5605568" cy="2062103"/>
          </a:xfrm>
          <a:prstGeom prst="rect">
            <a:avLst/>
          </a:prstGeom>
          <a:noFill/>
        </p:spPr>
        <p:txBody>
          <a:bodyPr wrap="square">
            <a:spAutoFit/>
          </a:bodyPr>
          <a:lstStyle/>
          <a:p>
            <a:pPr marL="457200" indent="-457200" algn="just">
              <a:buFontTx/>
              <a:buChar char="-"/>
            </a:pPr>
            <a:r>
              <a:rPr lang="vi-VN" sz="3200" b="1" dirty="0">
                <a:solidFill>
                  <a:srgbClr val="FF0000"/>
                </a:solidFill>
                <a:latin typeface="Calibri" panose="020F0502020204030204" pitchFamily="34" charset="0"/>
                <a:cs typeface="Calibri" panose="020F0502020204030204" pitchFamily="34" charset="0"/>
              </a:rPr>
              <a:t>Dưới tác dụng của nhiệt, đường biến đổi từ màu trắng chuyển dần sang màu nâu rồi thành màu đen.</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5D12B0A-BF81-410C-9703-850A52C1F15C}"/>
              </a:ext>
            </a:extLst>
          </p:cNvPr>
          <p:cNvSpPr txBox="1"/>
          <p:nvPr/>
        </p:nvSpPr>
        <p:spPr>
          <a:xfrm>
            <a:off x="6553200" y="3392598"/>
            <a:ext cx="5047944" cy="2062103"/>
          </a:xfrm>
          <a:prstGeom prst="rect">
            <a:avLst/>
          </a:prstGeom>
          <a:noFill/>
        </p:spPr>
        <p:txBody>
          <a:bodyPr wrap="square">
            <a:spAutoFit/>
          </a:bodyPr>
          <a:lstStyle/>
          <a:p>
            <a:pPr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Nếu tiếp tục đun thì đường sẽ dần biến hoàn toàn thành màu đen và có mùi khét bốc lên.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33" name="Picture 3">
            <a:extLst>
              <a:ext uri="{FF2B5EF4-FFF2-40B4-BE49-F238E27FC236}">
                <a16:creationId xmlns:a16="http://schemas.microsoft.com/office/drawing/2014/main" id="{B1810058-FBD2-45D0-A05C-9E41B30499B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14254" y="282076"/>
            <a:ext cx="1727608" cy="2275386"/>
          </a:xfrm>
          <a:prstGeom prst="rect">
            <a:avLst/>
          </a:prstGeom>
        </p:spPr>
      </p:pic>
    </p:spTree>
    <p:extLst>
      <p:ext uri="{BB962C8B-B14F-4D97-AF65-F5344CB8AC3E}">
        <p14:creationId xmlns:p14="http://schemas.microsoft.com/office/powerpoint/2010/main" val="156342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2662</TotalTime>
  <Words>581</Words>
  <Application>Microsoft Office PowerPoint</Application>
  <PresentationFormat>Widescreen</PresentationFormat>
  <Paragraphs>51</Paragraphs>
  <Slides>15</Slides>
  <Notes>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Arial</vt:lpstr>
      <vt:lpstr>Baskerville Old Face</vt:lpstr>
      <vt:lpstr>Calibri</vt:lpstr>
      <vt:lpstr>Calibri Light</vt:lpstr>
      <vt:lpstr>Cambria</vt:lpstr>
      <vt:lpstr>Cambria Math</vt:lpstr>
      <vt:lpstr>FC Onigiri Outline</vt:lpstr>
      <vt:lpstr>Georgia</vt:lpstr>
      <vt:lpstr>Times New Roman</vt:lpstr>
      <vt:lpstr>Trebuchet MS</vt:lpstr>
      <vt:lpstr>UTM Avo</vt:lpstr>
      <vt:lpstr>Wingdings</vt:lpstr>
      <vt:lpstr>1_Office Theme</vt:lpstr>
      <vt:lpstr>Custom Design</vt:lpstr>
      <vt:lpstr>4_Office Theme</vt:lpstr>
      <vt:lpstr>5_Office Theme</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minhkhanh.t93@gmail.com</cp:lastModifiedBy>
  <cp:revision>131</cp:revision>
  <dcterms:created xsi:type="dcterms:W3CDTF">2021-12-12T17:02:47Z</dcterms:created>
  <dcterms:modified xsi:type="dcterms:W3CDTF">2025-11-28T14:24:44Z</dcterms:modified>
  <cp:category>9Slide.vn</cp:category>
</cp:coreProperties>
</file>