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1"/>
  </p:notesMasterIdLst>
  <p:sldIdLst>
    <p:sldId id="350" r:id="rId3"/>
    <p:sldId id="284" r:id="rId4"/>
    <p:sldId id="259" r:id="rId5"/>
    <p:sldId id="334" r:id="rId6"/>
    <p:sldId id="335" r:id="rId7"/>
    <p:sldId id="336" r:id="rId8"/>
    <p:sldId id="298" r:id="rId9"/>
    <p:sldId id="285" r:id="rId10"/>
    <p:sldId id="295" r:id="rId11"/>
    <p:sldId id="338" r:id="rId12"/>
    <p:sldId id="297" r:id="rId13"/>
    <p:sldId id="337" r:id="rId14"/>
    <p:sldId id="326" r:id="rId15"/>
    <p:sldId id="339" r:id="rId16"/>
    <p:sldId id="340" r:id="rId17"/>
    <p:sldId id="341" r:id="rId18"/>
    <p:sldId id="304" r:id="rId19"/>
    <p:sldId id="342" r:id="rId20"/>
    <p:sldId id="343" r:id="rId21"/>
    <p:sldId id="344" r:id="rId22"/>
    <p:sldId id="319" r:id="rId23"/>
    <p:sldId id="345" r:id="rId24"/>
    <p:sldId id="346" r:id="rId25"/>
    <p:sldId id="347" r:id="rId26"/>
    <p:sldId id="348" r:id="rId27"/>
    <p:sldId id="349" r:id="rId28"/>
    <p:sldId id="321" r:id="rId29"/>
    <p:sldId id="32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9" autoAdjust="0"/>
    <p:restoredTop sz="80903" autoAdjust="0"/>
  </p:normalViewPr>
  <p:slideViewPr>
    <p:cSldViewPr snapToGrid="0">
      <p:cViewPr varScale="1">
        <p:scale>
          <a:sx n="59" d="100"/>
          <a:sy n="59" d="100"/>
        </p:scale>
        <p:origin x="7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14/9/2024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Bài học ngày hôm nay chúng ta sẽ tìm hiểu một số ví dụ về biến đổi hóa học trong cuộc sống. Chúng ta cùng vào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5 – Sự biến đổi hóa học của chất – Tiết 2.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EA882B1-8159-4A3F-989B-E1BD72070BF3}" type="slidenum">
              <a:rPr lang="en-US" smtClean="0"/>
              <a:t>1</a:t>
            </a:fld>
            <a:endParaRPr lang="en-US"/>
          </a:p>
        </p:txBody>
      </p:sp>
    </p:spTree>
    <p:extLst>
      <p:ext uri="{BB962C8B-B14F-4D97-AF65-F5344CB8AC3E}">
        <p14:creationId xmlns:p14="http://schemas.microsoft.com/office/powerpoint/2010/main" val="180111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183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2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0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73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Bài học ngày hôm nay chúng ta sẽ tìm hiểu một số ví dụ về biến đổi hóa học trong cuộc sống. Chúng ta cùng vào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5 – Sự biến đổi hóa học của chất – Tiết 2.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EA882B1-8159-4A3F-989B-E1BD72070BF3}" type="slidenum">
              <a:rPr lang="en-US" smtClean="0"/>
              <a:t>8</a:t>
            </a:fld>
            <a:endParaRPr lang="en-US"/>
          </a:p>
        </p:txBody>
      </p:sp>
    </p:spTree>
    <p:extLst>
      <p:ext uri="{BB962C8B-B14F-4D97-AF65-F5344CB8AC3E}">
        <p14:creationId xmlns:p14="http://schemas.microsoft.com/office/powerpoint/2010/main" val="3207844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D09-0640-4EAC-BF84-B03A7FCB3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82A1BF-9E73-4C6F-993A-D208C1AD222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A1296-5A9F-48A0-9585-A84116B4DEC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AEB12-27FE-43B9-AEF1-46C8713CE7CE}"/>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6" name="Footer Placeholder 5">
            <a:extLst>
              <a:ext uri="{FF2B5EF4-FFF2-40B4-BE49-F238E27FC236}">
                <a16:creationId xmlns:a16="http://schemas.microsoft.com/office/drawing/2014/main" id="{58E2D9DF-2CFF-46D8-BAEF-1870DC92EE4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1848B0-7839-49FA-B39D-66FA8491468D}"/>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7939294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CF38-1397-44CF-9537-6106C92CA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91601-1FF2-4D6C-8D0E-C9D57463137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9C0023C-0D3D-4B52-94B4-F375155BD8F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02E9C-746C-4438-A41E-6CE31E7CD74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6" name="Footer Placeholder 5">
            <a:extLst>
              <a:ext uri="{FF2B5EF4-FFF2-40B4-BE49-F238E27FC236}">
                <a16:creationId xmlns:a16="http://schemas.microsoft.com/office/drawing/2014/main" id="{CE771C82-F8A1-4B8B-BD17-C6866062568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22C305-BFB7-4777-9AF6-1B4D4CDD6866}"/>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5999798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EE7D-8874-494E-A999-A8BACFC5E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65C38A-AE99-4426-87CD-FC2CBC9FF58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EF414-A123-46C7-8CB1-D9847C599824}"/>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5" name="Footer Placeholder 4">
            <a:extLst>
              <a:ext uri="{FF2B5EF4-FFF2-40B4-BE49-F238E27FC236}">
                <a16:creationId xmlns:a16="http://schemas.microsoft.com/office/drawing/2014/main" id="{54CF5B32-E9EC-4AEA-A291-E3070191F0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13B66-E237-4C31-8684-37BEE175ED3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0467093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EB6D6-2EB6-4891-AF76-082E4A6A14CF}"/>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0375E-14E7-4759-AB97-FF5F60BC4F93}"/>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3F5D-431D-4A8D-BAF3-D10CCD09E5B7}"/>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5" name="Footer Placeholder 4">
            <a:extLst>
              <a:ext uri="{FF2B5EF4-FFF2-40B4-BE49-F238E27FC236}">
                <a16:creationId xmlns:a16="http://schemas.microsoft.com/office/drawing/2014/main" id="{F136E54F-049F-4AC9-83D3-D7EAE921AA1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537A8B-7AA0-4195-B70D-41FA64890C0F}"/>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5988348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4C54-77FE-463A-945B-D12BE8F690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ED5BD-350B-45E4-94ED-AE3ABBC54E62}"/>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A75C7-1016-47FF-BE14-40C870051628}"/>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5" name="Footer Placeholder 4">
            <a:extLst>
              <a:ext uri="{FF2B5EF4-FFF2-40B4-BE49-F238E27FC236}">
                <a16:creationId xmlns:a16="http://schemas.microsoft.com/office/drawing/2014/main" id="{138E3C7C-79CF-4F43-89E8-B85129E0E9E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8F0066-CD87-4D25-9D6D-808D3D6040E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0703023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0D6A-C221-408D-8129-D7572B90A5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9FDF46-C8F5-4920-9753-620C85FE645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4E7D-5F8B-4312-94C5-909E90490AD1}"/>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5" name="Footer Placeholder 4">
            <a:extLst>
              <a:ext uri="{FF2B5EF4-FFF2-40B4-BE49-F238E27FC236}">
                <a16:creationId xmlns:a16="http://schemas.microsoft.com/office/drawing/2014/main" id="{E7614B38-43FA-44D9-8E4C-BE0065CA5A8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47E259-30DF-4674-822F-5F0050505853}"/>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21993264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3D6D-B361-4C28-9758-1ABF5B4FFE9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D160FB-0DEC-4AEC-8A99-9DCC44A8EE34}"/>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5721E-0E96-4938-86E2-F20FCE273B7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5" name="Footer Placeholder 4">
            <a:extLst>
              <a:ext uri="{FF2B5EF4-FFF2-40B4-BE49-F238E27FC236}">
                <a16:creationId xmlns:a16="http://schemas.microsoft.com/office/drawing/2014/main" id="{199031EF-ADB7-4207-A3FE-4AC5D28C108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92A047-FDAF-4B4B-A43B-5008AEFC43DE}"/>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749335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3BB2-3C4B-48E8-BBE7-E797E96B2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03882A-5B0A-46AC-BD9B-D0CA2C84509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E1EC1-1FA1-46A6-B556-46D440702945}"/>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81EAC-357F-4726-8AA7-083CA633361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6" name="Footer Placeholder 5">
            <a:extLst>
              <a:ext uri="{FF2B5EF4-FFF2-40B4-BE49-F238E27FC236}">
                <a16:creationId xmlns:a16="http://schemas.microsoft.com/office/drawing/2014/main" id="{EFD2D07D-0269-400B-9A3E-DFE8D4819D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AB4BB3-37D8-407B-AC7C-8B4587262F8B}"/>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40300285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C84A-8418-4872-842C-D1B277F662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D07F-14D8-45A7-9905-83DBB56D31E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51DE7-C7FD-4F03-A86E-F19F0D568E1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1B1B11-C928-45BE-95A6-3496955ABB9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D74AF-E95D-4E28-A2CE-2E682B83A2A5}"/>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4E982-F172-4AE9-BF2A-A3C4A867C156}"/>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8" name="Footer Placeholder 7">
            <a:extLst>
              <a:ext uri="{FF2B5EF4-FFF2-40B4-BE49-F238E27FC236}">
                <a16:creationId xmlns:a16="http://schemas.microsoft.com/office/drawing/2014/main" id="{ABCD3174-250C-4311-8CDD-446FE5D0094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321449B-68C4-44AD-9692-1B7199A3FA34}"/>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2502331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0CD1-700F-4C13-A47E-E37D7BE440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3DFAC9-AB1A-49E7-BBC3-DF0F721ECE6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4" name="Footer Placeholder 3">
            <a:extLst>
              <a:ext uri="{FF2B5EF4-FFF2-40B4-BE49-F238E27FC236}">
                <a16:creationId xmlns:a16="http://schemas.microsoft.com/office/drawing/2014/main" id="{73BD1EFD-BFBC-4866-8325-D97EC11DF17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4AB6E3C-6E34-4AEF-8206-B321A68FAB00}"/>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93792248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CE796-9186-4186-A59D-58D4D67A8E03}"/>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14/9/2024</a:t>
            </a:fld>
            <a:endParaRPr lang="en-US"/>
          </a:p>
        </p:txBody>
      </p:sp>
      <p:sp>
        <p:nvSpPr>
          <p:cNvPr id="3" name="Footer Placeholder 2">
            <a:extLst>
              <a:ext uri="{FF2B5EF4-FFF2-40B4-BE49-F238E27FC236}">
                <a16:creationId xmlns:a16="http://schemas.microsoft.com/office/drawing/2014/main" id="{AB8EAF38-F895-43BE-99F2-256A86B6CF1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B13A91-7EC8-4B96-953A-9F4B22DF24AC}"/>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390420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54C858D-67E1-4845-9A02-8425F1C5CA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D2836F9-4E9A-761F-1884-304CF39F606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62ABA474-A981-47C9-9AC0-98481D1075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73925" y="-7978078"/>
            <a:ext cx="1384365" cy="138436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3649E35-A3E0-AAF9-A2A6-13F42F2F3C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74125" y="14424722"/>
            <a:ext cx="1384365" cy="1384365"/>
          </a:xfrm>
          <a:prstGeom prst="rect">
            <a:avLst/>
          </a:prstGeom>
        </p:spPr>
      </p:pic>
    </p:spTree>
    <p:extLst>
      <p:ext uri="{BB962C8B-B14F-4D97-AF65-F5344CB8AC3E}">
        <p14:creationId xmlns:p14="http://schemas.microsoft.com/office/powerpoint/2010/main" val="27693906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jpe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7.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2.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emf"/><Relationship Id="rId7" Type="http://schemas.openxmlformats.org/officeDocument/2006/relationships/image" Target="../media/image34.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48.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emf"/><Relationship Id="rId7" Type="http://schemas.openxmlformats.org/officeDocument/2006/relationships/image" Target="../media/image34.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6.emf"/><Relationship Id="rId7"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0.svg"/><Relationship Id="rId9"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5.png"/><Relationship Id="rId10" Type="http://schemas.openxmlformats.org/officeDocument/2006/relationships/image" Target="../media/image19.jpeg"/><Relationship Id="rId4" Type="http://schemas.openxmlformats.org/officeDocument/2006/relationships/image" Target="../media/image10.svg"/><Relationship Id="rId9"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20.png"/><Relationship Id="rId4" Type="http://schemas.openxmlformats.org/officeDocument/2006/relationships/image" Target="../media/image10.sv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20.png"/><Relationship Id="rId4" Type="http://schemas.openxmlformats.org/officeDocument/2006/relationships/image" Target="../media/image10.sv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emf"/><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jpeg"/><Relationship Id="rId7"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7.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6.emf"/><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4" name="Picture 3">
            <a:extLst>
              <a:ext uri="{FF2B5EF4-FFF2-40B4-BE49-F238E27FC236}">
                <a16:creationId xmlns:a16="http://schemas.microsoft.com/office/drawing/2014/main" id="{63D37FBD-5621-DC1E-382A-808708A61577}"/>
              </a:ext>
            </a:extLst>
          </p:cNvPr>
          <p:cNvPicPr>
            <a:picLocks noChangeAspect="1"/>
          </p:cNvPicPr>
          <p:nvPr/>
        </p:nvPicPr>
        <p:blipFill>
          <a:blip r:embed="rId10"/>
          <a:stretch>
            <a:fillRect/>
          </a:stretch>
        </p:blipFill>
        <p:spPr>
          <a:xfrm>
            <a:off x="5508927" y="929167"/>
            <a:ext cx="2676376" cy="841321"/>
          </a:xfrm>
          <a:prstGeom prst="rect">
            <a:avLst/>
          </a:prstGeom>
        </p:spPr>
      </p:pic>
    </p:spTree>
    <p:extLst>
      <p:ext uri="{BB962C8B-B14F-4D97-AF65-F5344CB8AC3E}">
        <p14:creationId xmlns:p14="http://schemas.microsoft.com/office/powerpoint/2010/main" val="4017583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52153" y="3068407"/>
            <a:ext cx="2877283" cy="3789593"/>
          </a:xfrm>
          <a:prstGeom prst="rect">
            <a:avLst/>
          </a:prstGeom>
        </p:spPr>
      </p:pic>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 b="-2286"/>
          <a:stretch/>
        </p:blipFill>
        <p:spPr>
          <a:xfrm flipH="1">
            <a:off x="661126" y="827198"/>
            <a:ext cx="3214196" cy="6330161"/>
          </a:xfrm>
          <a:prstGeom prst="rect">
            <a:avLst/>
          </a:prstGeom>
        </p:spPr>
      </p:pic>
      <p:sp>
        <p:nvSpPr>
          <p:cNvPr id="12" name="Rectangle: Rounded Corners 11">
            <a:extLst>
              <a:ext uri="{FF2B5EF4-FFF2-40B4-BE49-F238E27FC236}">
                <a16:creationId xmlns:a16="http://schemas.microsoft.com/office/drawing/2014/main" id="{CD1D8619-C32E-83CB-560B-DF22BF06DC90}"/>
              </a:ext>
            </a:extLst>
          </p:cNvPr>
          <p:cNvSpPr/>
          <p:nvPr/>
        </p:nvSpPr>
        <p:spPr>
          <a:xfrm>
            <a:off x="2905760" y="1270000"/>
            <a:ext cx="8503920" cy="1554480"/>
          </a:xfrm>
          <a:prstGeom prst="roundRect">
            <a:avLst/>
          </a:prstGeom>
          <a:ln w="76200">
            <a:solidFill>
              <a:srgbClr val="215968"/>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2. MỘT SỐ VÍ DỤ VỀ BIẾN ĐỔI HÓA HỌC TRONG CUỘC SỐNG</a:t>
            </a:r>
          </a:p>
        </p:txBody>
      </p:sp>
    </p:spTree>
    <p:extLst>
      <p:ext uri="{BB962C8B-B14F-4D97-AF65-F5344CB8AC3E}">
        <p14:creationId xmlns:p14="http://schemas.microsoft.com/office/powerpoint/2010/main" val="795175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5367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135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1292662"/>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6, đọc thông tin và cho biết:</a:t>
            </a:r>
          </a:p>
          <a:p>
            <a:pPr lvl="0">
              <a:defRPr/>
            </a:pPr>
            <a:r>
              <a:rPr lang="vi-VN" sz="2800" b="1" dirty="0">
                <a:solidFill>
                  <a:srgbClr val="002060"/>
                </a:solidFill>
                <a:latin typeface="Calibri"/>
              </a:rPr>
              <a:t>- Sự thay đổi của đinh sắt sau khi bị gỉ.</a:t>
            </a:r>
          </a:p>
          <a:p>
            <a:pPr lvl="0">
              <a:defRPr/>
            </a:pPr>
            <a:r>
              <a:rPr lang="vi-VN" sz="2800" b="1" dirty="0">
                <a:solidFill>
                  <a:srgbClr val="002060"/>
                </a:solidFill>
                <a:latin typeface="Calibri"/>
              </a:rPr>
              <a:t>- Biến đổi nào đã diễn ra đối với đinh sắt? Giải thích.</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557604EA-33F9-EC26-0709-8D26ABB7A331}"/>
              </a:ext>
            </a:extLst>
          </p:cNvPr>
          <p:cNvPicPr>
            <a:picLocks noChangeAspect="1"/>
          </p:cNvPicPr>
          <p:nvPr/>
        </p:nvPicPr>
        <p:blipFill>
          <a:blip r:embed="rId5"/>
          <a:stretch>
            <a:fillRect/>
          </a:stretch>
        </p:blipFill>
        <p:spPr>
          <a:xfrm>
            <a:off x="1349057" y="2568892"/>
            <a:ext cx="8924925" cy="3305175"/>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447040" y="365760"/>
            <a:ext cx="11196320" cy="609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248060A-1267-3F10-D685-B1788DE59264}"/>
              </a:ext>
            </a:extLst>
          </p:cNvPr>
          <p:cNvPicPr>
            <a:picLocks noChangeAspect="1"/>
          </p:cNvPicPr>
          <p:nvPr/>
        </p:nvPicPr>
        <p:blipFill>
          <a:blip r:embed="rId3"/>
          <a:stretch>
            <a:fillRect/>
          </a:stretch>
        </p:blipFill>
        <p:spPr>
          <a:xfrm>
            <a:off x="1127124" y="1625600"/>
            <a:ext cx="2413475" cy="32264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Rounded Corners 6">
            <a:extLst>
              <a:ext uri="{FF2B5EF4-FFF2-40B4-BE49-F238E27FC236}">
                <a16:creationId xmlns:a16="http://schemas.microsoft.com/office/drawing/2014/main" id="{C5354FD8-2A8C-7CE2-183A-B7E0CE0C6FCC}"/>
              </a:ext>
            </a:extLst>
          </p:cNvPr>
          <p:cNvSpPr/>
          <p:nvPr/>
        </p:nvSpPr>
        <p:spPr>
          <a:xfrm>
            <a:off x="4145280" y="1889760"/>
            <a:ext cx="7091680" cy="3037840"/>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solidFill>
                  <a:srgbClr val="FF0000"/>
                </a:solidFill>
                <a:latin typeface="Cambria" panose="02040503050406030204" pitchFamily="18" charset="0"/>
                <a:ea typeface="Cambria" panose="02040503050406030204" pitchFamily="18" charset="0"/>
              </a:rPr>
              <a:t>Sau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gỉ</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chuyển</a:t>
            </a:r>
            <a:r>
              <a:rPr lang="en-US" sz="3200" dirty="0">
                <a:solidFill>
                  <a:srgbClr val="FF0000"/>
                </a:solidFill>
                <a:latin typeface="Cambria" panose="02040503050406030204" pitchFamily="18" charset="0"/>
                <a:ea typeface="Cambria" panose="02040503050406030204" pitchFamily="18" charset="0"/>
              </a:rPr>
              <a:t> sang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dễ</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gãy</a:t>
            </a:r>
            <a:r>
              <a:rPr lang="en-US" sz="3200" dirty="0">
                <a:solidFill>
                  <a:srgbClr val="FF0000"/>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diễn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khác</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30781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8" name="图片 23">
            <a:extLst>
              <a:ext uri="{FF2B5EF4-FFF2-40B4-BE49-F238E27FC236}">
                <a16:creationId xmlns:a16="http://schemas.microsoft.com/office/drawing/2014/main" id="{948FA3F1-EE4C-3CEF-6BD5-6C4FC0299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5" y="2479040"/>
            <a:ext cx="5103849" cy="5103849"/>
          </a:xfrm>
          <a:prstGeom prst="rect">
            <a:avLst/>
          </a:prstGeom>
        </p:spPr>
      </p:pic>
      <p:pic>
        <p:nvPicPr>
          <p:cNvPr id="9" name="图片 8">
            <a:extLst>
              <a:ext uri="{FF2B5EF4-FFF2-40B4-BE49-F238E27FC236}">
                <a16:creationId xmlns:a16="http://schemas.microsoft.com/office/drawing/2014/main" id="{2A8AA52A-27F0-C7C7-ABCE-269BBB235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280" y="599440"/>
            <a:ext cx="7462208" cy="3828627"/>
          </a:xfrm>
          <a:prstGeom prst="rect">
            <a:avLst/>
          </a:prstGeom>
        </p:spPr>
      </p:pic>
      <p:sp>
        <p:nvSpPr>
          <p:cNvPr id="10" name="Rectangle 9">
            <a:extLst>
              <a:ext uri="{FF2B5EF4-FFF2-40B4-BE49-F238E27FC236}">
                <a16:creationId xmlns:a16="http://schemas.microsoft.com/office/drawing/2014/main" id="{7E771378-FEAE-9B9E-AB70-5A954330EFB1}"/>
              </a:ext>
            </a:extLst>
          </p:cNvPr>
          <p:cNvSpPr/>
          <p:nvPr/>
        </p:nvSpPr>
        <p:spPr>
          <a:xfrm>
            <a:off x="3286307" y="1835569"/>
            <a:ext cx="4674947" cy="1384995"/>
          </a:xfrm>
          <a:prstGeom prst="rect">
            <a:avLst/>
          </a:prstGeom>
        </p:spPr>
        <p:txBody>
          <a:bodyPr wrap="square">
            <a:spAutoFit/>
          </a:bodyPr>
          <a:lstStyle/>
          <a:p>
            <a:pPr lvl="0" algn="ctr">
              <a:defRPr/>
            </a:pPr>
            <a:r>
              <a:rPr lang="nl-NL" sz="2800" b="1" i="1" dirty="0">
                <a:solidFill>
                  <a:srgbClr val="002060"/>
                </a:solidFill>
                <a:latin typeface="Cambria" panose="02040503050406030204" pitchFamily="18" charset="0"/>
                <a:ea typeface="Cambria" panose="02040503050406030204" pitchFamily="18" charset="0"/>
              </a:rPr>
              <a:t>Nêu ví dụ mà em biết về biến đổi hóa học của chất trong đời sống hằng ngày. </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4" name="Picture 3" descr="Đốt than củi sưởi ấm, chị tử vong em nguy kịch">
            <a:extLst>
              <a:ext uri="{FF2B5EF4-FFF2-40B4-BE49-F238E27FC236}">
                <a16:creationId xmlns:a16="http://schemas.microsoft.com/office/drawing/2014/main" id="{931C95A8-1C3C-1B9A-BC6A-C7D83C275C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684" y="1173162"/>
            <a:ext cx="4681225" cy="3246438"/>
          </a:xfrm>
          <a:prstGeom prst="rect">
            <a:avLst/>
          </a:prstGeom>
          <a:noFill/>
          <a:ln>
            <a:noFill/>
          </a:ln>
        </p:spPr>
      </p:pic>
      <p:sp>
        <p:nvSpPr>
          <p:cNvPr id="6" name="TextBox 5">
            <a:extLst>
              <a:ext uri="{FF2B5EF4-FFF2-40B4-BE49-F238E27FC236}">
                <a16:creationId xmlns:a16="http://schemas.microsoft.com/office/drawing/2014/main" id="{45441661-D263-F8A0-9233-02AA18A60677}"/>
              </a:ext>
            </a:extLst>
          </p:cNvPr>
          <p:cNvSpPr txBox="1"/>
          <p:nvPr/>
        </p:nvSpPr>
        <p:spPr>
          <a:xfrm>
            <a:off x="1137920" y="4632960"/>
            <a:ext cx="484632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Đốt</a:t>
            </a:r>
            <a:r>
              <a:rPr lang="en-US" sz="3200" b="1" dirty="0">
                <a:latin typeface="Cambria" panose="02040503050406030204" pitchFamily="18" charset="0"/>
                <a:ea typeface="Cambria" panose="02040503050406030204" pitchFamily="18" charset="0"/>
              </a:rPr>
              <a:t> than </a:t>
            </a:r>
            <a:r>
              <a:rPr lang="en-US" sz="3200" b="1" dirty="0" err="1">
                <a:latin typeface="Cambria" panose="02040503050406030204" pitchFamily="18" charset="0"/>
                <a:ea typeface="Cambria" panose="02040503050406030204" pitchFamily="18" charset="0"/>
              </a:rPr>
              <a:t>củi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than</a:t>
            </a:r>
          </a:p>
        </p:txBody>
      </p:sp>
      <p:pic>
        <p:nvPicPr>
          <p:cNvPr id="7" name="Picture 6" descr="CARAMEL LÀ GÌ CARAMEL CÓ PHẢI NƯỚC ĐƯỜNG THẮNG KHÔNG">
            <a:extLst>
              <a:ext uri="{FF2B5EF4-FFF2-40B4-BE49-F238E27FC236}">
                <a16:creationId xmlns:a16="http://schemas.microsoft.com/office/drawing/2014/main" id="{7CF81E5C-6AFF-A6B1-8BB0-3CFC67244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1671" y="1198880"/>
            <a:ext cx="4271706" cy="3200399"/>
          </a:xfrm>
          <a:prstGeom prst="rect">
            <a:avLst/>
          </a:prstGeom>
          <a:noFill/>
          <a:ln>
            <a:noFill/>
          </a:ln>
        </p:spPr>
      </p:pic>
      <p:sp>
        <p:nvSpPr>
          <p:cNvPr id="11" name="TextBox 10">
            <a:extLst>
              <a:ext uri="{FF2B5EF4-FFF2-40B4-BE49-F238E27FC236}">
                <a16:creationId xmlns:a16="http://schemas.microsoft.com/office/drawing/2014/main" id="{B9847A58-AED1-4790-8F34-DB4F3C2C0132}"/>
              </a:ext>
            </a:extLst>
          </p:cNvPr>
          <p:cNvSpPr txBox="1"/>
          <p:nvPr/>
        </p:nvSpPr>
        <p:spPr>
          <a:xfrm>
            <a:off x="6817360" y="4592320"/>
            <a:ext cx="4846320"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Đ</a:t>
            </a:r>
            <a:r>
              <a:rPr lang="vi-VN" sz="3200" b="1" dirty="0">
                <a:latin typeface="Cambria" panose="02040503050406030204" pitchFamily="18" charset="0"/>
                <a:ea typeface="Cambria" panose="02040503050406030204" pitchFamily="18" charset="0"/>
              </a:rPr>
              <a:t>un đường thành </a:t>
            </a:r>
            <a:endParaRPr lang="en-US" sz="3200" b="1" dirty="0">
              <a:latin typeface="Cambria" panose="02040503050406030204" pitchFamily="18" charset="0"/>
              <a:ea typeface="Cambria" panose="02040503050406030204" pitchFamily="18" charset="0"/>
            </a:endParaRPr>
          </a:p>
          <a:p>
            <a:pPr algn="ctr"/>
            <a:r>
              <a:rPr lang="vi-VN" sz="3200" b="1" dirty="0">
                <a:latin typeface="Cambria" panose="02040503050406030204" pitchFamily="18" charset="0"/>
                <a:ea typeface="Cambria" panose="02040503050406030204" pitchFamily="18" charset="0"/>
              </a:rPr>
              <a:t>ca-ra-men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681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descr="Các loại vữa và tiêu chuẩn của vữa xây dựng - Xi măng Việt Nam">
            <a:extLst>
              <a:ext uri="{FF2B5EF4-FFF2-40B4-BE49-F238E27FC236}">
                <a16:creationId xmlns:a16="http://schemas.microsoft.com/office/drawing/2014/main" id="{1A3C2E0D-2C99-73BA-9D0B-7A313DFC3D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582" y="1137285"/>
            <a:ext cx="4610418" cy="3456596"/>
          </a:xfrm>
          <a:prstGeom prst="rect">
            <a:avLst/>
          </a:prstGeom>
          <a:noFill/>
          <a:ln>
            <a:noFill/>
          </a:ln>
        </p:spPr>
      </p:pic>
      <p:sp>
        <p:nvSpPr>
          <p:cNvPr id="3" name="TextBox 2">
            <a:extLst>
              <a:ext uri="{FF2B5EF4-FFF2-40B4-BE49-F238E27FC236}">
                <a16:creationId xmlns:a16="http://schemas.microsoft.com/office/drawing/2014/main" id="{06B11F85-1827-3F69-8A33-1939AF28462D}"/>
              </a:ext>
            </a:extLst>
          </p:cNvPr>
          <p:cNvSpPr txBox="1"/>
          <p:nvPr/>
        </p:nvSpPr>
        <p:spPr>
          <a:xfrm>
            <a:off x="904240" y="4846320"/>
            <a:ext cx="484632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Trộn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vữa</a:t>
            </a:r>
            <a:r>
              <a:rPr lang="en-US" sz="3200" b="1" dirty="0">
                <a:latin typeface="Cambria" panose="02040503050406030204" pitchFamily="18" charset="0"/>
                <a:ea typeface="Cambria" panose="02040503050406030204" pitchFamily="18" charset="0"/>
              </a:rPr>
              <a:t> xi </a:t>
            </a:r>
            <a:r>
              <a:rPr lang="en-US" sz="3200" b="1" dirty="0" err="1">
                <a:latin typeface="Cambria" panose="02040503050406030204" pitchFamily="18" charset="0"/>
                <a:ea typeface="Cambria" panose="02040503050406030204" pitchFamily="18" charset="0"/>
              </a:rPr>
              <a:t>măng</a:t>
            </a:r>
            <a:endParaRPr lang="en-US" sz="3200" b="1" dirty="0">
              <a:latin typeface="Cambria" panose="02040503050406030204" pitchFamily="18" charset="0"/>
              <a:ea typeface="Cambria" panose="02040503050406030204" pitchFamily="18" charset="0"/>
            </a:endParaRPr>
          </a:p>
        </p:txBody>
      </p:sp>
      <p:pic>
        <p:nvPicPr>
          <p:cNvPr id="2050" name="Picture 2" descr="Cách chữa cơm sống cực kỳ hiệu quả">
            <a:extLst>
              <a:ext uri="{FF2B5EF4-FFF2-40B4-BE49-F238E27FC236}">
                <a16:creationId xmlns:a16="http://schemas.microsoft.com/office/drawing/2014/main" id="{F0A6634A-17D0-85D9-3FA7-E7EF49C5F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248" y="1107440"/>
            <a:ext cx="5283200" cy="3423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57B7F3-4E9C-75C4-CF22-BB65B9799943}"/>
              </a:ext>
            </a:extLst>
          </p:cNvPr>
          <p:cNvSpPr txBox="1"/>
          <p:nvPr/>
        </p:nvSpPr>
        <p:spPr>
          <a:xfrm>
            <a:off x="6624320" y="4724400"/>
            <a:ext cx="484632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G</a:t>
            </a:r>
            <a:r>
              <a:rPr lang="vi-VN" sz="3200" b="1" dirty="0">
                <a:latin typeface="Cambria" panose="02040503050406030204" pitchFamily="18" charset="0"/>
                <a:ea typeface="Cambria" panose="02040503050406030204" pitchFamily="18" charset="0"/>
              </a:rPr>
              <a:t>ạo nấu thành cơm</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95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9C858BB-6944-EC3E-95A3-027EB4E546C1}"/>
              </a:ext>
            </a:extLst>
          </p:cNvPr>
          <p:cNvGrpSpPr/>
          <p:nvPr/>
        </p:nvGrpSpPr>
        <p:grpSpPr>
          <a:xfrm>
            <a:off x="3997960" y="0"/>
            <a:ext cx="4048761" cy="1635760"/>
            <a:chOff x="3640664" y="0"/>
            <a:chExt cx="2305546" cy="1270000"/>
          </a:xfrm>
        </p:grpSpPr>
        <p:sp>
          <p:nvSpPr>
            <p:cNvPr id="6" name="Freeform 8">
              <a:extLst>
                <a:ext uri="{FF2B5EF4-FFF2-40B4-BE49-F238E27FC236}">
                  <a16:creationId xmlns:a16="http://schemas.microsoft.com/office/drawing/2014/main" id="{1CF5CE61-7574-6534-320D-290D660569C8}"/>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4AE3B2D0-5D54-B06E-C5A1-CD4AF78F4276}"/>
                </a:ext>
              </a:extLst>
            </p:cNvPr>
            <p:cNvSpPr txBox="1"/>
            <p:nvPr/>
          </p:nvSpPr>
          <p:spPr>
            <a:xfrm>
              <a:off x="3744877" y="545253"/>
              <a:ext cx="2201333" cy="646331"/>
            </a:xfrm>
            <a:prstGeom prst="rect">
              <a:avLst/>
            </a:prstGeom>
            <a:noFill/>
          </p:spPr>
          <p:txBody>
            <a:bodyPr wrap="square" rtlCol="0">
              <a:spAutoFit/>
            </a:bodyPr>
            <a:lstStyle/>
            <a:p>
              <a:pPr algn="ctr"/>
              <a:r>
                <a:rPr lang="en-US" sz="3600" b="1" dirty="0">
                  <a:solidFill>
                    <a:srgbClr val="002060"/>
                  </a:solidFill>
                </a:rPr>
                <a:t>Em </a:t>
              </a:r>
              <a:r>
                <a:rPr lang="en-US" sz="3600" b="1" dirty="0" err="1">
                  <a:solidFill>
                    <a:srgbClr val="002060"/>
                  </a:solidFill>
                </a:rPr>
                <a:t>có</a:t>
              </a:r>
              <a:r>
                <a:rPr lang="en-US" sz="3600" b="1" dirty="0">
                  <a:solidFill>
                    <a:srgbClr val="002060"/>
                  </a:solidFill>
                </a:rPr>
                <a:t> </a:t>
              </a:r>
              <a:r>
                <a:rPr lang="en-US" sz="3600" b="1" dirty="0" err="1">
                  <a:solidFill>
                    <a:srgbClr val="002060"/>
                  </a:solidFill>
                </a:rPr>
                <a:t>biết</a:t>
              </a:r>
              <a:endParaRPr lang="en-US" sz="3600" b="1" dirty="0">
                <a:solidFill>
                  <a:srgbClr val="002060"/>
                </a:solidFill>
              </a:endParaRPr>
            </a:p>
          </p:txBody>
        </p:sp>
      </p:grpSp>
      <p:sp>
        <p:nvSpPr>
          <p:cNvPr id="8" name="TextBox 7">
            <a:extLst>
              <a:ext uri="{FF2B5EF4-FFF2-40B4-BE49-F238E27FC236}">
                <a16:creationId xmlns:a16="http://schemas.microsoft.com/office/drawing/2014/main" id="{28788608-5B65-04C4-83C2-B41E114D5EE7}"/>
              </a:ext>
            </a:extLst>
          </p:cNvPr>
          <p:cNvSpPr txBox="1"/>
          <p:nvPr/>
        </p:nvSpPr>
        <p:spPr>
          <a:xfrm>
            <a:off x="1005840" y="2042160"/>
            <a:ext cx="6055360" cy="3603551"/>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E00"/>
                </a:solidFill>
                <a:effectLst/>
                <a:latin typeface="Cambria" panose="02040503050406030204" pitchFamily="18" charset="0"/>
                <a:ea typeface="Cambria" panose="02040503050406030204" pitchFamily="18" charset="0"/>
              </a:rPr>
              <a:t>Găng tay “tự phồng”</a:t>
            </a:r>
            <a:endParaRPr lang="vi-VN" sz="28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2D3000"/>
                </a:solidFill>
                <a:effectLst/>
                <a:latin typeface="Cambria" panose="02040503050406030204" pitchFamily="18" charset="0"/>
                <a:ea typeface="Cambria" panose="02040503050406030204" pitchFamily="18" charset="0"/>
              </a:rPr>
              <a:t>Cho ít bột nở vào găng tay y tế. Khéo léo lồng găng tay vào miệng cốc (trong cốc có chứa ít giấm ăn). Khi dốc thẳng đứng găng tay, bột nở rơi vào cốc chứa giấm ăn (hình 7a). Ngay lập tức, nhiều bọt khí xuất hiện trong cốc và găng tay đã “tự phồng” lên (hình 7b).</a:t>
            </a:r>
            <a:endParaRPr lang="vi-VN" sz="2800" b="0" dirty="0">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7A329E0-ABAA-1FC5-CA8E-D14F3480740E}"/>
              </a:ext>
            </a:extLst>
          </p:cNvPr>
          <p:cNvPicPr>
            <a:picLocks noChangeAspect="1"/>
          </p:cNvPicPr>
          <p:nvPr/>
        </p:nvPicPr>
        <p:blipFill>
          <a:blip r:embed="rId5"/>
          <a:stretch>
            <a:fillRect/>
          </a:stretch>
        </p:blipFill>
        <p:spPr>
          <a:xfrm>
            <a:off x="7173136" y="2174241"/>
            <a:ext cx="4102559" cy="3311842"/>
          </a:xfrm>
          <a:prstGeom prst="rect">
            <a:avLst/>
          </a:prstGeom>
        </p:spPr>
      </p:pic>
    </p:spTree>
    <p:extLst>
      <p:ext uri="{BB962C8B-B14F-4D97-AF65-F5344CB8AC3E}">
        <p14:creationId xmlns:p14="http://schemas.microsoft.com/office/powerpoint/2010/main" val="189524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521762"/>
              <a:ext cx="7413802" cy="1505893"/>
            </a:xfrm>
            <a:prstGeom prst="rect">
              <a:avLst/>
            </a:prstGeom>
            <a:noFill/>
          </p:spPr>
          <p:txBody>
            <a:bodyPr wrap="square" lIns="0" tIns="0" rIns="0" bIns="0" rtlCol="0">
              <a:spAutoFit/>
            </a:bodyPr>
            <a:lstStyle/>
            <a:p>
              <a:pPr algn="just">
                <a:defRPr/>
              </a:pPr>
              <a:r>
                <a:rPr lang="en-US" sz="4000" b="1" dirty="0" err="1">
                  <a:solidFill>
                    <a:srgbClr val="002060"/>
                  </a:solidFill>
                  <a:latin typeface="Calibri"/>
                </a:rPr>
                <a:t>Xung</a:t>
              </a:r>
              <a:r>
                <a:rPr lang="en-US" sz="4000" b="1" dirty="0">
                  <a:solidFill>
                    <a:srgbClr val="002060"/>
                  </a:solidFill>
                  <a:latin typeface="Calibri"/>
                </a:rPr>
                <a:t> </a:t>
              </a:r>
              <a:r>
                <a:rPr lang="en-US" sz="4000" b="1" dirty="0" err="1">
                  <a:solidFill>
                    <a:srgbClr val="002060"/>
                  </a:solidFill>
                  <a:latin typeface="Calibri"/>
                </a:rPr>
                <a:t>quanh</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có</a:t>
              </a:r>
              <a:r>
                <a:rPr lang="en-US" sz="4000" b="1" dirty="0">
                  <a:solidFill>
                    <a:srgbClr val="002060"/>
                  </a:solidFill>
                  <a:latin typeface="Calibri"/>
                </a:rPr>
                <a:t> </a:t>
              </a:r>
              <a:r>
                <a:rPr lang="en-US" sz="4000" b="1" dirty="0" err="1">
                  <a:solidFill>
                    <a:srgbClr val="002060"/>
                  </a:solidFill>
                  <a:latin typeface="Calibri"/>
                </a:rPr>
                <a:t>rất</a:t>
              </a:r>
              <a:r>
                <a:rPr lang="en-US" sz="4000" b="1" dirty="0">
                  <a:solidFill>
                    <a:srgbClr val="002060"/>
                  </a:solidFill>
                  <a:latin typeface="Calibri"/>
                </a:rPr>
                <a:t> </a:t>
              </a:r>
              <a:r>
                <a:rPr lang="en-US" sz="4000" b="1" dirty="0" err="1">
                  <a:solidFill>
                    <a:srgbClr val="002060"/>
                  </a:solidFill>
                  <a:latin typeface="Calibri"/>
                </a:rPr>
                <a:t>nhiều</a:t>
              </a:r>
              <a:r>
                <a:rPr lang="en-US" sz="4000" b="1" dirty="0">
                  <a:solidFill>
                    <a:srgbClr val="002060"/>
                  </a:solidFill>
                  <a:latin typeface="Calibri"/>
                </a:rPr>
                <a:t> </a:t>
              </a:r>
              <a:r>
                <a:rPr lang="en-US" sz="4000" b="1" dirty="0" err="1">
                  <a:solidFill>
                    <a:srgbClr val="002060"/>
                  </a:solidFill>
                  <a:latin typeface="Calibri"/>
                </a:rPr>
                <a:t>sự</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cần</a:t>
              </a:r>
              <a:r>
                <a:rPr lang="en-US" sz="4000" b="1" dirty="0">
                  <a:solidFill>
                    <a:srgbClr val="002060"/>
                  </a:solidFill>
                  <a:latin typeface="Calibri"/>
                </a:rPr>
                <a:t> </a:t>
              </a:r>
              <a:r>
                <a:rPr lang="en-US" sz="4000" b="1" dirty="0" err="1">
                  <a:solidFill>
                    <a:srgbClr val="002060"/>
                  </a:solidFill>
                  <a:latin typeface="Calibri"/>
                </a:rPr>
                <a:t>biết</a:t>
              </a:r>
              <a:r>
                <a:rPr lang="en-US" sz="4000" b="1" dirty="0">
                  <a:solidFill>
                    <a:srgbClr val="002060"/>
                  </a:solidFill>
                  <a:latin typeface="Calibri"/>
                </a:rPr>
                <a:t> </a:t>
              </a:r>
              <a:r>
                <a:rPr lang="en-US" sz="4000" b="1" dirty="0" err="1">
                  <a:solidFill>
                    <a:srgbClr val="002060"/>
                  </a:solidFill>
                  <a:latin typeface="Calibri"/>
                </a:rPr>
                <a:t>để</a:t>
              </a:r>
              <a:r>
                <a:rPr lang="en-US" sz="4000" b="1" dirty="0">
                  <a:solidFill>
                    <a:srgbClr val="002060"/>
                  </a:solidFill>
                  <a:latin typeface="Calibri"/>
                </a:rPr>
                <a:t> </a:t>
              </a:r>
              <a:r>
                <a:rPr lang="en-US" sz="4000" b="1" dirty="0" err="1">
                  <a:solidFill>
                    <a:srgbClr val="002060"/>
                  </a:solidFill>
                  <a:latin typeface="Calibri"/>
                </a:rPr>
                <a:t>vận</a:t>
              </a:r>
              <a:r>
                <a:rPr lang="en-US" sz="4000" b="1" dirty="0">
                  <a:solidFill>
                    <a:srgbClr val="002060"/>
                  </a:solidFill>
                  <a:latin typeface="Calibri"/>
                </a:rPr>
                <a:t> </a:t>
              </a:r>
              <a:r>
                <a:rPr lang="en-US" sz="4000" b="1" dirty="0" err="1">
                  <a:solidFill>
                    <a:srgbClr val="002060"/>
                  </a:solidFill>
                  <a:latin typeface="Calibri"/>
                </a:rPr>
                <a:t>dụng</a:t>
              </a:r>
              <a:r>
                <a:rPr lang="en-US" sz="4000" b="1" dirty="0">
                  <a:solidFill>
                    <a:srgbClr val="002060"/>
                  </a:solidFill>
                  <a:latin typeface="Calibri"/>
                </a:rPr>
                <a:t> </a:t>
              </a:r>
              <a:r>
                <a:rPr lang="en-US" sz="4000" b="1" dirty="0" err="1">
                  <a:solidFill>
                    <a:srgbClr val="002060"/>
                  </a:solidFill>
                  <a:latin typeface="Calibri"/>
                </a:rPr>
                <a:t>vào</a:t>
              </a:r>
              <a:r>
                <a:rPr lang="en-US" sz="4000" b="1" dirty="0">
                  <a:solidFill>
                    <a:srgbClr val="002060"/>
                  </a:solidFill>
                  <a:latin typeface="Calibri"/>
                </a:rPr>
                <a:t> </a:t>
              </a:r>
              <a:r>
                <a:rPr lang="en-US" sz="4000" b="1" dirty="0" err="1">
                  <a:solidFill>
                    <a:srgbClr val="002060"/>
                  </a:solidFill>
                  <a:latin typeface="Calibri"/>
                </a:rPr>
                <a:t>trong</a:t>
              </a:r>
              <a:r>
                <a:rPr lang="en-US" sz="4000" b="1" dirty="0">
                  <a:solidFill>
                    <a:srgbClr val="002060"/>
                  </a:solidFill>
                  <a:latin typeface="Calibri"/>
                </a:rPr>
                <a:t> </a:t>
              </a:r>
              <a:r>
                <a:rPr lang="en-US" sz="4000" b="1" dirty="0" err="1">
                  <a:solidFill>
                    <a:srgbClr val="002060"/>
                  </a:solidFill>
                  <a:latin typeface="Calibri"/>
                </a:rPr>
                <a:t>đời</a:t>
              </a:r>
              <a:r>
                <a:rPr lang="en-US" sz="4000" b="1" dirty="0">
                  <a:solidFill>
                    <a:srgbClr val="002060"/>
                  </a:solidFill>
                  <a:latin typeface="Calibri"/>
                </a:rPr>
                <a:t> </a:t>
              </a:r>
              <a:r>
                <a:rPr lang="en-US" sz="4000" b="1" dirty="0" err="1">
                  <a:solidFill>
                    <a:srgbClr val="002060"/>
                  </a:solidFill>
                  <a:latin typeface="Calibri"/>
                </a:rPr>
                <a:t>sống</a:t>
              </a:r>
              <a:r>
                <a:rPr lang="en-US" sz="4000" b="1" dirty="0">
                  <a:solidFill>
                    <a:srgbClr val="002060"/>
                  </a:solidFill>
                  <a:latin typeface="Calibri"/>
                </a:rPr>
                <a:t> </a:t>
              </a:r>
              <a:r>
                <a:rPr lang="en-US" sz="4000" b="1" dirty="0" err="1">
                  <a:solidFill>
                    <a:srgbClr val="002060"/>
                  </a:solidFill>
                  <a:latin typeface="Calibri"/>
                </a:rPr>
                <a:t>hằng</a:t>
              </a:r>
              <a:r>
                <a:rPr lang="en-US" sz="4000" b="1" dirty="0">
                  <a:solidFill>
                    <a:srgbClr val="002060"/>
                  </a:solidFill>
                  <a:latin typeface="Calibri"/>
                </a:rPr>
                <a:t> </a:t>
              </a:r>
              <a:r>
                <a:rPr lang="en-US" sz="4000" b="1" dirty="0" err="1">
                  <a:solidFill>
                    <a:srgbClr val="002060"/>
                  </a:solidFill>
                  <a:latin typeface="Calibri"/>
                </a:rPr>
                <a:t>ngày</a:t>
              </a:r>
              <a:r>
                <a:rPr lang="en-US" sz="4000" b="1" dirty="0">
                  <a:solidFill>
                    <a:srgbClr val="002060"/>
                  </a:solidFill>
                  <a:latin typeface="Calibri"/>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 name="Picture 5" descr="A logo with a black background&#10;&#10;Description automatically generated">
            <a:extLst>
              <a:ext uri="{FF2B5EF4-FFF2-40B4-BE49-F238E27FC236}">
                <a16:creationId xmlns:a16="http://schemas.microsoft.com/office/drawing/2014/main" id="{174BB184-9F0C-9E82-85AD-8A3EB6575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365" y="243840"/>
            <a:ext cx="7582947" cy="5859550"/>
          </a:xfrm>
          <a:prstGeom prst="rect">
            <a:avLst/>
          </a:prstGeom>
        </p:spPr>
      </p:pic>
    </p:spTree>
    <p:extLst>
      <p:ext uri="{BB962C8B-B14F-4D97-AF65-F5344CB8AC3E}">
        <p14:creationId xmlns:p14="http://schemas.microsoft.com/office/powerpoint/2010/main" val="2306758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barn(inVertical)">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05918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1696720"/>
            <a:ext cx="10461167"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76978" y="45804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8 và cho biết biến đổi nào đã xảy ra khi đun đường (hình 8a) thành ca-ra-men (hình 8b). Giải thích. </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6" name="Picture 5">
            <a:extLst>
              <a:ext uri="{FF2B5EF4-FFF2-40B4-BE49-F238E27FC236}">
                <a16:creationId xmlns:a16="http://schemas.microsoft.com/office/drawing/2014/main" id="{8E010E72-9563-595F-F99A-DF02E7C25F4C}"/>
              </a:ext>
            </a:extLst>
          </p:cNvPr>
          <p:cNvPicPr>
            <a:picLocks noChangeAspect="1"/>
          </p:cNvPicPr>
          <p:nvPr/>
        </p:nvPicPr>
        <p:blipFill>
          <a:blip r:embed="rId5"/>
          <a:stretch>
            <a:fillRect/>
          </a:stretch>
        </p:blipFill>
        <p:spPr>
          <a:xfrm>
            <a:off x="1682115" y="1753235"/>
            <a:ext cx="8401050" cy="3676650"/>
          </a:xfrm>
          <a:prstGeom prst="rect">
            <a:avLst/>
          </a:prstGeom>
        </p:spPr>
      </p:pic>
      <p:sp>
        <p:nvSpPr>
          <p:cNvPr id="7" name="Rectangle: Rounded Corners 6">
            <a:extLst>
              <a:ext uri="{FF2B5EF4-FFF2-40B4-BE49-F238E27FC236}">
                <a16:creationId xmlns:a16="http://schemas.microsoft.com/office/drawing/2014/main" id="{F2D88931-B6A7-BB0B-26FB-F29E49084053}"/>
              </a:ext>
            </a:extLst>
          </p:cNvPr>
          <p:cNvSpPr/>
          <p:nvPr/>
        </p:nvSpPr>
        <p:spPr>
          <a:xfrm>
            <a:off x="894080" y="5618480"/>
            <a:ext cx="10190480" cy="8432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Biến đổi hóa học đã xảy ra vì có sự hình thành chất mới: đường (màu trắng, vị ngọt) chuyển thành chất khác (màu vàng, vị đắng và ngọt dịu).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2631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3"/>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68263" y="4235522"/>
            <a:ext cx="3072078" cy="3094584"/>
          </a:xfrm>
          <a:prstGeom prst="rect">
            <a:avLst/>
          </a:prstGeom>
        </p:spPr>
      </p:pic>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ADF0372-1F24-3FC2-D062-BA5D6C51B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000" y="861908"/>
            <a:ext cx="7200000" cy="554784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2000" fill="hold"/>
                                        <p:tgtEl>
                                          <p:spTgt spid="3"/>
                                        </p:tgtEl>
                                      </p:cBhvr>
                                      <p:by x="150000" y="150000"/>
                                    </p:animScale>
                                  </p:childTnLst>
                                </p:cTn>
                              </p:par>
                              <p:par>
                                <p:cTn id="20" presetID="6" presetClass="emph" presetSubtype="0" fill="hold" nodeType="withEffect">
                                  <p:stCondLst>
                                    <p:cond delay="0"/>
                                  </p:stCondLst>
                                  <p:childTnLst>
                                    <p:animScale>
                                      <p:cBhvr>
                                        <p:cTn id="21" dur="2000" fill="hold"/>
                                        <p:tgtEl>
                                          <p:spTgt spid="7"/>
                                        </p:tgtEl>
                                      </p:cBhvr>
                                      <p:by x="150000" y="150000"/>
                                    </p:animScale>
                                  </p:childTnLst>
                                </p:cTn>
                              </p:par>
                              <p:par>
                                <p:cTn id="22" presetID="47"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8255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8000" y="1696720"/>
            <a:ext cx="1116584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36338" y="539322"/>
            <a:ext cx="10373294" cy="430887"/>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9 và cho biết cửa sắt bị biến đổi hoá học như thế nào.</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FD097F55-B5FB-3A7E-F54C-96EC0D61628F}"/>
              </a:ext>
            </a:extLst>
          </p:cNvPr>
          <p:cNvPicPr>
            <a:picLocks noChangeAspect="1"/>
          </p:cNvPicPr>
          <p:nvPr/>
        </p:nvPicPr>
        <p:blipFill>
          <a:blip r:embed="rId5"/>
          <a:stretch>
            <a:fillRect/>
          </a:stretch>
        </p:blipFill>
        <p:spPr>
          <a:xfrm>
            <a:off x="830897" y="2229484"/>
            <a:ext cx="5121014" cy="3754755"/>
          </a:xfrm>
          <a:prstGeom prst="rect">
            <a:avLst/>
          </a:prstGeom>
        </p:spPr>
      </p:pic>
      <p:sp>
        <p:nvSpPr>
          <p:cNvPr id="8" name="Rectangle: Rounded Corners 7">
            <a:extLst>
              <a:ext uri="{FF2B5EF4-FFF2-40B4-BE49-F238E27FC236}">
                <a16:creationId xmlns:a16="http://schemas.microsoft.com/office/drawing/2014/main" id="{0DF1D22F-3CA7-1E17-7DA1-73C9D3CFC26D}"/>
              </a:ext>
            </a:extLst>
          </p:cNvPr>
          <p:cNvSpPr/>
          <p:nvPr/>
        </p:nvSpPr>
        <p:spPr>
          <a:xfrm>
            <a:off x="6441440" y="1981200"/>
            <a:ext cx="4907280" cy="7213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Cửa sắt chuyển sang màu nâu đỏ.</a:t>
            </a:r>
            <a:endParaRPr lang="en-US" sz="2400" b="1" dirty="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CFC0FC2-B4D6-53AA-23AD-0F144B7D0835}"/>
              </a:ext>
            </a:extLst>
          </p:cNvPr>
          <p:cNvGrpSpPr/>
          <p:nvPr/>
        </p:nvGrpSpPr>
        <p:grpSpPr>
          <a:xfrm>
            <a:off x="5912139" y="2916255"/>
            <a:ext cx="6046181" cy="2041826"/>
            <a:chOff x="4538949" y="2455798"/>
            <a:chExt cx="6612382" cy="3521816"/>
          </a:xfrm>
        </p:grpSpPr>
        <p:pic>
          <p:nvPicPr>
            <p:cNvPr id="10" name="图片 3">
              <a:extLst>
                <a:ext uri="{FF2B5EF4-FFF2-40B4-BE49-F238E27FC236}">
                  <a16:creationId xmlns:a16="http://schemas.microsoft.com/office/drawing/2014/main" id="{C74EB135-2E22-C73F-BA2E-6E774EC85D18}"/>
                </a:ext>
              </a:extLst>
            </p:cNvPr>
            <p:cNvPicPr>
              <a:picLocks noChangeAspect="1"/>
            </p:cNvPicPr>
            <p:nvPr/>
          </p:nvPicPr>
          <p:blipFill>
            <a:blip r:embed="rId6"/>
            <a:stretch>
              <a:fillRect/>
            </a:stretch>
          </p:blipFill>
          <p:spPr>
            <a:xfrm flipH="1">
              <a:off x="4538949" y="2455798"/>
              <a:ext cx="6612382" cy="3521816"/>
            </a:xfrm>
            <a:prstGeom prst="rect">
              <a:avLst/>
            </a:prstGeom>
          </p:spPr>
        </p:pic>
        <p:sp>
          <p:nvSpPr>
            <p:cNvPr id="11" name="TextBox 10">
              <a:extLst>
                <a:ext uri="{FF2B5EF4-FFF2-40B4-BE49-F238E27FC236}">
                  <a16:creationId xmlns:a16="http://schemas.microsoft.com/office/drawing/2014/main" id="{40DDDB8B-A67A-0F52-D2C5-D5671FF0A16E}"/>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vi-VN" sz="2400" b="1" i="1" dirty="0">
                  <a:effectLst/>
                  <a:latin typeface="Calibri" panose="020F0502020204030204" pitchFamily="34" charset="0"/>
                  <a:ea typeface="Calibri" panose="020F0502020204030204" pitchFamily="34" charset="0"/>
                  <a:cs typeface="Calibri" panose="020F0502020204030204" pitchFamily="34" charset="0"/>
                </a:rPr>
                <a:t>Người ta thường làm gì để ngăn ngừa sự biến đổi hóa học của các vật làm bằng sắt?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AAEF9715-09E0-5962-0964-978D5131F5C0}"/>
              </a:ext>
            </a:extLst>
          </p:cNvPr>
          <p:cNvSpPr/>
          <p:nvPr/>
        </p:nvSpPr>
        <p:spPr>
          <a:xfrm>
            <a:off x="6299200" y="5232400"/>
            <a:ext cx="5242560" cy="11785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Người ta thường sơn hoặc bôi dầu mỡ lên vật bằng sắt để chống gỉ.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937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8"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9"/>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AE801B2-0259-A091-A45E-CFD524720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6C5CBF69-EC48-DF2E-7F57-0454AEF12CA7}"/>
              </a:ext>
            </a:extLst>
          </p:cNvPr>
          <p:cNvGrpSpPr/>
          <p:nvPr/>
        </p:nvGrpSpPr>
        <p:grpSpPr>
          <a:xfrm>
            <a:off x="2425038" y="1351722"/>
            <a:ext cx="7543909" cy="2317799"/>
            <a:chOff x="4804552" y="1790768"/>
            <a:chExt cx="4409954" cy="1739510"/>
          </a:xfrm>
        </p:grpSpPr>
        <p:sp>
          <p:nvSpPr>
            <p:cNvPr id="9" name="Speech Bubble: Rectangle with Corners Rounded 8">
              <a:extLst>
                <a:ext uri="{FF2B5EF4-FFF2-40B4-BE49-F238E27FC236}">
                  <a16:creationId xmlns:a16="http://schemas.microsoft.com/office/drawing/2014/main" id="{9317CDA0-EA4C-292A-554C-F2542454EAE9}"/>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00789215-4D70-5642-B357-95D35BD822BD}"/>
                </a:ext>
              </a:extLst>
            </p:cNvPr>
            <p:cNvSpPr/>
            <p:nvPr/>
          </p:nvSpPr>
          <p:spPr>
            <a:xfrm>
              <a:off x="4904468" y="2212027"/>
              <a:ext cx="4210121" cy="83155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nhanh</a:t>
              </a: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endPar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9761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07440" y="1351280"/>
            <a:ext cx="10261600" cy="4401205"/>
          </a:xfrm>
          <a:prstGeom prst="rect">
            <a:avLst/>
          </a:prstGeom>
          <a:noFill/>
        </p:spPr>
        <p:txBody>
          <a:bodyPr wrap="square" rtlCol="0">
            <a:spAutoFit/>
          </a:bodyPr>
          <a:lstStyle/>
          <a:p>
            <a:pPr marL="0" marR="0" algn="just">
              <a:lnSpc>
                <a:spcPct val="150000"/>
              </a:lnSpc>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1: Biến đổi nào thường xảy ra khi chất này biến đổi thành chất khác, thể hiện qua sự thay đổi về màu sắc, mùi, vị,…?</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 Biến đổi vật lí.</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 Biến đổi hóa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Biến đổi sinh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 Biến đổi quang học.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B7F90EFF-8D51-167B-A03E-C8EA058FAEBD}"/>
              </a:ext>
            </a:extLst>
          </p:cNvPr>
          <p:cNvSpPr/>
          <p:nvPr/>
        </p:nvSpPr>
        <p:spPr>
          <a:xfrm>
            <a:off x="1016000" y="34645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4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58240" y="812800"/>
            <a:ext cx="10261600" cy="658706"/>
          </a:xfrm>
          <a:prstGeom prst="rect">
            <a:avLst/>
          </a:prstGeom>
          <a:noFill/>
        </p:spPr>
        <p:txBody>
          <a:bodyPr wrap="square" rtlCol="0">
            <a:spAutoFit/>
          </a:bodyPr>
          <a:lstStyle/>
          <a:p>
            <a:pPr lvl="0" algn="just">
              <a:lnSpc>
                <a:spcPct val="150000"/>
              </a:lnSpc>
            </a:pPr>
            <a:r>
              <a:rPr lang="vi-VN"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Câu 2: Trường hợp nào dưới đây xảy ra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879AE172-E1AE-4E2D-DCCA-FE3FC5BFD9F6}"/>
              </a:ext>
            </a:extLst>
          </p:cNvPr>
          <p:cNvPicPr>
            <a:picLocks noChangeAspect="1"/>
          </p:cNvPicPr>
          <p:nvPr/>
        </p:nvPicPr>
        <p:blipFill>
          <a:blip r:embed="rId3"/>
          <a:stretch>
            <a:fillRect/>
          </a:stretch>
        </p:blipFill>
        <p:spPr>
          <a:xfrm>
            <a:off x="914400" y="1837372"/>
            <a:ext cx="3352800" cy="1781175"/>
          </a:xfrm>
          <a:prstGeom prst="rect">
            <a:avLst/>
          </a:prstGeom>
        </p:spPr>
      </p:pic>
      <p:pic>
        <p:nvPicPr>
          <p:cNvPr id="15" name="Picture 14">
            <a:extLst>
              <a:ext uri="{FF2B5EF4-FFF2-40B4-BE49-F238E27FC236}">
                <a16:creationId xmlns:a16="http://schemas.microsoft.com/office/drawing/2014/main" id="{5FF452CB-F380-3FED-EB90-A5620AA9505D}"/>
              </a:ext>
            </a:extLst>
          </p:cNvPr>
          <p:cNvPicPr>
            <a:picLocks noChangeAspect="1"/>
          </p:cNvPicPr>
          <p:nvPr/>
        </p:nvPicPr>
        <p:blipFill>
          <a:blip r:embed="rId4"/>
          <a:stretch>
            <a:fillRect/>
          </a:stretch>
        </p:blipFill>
        <p:spPr>
          <a:xfrm>
            <a:off x="917892" y="3768725"/>
            <a:ext cx="3305175" cy="1657350"/>
          </a:xfrm>
          <a:prstGeom prst="rect">
            <a:avLst/>
          </a:prstGeom>
        </p:spPr>
      </p:pic>
      <p:pic>
        <p:nvPicPr>
          <p:cNvPr id="18" name="Picture 17">
            <a:extLst>
              <a:ext uri="{FF2B5EF4-FFF2-40B4-BE49-F238E27FC236}">
                <a16:creationId xmlns:a16="http://schemas.microsoft.com/office/drawing/2014/main" id="{C0B0DF28-A830-9D02-5144-39DE83D7C953}"/>
              </a:ext>
            </a:extLst>
          </p:cNvPr>
          <p:cNvPicPr>
            <a:picLocks noChangeAspect="1"/>
          </p:cNvPicPr>
          <p:nvPr/>
        </p:nvPicPr>
        <p:blipFill>
          <a:blip r:embed="rId5"/>
          <a:stretch>
            <a:fillRect/>
          </a:stretch>
        </p:blipFill>
        <p:spPr>
          <a:xfrm>
            <a:off x="7034847" y="1566862"/>
            <a:ext cx="3324225" cy="3724275"/>
          </a:xfrm>
          <a:prstGeom prst="rect">
            <a:avLst/>
          </a:prstGeom>
        </p:spPr>
      </p:pic>
      <p:sp>
        <p:nvSpPr>
          <p:cNvPr id="19" name="Oval 18">
            <a:extLst>
              <a:ext uri="{FF2B5EF4-FFF2-40B4-BE49-F238E27FC236}">
                <a16:creationId xmlns:a16="http://schemas.microsoft.com/office/drawing/2014/main" id="{BBCB1C70-1E26-705E-7D61-203AF293F350}"/>
              </a:ext>
            </a:extLst>
          </p:cNvPr>
          <p:cNvSpPr/>
          <p:nvPr/>
        </p:nvSpPr>
        <p:spPr>
          <a:xfrm>
            <a:off x="6868160" y="495808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37920" y="629920"/>
            <a:ext cx="10261600"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3: Trường hợp nào trong các hình dưới đây có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08D2321-62CC-22D0-1EB5-3B95799B2013}"/>
              </a:ext>
            </a:extLst>
          </p:cNvPr>
          <p:cNvPicPr>
            <a:picLocks noChangeAspect="1"/>
          </p:cNvPicPr>
          <p:nvPr/>
        </p:nvPicPr>
        <p:blipFill>
          <a:blip r:embed="rId3"/>
          <a:stretch>
            <a:fillRect/>
          </a:stretch>
        </p:blipFill>
        <p:spPr>
          <a:xfrm>
            <a:off x="1099820" y="1928812"/>
            <a:ext cx="3441700" cy="3662620"/>
          </a:xfrm>
          <a:prstGeom prst="rect">
            <a:avLst/>
          </a:prstGeom>
        </p:spPr>
      </p:pic>
      <p:pic>
        <p:nvPicPr>
          <p:cNvPr id="7" name="Picture 6">
            <a:extLst>
              <a:ext uri="{FF2B5EF4-FFF2-40B4-BE49-F238E27FC236}">
                <a16:creationId xmlns:a16="http://schemas.microsoft.com/office/drawing/2014/main" id="{0C267E78-FEAD-0DA3-CB0F-0F8F10AFA811}"/>
              </a:ext>
            </a:extLst>
          </p:cNvPr>
          <p:cNvPicPr>
            <a:picLocks noChangeAspect="1"/>
          </p:cNvPicPr>
          <p:nvPr/>
        </p:nvPicPr>
        <p:blipFill>
          <a:blip r:embed="rId4"/>
          <a:stretch>
            <a:fillRect/>
          </a:stretch>
        </p:blipFill>
        <p:spPr>
          <a:xfrm>
            <a:off x="6390322" y="1908492"/>
            <a:ext cx="2886075" cy="1781175"/>
          </a:xfrm>
          <a:prstGeom prst="rect">
            <a:avLst/>
          </a:prstGeom>
        </p:spPr>
      </p:pic>
      <p:pic>
        <p:nvPicPr>
          <p:cNvPr id="9" name="Picture 8">
            <a:extLst>
              <a:ext uri="{FF2B5EF4-FFF2-40B4-BE49-F238E27FC236}">
                <a16:creationId xmlns:a16="http://schemas.microsoft.com/office/drawing/2014/main" id="{040703B5-FF0F-400B-6856-FBAD5DF9B55F}"/>
              </a:ext>
            </a:extLst>
          </p:cNvPr>
          <p:cNvPicPr>
            <a:picLocks noChangeAspect="1"/>
          </p:cNvPicPr>
          <p:nvPr/>
        </p:nvPicPr>
        <p:blipFill>
          <a:blip r:embed="rId5"/>
          <a:stretch>
            <a:fillRect/>
          </a:stretch>
        </p:blipFill>
        <p:spPr>
          <a:xfrm>
            <a:off x="6418897" y="3785235"/>
            <a:ext cx="2828925" cy="1847850"/>
          </a:xfrm>
          <a:prstGeom prst="rect">
            <a:avLst/>
          </a:prstGeom>
        </p:spPr>
      </p:pic>
      <p:sp>
        <p:nvSpPr>
          <p:cNvPr id="10" name="Oval 9">
            <a:extLst>
              <a:ext uri="{FF2B5EF4-FFF2-40B4-BE49-F238E27FC236}">
                <a16:creationId xmlns:a16="http://schemas.microsoft.com/office/drawing/2014/main" id="{15D11E38-FDC6-3A9B-F7FB-D97182409031}"/>
              </a:ext>
            </a:extLst>
          </p:cNvPr>
          <p:cNvSpPr/>
          <p:nvPr/>
        </p:nvSpPr>
        <p:spPr>
          <a:xfrm>
            <a:off x="955040" y="515112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7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985520" y="812800"/>
            <a:ext cx="10434320" cy="32440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lang="en-US"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4</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Hiện tượng nào dưới đây không có sự biến đổi hóa học?</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Đường cháy thành than.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Sữa chua lên men.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Đá tan chảy khi để ra ngoài tủ lạnh.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Cơm để lâu bị ôi thiu. </a:t>
            </a:r>
          </a:p>
        </p:txBody>
      </p:sp>
      <p:sp>
        <p:nvSpPr>
          <p:cNvPr id="2" name="Oval 1">
            <a:extLst>
              <a:ext uri="{FF2B5EF4-FFF2-40B4-BE49-F238E27FC236}">
                <a16:creationId xmlns:a16="http://schemas.microsoft.com/office/drawing/2014/main" id="{00450F48-CFAF-442E-E628-0BA10598C5B9}"/>
              </a:ext>
            </a:extLst>
          </p:cNvPr>
          <p:cNvSpPr/>
          <p:nvPr/>
        </p:nvSpPr>
        <p:spPr>
          <a:xfrm>
            <a:off x="843280" y="294640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506366" y="1611332"/>
                <a:ext cx="7621437" cy="461665"/>
              </a:xfrm>
              <a:prstGeom prst="rect">
                <a:avLst/>
              </a:prstGeom>
              <a:noFill/>
            </p:spPr>
            <p:txBody>
              <a:bodyPr wrap="square">
                <a:spAutoFit/>
              </a:bodyPr>
              <a:lstStyle/>
              <a:p>
                <a:pPr algn="ctr">
                  <a:defRPr/>
                </a:pPr>
                <a:r>
                  <a:rPr lang="nl-NL" sz="2400" b="1" dirty="0">
                    <a:effectLst/>
                    <a:ea typeface="Times New Roman" panose="02020603050405020304" pitchFamily="18" charset="0"/>
                  </a:rPr>
                  <a:t>Về nhà tìm hiểu nội dung </a:t>
                </a:r>
                <a:r>
                  <a:rPr lang="nl-NL" sz="2400" b="1" i="1" dirty="0">
                    <a:effectLst/>
                    <a:ea typeface="Times New Roman" panose="02020603050405020304" pitchFamily="18" charset="0"/>
                  </a:rPr>
                  <a:t>Bài 6: Ôn tập chủ đề chất. </a:t>
                </a:r>
                <a:endParaRPr kumimoji="0" lang="en-US" sz="5400" b="1" i="0" u="none" strike="noStrike" kern="1200" normalizeH="0" baseline="0" noProof="0" dirty="0">
                  <a:ln w="12700">
                    <a:solidFill>
                      <a:srgbClr val="C00000"/>
                    </a:solidFill>
                  </a:ln>
                  <a:solidFill>
                    <a:srgbClr val="C00000"/>
                  </a:solidFill>
                  <a:uLnTx/>
                  <a:uFillTx/>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7765" y="307056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5DA35F-4A97-DE6F-52E1-3141CEA804ED}"/>
              </a:ext>
            </a:extLst>
          </p:cNvPr>
          <p:cNvPicPr>
            <a:picLocks noChangeAspect="1"/>
          </p:cNvPicPr>
          <p:nvPr/>
        </p:nvPicPr>
        <p:blipFill>
          <a:blip r:embed="rId10"/>
          <a:stretch>
            <a:fillRect/>
          </a:stretch>
        </p:blipFill>
        <p:spPr>
          <a:xfrm>
            <a:off x="2695431" y="2541948"/>
            <a:ext cx="7084166" cy="1926503"/>
          </a:xfrm>
          <a:prstGeom prst="rect">
            <a:avLst/>
          </a:prstGeom>
        </p:spPr>
      </p:pic>
    </p:spTree>
    <p:extLst>
      <p:ext uri="{BB962C8B-B14F-4D97-AF65-F5344CB8AC3E}">
        <p14:creationId xmlns:p14="http://schemas.microsoft.com/office/powerpoint/2010/main" val="1739674514"/>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30153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iấy Trắng A4 – Authentic Store">
            <a:extLst>
              <a:ext uri="{FF2B5EF4-FFF2-40B4-BE49-F238E27FC236}">
                <a16:creationId xmlns:a16="http://schemas.microsoft.com/office/drawing/2014/main" id="{422C50CC-46FC-BE2D-8F6F-57B26121387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2244" y="2107564"/>
            <a:ext cx="2967355" cy="2967355"/>
          </a:xfrm>
          <a:prstGeom prst="rect">
            <a:avLst/>
          </a:prstGeom>
          <a:noFill/>
          <a:ln>
            <a:noFill/>
          </a:ln>
        </p:spPr>
      </p:pic>
      <p:sp>
        <p:nvSpPr>
          <p:cNvPr id="3" name="TextBox 2">
            <a:extLst>
              <a:ext uri="{FF2B5EF4-FFF2-40B4-BE49-F238E27FC236}">
                <a16:creationId xmlns:a16="http://schemas.microsoft.com/office/drawing/2014/main" id="{F4101B40-B9AD-A756-8ECB-9224032CB162}"/>
              </a:ext>
            </a:extLst>
          </p:cNvPr>
          <p:cNvSpPr txBox="1"/>
          <p:nvPr/>
        </p:nvSpPr>
        <p:spPr>
          <a:xfrm>
            <a:off x="3230880" y="2357120"/>
            <a:ext cx="3088640" cy="2123658"/>
          </a:xfrm>
          <a:prstGeom prst="rect">
            <a:avLst/>
          </a:prstGeom>
          <a:noFill/>
        </p:spPr>
        <p:txBody>
          <a:bodyPr wrap="square" rtlCol="0">
            <a:spAutoFit/>
          </a:bodyPr>
          <a:lstStyle/>
          <a:p>
            <a:pPr algn="ctr"/>
            <a:r>
              <a:rPr lang="en-US" sz="4400" b="1" dirty="0" err="1">
                <a:solidFill>
                  <a:srgbClr val="002060"/>
                </a:solidFill>
              </a:rPr>
              <a:t>Nêu</a:t>
            </a:r>
            <a:r>
              <a:rPr lang="en-US" sz="4400" b="1" dirty="0">
                <a:solidFill>
                  <a:srgbClr val="002060"/>
                </a:solidFill>
              </a:rPr>
              <a:t> </a:t>
            </a:r>
            <a:r>
              <a:rPr lang="en-US" sz="4400" b="1" dirty="0" err="1">
                <a:solidFill>
                  <a:srgbClr val="002060"/>
                </a:solidFill>
              </a:rPr>
              <a:t>cách</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biến</a:t>
            </a:r>
            <a:r>
              <a:rPr lang="en-US" sz="4400" b="1" dirty="0">
                <a:solidFill>
                  <a:srgbClr val="002060"/>
                </a:solidFill>
              </a:rPr>
              <a:t> </a:t>
            </a:r>
            <a:r>
              <a:rPr lang="en-US" sz="4400" b="1" dirty="0" err="1">
                <a:solidFill>
                  <a:srgbClr val="002060"/>
                </a:solidFill>
              </a:rPr>
              <a:t>đổi</a:t>
            </a:r>
            <a:r>
              <a:rPr lang="en-US" sz="4400" b="1" dirty="0">
                <a:solidFill>
                  <a:srgbClr val="002060"/>
                </a:solidFill>
              </a:rPr>
              <a:t> </a:t>
            </a:r>
            <a:r>
              <a:rPr lang="en-US" sz="4400" b="1" dirty="0" err="1">
                <a:solidFill>
                  <a:srgbClr val="002060"/>
                </a:solidFill>
              </a:rPr>
              <a:t>tờ</a:t>
            </a:r>
            <a:r>
              <a:rPr lang="en-US" sz="4400" b="1" dirty="0">
                <a:solidFill>
                  <a:srgbClr val="002060"/>
                </a:solidFill>
              </a:rPr>
              <a:t> </a:t>
            </a:r>
            <a:r>
              <a:rPr lang="en-US" sz="4400" b="1" dirty="0" err="1">
                <a:solidFill>
                  <a:srgbClr val="002060"/>
                </a:solidFill>
              </a:rPr>
              <a:t>giấy</a:t>
            </a:r>
            <a:r>
              <a:rPr lang="en-US" sz="4400" b="1" dirty="0">
                <a:solidFill>
                  <a:srgbClr val="002060"/>
                </a:solidFill>
              </a:rPr>
              <a:t>.</a:t>
            </a:r>
          </a:p>
        </p:txBody>
      </p:sp>
    </p:spTree>
    <p:extLst>
      <p:ext uri="{BB962C8B-B14F-4D97-AF65-F5344CB8AC3E}">
        <p14:creationId xmlns:p14="http://schemas.microsoft.com/office/powerpoint/2010/main" val="3519893884"/>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ỉ với 1 tờ giấy cắt vụn, thẩm phán khiến người đàn ông phải cúi đầu nhận  tội sau khi khiến hàng xóm bị bắt oan">
            <a:extLst>
              <a:ext uri="{FF2B5EF4-FFF2-40B4-BE49-F238E27FC236}">
                <a16:creationId xmlns:a16="http://schemas.microsoft.com/office/drawing/2014/main" id="{549E4D46-D681-5759-3FFE-65A9EE44C7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440" y="1802529"/>
            <a:ext cx="3841547" cy="2403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0224EB-7D96-51D5-2895-09397F747EA1}"/>
              </a:ext>
            </a:extLst>
          </p:cNvPr>
          <p:cNvSpPr txBox="1"/>
          <p:nvPr/>
        </p:nvSpPr>
        <p:spPr>
          <a:xfrm>
            <a:off x="3007360" y="4409440"/>
            <a:ext cx="3322320" cy="830997"/>
          </a:xfrm>
          <a:prstGeom prst="rect">
            <a:avLst/>
          </a:prstGeom>
          <a:noFill/>
        </p:spPr>
        <p:txBody>
          <a:bodyPr wrap="square" rtlCol="0">
            <a:spAutoFit/>
          </a:bodyPr>
          <a:lstStyle/>
          <a:p>
            <a:pPr algn="ctr"/>
            <a:r>
              <a:rPr lang="nl-NL" sz="2400" b="1" i="1" dirty="0">
                <a:effectLst/>
                <a:latin typeface="Cambria" panose="02040503050406030204" pitchFamily="18" charset="0"/>
                <a:ea typeface="Cambria" panose="02040503050406030204" pitchFamily="18" charset="0"/>
              </a:rPr>
              <a:t>Cắt tờ giấy thành nhiều mảnh vụn </a:t>
            </a:r>
            <a:endParaRPr lang="en-US" sz="2400" b="1" dirty="0">
              <a:latin typeface="Cambria" panose="02040503050406030204" pitchFamily="18" charset="0"/>
              <a:ea typeface="Cambria" panose="02040503050406030204" pitchFamily="18" charset="0"/>
            </a:endParaRPr>
          </a:p>
        </p:txBody>
      </p:sp>
      <p:pic>
        <p:nvPicPr>
          <p:cNvPr id="1028" name="Picture 4" descr="GIẤY BÌA MÀU A4 ĐỊNH LƯỢNG 160GSM - TRỘN 5 MÀU - Văn phòng phẩm Thịnh Đại  Phát">
            <a:extLst>
              <a:ext uri="{FF2B5EF4-FFF2-40B4-BE49-F238E27FC236}">
                <a16:creationId xmlns:a16="http://schemas.microsoft.com/office/drawing/2014/main" id="{9239B140-971E-83F5-67D6-193518A1C0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5520" y="1844040"/>
            <a:ext cx="2946400" cy="2575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A13F3A-AEB0-55F8-C557-D6CE3447CF6A}"/>
              </a:ext>
            </a:extLst>
          </p:cNvPr>
          <p:cNvSpPr txBox="1"/>
          <p:nvPr/>
        </p:nvSpPr>
        <p:spPr>
          <a:xfrm>
            <a:off x="7233920" y="4368800"/>
            <a:ext cx="3322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Tô màu tờ giấy thành màu khác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0674842"/>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 cách gấp máy bay siêu dễ: Có thể bạn chưa biết!">
            <a:extLst>
              <a:ext uri="{FF2B5EF4-FFF2-40B4-BE49-F238E27FC236}">
                <a16:creationId xmlns:a16="http://schemas.microsoft.com/office/drawing/2014/main" id="{C7158F96-81D6-19BB-8A50-2F6A8A275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854835"/>
            <a:ext cx="3302000" cy="23818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E0B561-8D67-4011-EEAD-84F40F184D76}"/>
              </a:ext>
            </a:extLst>
          </p:cNvPr>
          <p:cNvSpPr txBox="1"/>
          <p:nvPr/>
        </p:nvSpPr>
        <p:spPr>
          <a:xfrm>
            <a:off x="3149600" y="4358640"/>
            <a:ext cx="3068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Gấp tờ giấy thành hình máy bay</a:t>
            </a:r>
            <a:endParaRPr lang="en-US" sz="2400" b="1" dirty="0">
              <a:latin typeface="Cambria" panose="02040503050406030204" pitchFamily="18" charset="0"/>
              <a:ea typeface="Cambria" panose="02040503050406030204" pitchFamily="18" charset="0"/>
            </a:endParaRPr>
          </a:p>
        </p:txBody>
      </p:sp>
      <p:pic>
        <p:nvPicPr>
          <p:cNvPr id="2052" name="Picture 4" descr="Ngâm khăn giấy vào giấm trắng, cách làm cực kỳ thiết thực và giải quyết  được rắc rối lớn cho nhiều gia đình">
            <a:extLst>
              <a:ext uri="{FF2B5EF4-FFF2-40B4-BE49-F238E27FC236}">
                <a16:creationId xmlns:a16="http://schemas.microsoft.com/office/drawing/2014/main" id="{562E3385-48B6-8B14-7F0F-2DAA16D2C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6880" y="1846774"/>
            <a:ext cx="3818890" cy="2376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9672E8-65EC-DB4C-362E-C2853880D869}"/>
              </a:ext>
            </a:extLst>
          </p:cNvPr>
          <p:cNvSpPr txBox="1"/>
          <p:nvPr/>
        </p:nvSpPr>
        <p:spPr>
          <a:xfrm>
            <a:off x="7142480" y="4439920"/>
            <a:ext cx="3068320" cy="830997"/>
          </a:xfrm>
          <a:prstGeom prst="rect">
            <a:avLst/>
          </a:prstGeom>
          <a:noFill/>
        </p:spPr>
        <p:txBody>
          <a:bodyPr wrap="square" rtlCol="0">
            <a:spAutoFit/>
          </a:bodyPr>
          <a:lstStyle/>
          <a:p>
            <a:pPr algn="ctr"/>
            <a:r>
              <a:rPr lang="en-US" sz="2400" b="1" i="1" dirty="0">
                <a:latin typeface="Cambria" panose="02040503050406030204" pitchFamily="18" charset="0"/>
                <a:ea typeface="Cambria" panose="02040503050406030204" pitchFamily="18" charset="0"/>
              </a:rPr>
              <a:t>N</a:t>
            </a:r>
            <a:r>
              <a:rPr lang="vi-VN" sz="2400" b="1" i="1" dirty="0">
                <a:latin typeface="Cambria" panose="02040503050406030204" pitchFamily="18" charset="0"/>
                <a:ea typeface="Cambria" panose="02040503050406030204" pitchFamily="18" charset="0"/>
              </a:rPr>
              <a:t>gâm tờ giấy vào nước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815736"/>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282588"/>
            <a:chOff x="357881" y="1575412"/>
            <a:chExt cx="3696326" cy="5282588"/>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00385">
              <a:off x="2377755" y="3780596"/>
              <a:ext cx="1340679" cy="1727123"/>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2701579" y="16289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7"/>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Trong các cách biến đổi tờ giấy vừa nêu thì cách nào xảy ra sự biến đổi hóa học? Vì sao? </a:t>
              </a:r>
              <a:endParaRPr lang="en-US" sz="2800" b="1" dirty="0">
                <a:effectLst/>
                <a:ea typeface="Calibri" panose="020F0502020204030204" pitchFamily="34"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id="{CEB75A0D-A267-78D6-94C6-C8B3B1C9B5E2}"/>
              </a:ext>
            </a:extLst>
          </p:cNvPr>
          <p:cNvSpPr/>
          <p:nvPr/>
        </p:nvSpPr>
        <p:spPr>
          <a:xfrm>
            <a:off x="4328160" y="3362960"/>
            <a:ext cx="7030720" cy="303784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solidFill>
                  <a:srgbClr val="FF0000"/>
                </a:solidFill>
                <a:latin typeface="Cambria" panose="02040503050406030204" pitchFamily="18" charset="0"/>
                <a:ea typeface="Cambria" panose="02040503050406030204" pitchFamily="18" charset="0"/>
              </a:rPr>
              <a:t>Trong </a:t>
            </a: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ban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đen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định</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4" name="Picture 3">
            <a:extLst>
              <a:ext uri="{FF2B5EF4-FFF2-40B4-BE49-F238E27FC236}">
                <a16:creationId xmlns:a16="http://schemas.microsoft.com/office/drawing/2014/main" id="{63D37FBD-5621-DC1E-382A-808708A61577}"/>
              </a:ext>
            </a:extLst>
          </p:cNvPr>
          <p:cNvPicPr>
            <a:picLocks noChangeAspect="1"/>
          </p:cNvPicPr>
          <p:nvPr/>
        </p:nvPicPr>
        <p:blipFill>
          <a:blip r:embed="rId10"/>
          <a:stretch>
            <a:fillRect/>
          </a:stretch>
        </p:blipFill>
        <p:spPr>
          <a:xfrm>
            <a:off x="5508927" y="929167"/>
            <a:ext cx="2676376" cy="841321"/>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2067</TotalTime>
  <Words>740</Words>
  <Application>Microsoft Office PowerPoint</Application>
  <PresentationFormat>Widescreen</PresentationFormat>
  <Paragraphs>52</Paragraphs>
  <Slides>28</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Calibri Light</vt:lpstr>
      <vt:lpstr>Cambria</vt:lpstr>
      <vt:lpstr>等线</vt:lpstr>
      <vt:lpstr>FC Onigiri Outline</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98</cp:revision>
  <dcterms:created xsi:type="dcterms:W3CDTF">2021-12-12T17:02:47Z</dcterms:created>
  <dcterms:modified xsi:type="dcterms:W3CDTF">2024-09-14T15:32:46Z</dcterms:modified>
  <cp:category>9Slide.vn</cp:category>
</cp:coreProperties>
</file>