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61" r:id="rId3"/>
    <p:sldId id="265" r:id="rId4"/>
    <p:sldId id="266" r:id="rId5"/>
    <p:sldId id="267" r:id="rId6"/>
    <p:sldId id="268" r:id="rId7"/>
    <p:sldId id="270"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615B8-EA50-4DC8-B241-839414D3C18D}"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C3D2E-007D-4A16-A0A9-24921ACCF6E9}" type="slidenum">
              <a:rPr lang="en-US" smtClean="0"/>
              <a:t>‹#›</a:t>
            </a:fld>
            <a:endParaRPr lang="en-US"/>
          </a:p>
        </p:txBody>
      </p:sp>
    </p:spTree>
    <p:extLst>
      <p:ext uri="{BB962C8B-B14F-4D97-AF65-F5344CB8AC3E}">
        <p14:creationId xmlns:p14="http://schemas.microsoft.com/office/powerpoint/2010/main" val="377103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pPr/>
              <a:t>1</a:t>
            </a:fld>
            <a:endParaRPr lang="zh-CN" altLang="en-US"/>
          </a:p>
        </p:txBody>
      </p:sp>
    </p:spTree>
    <p:extLst>
      <p:ext uri="{BB962C8B-B14F-4D97-AF65-F5344CB8AC3E}">
        <p14:creationId xmlns:p14="http://schemas.microsoft.com/office/powerpoint/2010/main" val="121327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458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415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817F47-23D3-4148-8894-FCE43BADE3DD}"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B3E2E-EFF3-4C4B-BF49-77444B94E516}" type="slidenum">
              <a:rPr lang="en-US" smtClean="0"/>
              <a:t>‹#›</a:t>
            </a:fld>
            <a:endParaRPr lang="en-US"/>
          </a:p>
        </p:txBody>
      </p:sp>
    </p:spTree>
    <p:extLst>
      <p:ext uri="{BB962C8B-B14F-4D97-AF65-F5344CB8AC3E}">
        <p14:creationId xmlns:p14="http://schemas.microsoft.com/office/powerpoint/2010/main" val="80577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17F47-23D3-4148-8894-FCE43BADE3DD}"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B3E2E-EFF3-4C4B-BF49-77444B94E516}" type="slidenum">
              <a:rPr lang="en-US" smtClean="0"/>
              <a:t>‹#›</a:t>
            </a:fld>
            <a:endParaRPr lang="en-US"/>
          </a:p>
        </p:txBody>
      </p:sp>
    </p:spTree>
    <p:extLst>
      <p:ext uri="{BB962C8B-B14F-4D97-AF65-F5344CB8AC3E}">
        <p14:creationId xmlns:p14="http://schemas.microsoft.com/office/powerpoint/2010/main" val="224266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17F47-23D3-4148-8894-FCE43BADE3DD}"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B3E2E-EFF3-4C4B-BF49-77444B94E516}" type="slidenum">
              <a:rPr lang="en-US" smtClean="0"/>
              <a:t>‹#›</a:t>
            </a:fld>
            <a:endParaRPr lang="en-US"/>
          </a:p>
        </p:txBody>
      </p:sp>
    </p:spTree>
    <p:extLst>
      <p:ext uri="{BB962C8B-B14F-4D97-AF65-F5344CB8AC3E}">
        <p14:creationId xmlns:p14="http://schemas.microsoft.com/office/powerpoint/2010/main" val="2892634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5623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17F47-23D3-4148-8894-FCE43BADE3DD}"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B3E2E-EFF3-4C4B-BF49-77444B94E516}" type="slidenum">
              <a:rPr lang="en-US" smtClean="0"/>
              <a:t>‹#›</a:t>
            </a:fld>
            <a:endParaRPr lang="en-US"/>
          </a:p>
        </p:txBody>
      </p:sp>
    </p:spTree>
    <p:extLst>
      <p:ext uri="{BB962C8B-B14F-4D97-AF65-F5344CB8AC3E}">
        <p14:creationId xmlns:p14="http://schemas.microsoft.com/office/powerpoint/2010/main" val="23529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817F47-23D3-4148-8894-FCE43BADE3DD}"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B3E2E-EFF3-4C4B-BF49-77444B94E516}" type="slidenum">
              <a:rPr lang="en-US" smtClean="0"/>
              <a:t>‹#›</a:t>
            </a:fld>
            <a:endParaRPr lang="en-US"/>
          </a:p>
        </p:txBody>
      </p:sp>
    </p:spTree>
    <p:extLst>
      <p:ext uri="{BB962C8B-B14F-4D97-AF65-F5344CB8AC3E}">
        <p14:creationId xmlns:p14="http://schemas.microsoft.com/office/powerpoint/2010/main" val="287447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817F47-23D3-4148-8894-FCE43BADE3DD}"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B3E2E-EFF3-4C4B-BF49-77444B94E516}" type="slidenum">
              <a:rPr lang="en-US" smtClean="0"/>
              <a:t>‹#›</a:t>
            </a:fld>
            <a:endParaRPr lang="en-US"/>
          </a:p>
        </p:txBody>
      </p:sp>
    </p:spTree>
    <p:extLst>
      <p:ext uri="{BB962C8B-B14F-4D97-AF65-F5344CB8AC3E}">
        <p14:creationId xmlns:p14="http://schemas.microsoft.com/office/powerpoint/2010/main" val="338883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817F47-23D3-4148-8894-FCE43BADE3DD}" type="datetimeFigureOut">
              <a:rPr lang="en-US" smtClean="0"/>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BB3E2E-EFF3-4C4B-BF49-77444B94E516}" type="slidenum">
              <a:rPr lang="en-US" smtClean="0"/>
              <a:t>‹#›</a:t>
            </a:fld>
            <a:endParaRPr lang="en-US"/>
          </a:p>
        </p:txBody>
      </p:sp>
    </p:spTree>
    <p:extLst>
      <p:ext uri="{BB962C8B-B14F-4D97-AF65-F5344CB8AC3E}">
        <p14:creationId xmlns:p14="http://schemas.microsoft.com/office/powerpoint/2010/main" val="420157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817F47-23D3-4148-8894-FCE43BADE3DD}" type="datetimeFigureOut">
              <a:rPr lang="en-US" smtClean="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BB3E2E-EFF3-4C4B-BF49-77444B94E516}" type="slidenum">
              <a:rPr lang="en-US" smtClean="0"/>
              <a:t>‹#›</a:t>
            </a:fld>
            <a:endParaRPr lang="en-US"/>
          </a:p>
        </p:txBody>
      </p:sp>
    </p:spTree>
    <p:extLst>
      <p:ext uri="{BB962C8B-B14F-4D97-AF65-F5344CB8AC3E}">
        <p14:creationId xmlns:p14="http://schemas.microsoft.com/office/powerpoint/2010/main" val="264069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17F47-23D3-4148-8894-FCE43BADE3DD}" type="datetimeFigureOut">
              <a:rPr lang="en-US" smtClean="0"/>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BB3E2E-EFF3-4C4B-BF49-77444B94E516}" type="slidenum">
              <a:rPr lang="en-US" smtClean="0"/>
              <a:t>‹#›</a:t>
            </a:fld>
            <a:endParaRPr lang="en-US"/>
          </a:p>
        </p:txBody>
      </p:sp>
    </p:spTree>
    <p:extLst>
      <p:ext uri="{BB962C8B-B14F-4D97-AF65-F5344CB8AC3E}">
        <p14:creationId xmlns:p14="http://schemas.microsoft.com/office/powerpoint/2010/main" val="46956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817F47-23D3-4148-8894-FCE43BADE3DD}"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B3E2E-EFF3-4C4B-BF49-77444B94E516}" type="slidenum">
              <a:rPr lang="en-US" smtClean="0"/>
              <a:t>‹#›</a:t>
            </a:fld>
            <a:endParaRPr lang="en-US"/>
          </a:p>
        </p:txBody>
      </p:sp>
    </p:spTree>
    <p:extLst>
      <p:ext uri="{BB962C8B-B14F-4D97-AF65-F5344CB8AC3E}">
        <p14:creationId xmlns:p14="http://schemas.microsoft.com/office/powerpoint/2010/main" val="40933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817F47-23D3-4148-8894-FCE43BADE3DD}"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B3E2E-EFF3-4C4B-BF49-77444B94E516}" type="slidenum">
              <a:rPr lang="en-US" smtClean="0"/>
              <a:t>‹#›</a:t>
            </a:fld>
            <a:endParaRPr lang="en-US"/>
          </a:p>
        </p:txBody>
      </p:sp>
    </p:spTree>
    <p:extLst>
      <p:ext uri="{BB962C8B-B14F-4D97-AF65-F5344CB8AC3E}">
        <p14:creationId xmlns:p14="http://schemas.microsoft.com/office/powerpoint/2010/main" val="94080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17F47-23D3-4148-8894-FCE43BADE3DD}" type="datetimeFigureOut">
              <a:rPr lang="en-US" smtClean="0"/>
              <a:t>10/16/2025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B3E2E-EFF3-4C4B-BF49-77444B94E516}" type="slidenum">
              <a:rPr lang="en-US" smtClean="0"/>
              <a:t>‹#›</a:t>
            </a:fld>
            <a:endParaRPr lang="en-US"/>
          </a:p>
        </p:txBody>
      </p:sp>
    </p:spTree>
    <p:extLst>
      <p:ext uri="{BB962C8B-B14F-4D97-AF65-F5344CB8AC3E}">
        <p14:creationId xmlns:p14="http://schemas.microsoft.com/office/powerpoint/2010/main" val="1476737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3334" y="1771903"/>
            <a:ext cx="2165808" cy="4666131"/>
          </a:xfrm>
          <a:prstGeom prst="rect">
            <a:avLst/>
          </a:prstGeom>
        </p:spPr>
      </p:pic>
      <p:pic>
        <p:nvPicPr>
          <p:cNvPr id="2" name="nhạc  1.mp4">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5" cstate="print"/>
          <a:stretch>
            <a:fillRect/>
          </a:stretch>
        </p:blipFill>
        <p:spPr>
          <a:xfrm>
            <a:off x="1552483" y="6679670"/>
            <a:ext cx="152152" cy="85725"/>
          </a:xfrm>
          <a:prstGeom prst="rect">
            <a:avLst/>
          </a:prstGeom>
        </p:spPr>
      </p:pic>
      <p:sp>
        <p:nvSpPr>
          <p:cNvPr id="12" name="TextBox 11"/>
          <p:cNvSpPr txBox="1"/>
          <p:nvPr/>
        </p:nvSpPr>
        <p:spPr>
          <a:xfrm>
            <a:off x="404731" y="932185"/>
            <a:ext cx="3651075" cy="1446550"/>
          </a:xfrm>
          <a:prstGeom prst="rect">
            <a:avLst/>
          </a:prstGeom>
          <a:noFill/>
        </p:spPr>
        <p:txBody>
          <a:bodyPr wrap="square" lIns="91439" tIns="45720" rIns="91439" bIns="45720" rtlCol="0">
            <a:spAutoFit/>
          </a:bodyPr>
          <a:lstStyle/>
          <a:p>
            <a:pPr defTabSz="914119">
              <a:buClr>
                <a:srgbClr val="000000"/>
              </a:buClr>
              <a:defRPr/>
            </a:pPr>
            <a:r>
              <a:rPr lang="en-US" sz="4400" b="1" kern="0" dirty="0">
                <a:ln>
                  <a:solidFill>
                    <a:srgbClr val="00FFFF"/>
                  </a:solidFill>
                </a:ln>
                <a:solidFill>
                  <a:srgbClr val="0070C0"/>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UVF Mussica Swash" panose="04000000000000000000" pitchFamily="82" charset="0"/>
                <a:ea typeface="Pompiere"/>
                <a:cs typeface="Pompiere"/>
                <a:sym typeface="Pompiere"/>
              </a:rPr>
              <a:t> </a:t>
            </a:r>
            <a:r>
              <a:rPr lang="en-US" sz="4400" b="1" kern="0" dirty="0">
                <a:ln>
                  <a:solidFill>
                    <a:srgbClr val="00FFFF"/>
                  </a:solidFill>
                </a:ln>
                <a:solidFill>
                  <a:srgbClr val="0070C0"/>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Times New Roman" panose="02020603050405020304" pitchFamily="18" charset="0"/>
                <a:ea typeface="Pompiere"/>
                <a:cs typeface="Times New Roman" panose="02020603050405020304" pitchFamily="18" charset="0"/>
                <a:sym typeface="Pompiere"/>
              </a:rPr>
              <a:t>KHỞI ĐỘNG</a:t>
            </a:r>
          </a:p>
          <a:p>
            <a:endParaRPr lang="vi-VN" sz="4400" dirty="0"/>
          </a:p>
        </p:txBody>
      </p:sp>
      <p:sp>
        <p:nvSpPr>
          <p:cNvPr id="3" name="TextBox 2"/>
          <p:cNvSpPr txBox="1"/>
          <p:nvPr/>
        </p:nvSpPr>
        <p:spPr>
          <a:xfrm>
            <a:off x="4408227" y="2811439"/>
            <a:ext cx="7274257" cy="954107"/>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Em </a:t>
            </a:r>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học được gì từ chủ đề Chất? Điều gì làm em thích nhất khi tìm hiểu về chủ đề này? </a:t>
            </a:r>
            <a:endPar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61847508"/>
      </p:ext>
    </p:extLst>
  </p:cSld>
  <p:clrMapOvr>
    <a:masterClrMapping/>
  </p:clrMapOvr>
  <mc:AlternateContent xmlns:mc="http://schemas.openxmlformats.org/markup-compatibility/2006" xmlns:p14="http://schemas.microsoft.com/office/powerpoint/2010/main">
    <mc:Choice Requires="p14">
      <p:transition spd="slow" p14:dur="800" advTm="6962">
        <p:circle/>
      </p:transition>
    </mc:Choice>
    <mc:Fallback xmlns="">
      <p:transition spd="slow" advTm="6962">
        <p:circle/>
      </p:transition>
    </mc:Fallback>
  </mc:AlternateContent>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12">
            <a:extLst>
              <a:ext uri="{FF2B5EF4-FFF2-40B4-BE49-F238E27FC236}">
                <a16:creationId xmlns:a16="http://schemas.microsoft.com/office/drawing/2014/main" xmlns="" id="{D0E58D17-31A7-E702-9615-0E554A5FCB8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7492620" y="2101755"/>
            <a:ext cx="4699379" cy="4756245"/>
          </a:xfrm>
          <a:prstGeom prst="rect">
            <a:avLst/>
          </a:prstGeom>
        </p:spPr>
      </p:pic>
      <p:sp>
        <p:nvSpPr>
          <p:cNvPr id="14" name="TextBox 13"/>
          <p:cNvSpPr txBox="1"/>
          <p:nvPr/>
        </p:nvSpPr>
        <p:spPr>
          <a:xfrm>
            <a:off x="47838" y="1221939"/>
            <a:ext cx="12139754" cy="892552"/>
          </a:xfrm>
          <a:prstGeom prst="rect">
            <a:avLst/>
          </a:prstGeom>
          <a:noFill/>
        </p:spPr>
        <p:txBody>
          <a:bodyPr wrap="square" rtlCol="0">
            <a:spAutoFit/>
          </a:bodyPr>
          <a:lstStyle/>
          <a:p>
            <a:r>
              <a:rPr lang="en-US" altLang="en-US" sz="2600" b="1" dirty="0" smtClean="0">
                <a:solidFill>
                  <a:srgbClr val="008000"/>
                </a:solidFill>
                <a:latin typeface="Times New Roman" panose="02020603050405020304" pitchFamily="18" charset="0"/>
                <a:ea typeface="Cambria" panose="02040503050406030204" pitchFamily="18" charset="0"/>
                <a:cs typeface="Times New Roman" panose="02020603050405020304" pitchFamily="18" charset="0"/>
              </a:rPr>
              <a:t>1. </a:t>
            </a:r>
            <a:r>
              <a:rPr lang="vi-VN" altLang="en-US" sz="2600" b="1" dirty="0" smtClean="0">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Đọc </a:t>
            </a:r>
            <a:r>
              <a:rPr lang="vi-VN" alt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thông tin trong hình 1 và nói với bạn về một trong những nội dung đã học trong chủ đề Chất.</a:t>
            </a:r>
            <a:endParaRPr lang="en-US" sz="2600" dirty="0">
              <a:solidFill>
                <a:srgbClr val="008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5515AE2D-DB67-A4A8-4342-F839F131BDF1}"/>
              </a:ext>
            </a:extLst>
          </p:cNvPr>
          <p:cNvPicPr>
            <a:picLocks noChangeAspect="1"/>
          </p:cNvPicPr>
          <p:nvPr/>
        </p:nvPicPr>
        <p:blipFill>
          <a:blip r:embed="rId5"/>
          <a:stretch>
            <a:fillRect/>
          </a:stretch>
        </p:blipFill>
        <p:spPr>
          <a:xfrm>
            <a:off x="304652" y="2053332"/>
            <a:ext cx="5677416" cy="1058358"/>
          </a:xfrm>
          <a:prstGeom prst="rect">
            <a:avLst/>
          </a:prstGeom>
        </p:spPr>
      </p:pic>
      <p:sp>
        <p:nvSpPr>
          <p:cNvPr id="5" name="TextBox 4"/>
          <p:cNvSpPr txBox="1"/>
          <p:nvPr/>
        </p:nvSpPr>
        <p:spPr>
          <a:xfrm>
            <a:off x="-47839" y="2867150"/>
            <a:ext cx="7977188" cy="3939540"/>
          </a:xfrm>
          <a:prstGeom prst="rect">
            <a:avLst/>
          </a:prstGeom>
          <a:noFill/>
        </p:spPr>
        <p:txBody>
          <a:bodyPr wrap="square" rtlCol="0">
            <a:spAutoFit/>
          </a:bodyPr>
          <a:lstStyle/>
          <a:p>
            <a:r>
              <a:rPr lang="en-US" sz="25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5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 </a:t>
            </a:r>
            <a:r>
              <a:rPr lang="vi-VN" sz="25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nhóm cử đại diện lên chọn một trong số thức đơn của nhà hàng để cùng nhau chuẩn bị bài thuyết trình về các “món ăn” trong menu của nhóm. </a:t>
            </a:r>
          </a:p>
          <a:p>
            <a:r>
              <a:rPr lang="vi-VN" sz="25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Mỗi thực đơn có 1 món khai vị, 1 món chính và 1 món tráng miệng. Mỗi món ăn là một phần kiến thức trong chủ đề Chất.</a:t>
            </a:r>
          </a:p>
          <a:p>
            <a:r>
              <a:rPr lang="vi-VN" sz="25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2756479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C4C058C-D7DF-F601-DC03-6C2506665D32}"/>
              </a:ext>
            </a:extLst>
          </p:cNvPr>
          <p:cNvSpPr txBox="1"/>
          <p:nvPr/>
        </p:nvSpPr>
        <p:spPr>
          <a:xfrm>
            <a:off x="85334" y="2867150"/>
            <a:ext cx="8516203" cy="3785652"/>
          </a:xfrm>
          <a:prstGeom prst="rect">
            <a:avLst/>
          </a:prstGeom>
          <a:noFill/>
        </p:spPr>
        <p:txBody>
          <a:bodyPr wrap="square" rtlCol="0">
            <a:spAutoFit/>
          </a:bodyPr>
          <a:lstStyle/>
          <a:p>
            <a:pPr marL="0" marR="0" algn="ctr">
              <a:spcBef>
                <a:spcPts val="0"/>
              </a:spcBef>
              <a:spcAft>
                <a:spcPts val="0"/>
              </a:spcAft>
            </a:pPr>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nl-NL" sz="2400" b="1" u="sng"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Menu 1:</a:t>
            </a:r>
            <a:endPar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nl-NL"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nl-NL"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nl-NL"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4B7FB53C-B9D5-B8AB-8F9D-6B5E17D48DDA}"/>
              </a:ext>
            </a:extLst>
          </p:cNvPr>
          <p:cNvPicPr>
            <a:picLocks noChangeAspect="1"/>
          </p:cNvPicPr>
          <p:nvPr/>
        </p:nvPicPr>
        <p:blipFill>
          <a:blip r:embed="rId2"/>
          <a:stretch>
            <a:fillRect/>
          </a:stretch>
        </p:blipFill>
        <p:spPr>
          <a:xfrm>
            <a:off x="8639033" y="1813489"/>
            <a:ext cx="3552967" cy="5044511"/>
          </a:xfrm>
          <a:prstGeom prst="rect">
            <a:avLst/>
          </a:prstGeom>
        </p:spPr>
      </p:pic>
      <p:pic>
        <p:nvPicPr>
          <p:cNvPr id="10" name="Picture 9">
            <a:extLst>
              <a:ext uri="{FF2B5EF4-FFF2-40B4-BE49-F238E27FC236}">
                <a16:creationId xmlns:a16="http://schemas.microsoft.com/office/drawing/2014/main" xmlns="" id="{5515AE2D-DB67-A4A8-4342-F839F131BDF1}"/>
              </a:ext>
            </a:extLst>
          </p:cNvPr>
          <p:cNvPicPr>
            <a:picLocks noChangeAspect="1"/>
          </p:cNvPicPr>
          <p:nvPr/>
        </p:nvPicPr>
        <p:blipFill>
          <a:blip r:embed="rId3"/>
          <a:stretch>
            <a:fillRect/>
          </a:stretch>
        </p:blipFill>
        <p:spPr>
          <a:xfrm>
            <a:off x="304652" y="2053332"/>
            <a:ext cx="5677416" cy="1058358"/>
          </a:xfrm>
          <a:prstGeom prst="rect">
            <a:avLst/>
          </a:prstGeom>
        </p:spPr>
      </p:pic>
      <p:sp>
        <p:nvSpPr>
          <p:cNvPr id="11" name="TextBox 10"/>
          <p:cNvSpPr txBox="1"/>
          <p:nvPr/>
        </p:nvSpPr>
        <p:spPr>
          <a:xfrm>
            <a:off x="47838" y="1221939"/>
            <a:ext cx="12139754" cy="892552"/>
          </a:xfrm>
          <a:prstGeom prst="rect">
            <a:avLst/>
          </a:prstGeom>
          <a:noFill/>
        </p:spPr>
        <p:txBody>
          <a:bodyPr wrap="square" rtlCol="0">
            <a:spAutoFit/>
          </a:bodyPr>
          <a:lstStyle/>
          <a:p>
            <a:r>
              <a:rPr lang="en-US" altLang="en-US" sz="2600" b="1" dirty="0" smtClean="0">
                <a:solidFill>
                  <a:srgbClr val="008000"/>
                </a:solidFill>
                <a:latin typeface="Times New Roman" panose="02020603050405020304" pitchFamily="18" charset="0"/>
                <a:ea typeface="Cambria" panose="02040503050406030204" pitchFamily="18" charset="0"/>
                <a:cs typeface="Times New Roman" panose="02020603050405020304" pitchFamily="18" charset="0"/>
              </a:rPr>
              <a:t>1. </a:t>
            </a:r>
            <a:r>
              <a:rPr lang="vi-VN" altLang="en-US" sz="2600" b="1" dirty="0" smtClean="0">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Đọc </a:t>
            </a:r>
            <a:r>
              <a:rPr lang="vi-VN" alt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thông tin trong hình 1 và nói với bạn về một trong những nội dung đã học trong chủ đề Chất.</a:t>
            </a:r>
            <a:endParaRPr lang="en-US" sz="26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5491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ADFA440-522E-E846-7D87-D3F94198585D}"/>
              </a:ext>
            </a:extLst>
          </p:cNvPr>
          <p:cNvPicPr>
            <a:picLocks noChangeAspect="1"/>
          </p:cNvPicPr>
          <p:nvPr/>
        </p:nvPicPr>
        <p:blipFill>
          <a:blip r:embed="rId2"/>
          <a:stretch>
            <a:fillRect/>
          </a:stretch>
        </p:blipFill>
        <p:spPr>
          <a:xfrm>
            <a:off x="0" y="2453049"/>
            <a:ext cx="4271748" cy="4404951"/>
          </a:xfrm>
          <a:prstGeom prst="rect">
            <a:avLst/>
          </a:prstGeom>
        </p:spPr>
      </p:pic>
      <p:sp>
        <p:nvSpPr>
          <p:cNvPr id="5" name="TextBox 4">
            <a:extLst>
              <a:ext uri="{FF2B5EF4-FFF2-40B4-BE49-F238E27FC236}">
                <a16:creationId xmlns:a16="http://schemas.microsoft.com/office/drawing/2014/main" xmlns="" id="{774A1EA6-8D6C-2832-7C2B-0EF8D193E222}"/>
              </a:ext>
            </a:extLst>
          </p:cNvPr>
          <p:cNvSpPr txBox="1"/>
          <p:nvPr/>
        </p:nvSpPr>
        <p:spPr>
          <a:xfrm>
            <a:off x="4219503" y="2609153"/>
            <a:ext cx="7920251" cy="4154984"/>
          </a:xfrm>
          <a:prstGeom prst="rect">
            <a:avLst/>
          </a:prstGeom>
          <a:noFill/>
        </p:spPr>
        <p:txBody>
          <a:bodyPr wrap="square" rtlCol="0">
            <a:spAutoFit/>
          </a:bodyPr>
          <a:lstStyle/>
          <a:p>
            <a:pPr marL="0" marR="0" algn="ctr">
              <a:spcBef>
                <a:spcPts val="0"/>
              </a:spcBef>
              <a:spcAft>
                <a:spcPts val="0"/>
              </a:spcAft>
            </a:pPr>
            <a:r>
              <a:rPr lang="en-US" sz="22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a:t>
            </a:r>
            <a:r>
              <a:rPr lang="vi-VN" sz="22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Menu </a:t>
            </a:r>
            <a:r>
              <a:rPr lang="vi-VN" sz="22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2:</a:t>
            </a:r>
          </a:p>
          <a:p>
            <a:pPr marL="0" marR="0">
              <a:spcBef>
                <a:spcPts val="0"/>
              </a:spcBef>
              <a:spcAft>
                <a:spcPts val="0"/>
              </a:spcAft>
            </a:pPr>
            <a:r>
              <a:rPr lang="vi-VN" sz="22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spcBef>
                <a:spcPts val="0"/>
              </a:spcBef>
              <a:spcAft>
                <a:spcPts val="0"/>
              </a:spcAft>
            </a:pPr>
            <a:r>
              <a:rPr lang="vi-VN" sz="22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Món chính: Hỗn hợp và dung dịch: </a:t>
            </a:r>
          </a:p>
          <a:p>
            <a:pPr marL="0" marR="0">
              <a:spcBef>
                <a:spcPts val="0"/>
              </a:spcBef>
              <a:spcAft>
                <a:spcPts val="0"/>
              </a:spcAft>
            </a:pPr>
            <a:r>
              <a:rPr lang="vi-VN" sz="22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spcBef>
                <a:spcPts val="0"/>
              </a:spcBef>
              <a:spcAft>
                <a:spcPts val="0"/>
              </a:spcAft>
            </a:pPr>
            <a:r>
              <a:rPr lang="vi-VN" sz="22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spcBef>
                <a:spcPts val="0"/>
              </a:spcBef>
              <a:spcAft>
                <a:spcPts val="0"/>
              </a:spcAft>
            </a:pPr>
            <a:r>
              <a:rPr lang="vi-VN" sz="22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pic>
        <p:nvPicPr>
          <p:cNvPr id="9" name="Picture 8">
            <a:extLst>
              <a:ext uri="{FF2B5EF4-FFF2-40B4-BE49-F238E27FC236}">
                <a16:creationId xmlns:a16="http://schemas.microsoft.com/office/drawing/2014/main" xmlns="" id="{5515AE2D-DB67-A4A8-4342-F839F131BDF1}"/>
              </a:ext>
            </a:extLst>
          </p:cNvPr>
          <p:cNvPicPr>
            <a:picLocks noChangeAspect="1"/>
          </p:cNvPicPr>
          <p:nvPr/>
        </p:nvPicPr>
        <p:blipFill>
          <a:blip r:embed="rId3"/>
          <a:stretch>
            <a:fillRect/>
          </a:stretch>
        </p:blipFill>
        <p:spPr>
          <a:xfrm>
            <a:off x="4016844" y="1652688"/>
            <a:ext cx="5677416" cy="1058358"/>
          </a:xfrm>
          <a:prstGeom prst="rect">
            <a:avLst/>
          </a:prstGeom>
        </p:spPr>
      </p:pic>
      <p:sp>
        <p:nvSpPr>
          <p:cNvPr id="10" name="TextBox 9"/>
          <p:cNvSpPr txBox="1"/>
          <p:nvPr/>
        </p:nvSpPr>
        <p:spPr>
          <a:xfrm>
            <a:off x="47838" y="1221939"/>
            <a:ext cx="12139754" cy="892552"/>
          </a:xfrm>
          <a:prstGeom prst="rect">
            <a:avLst/>
          </a:prstGeom>
          <a:noFill/>
        </p:spPr>
        <p:txBody>
          <a:bodyPr wrap="square" rtlCol="0">
            <a:spAutoFit/>
          </a:bodyPr>
          <a:lstStyle/>
          <a:p>
            <a:r>
              <a:rPr lang="en-US" altLang="en-US" sz="2600" b="1" dirty="0" smtClean="0">
                <a:solidFill>
                  <a:srgbClr val="008000"/>
                </a:solidFill>
                <a:latin typeface="Times New Roman" panose="02020603050405020304" pitchFamily="18" charset="0"/>
                <a:ea typeface="Cambria" panose="02040503050406030204" pitchFamily="18" charset="0"/>
                <a:cs typeface="Times New Roman" panose="02020603050405020304" pitchFamily="18" charset="0"/>
              </a:rPr>
              <a:t>1. </a:t>
            </a:r>
            <a:r>
              <a:rPr lang="vi-VN" altLang="en-US" sz="2600" b="1" dirty="0" smtClean="0">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Đọc </a:t>
            </a:r>
            <a:r>
              <a:rPr lang="vi-VN" alt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thông tin trong hình 1 và nói với bạn về một trong những nội dung đã học trong chủ đề Chất.</a:t>
            </a:r>
            <a:endParaRPr lang="en-US" sz="26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875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04B2492-694E-5F62-0409-3CDF0452429C}"/>
              </a:ext>
            </a:extLst>
          </p:cNvPr>
          <p:cNvSpPr txBox="1"/>
          <p:nvPr/>
        </p:nvSpPr>
        <p:spPr>
          <a:xfrm>
            <a:off x="95676" y="2462515"/>
            <a:ext cx="8541887" cy="4339650"/>
          </a:xfrm>
          <a:prstGeom prst="rect">
            <a:avLst/>
          </a:prstGeom>
          <a:noFill/>
        </p:spPr>
        <p:txBody>
          <a:bodyPr wrap="square" rtlCol="0">
            <a:spAutoFit/>
          </a:bodyPr>
          <a:lstStyle/>
          <a:p>
            <a:pPr algn="ctr"/>
            <a:r>
              <a:rPr lang="en-US" sz="23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3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Menu </a:t>
            </a:r>
            <a:r>
              <a:rPr lang="vi-VN" sz="23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3:</a:t>
            </a:r>
          </a:p>
          <a:p>
            <a:r>
              <a:rPr lang="vi-VN" sz="23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3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Món chính: Sự biến đổi từ chất này thành chất khác gọi là sự biến đổi hóa học. Ví dụ: đinh bị gỉ, than hoặc giấy bị cháy,... đều là sự biến đổi hóa học. </a:t>
            </a:r>
          </a:p>
          <a:p>
            <a:r>
              <a:rPr lang="vi-VN" sz="23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Món tráng miệng: Đường trong quá trình nấu nước màu xảy ra:</a:t>
            </a:r>
          </a:p>
          <a:p>
            <a:r>
              <a:rPr lang="vi-VN" sz="23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Biến đổi trạng thái: Đường từ chất ở thể rắn chuyển sang thể lỏng.</a:t>
            </a:r>
          </a:p>
          <a:p>
            <a:r>
              <a:rPr lang="vi-VN" sz="23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Biến đổi hóa học: Đường chuyển màu từ trắng sang màu nâu vàng do chịu tác dụng của nhiệt, có cả sự thay đổi về vị, từ ngọt sang vị ngọt dịu. </a:t>
            </a:r>
          </a:p>
        </p:txBody>
      </p:sp>
      <p:pic>
        <p:nvPicPr>
          <p:cNvPr id="4" name="Picture 3">
            <a:extLst>
              <a:ext uri="{FF2B5EF4-FFF2-40B4-BE49-F238E27FC236}">
                <a16:creationId xmlns:a16="http://schemas.microsoft.com/office/drawing/2014/main" xmlns="" id="{6BD79B18-8CCA-80D4-F65B-38C10E73E262}"/>
              </a:ext>
            </a:extLst>
          </p:cNvPr>
          <p:cNvPicPr>
            <a:picLocks noChangeAspect="1"/>
          </p:cNvPicPr>
          <p:nvPr/>
        </p:nvPicPr>
        <p:blipFill>
          <a:blip r:embed="rId2"/>
          <a:stretch>
            <a:fillRect/>
          </a:stretch>
        </p:blipFill>
        <p:spPr>
          <a:xfrm>
            <a:off x="8498803" y="2091960"/>
            <a:ext cx="3693198" cy="4540568"/>
          </a:xfrm>
          <a:prstGeom prst="rect">
            <a:avLst/>
          </a:prstGeom>
        </p:spPr>
      </p:pic>
      <p:sp>
        <p:nvSpPr>
          <p:cNvPr id="9" name="TextBox 8"/>
          <p:cNvSpPr txBox="1"/>
          <p:nvPr/>
        </p:nvSpPr>
        <p:spPr>
          <a:xfrm>
            <a:off x="71757" y="799156"/>
            <a:ext cx="12091916" cy="492443"/>
          </a:xfrm>
          <a:prstGeom prst="rect">
            <a:avLst/>
          </a:prstGeom>
          <a:noFill/>
        </p:spPr>
        <p:txBody>
          <a:bodyPr wrap="square" rtlCol="0">
            <a:spAutoFit/>
          </a:bodyPr>
          <a:lstStyle/>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6. </a:t>
            </a:r>
            <a:r>
              <a:rPr lang="en-US" sz="2600" b="1" dirty="0" err="1" smtClean="0">
                <a:solidFill>
                  <a:srgbClr val="FF0000"/>
                </a:solidFill>
                <a:latin typeface="Times New Roman" panose="02020603050405020304" pitchFamily="18" charset="0"/>
                <a:cs typeface="Times New Roman" panose="02020603050405020304" pitchFamily="18" charset="0"/>
              </a:rPr>
              <a:t>Ôn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tập</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chủ</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đề</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chất</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5515AE2D-DB67-A4A8-4342-F839F131BDF1}"/>
              </a:ext>
            </a:extLst>
          </p:cNvPr>
          <p:cNvPicPr>
            <a:picLocks noChangeAspect="1"/>
          </p:cNvPicPr>
          <p:nvPr/>
        </p:nvPicPr>
        <p:blipFill>
          <a:blip r:embed="rId3"/>
          <a:stretch>
            <a:fillRect/>
          </a:stretch>
        </p:blipFill>
        <p:spPr>
          <a:xfrm>
            <a:off x="2797467" y="1683644"/>
            <a:ext cx="5677416" cy="1058358"/>
          </a:xfrm>
          <a:prstGeom prst="rect">
            <a:avLst/>
          </a:prstGeom>
        </p:spPr>
      </p:pic>
      <p:sp>
        <p:nvSpPr>
          <p:cNvPr id="11" name="TextBox 10"/>
          <p:cNvSpPr txBox="1"/>
          <p:nvPr/>
        </p:nvSpPr>
        <p:spPr>
          <a:xfrm>
            <a:off x="95676" y="1199408"/>
            <a:ext cx="12139754" cy="892552"/>
          </a:xfrm>
          <a:prstGeom prst="rect">
            <a:avLst/>
          </a:prstGeom>
          <a:noFill/>
        </p:spPr>
        <p:txBody>
          <a:bodyPr wrap="square" rtlCol="0">
            <a:spAutoFit/>
          </a:bodyPr>
          <a:lstStyle/>
          <a:p>
            <a:r>
              <a:rPr lang="en-US" altLang="en-US" sz="2600" b="1" dirty="0" smtClean="0">
                <a:solidFill>
                  <a:srgbClr val="008000"/>
                </a:solidFill>
                <a:latin typeface="Times New Roman" panose="02020603050405020304" pitchFamily="18" charset="0"/>
                <a:ea typeface="Cambria" panose="02040503050406030204" pitchFamily="18" charset="0"/>
                <a:cs typeface="Times New Roman" panose="02020603050405020304" pitchFamily="18" charset="0"/>
              </a:rPr>
              <a:t>1. </a:t>
            </a:r>
            <a:r>
              <a:rPr lang="vi-VN" altLang="en-US" sz="2600" b="1" dirty="0" smtClean="0">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Đọc </a:t>
            </a:r>
            <a:r>
              <a:rPr lang="vi-VN" alt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thông tin trong hình 1 và nói với bạn về một trong những nội dung đã học trong chủ đề Chất.</a:t>
            </a:r>
            <a:endParaRPr lang="en-US" sz="26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4197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2C4AB5F-A5B3-BFD6-29E2-D35AAF2E6649}"/>
              </a:ext>
            </a:extLst>
          </p:cNvPr>
          <p:cNvPicPr>
            <a:picLocks noChangeAspect="1"/>
          </p:cNvPicPr>
          <p:nvPr/>
        </p:nvPicPr>
        <p:blipFill>
          <a:blip r:embed="rId2"/>
          <a:stretch>
            <a:fillRect/>
          </a:stretch>
        </p:blipFill>
        <p:spPr>
          <a:xfrm>
            <a:off x="-1" y="2264898"/>
            <a:ext cx="4039737" cy="4593101"/>
          </a:xfrm>
          <a:prstGeom prst="rect">
            <a:avLst/>
          </a:prstGeom>
        </p:spPr>
      </p:pic>
      <p:sp>
        <p:nvSpPr>
          <p:cNvPr id="5" name="TextBox 4">
            <a:extLst>
              <a:ext uri="{FF2B5EF4-FFF2-40B4-BE49-F238E27FC236}">
                <a16:creationId xmlns:a16="http://schemas.microsoft.com/office/drawing/2014/main" xmlns="" id="{F3FBD533-380D-F246-14AE-6909BCE1C061}"/>
              </a:ext>
            </a:extLst>
          </p:cNvPr>
          <p:cNvSpPr txBox="1"/>
          <p:nvPr/>
        </p:nvSpPr>
        <p:spPr>
          <a:xfrm>
            <a:off x="4205997" y="2453049"/>
            <a:ext cx="8029434" cy="4339650"/>
          </a:xfrm>
          <a:prstGeom prst="rect">
            <a:avLst/>
          </a:prstGeom>
          <a:noFill/>
        </p:spPr>
        <p:txBody>
          <a:bodyPr wrap="square" rtlCol="0">
            <a:spAutoFit/>
          </a:bodyPr>
          <a:lstStyle/>
          <a:p>
            <a:pPr algn="ctr"/>
            <a:r>
              <a:rPr lang="en-US" sz="23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3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Menu </a:t>
            </a:r>
            <a:r>
              <a:rPr lang="vi-VN" sz="23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4:</a:t>
            </a:r>
          </a:p>
          <a:p>
            <a:r>
              <a:rPr lang="vi-VN" sz="23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Món khai vị: Để bảo vệ môi trường đất cần xử lí chất thải trước khi đưa ra môi trường, sử dụng phân bón hữu cơ, hạn chế sử dụng đồ nhựa, trồng cây gây rừng,...</a:t>
            </a:r>
          </a:p>
          <a:p>
            <a:r>
              <a:rPr lang="vi-VN" sz="23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Món chính: Khi ở nhiệt độ phù hợp, chất có thể biến đổi từ trạng thái này sang trạng thái khác. Ví dụ: đá trong tủ lạnh chuyển thành nước sau một thời gian bỏ ngoài tủ lạnh. </a:t>
            </a:r>
          </a:p>
          <a:p>
            <a:r>
              <a:rPr lang="vi-VN" sz="23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
        <p:nvSpPr>
          <p:cNvPr id="8" name="TextBox 7"/>
          <p:cNvSpPr txBox="1"/>
          <p:nvPr/>
        </p:nvSpPr>
        <p:spPr>
          <a:xfrm>
            <a:off x="23919" y="821687"/>
            <a:ext cx="12091916" cy="492443"/>
          </a:xfrm>
          <a:prstGeom prst="rect">
            <a:avLst/>
          </a:prstGeom>
          <a:noFill/>
        </p:spPr>
        <p:txBody>
          <a:bodyPr wrap="square" rtlCol="0">
            <a:spAutoFit/>
          </a:bodyPr>
          <a:lstStyle/>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6. </a:t>
            </a:r>
            <a:r>
              <a:rPr lang="en-US" sz="2600" b="1" dirty="0" err="1" smtClean="0">
                <a:solidFill>
                  <a:srgbClr val="FF0000"/>
                </a:solidFill>
                <a:latin typeface="Times New Roman" panose="02020603050405020304" pitchFamily="18" charset="0"/>
                <a:cs typeface="Times New Roman" panose="02020603050405020304" pitchFamily="18" charset="0"/>
              </a:rPr>
              <a:t>Ôn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tập</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chủ</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đề</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chất</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5515AE2D-DB67-A4A8-4342-F839F131BDF1}"/>
              </a:ext>
            </a:extLst>
          </p:cNvPr>
          <p:cNvPicPr>
            <a:picLocks noChangeAspect="1"/>
          </p:cNvPicPr>
          <p:nvPr/>
        </p:nvPicPr>
        <p:blipFill>
          <a:blip r:embed="rId3"/>
          <a:stretch>
            <a:fillRect/>
          </a:stretch>
        </p:blipFill>
        <p:spPr>
          <a:xfrm>
            <a:off x="3279007" y="1600766"/>
            <a:ext cx="5677416" cy="1058358"/>
          </a:xfrm>
          <a:prstGeom prst="rect">
            <a:avLst/>
          </a:prstGeom>
        </p:spPr>
      </p:pic>
      <p:sp>
        <p:nvSpPr>
          <p:cNvPr id="10" name="TextBox 9"/>
          <p:cNvSpPr txBox="1"/>
          <p:nvPr/>
        </p:nvSpPr>
        <p:spPr>
          <a:xfrm>
            <a:off x="47838" y="1221939"/>
            <a:ext cx="12139754" cy="892552"/>
          </a:xfrm>
          <a:prstGeom prst="rect">
            <a:avLst/>
          </a:prstGeom>
          <a:noFill/>
        </p:spPr>
        <p:txBody>
          <a:bodyPr wrap="square" rtlCol="0">
            <a:spAutoFit/>
          </a:bodyPr>
          <a:lstStyle/>
          <a:p>
            <a:r>
              <a:rPr lang="en-US" altLang="en-US" sz="2600" b="1" dirty="0" smtClean="0">
                <a:solidFill>
                  <a:srgbClr val="008000"/>
                </a:solidFill>
                <a:latin typeface="Times New Roman" panose="02020603050405020304" pitchFamily="18" charset="0"/>
                <a:ea typeface="Cambria" panose="02040503050406030204" pitchFamily="18" charset="0"/>
                <a:cs typeface="Times New Roman" panose="02020603050405020304" pitchFamily="18" charset="0"/>
              </a:rPr>
              <a:t>1. </a:t>
            </a:r>
            <a:r>
              <a:rPr lang="vi-VN" altLang="en-US" sz="2600" b="1" dirty="0" smtClean="0">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Đọc </a:t>
            </a:r>
            <a:r>
              <a:rPr lang="vi-VN" alt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thông tin trong hình 1 và nói với bạn về một trong những nội dung đã học trong chủ đề Chất.</a:t>
            </a:r>
            <a:endParaRPr lang="en-US" sz="26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8088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A518E2D-1467-2E8A-58CE-F0CC55690376}"/>
              </a:ext>
            </a:extLst>
          </p:cNvPr>
          <p:cNvGraphicFramePr>
            <a:graphicFrameLocks noGrp="1"/>
          </p:cNvGraphicFramePr>
          <p:nvPr>
            <p:extLst>
              <p:ext uri="{D42A27DB-BD31-4B8C-83A1-F6EECF244321}">
                <p14:modId xmlns:p14="http://schemas.microsoft.com/office/powerpoint/2010/main" val="1827027168"/>
              </p:ext>
            </p:extLst>
          </p:nvPr>
        </p:nvGraphicFramePr>
        <p:xfrm>
          <a:off x="2963392" y="2335685"/>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xmlns="" val="1901463403"/>
                    </a:ext>
                  </a:extLst>
                </a:gridCol>
                <a:gridCol w="698252">
                  <a:extLst>
                    <a:ext uri="{9D8B030D-6E8A-4147-A177-3AD203B41FA5}">
                      <a16:colId xmlns:a16="http://schemas.microsoft.com/office/drawing/2014/main" xmlns="" val="2266458997"/>
                    </a:ext>
                  </a:extLst>
                </a:gridCol>
                <a:gridCol w="698252">
                  <a:extLst>
                    <a:ext uri="{9D8B030D-6E8A-4147-A177-3AD203B41FA5}">
                      <a16:colId xmlns:a16="http://schemas.microsoft.com/office/drawing/2014/main" xmlns="" val="3236324664"/>
                    </a:ext>
                  </a:extLst>
                </a:gridCol>
                <a:gridCol w="698252">
                  <a:extLst>
                    <a:ext uri="{9D8B030D-6E8A-4147-A177-3AD203B41FA5}">
                      <a16:colId xmlns:a16="http://schemas.microsoft.com/office/drawing/2014/main" xmlns="" val="2894073922"/>
                    </a:ext>
                  </a:extLst>
                </a:gridCol>
                <a:gridCol w="698252">
                  <a:extLst>
                    <a:ext uri="{9D8B030D-6E8A-4147-A177-3AD203B41FA5}">
                      <a16:colId xmlns:a16="http://schemas.microsoft.com/office/drawing/2014/main" xmlns="" val="1561883898"/>
                    </a:ext>
                  </a:extLst>
                </a:gridCol>
                <a:gridCol w="698252">
                  <a:extLst>
                    <a:ext uri="{9D8B030D-6E8A-4147-A177-3AD203B41FA5}">
                      <a16:colId xmlns:a16="http://schemas.microsoft.com/office/drawing/2014/main" xmlns="" val="1107623553"/>
                    </a:ext>
                  </a:extLst>
                </a:gridCol>
                <a:gridCol w="698252">
                  <a:extLst>
                    <a:ext uri="{9D8B030D-6E8A-4147-A177-3AD203B41FA5}">
                      <a16:colId xmlns:a16="http://schemas.microsoft.com/office/drawing/2014/main" xmlns="" val="330794460"/>
                    </a:ext>
                  </a:extLst>
                </a:gridCol>
                <a:gridCol w="698252">
                  <a:extLst>
                    <a:ext uri="{9D8B030D-6E8A-4147-A177-3AD203B41FA5}">
                      <a16:colId xmlns:a16="http://schemas.microsoft.com/office/drawing/2014/main" xmlns="" val="2538948707"/>
                    </a:ext>
                  </a:extLst>
                </a:gridCol>
                <a:gridCol w="698252">
                  <a:extLst>
                    <a:ext uri="{9D8B030D-6E8A-4147-A177-3AD203B41FA5}">
                      <a16:colId xmlns:a16="http://schemas.microsoft.com/office/drawing/2014/main" xmlns=""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dirty="0">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xmlns=""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xmlns=""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073849607"/>
                  </a:ext>
                </a:extLst>
              </a:tr>
            </a:tbl>
          </a:graphicData>
        </a:graphic>
      </p:graphicFrame>
      <p:sp>
        <p:nvSpPr>
          <p:cNvPr id="3" name="TextBox 2">
            <a:extLst>
              <a:ext uri="{FF2B5EF4-FFF2-40B4-BE49-F238E27FC236}">
                <a16:creationId xmlns:a16="http://schemas.microsoft.com/office/drawing/2014/main" xmlns="" id="{8097A63D-AA32-351F-EE6B-C57EF1D344D8}"/>
              </a:ext>
            </a:extLst>
          </p:cNvPr>
          <p:cNvSpPr txBox="1"/>
          <p:nvPr/>
        </p:nvSpPr>
        <p:spPr>
          <a:xfrm>
            <a:off x="668948" y="3409904"/>
            <a:ext cx="3714750" cy="707886"/>
          </a:xfrm>
          <a:prstGeom prst="rect">
            <a:avLst/>
          </a:prstGeom>
          <a:noFill/>
        </p:spPr>
        <p:txBody>
          <a:bodyPr wrap="square" rtlCol="0">
            <a:spAutoFit/>
          </a:bodyPr>
          <a:lstStyle/>
          <a:p>
            <a:r>
              <a:rPr lang="en-US" sz="40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Giải</a:t>
            </a:r>
            <a:r>
              <a:rPr lang="en-US" sz="40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ô </a:t>
            </a:r>
            <a:r>
              <a:rPr lang="en-US" sz="40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chữ</a:t>
            </a:r>
            <a:endParaRPr lang="en-US" sz="40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FECA0D98-39FA-9367-DBFC-2D78D8AFA3A8}"/>
              </a:ext>
            </a:extLst>
          </p:cNvPr>
          <p:cNvSpPr txBox="1"/>
          <p:nvPr/>
        </p:nvSpPr>
        <p:spPr>
          <a:xfrm>
            <a:off x="2300287" y="5934909"/>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D760A56-2E1D-9CAD-EC49-82A036FFDC8B}"/>
              </a:ext>
            </a:extLst>
          </p:cNvPr>
          <p:cNvSpPr txBox="1"/>
          <p:nvPr/>
        </p:nvSpPr>
        <p:spPr>
          <a:xfrm>
            <a:off x="3086100" y="2474370"/>
            <a:ext cx="56197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H</a:t>
            </a:r>
          </a:p>
        </p:txBody>
      </p:sp>
      <p:sp>
        <p:nvSpPr>
          <p:cNvPr id="6" name="TextBox 5">
            <a:extLst>
              <a:ext uri="{FF2B5EF4-FFF2-40B4-BE49-F238E27FC236}">
                <a16:creationId xmlns:a16="http://schemas.microsoft.com/office/drawing/2014/main" xmlns="" id="{9C0B08AE-5759-7085-F310-997BDFD3777F}"/>
              </a:ext>
            </a:extLst>
          </p:cNvPr>
          <p:cNvSpPr txBox="1"/>
          <p:nvPr/>
        </p:nvSpPr>
        <p:spPr>
          <a:xfrm>
            <a:off x="3762375" y="2493420"/>
            <a:ext cx="56197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Ó</a:t>
            </a:r>
          </a:p>
        </p:txBody>
      </p:sp>
      <p:sp>
        <p:nvSpPr>
          <p:cNvPr id="7" name="TextBox 6">
            <a:extLst>
              <a:ext uri="{FF2B5EF4-FFF2-40B4-BE49-F238E27FC236}">
                <a16:creationId xmlns:a16="http://schemas.microsoft.com/office/drawing/2014/main" xmlns="" id="{7DCD209C-7289-039C-2A37-AD2E9A6CFD79}"/>
              </a:ext>
            </a:extLst>
          </p:cNvPr>
          <p:cNvSpPr txBox="1"/>
          <p:nvPr/>
        </p:nvSpPr>
        <p:spPr>
          <a:xfrm>
            <a:off x="4429125" y="2502945"/>
            <a:ext cx="56197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a:t>
            </a:r>
          </a:p>
        </p:txBody>
      </p:sp>
      <p:sp>
        <p:nvSpPr>
          <p:cNvPr id="8" name="TextBox 7">
            <a:extLst>
              <a:ext uri="{FF2B5EF4-FFF2-40B4-BE49-F238E27FC236}">
                <a16:creationId xmlns:a16="http://schemas.microsoft.com/office/drawing/2014/main" xmlns="" id="{344A538B-8709-4387-B703-2A75F7FBB556}"/>
              </a:ext>
            </a:extLst>
          </p:cNvPr>
          <p:cNvSpPr txBox="1"/>
          <p:nvPr/>
        </p:nvSpPr>
        <p:spPr>
          <a:xfrm>
            <a:off x="5172075" y="2493420"/>
            <a:ext cx="56197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H</a:t>
            </a:r>
          </a:p>
        </p:txBody>
      </p:sp>
      <p:sp>
        <p:nvSpPr>
          <p:cNvPr id="9" name="TextBox 8">
            <a:extLst>
              <a:ext uri="{FF2B5EF4-FFF2-40B4-BE49-F238E27FC236}">
                <a16:creationId xmlns:a16="http://schemas.microsoft.com/office/drawing/2014/main" xmlns="" id="{563218B2-B2B7-9064-B4F9-120DBDBA26CB}"/>
              </a:ext>
            </a:extLst>
          </p:cNvPr>
          <p:cNvSpPr txBox="1"/>
          <p:nvPr/>
        </p:nvSpPr>
        <p:spPr>
          <a:xfrm>
            <a:off x="5867400" y="2493420"/>
            <a:ext cx="56197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Ọ</a:t>
            </a:r>
          </a:p>
        </p:txBody>
      </p:sp>
      <p:sp>
        <p:nvSpPr>
          <p:cNvPr id="10" name="TextBox 9">
            <a:extLst>
              <a:ext uri="{FF2B5EF4-FFF2-40B4-BE49-F238E27FC236}">
                <a16:creationId xmlns:a16="http://schemas.microsoft.com/office/drawing/2014/main" xmlns="" id="{E873D2E6-68DD-BBA1-E188-90D8D65CA667}"/>
              </a:ext>
            </a:extLst>
          </p:cNvPr>
          <p:cNvSpPr txBox="1"/>
          <p:nvPr/>
        </p:nvSpPr>
        <p:spPr>
          <a:xfrm>
            <a:off x="6543675" y="2464845"/>
            <a:ext cx="56197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a:t>
            </a:r>
          </a:p>
        </p:txBody>
      </p:sp>
      <p:sp>
        <p:nvSpPr>
          <p:cNvPr id="11" name="TextBox 10">
            <a:extLst>
              <a:ext uri="{FF2B5EF4-FFF2-40B4-BE49-F238E27FC236}">
                <a16:creationId xmlns:a16="http://schemas.microsoft.com/office/drawing/2014/main" xmlns="" id="{F14AA09D-B682-9F7F-0DD0-8C4AFD04B295}"/>
              </a:ext>
            </a:extLst>
          </p:cNvPr>
          <p:cNvSpPr txBox="1"/>
          <p:nvPr/>
        </p:nvSpPr>
        <p:spPr>
          <a:xfrm>
            <a:off x="2195511" y="5934909"/>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5AAA52D-E7E0-C4E5-6339-8139542FA3B6}"/>
              </a:ext>
            </a:extLst>
          </p:cNvPr>
          <p:cNvSpPr txBox="1"/>
          <p:nvPr/>
        </p:nvSpPr>
        <p:spPr>
          <a:xfrm>
            <a:off x="4476750" y="3331620"/>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H</a:t>
            </a:r>
          </a:p>
        </p:txBody>
      </p:sp>
      <p:sp>
        <p:nvSpPr>
          <p:cNvPr id="13" name="TextBox 12">
            <a:extLst>
              <a:ext uri="{FF2B5EF4-FFF2-40B4-BE49-F238E27FC236}">
                <a16:creationId xmlns:a16="http://schemas.microsoft.com/office/drawing/2014/main" xmlns="" id="{882CE5A1-D9C6-8321-5D2C-AF5FAD4489B4}"/>
              </a:ext>
            </a:extLst>
          </p:cNvPr>
          <p:cNvSpPr txBox="1"/>
          <p:nvPr/>
        </p:nvSpPr>
        <p:spPr>
          <a:xfrm>
            <a:off x="5153025" y="3350670"/>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Ỗ</a:t>
            </a:r>
          </a:p>
        </p:txBody>
      </p:sp>
      <p:sp>
        <p:nvSpPr>
          <p:cNvPr id="14" name="TextBox 13">
            <a:extLst>
              <a:ext uri="{FF2B5EF4-FFF2-40B4-BE49-F238E27FC236}">
                <a16:creationId xmlns:a16="http://schemas.microsoft.com/office/drawing/2014/main" xmlns="" id="{7F35C3F1-D094-7D97-1246-B8F1677F717D}"/>
              </a:ext>
            </a:extLst>
          </p:cNvPr>
          <p:cNvSpPr txBox="1"/>
          <p:nvPr/>
        </p:nvSpPr>
        <p:spPr>
          <a:xfrm>
            <a:off x="5819775" y="3360195"/>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N</a:t>
            </a:r>
          </a:p>
        </p:txBody>
      </p:sp>
      <p:sp>
        <p:nvSpPr>
          <p:cNvPr id="15" name="TextBox 14">
            <a:extLst>
              <a:ext uri="{FF2B5EF4-FFF2-40B4-BE49-F238E27FC236}">
                <a16:creationId xmlns:a16="http://schemas.microsoft.com/office/drawing/2014/main" xmlns="" id="{E8C67DB9-3279-04AF-736D-EAA9B57532EB}"/>
              </a:ext>
            </a:extLst>
          </p:cNvPr>
          <p:cNvSpPr txBox="1"/>
          <p:nvPr/>
        </p:nvSpPr>
        <p:spPr>
          <a:xfrm>
            <a:off x="6562725" y="3350670"/>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H</a:t>
            </a:r>
          </a:p>
        </p:txBody>
      </p:sp>
      <p:sp>
        <p:nvSpPr>
          <p:cNvPr id="16" name="TextBox 15">
            <a:extLst>
              <a:ext uri="{FF2B5EF4-FFF2-40B4-BE49-F238E27FC236}">
                <a16:creationId xmlns:a16="http://schemas.microsoft.com/office/drawing/2014/main" xmlns="" id="{797F6993-4403-2D9C-457F-F0598A1AF121}"/>
              </a:ext>
            </a:extLst>
          </p:cNvPr>
          <p:cNvSpPr txBox="1"/>
          <p:nvPr/>
        </p:nvSpPr>
        <p:spPr>
          <a:xfrm>
            <a:off x="7258050" y="3350670"/>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Ợ</a:t>
            </a:r>
          </a:p>
        </p:txBody>
      </p:sp>
      <p:sp>
        <p:nvSpPr>
          <p:cNvPr id="17" name="TextBox 16">
            <a:extLst>
              <a:ext uri="{FF2B5EF4-FFF2-40B4-BE49-F238E27FC236}">
                <a16:creationId xmlns:a16="http://schemas.microsoft.com/office/drawing/2014/main" xmlns="" id="{897DA1B1-54AF-2724-5B7F-6B43441D989B}"/>
              </a:ext>
            </a:extLst>
          </p:cNvPr>
          <p:cNvSpPr txBox="1"/>
          <p:nvPr/>
        </p:nvSpPr>
        <p:spPr>
          <a:xfrm>
            <a:off x="7934325" y="3322095"/>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P</a:t>
            </a:r>
          </a:p>
        </p:txBody>
      </p:sp>
      <p:sp>
        <p:nvSpPr>
          <p:cNvPr id="18" name="TextBox 17">
            <a:extLst>
              <a:ext uri="{FF2B5EF4-FFF2-40B4-BE49-F238E27FC236}">
                <a16:creationId xmlns:a16="http://schemas.microsoft.com/office/drawing/2014/main" xmlns="" id="{2F712C51-77C0-4F86-CD55-625112EA8314}"/>
              </a:ext>
            </a:extLst>
          </p:cNvPr>
          <p:cNvSpPr txBox="1"/>
          <p:nvPr/>
        </p:nvSpPr>
        <p:spPr>
          <a:xfrm>
            <a:off x="2195512" y="5973782"/>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6C7E5CA5-4E5C-31B2-B2A8-CE91D38DD039}"/>
              </a:ext>
            </a:extLst>
          </p:cNvPr>
          <p:cNvSpPr txBox="1"/>
          <p:nvPr/>
        </p:nvSpPr>
        <p:spPr>
          <a:xfrm>
            <a:off x="5886450" y="4179345"/>
            <a:ext cx="56197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0" name="TextBox 19">
            <a:extLst>
              <a:ext uri="{FF2B5EF4-FFF2-40B4-BE49-F238E27FC236}">
                <a16:creationId xmlns:a16="http://schemas.microsoft.com/office/drawing/2014/main" xmlns="" id="{9E2A2B64-C4BF-EC4C-8EE9-B939E4488EC7}"/>
              </a:ext>
            </a:extLst>
          </p:cNvPr>
          <p:cNvSpPr txBox="1"/>
          <p:nvPr/>
        </p:nvSpPr>
        <p:spPr>
          <a:xfrm>
            <a:off x="6562725" y="4198395"/>
            <a:ext cx="56197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Ấ</a:t>
            </a:r>
          </a:p>
        </p:txBody>
      </p:sp>
      <p:sp>
        <p:nvSpPr>
          <p:cNvPr id="21" name="TextBox 20">
            <a:extLst>
              <a:ext uri="{FF2B5EF4-FFF2-40B4-BE49-F238E27FC236}">
                <a16:creationId xmlns:a16="http://schemas.microsoft.com/office/drawing/2014/main" xmlns="" id="{3028F1B5-3462-D7AD-7E39-8471F88326CD}"/>
              </a:ext>
            </a:extLst>
          </p:cNvPr>
          <p:cNvSpPr txBox="1"/>
          <p:nvPr/>
        </p:nvSpPr>
        <p:spPr>
          <a:xfrm>
            <a:off x="7229475" y="4207920"/>
            <a:ext cx="56197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a:t>
            </a:r>
          </a:p>
        </p:txBody>
      </p:sp>
      <p:sp>
        <p:nvSpPr>
          <p:cNvPr id="22" name="TextBox 21">
            <a:extLst>
              <a:ext uri="{FF2B5EF4-FFF2-40B4-BE49-F238E27FC236}">
                <a16:creationId xmlns:a16="http://schemas.microsoft.com/office/drawing/2014/main" xmlns="" id="{D324DA04-86F6-7B1C-9B4B-279C3048681F}"/>
              </a:ext>
            </a:extLst>
          </p:cNvPr>
          <p:cNvSpPr txBox="1"/>
          <p:nvPr/>
        </p:nvSpPr>
        <p:spPr>
          <a:xfrm>
            <a:off x="1952624" y="6129635"/>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83D79456-77E8-51E8-98FA-33D3113CF357}"/>
              </a:ext>
            </a:extLst>
          </p:cNvPr>
          <p:cNvSpPr txBox="1"/>
          <p:nvPr/>
        </p:nvSpPr>
        <p:spPr>
          <a:xfrm>
            <a:off x="3000375" y="5017545"/>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T</a:t>
            </a:r>
          </a:p>
        </p:txBody>
      </p:sp>
      <p:sp>
        <p:nvSpPr>
          <p:cNvPr id="24" name="TextBox 23">
            <a:extLst>
              <a:ext uri="{FF2B5EF4-FFF2-40B4-BE49-F238E27FC236}">
                <a16:creationId xmlns:a16="http://schemas.microsoft.com/office/drawing/2014/main" xmlns="" id="{0B9AC911-4CF5-25EC-CB5F-D95E7A95297E}"/>
              </a:ext>
            </a:extLst>
          </p:cNvPr>
          <p:cNvSpPr txBox="1"/>
          <p:nvPr/>
        </p:nvSpPr>
        <p:spPr>
          <a:xfrm>
            <a:off x="3676650" y="5036595"/>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R</a:t>
            </a:r>
          </a:p>
        </p:txBody>
      </p:sp>
      <p:sp>
        <p:nvSpPr>
          <p:cNvPr id="25" name="TextBox 24">
            <a:extLst>
              <a:ext uri="{FF2B5EF4-FFF2-40B4-BE49-F238E27FC236}">
                <a16:creationId xmlns:a16="http://schemas.microsoft.com/office/drawing/2014/main" xmlns="" id="{25D74088-DF66-7BBF-7FBD-7A0031693046}"/>
              </a:ext>
            </a:extLst>
          </p:cNvPr>
          <p:cNvSpPr txBox="1"/>
          <p:nvPr/>
        </p:nvSpPr>
        <p:spPr>
          <a:xfrm>
            <a:off x="4343400" y="5046120"/>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Ạ</a:t>
            </a:r>
          </a:p>
        </p:txBody>
      </p:sp>
      <p:sp>
        <p:nvSpPr>
          <p:cNvPr id="26" name="TextBox 25">
            <a:extLst>
              <a:ext uri="{FF2B5EF4-FFF2-40B4-BE49-F238E27FC236}">
                <a16:creationId xmlns:a16="http://schemas.microsoft.com/office/drawing/2014/main" xmlns="" id="{F997C531-2132-AF6B-7B66-8B21D4786DC5}"/>
              </a:ext>
            </a:extLst>
          </p:cNvPr>
          <p:cNvSpPr txBox="1"/>
          <p:nvPr/>
        </p:nvSpPr>
        <p:spPr>
          <a:xfrm>
            <a:off x="5086350" y="5036595"/>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N</a:t>
            </a:r>
          </a:p>
        </p:txBody>
      </p:sp>
      <p:sp>
        <p:nvSpPr>
          <p:cNvPr id="27" name="TextBox 26">
            <a:extLst>
              <a:ext uri="{FF2B5EF4-FFF2-40B4-BE49-F238E27FC236}">
                <a16:creationId xmlns:a16="http://schemas.microsoft.com/office/drawing/2014/main" xmlns="" id="{E6C4A627-1DF8-D7FE-10BC-CEA5095F305E}"/>
              </a:ext>
            </a:extLst>
          </p:cNvPr>
          <p:cNvSpPr txBox="1"/>
          <p:nvPr/>
        </p:nvSpPr>
        <p:spPr>
          <a:xfrm>
            <a:off x="5781675" y="5036595"/>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G</a:t>
            </a:r>
          </a:p>
        </p:txBody>
      </p:sp>
      <p:sp>
        <p:nvSpPr>
          <p:cNvPr id="28" name="TextBox 27">
            <a:extLst>
              <a:ext uri="{FF2B5EF4-FFF2-40B4-BE49-F238E27FC236}">
                <a16:creationId xmlns:a16="http://schemas.microsoft.com/office/drawing/2014/main" xmlns="" id="{647C07FC-E3A6-91B0-768E-B55AB930E67D}"/>
              </a:ext>
            </a:extLst>
          </p:cNvPr>
          <p:cNvSpPr txBox="1"/>
          <p:nvPr/>
        </p:nvSpPr>
        <p:spPr>
          <a:xfrm>
            <a:off x="6477000" y="5036595"/>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T</a:t>
            </a:r>
          </a:p>
        </p:txBody>
      </p:sp>
      <p:sp>
        <p:nvSpPr>
          <p:cNvPr id="35" name="TextBox 34">
            <a:extLst>
              <a:ext uri="{FF2B5EF4-FFF2-40B4-BE49-F238E27FC236}">
                <a16:creationId xmlns:a16="http://schemas.microsoft.com/office/drawing/2014/main" xmlns="" id="{165E3FF7-F78E-C589-834F-D335AC007D22}"/>
              </a:ext>
            </a:extLst>
          </p:cNvPr>
          <p:cNvSpPr txBox="1"/>
          <p:nvPr/>
        </p:nvSpPr>
        <p:spPr>
          <a:xfrm>
            <a:off x="7277100" y="5027070"/>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H</a:t>
            </a:r>
          </a:p>
        </p:txBody>
      </p:sp>
      <p:sp>
        <p:nvSpPr>
          <p:cNvPr id="36" name="TextBox 35">
            <a:extLst>
              <a:ext uri="{FF2B5EF4-FFF2-40B4-BE49-F238E27FC236}">
                <a16:creationId xmlns:a16="http://schemas.microsoft.com/office/drawing/2014/main" xmlns="" id="{6DB54D2A-D33E-E403-7F51-FEBF4F143BD8}"/>
              </a:ext>
            </a:extLst>
          </p:cNvPr>
          <p:cNvSpPr txBox="1"/>
          <p:nvPr/>
        </p:nvSpPr>
        <p:spPr>
          <a:xfrm>
            <a:off x="7981950" y="5027070"/>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Á</a:t>
            </a:r>
          </a:p>
        </p:txBody>
      </p:sp>
      <p:sp>
        <p:nvSpPr>
          <p:cNvPr id="37" name="TextBox 36">
            <a:extLst>
              <a:ext uri="{FF2B5EF4-FFF2-40B4-BE49-F238E27FC236}">
                <a16:creationId xmlns:a16="http://schemas.microsoft.com/office/drawing/2014/main" xmlns="" id="{AA290DA2-394E-D3C4-1008-C7F5240CAFC0}"/>
              </a:ext>
            </a:extLst>
          </p:cNvPr>
          <p:cNvSpPr txBox="1"/>
          <p:nvPr/>
        </p:nvSpPr>
        <p:spPr>
          <a:xfrm>
            <a:off x="8677275" y="5008020"/>
            <a:ext cx="561975" cy="584775"/>
          </a:xfrm>
          <a:prstGeom prst="rect">
            <a:avLst/>
          </a:prstGeom>
          <a:noFill/>
        </p:spPr>
        <p:txBody>
          <a:bodyPr wrap="square" rtlCol="0">
            <a:spAutoFit/>
          </a:bodyPr>
          <a:lstStyle/>
          <a:p>
            <a:r>
              <a:rPr lang="en-US" sz="32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I</a:t>
            </a:r>
          </a:p>
        </p:txBody>
      </p:sp>
      <p:pic>
        <p:nvPicPr>
          <p:cNvPr id="32" name="Picture 31">
            <a:extLst>
              <a:ext uri="{FF2B5EF4-FFF2-40B4-BE49-F238E27FC236}">
                <a16:creationId xmlns:a16="http://schemas.microsoft.com/office/drawing/2014/main" xmlns="" id="{C2282CD7-D2CF-8B70-BD5B-13CB45D99A45}"/>
              </a:ext>
            </a:extLst>
          </p:cNvPr>
          <p:cNvPicPr>
            <a:picLocks noChangeAspect="1"/>
          </p:cNvPicPr>
          <p:nvPr/>
        </p:nvPicPr>
        <p:blipFill>
          <a:blip r:embed="rId2"/>
          <a:stretch>
            <a:fillRect/>
          </a:stretch>
        </p:blipFill>
        <p:spPr>
          <a:xfrm>
            <a:off x="48482" y="974711"/>
            <a:ext cx="3628168" cy="1291631"/>
          </a:xfrm>
          <a:prstGeom prst="rect">
            <a:avLst/>
          </a:prstGeom>
        </p:spPr>
      </p:pic>
      <p:sp>
        <p:nvSpPr>
          <p:cNvPr id="38" name="TextBox 37"/>
          <p:cNvSpPr txBox="1"/>
          <p:nvPr/>
        </p:nvSpPr>
        <p:spPr>
          <a:xfrm>
            <a:off x="23919" y="821687"/>
            <a:ext cx="12091916" cy="492443"/>
          </a:xfrm>
          <a:prstGeom prst="rect">
            <a:avLst/>
          </a:prstGeom>
          <a:noFill/>
        </p:spPr>
        <p:txBody>
          <a:bodyPr wrap="square" rtlCol="0">
            <a:spAutoFit/>
          </a:bodyPr>
          <a:lstStyle/>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6. </a:t>
            </a:r>
            <a:r>
              <a:rPr lang="en-US" sz="2600" b="1" dirty="0" err="1" smtClean="0">
                <a:solidFill>
                  <a:srgbClr val="FF0000"/>
                </a:solidFill>
                <a:latin typeface="Times New Roman" panose="02020603050405020304" pitchFamily="18" charset="0"/>
                <a:cs typeface="Times New Roman" panose="02020603050405020304" pitchFamily="18" charset="0"/>
              </a:rPr>
              <a:t>Ôn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tập</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chủ</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đề</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chất</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6172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down)">
                                      <p:cBhvr>
                                        <p:cTn id="1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3F1E8021-A200-4249-BD7E-1AF85AF3D2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xmlns=""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xmlns="" id="{5D349C36-4E2B-4F7D-9E02-E47CDFF779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xmlns="" id="{4555CBF9-4844-4B32-80B6-E61860ADC8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xmlns="" id="{2F16F3FC-F880-482B-97B3-EA8445CFD293}"/>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2" name="TextBox 1"/>
          <p:cNvSpPr txBox="1"/>
          <p:nvPr/>
        </p:nvSpPr>
        <p:spPr>
          <a:xfrm>
            <a:off x="2866031" y="1446663"/>
            <a:ext cx="6564572" cy="3046988"/>
          </a:xfrm>
          <a:prstGeom prst="rect">
            <a:avLst/>
          </a:prstGeom>
          <a:noFill/>
        </p:spPr>
        <p:txBody>
          <a:bodyPr wrap="square" rtlCol="0">
            <a:spAutoFit/>
          </a:bodyPr>
          <a:lstStyle/>
          <a:p>
            <a:pPr algn="ctr"/>
            <a:r>
              <a:rPr lang="en-US" sz="9600" b="1" dirty="0" smtClean="0">
                <a:solidFill>
                  <a:srgbClr val="0000FF"/>
                </a:solidFill>
                <a:latin typeface="Times New Roman" panose="02020603050405020304" pitchFamily="18" charset="0"/>
                <a:cs typeface="Times New Roman" panose="02020603050405020304" pitchFamily="18" charset="0"/>
              </a:rPr>
              <a:t>CHÀO CÁC EM!</a:t>
            </a:r>
            <a:endParaRPr lang="en-US" sz="9600" b="1" dirty="0">
              <a:solidFill>
                <a:srgbClr val="0000FF"/>
              </a:solidFill>
              <a:latin typeface="Times New Roman" panose="02020603050405020304" pitchFamily="18" charset="0"/>
              <a:cs typeface="Times New Roman" panose="02020603050405020304" pitchFamily="18" charset="0"/>
            </a:endParaRPr>
          </a:p>
        </p:txBody>
      </p:sp>
      <p:pic>
        <p:nvPicPr>
          <p:cNvPr id="9" name="图片 20">
            <a:extLst>
              <a:ext uri="{FF2B5EF4-FFF2-40B4-BE49-F238E27FC236}">
                <a16:creationId xmlns:a16="http://schemas.microsoft.com/office/drawing/2014/main" xmlns="" id="{73086363-3F3B-4ADF-B92A-BE9208F0562E}"/>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p:blipFill>
        <p:spPr>
          <a:xfrm>
            <a:off x="1563600" y="360934"/>
            <a:ext cx="3482485" cy="2036037"/>
          </a:xfrm>
          <a:prstGeom prst="rect">
            <a:avLst/>
          </a:prstGeom>
        </p:spPr>
      </p:pic>
    </p:spTree>
    <p:extLst>
      <p:ext uri="{BB962C8B-B14F-4D97-AF65-F5344CB8AC3E}">
        <p14:creationId xmlns:p14="http://schemas.microsoft.com/office/powerpoint/2010/main" val="35750726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1013</Words>
  <Application>Microsoft Office PowerPoint</Application>
  <PresentationFormat>Widescreen</PresentationFormat>
  <Paragraphs>102</Paragraphs>
  <Slides>8</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Cambria</vt:lpstr>
      <vt:lpstr>Pompiere</vt:lpstr>
      <vt:lpstr>Times New Roman</vt:lpstr>
      <vt:lpstr>UVF Mussica Swash</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huyentuyen2018@gmail.com</cp:lastModifiedBy>
  <cp:revision>8</cp:revision>
  <dcterms:created xsi:type="dcterms:W3CDTF">2025-10-09T04:12:14Z</dcterms:created>
  <dcterms:modified xsi:type="dcterms:W3CDTF">2025-10-16T02:35:30Z</dcterms:modified>
</cp:coreProperties>
</file>