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9" r:id="rId3"/>
    <p:sldId id="258" r:id="rId4"/>
    <p:sldId id="261" r:id="rId5"/>
    <p:sldId id="272" r:id="rId6"/>
    <p:sldId id="262" r:id="rId7"/>
    <p:sldId id="265" r:id="rId8"/>
    <p:sldId id="273" r:id="rId9"/>
    <p:sldId id="274" r:id="rId10"/>
    <p:sldId id="275" r:id="rId1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6" d="100"/>
          <a:sy n="46" d="100"/>
        </p:scale>
        <p:origin x="73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F6129-CB8F-48EB-A506-D0A9950F9C08}" type="datetimeFigureOut">
              <a:rPr lang="en-US" smtClean="0"/>
              <a:t>28/11/2025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4DAFD4-F43E-4E3A-8A91-E0DB713147F0}" type="slidenum">
              <a:rPr lang="en-US" smtClean="0"/>
              <a:t>‹#›</a:t>
            </a:fld>
            <a:endParaRPr lang="en-US"/>
          </a:p>
        </p:txBody>
      </p:sp>
    </p:spTree>
    <p:extLst>
      <p:ext uri="{BB962C8B-B14F-4D97-AF65-F5344CB8AC3E}">
        <p14:creationId xmlns:p14="http://schemas.microsoft.com/office/powerpoint/2010/main" val="171743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i="1" dirty="0">
                <a:effectLst/>
                <a:latin typeface="Times New Roman" panose="02020603050405020304" pitchFamily="18" charset="0"/>
                <a:ea typeface="Calibri" panose="020F0502020204030204" pitchFamily="34" charset="0"/>
                <a:cs typeface="Times New Roman" panose="02020603050405020304" pitchFamily="18" charset="0"/>
              </a:rPr>
              <a:t>Năng lượng các em đã kể được lấy từ đâu? Chúng ta sẽ tìm hiểu ở</a:t>
            </a:r>
            <a:r>
              <a:rPr lang="nl-NL"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nl-NL" sz="1800" b="1" i="1" dirty="0">
                <a:effectLst/>
                <a:latin typeface="Times New Roman" panose="02020603050405020304" pitchFamily="18" charset="0"/>
                <a:ea typeface="Calibri" panose="020F0502020204030204" pitchFamily="34" charset="0"/>
                <a:cs typeface="Times New Roman" panose="02020603050405020304" pitchFamily="18" charset="0"/>
              </a:rPr>
              <a:t>Bài 7 – Vai trò của năng lượng  – Tiết 1.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C4DAFD4-F43E-4E3A-8A91-E0DB713147F0}" type="slidenum">
              <a:rPr lang="en-US" smtClean="0"/>
              <a:t>1</a:t>
            </a:fld>
            <a:endParaRPr lang="en-US"/>
          </a:p>
        </p:txBody>
      </p:sp>
    </p:spTree>
    <p:extLst>
      <p:ext uri="{BB962C8B-B14F-4D97-AF65-F5344CB8AC3E}">
        <p14:creationId xmlns:p14="http://schemas.microsoft.com/office/powerpoint/2010/main" val="1024404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28/11/2025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28/11/2025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28/11/2025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25.svg"/><Relationship Id="rId18" Type="http://schemas.openxmlformats.org/officeDocument/2006/relationships/image" Target="../media/image10.gif"/><Relationship Id="rId3" Type="http://schemas.openxmlformats.org/officeDocument/2006/relationships/image" Target="../media/image1.jpeg"/><Relationship Id="rId21" Type="http://schemas.openxmlformats.org/officeDocument/2006/relationships/image" Target="../media/image13.png"/><Relationship Id="rId7" Type="http://schemas.openxmlformats.org/officeDocument/2006/relationships/image" Target="../media/image21.svg"/><Relationship Id="rId12" Type="http://schemas.openxmlformats.org/officeDocument/2006/relationships/image" Target="../media/image7.png"/><Relationship Id="rId17" Type="http://schemas.openxmlformats.org/officeDocument/2006/relationships/image" Target="../media/image27.svg"/><Relationship Id="rId2" Type="http://schemas.openxmlformats.org/officeDocument/2006/relationships/notesSlide" Target="../notesSlides/notesSlide1.xml"/><Relationship Id="rId16" Type="http://schemas.openxmlformats.org/officeDocument/2006/relationships/image" Target="../media/image9.png"/><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3.svg"/><Relationship Id="rId5" Type="http://schemas.openxmlformats.org/officeDocument/2006/relationships/image" Target="../media/image3.png"/><Relationship Id="rId15" Type="http://schemas.openxmlformats.org/officeDocument/2006/relationships/image" Target="../media/image5.svg"/><Relationship Id="rId10" Type="http://schemas.openxmlformats.org/officeDocument/2006/relationships/image" Target="../media/image6.png"/><Relationship Id="rId19"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26.png"/><Relationship Id="rId5" Type="http://schemas.openxmlformats.org/officeDocument/2006/relationships/image" Target="../media/image5.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21.sv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 Id="rId9" Type="http://schemas.openxmlformats.org/officeDocument/2006/relationships/image" Target="../media/image35.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7.svg"/><Relationship Id="rId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7.svg"/><Relationship Id="rId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1467" t="-10431" r="-2216" b="-13067"/>
            </a:stretch>
          </a:blipFill>
        </p:spPr>
        <p:txBody>
          <a:bodyPr/>
          <a:lstStyle/>
          <a:p>
            <a:endParaRPr lang="en-US"/>
          </a:p>
        </p:txBody>
      </p:sp>
      <p:grpSp>
        <p:nvGrpSpPr>
          <p:cNvPr id="3" name="Group 3"/>
          <p:cNvGrpSpPr/>
          <p:nvPr/>
        </p:nvGrpSpPr>
        <p:grpSpPr>
          <a:xfrm>
            <a:off x="1996760" y="1967159"/>
            <a:ext cx="14294480" cy="5990982"/>
            <a:chOff x="0" y="0"/>
            <a:chExt cx="19059306" cy="7987976"/>
          </a:xfrm>
        </p:grpSpPr>
        <p:sp>
          <p:nvSpPr>
            <p:cNvPr id="4" name="Freeform 4"/>
            <p:cNvSpPr/>
            <p:nvPr/>
          </p:nvSpPr>
          <p:spPr>
            <a:xfrm rot="92033">
              <a:off x="273808" y="428159"/>
              <a:ext cx="18690996" cy="7310963"/>
            </a:xfrm>
            <a:custGeom>
              <a:avLst/>
              <a:gdLst/>
              <a:ahLst/>
              <a:cxnLst/>
              <a:rect l="l" t="t" r="r" b="b"/>
              <a:pathLst>
                <a:path w="18690996" h="7310963">
                  <a:moveTo>
                    <a:pt x="0" y="0"/>
                  </a:moveTo>
                  <a:lnTo>
                    <a:pt x="18690996" y="0"/>
                  </a:lnTo>
                  <a:lnTo>
                    <a:pt x="18690996" y="7310964"/>
                  </a:lnTo>
                  <a:lnTo>
                    <a:pt x="0" y="7310964"/>
                  </a:lnTo>
                  <a:lnTo>
                    <a:pt x="0" y="0"/>
                  </a:lnTo>
                  <a:close/>
                </a:path>
              </a:pathLst>
            </a:custGeom>
            <a:blipFill>
              <a:blip r:embed="rId4">
                <a:alphaModFix amt="60000"/>
              </a:blip>
              <a:stretch>
                <a:fillRect l="-1056" t="-10951" r="-1056"/>
              </a:stretch>
            </a:blipFill>
          </p:spPr>
          <p:txBody>
            <a:bodyPr/>
            <a:lstStyle/>
            <a:p>
              <a:endParaRPr lang="en-US"/>
            </a:p>
          </p:txBody>
        </p:sp>
        <p:sp>
          <p:nvSpPr>
            <p:cNvPr id="5" name="Freeform 5"/>
            <p:cNvSpPr/>
            <p:nvPr/>
          </p:nvSpPr>
          <p:spPr>
            <a:xfrm rot="92033">
              <a:off x="94502" y="248853"/>
              <a:ext cx="18690996" cy="7310963"/>
            </a:xfrm>
            <a:custGeom>
              <a:avLst/>
              <a:gdLst/>
              <a:ahLst/>
              <a:cxnLst/>
              <a:rect l="l" t="t" r="r" b="b"/>
              <a:pathLst>
                <a:path w="18690996" h="7310963">
                  <a:moveTo>
                    <a:pt x="0" y="0"/>
                  </a:moveTo>
                  <a:lnTo>
                    <a:pt x="18690996" y="0"/>
                  </a:lnTo>
                  <a:lnTo>
                    <a:pt x="18690996" y="7310964"/>
                  </a:lnTo>
                  <a:lnTo>
                    <a:pt x="0" y="7310964"/>
                  </a:lnTo>
                  <a:lnTo>
                    <a:pt x="0" y="0"/>
                  </a:lnTo>
                  <a:close/>
                </a:path>
              </a:pathLst>
            </a:custGeom>
            <a:blipFill>
              <a:blip r:embed="rId5"/>
              <a:stretch>
                <a:fillRect l="-1056" t="-10951" r="-1056"/>
              </a:stretch>
            </a:blipFill>
          </p:spPr>
          <p:txBody>
            <a:bodyPr/>
            <a:lstStyle/>
            <a:p>
              <a:endParaRPr lang="en-US"/>
            </a:p>
          </p:txBody>
        </p:sp>
      </p:grpSp>
      <p:sp>
        <p:nvSpPr>
          <p:cNvPr id="8" name="Freeform 8"/>
          <p:cNvSpPr/>
          <p:nvPr/>
        </p:nvSpPr>
        <p:spPr>
          <a:xfrm rot="-1051246">
            <a:off x="-2552417" y="-2884738"/>
            <a:ext cx="5104835" cy="5104835"/>
          </a:xfrm>
          <a:custGeom>
            <a:avLst/>
            <a:gdLst/>
            <a:ahLst/>
            <a:cxnLst/>
            <a:rect l="l" t="t" r="r" b="b"/>
            <a:pathLst>
              <a:path w="5104835" h="5104835">
                <a:moveTo>
                  <a:pt x="0" y="0"/>
                </a:moveTo>
                <a:lnTo>
                  <a:pt x="5104834" y="0"/>
                </a:lnTo>
                <a:lnTo>
                  <a:pt x="5104834" y="5104835"/>
                </a:lnTo>
                <a:lnTo>
                  <a:pt x="0" y="51048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9" name="Freeform 9"/>
          <p:cNvSpPr/>
          <p:nvPr/>
        </p:nvSpPr>
        <p:spPr>
          <a:xfrm rot="-2700000">
            <a:off x="10542936" y="940005"/>
            <a:ext cx="1103359" cy="1581877"/>
          </a:xfrm>
          <a:custGeom>
            <a:avLst/>
            <a:gdLst/>
            <a:ahLst/>
            <a:cxnLst/>
            <a:rect l="l" t="t" r="r" b="b"/>
            <a:pathLst>
              <a:path w="1103359" h="1581877">
                <a:moveTo>
                  <a:pt x="0" y="0"/>
                </a:moveTo>
                <a:lnTo>
                  <a:pt x="1103360" y="0"/>
                </a:lnTo>
                <a:lnTo>
                  <a:pt x="1103360" y="1581877"/>
                </a:lnTo>
                <a:lnTo>
                  <a:pt x="0" y="1581877"/>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0" name="Freeform 10"/>
          <p:cNvSpPr/>
          <p:nvPr/>
        </p:nvSpPr>
        <p:spPr>
          <a:xfrm rot="3275443">
            <a:off x="2211959" y="2969126"/>
            <a:ext cx="1337326" cy="1218183"/>
          </a:xfrm>
          <a:custGeom>
            <a:avLst/>
            <a:gdLst/>
            <a:ahLst/>
            <a:cxnLst/>
            <a:rect l="l" t="t" r="r" b="b"/>
            <a:pathLst>
              <a:path w="1337326" h="1218183">
                <a:moveTo>
                  <a:pt x="0" y="0"/>
                </a:moveTo>
                <a:lnTo>
                  <a:pt x="1337327" y="0"/>
                </a:lnTo>
                <a:lnTo>
                  <a:pt x="1337327" y="1218183"/>
                </a:lnTo>
                <a:lnTo>
                  <a:pt x="0" y="1218183"/>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1" name="Freeform 11"/>
          <p:cNvSpPr/>
          <p:nvPr/>
        </p:nvSpPr>
        <p:spPr>
          <a:xfrm rot="5488621">
            <a:off x="14068292" y="5900049"/>
            <a:ext cx="2174492" cy="3388019"/>
          </a:xfrm>
          <a:custGeom>
            <a:avLst/>
            <a:gdLst/>
            <a:ahLst/>
            <a:cxnLst/>
            <a:rect l="l" t="t" r="r" b="b"/>
            <a:pathLst>
              <a:path w="2174492" h="3388019">
                <a:moveTo>
                  <a:pt x="0" y="0"/>
                </a:moveTo>
                <a:lnTo>
                  <a:pt x="2174492" y="0"/>
                </a:lnTo>
                <a:lnTo>
                  <a:pt x="2174492" y="3388019"/>
                </a:lnTo>
                <a:lnTo>
                  <a:pt x="0" y="3388019"/>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3" name="Freeform 13"/>
          <p:cNvSpPr/>
          <p:nvPr/>
        </p:nvSpPr>
        <p:spPr>
          <a:xfrm>
            <a:off x="12954000" y="647700"/>
            <a:ext cx="4744668" cy="3657600"/>
          </a:xfrm>
          <a:custGeom>
            <a:avLst/>
            <a:gdLst/>
            <a:ahLst/>
            <a:cxnLst/>
            <a:rect l="l" t="t" r="r" b="b"/>
            <a:pathLst>
              <a:path w="5125668" h="3933950">
                <a:moveTo>
                  <a:pt x="0" y="0"/>
                </a:moveTo>
                <a:lnTo>
                  <a:pt x="5125668" y="0"/>
                </a:lnTo>
                <a:lnTo>
                  <a:pt x="5125668" y="3933950"/>
                </a:lnTo>
                <a:lnTo>
                  <a:pt x="0" y="393395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4" name="Freeform 14"/>
          <p:cNvSpPr/>
          <p:nvPr/>
        </p:nvSpPr>
        <p:spPr>
          <a:xfrm rot="4057876" flipH="1">
            <a:off x="5812381" y="445640"/>
            <a:ext cx="1394952" cy="2759798"/>
          </a:xfrm>
          <a:custGeom>
            <a:avLst/>
            <a:gdLst/>
            <a:ahLst/>
            <a:cxnLst/>
            <a:rect l="l" t="t" r="r" b="b"/>
            <a:pathLst>
              <a:path w="1394952" h="2759798">
                <a:moveTo>
                  <a:pt x="1394952" y="0"/>
                </a:moveTo>
                <a:lnTo>
                  <a:pt x="0" y="0"/>
                </a:lnTo>
                <a:lnTo>
                  <a:pt x="0" y="2759798"/>
                </a:lnTo>
                <a:lnTo>
                  <a:pt x="1394952" y="2759798"/>
                </a:lnTo>
                <a:lnTo>
                  <a:pt x="1394952" y="0"/>
                </a:lnTo>
                <a:close/>
              </a:path>
            </a:pathLst>
          </a:custGeom>
          <a:blipFill>
            <a:blip r:embed="rId16">
              <a:extLst>
                <a:ext uri="{96DAC541-7B7A-43D3-8B79-37D633B846F1}">
                  <asvg:svgBlip xmlns:asvg="http://schemas.microsoft.com/office/drawing/2016/SVG/main" xmlns="" r:embed="rId17"/>
                </a:ext>
              </a:extLst>
            </a:blip>
            <a:stretch>
              <a:fillRect/>
            </a:stretch>
          </a:blipFill>
        </p:spPr>
        <p:txBody>
          <a:bodyPr/>
          <a:lstStyle/>
          <a:p>
            <a:endParaRPr lang="en-US"/>
          </a:p>
        </p:txBody>
      </p:sp>
      <p:sp>
        <p:nvSpPr>
          <p:cNvPr id="15" name="Freeform 15"/>
          <p:cNvSpPr/>
          <p:nvPr/>
        </p:nvSpPr>
        <p:spPr>
          <a:xfrm rot="-1051246">
            <a:off x="15805535" y="8247789"/>
            <a:ext cx="5104835" cy="5104835"/>
          </a:xfrm>
          <a:custGeom>
            <a:avLst/>
            <a:gdLst/>
            <a:ahLst/>
            <a:cxnLst/>
            <a:rect l="l" t="t" r="r" b="b"/>
            <a:pathLst>
              <a:path w="5104835" h="5104835">
                <a:moveTo>
                  <a:pt x="0" y="0"/>
                </a:moveTo>
                <a:lnTo>
                  <a:pt x="5104835" y="0"/>
                </a:lnTo>
                <a:lnTo>
                  <a:pt x="5104835" y="5104835"/>
                </a:lnTo>
                <a:lnTo>
                  <a:pt x="0" y="510483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pic>
        <p:nvPicPr>
          <p:cNvPr id="17" name="Picture 7">
            <a:extLst>
              <a:ext uri="{FF2B5EF4-FFF2-40B4-BE49-F238E27FC236}">
                <a16:creationId xmlns:a16="http://schemas.microsoft.com/office/drawing/2014/main" id="{D8F35949-CE1F-1D80-80CD-6C86F5250875}"/>
              </a:ext>
            </a:extLst>
          </p:cNvPr>
          <p:cNvPicPr>
            <a:picLocks noChangeAspect="1"/>
          </p:cNvPicPr>
          <p:nvPr/>
        </p:nvPicPr>
        <p:blipFill>
          <a:blip r:embed="rId18"/>
          <a:srcRect/>
          <a:stretch>
            <a:fillRect/>
          </a:stretch>
        </p:blipFill>
        <p:spPr>
          <a:xfrm>
            <a:off x="0" y="4037954"/>
            <a:ext cx="4904994" cy="6248400"/>
          </a:xfrm>
          <a:prstGeom prst="rect">
            <a:avLst/>
          </a:prstGeom>
        </p:spPr>
      </p:pic>
      <p:pic>
        <p:nvPicPr>
          <p:cNvPr id="22" name="Picture 21">
            <a:extLst>
              <a:ext uri="{FF2B5EF4-FFF2-40B4-BE49-F238E27FC236}">
                <a16:creationId xmlns:a16="http://schemas.microsoft.com/office/drawing/2014/main" id="{425C5530-05B4-4033-757C-8D2769F8E268}"/>
              </a:ext>
            </a:extLst>
          </p:cNvPr>
          <p:cNvPicPr>
            <a:picLocks noChangeAspect="1"/>
          </p:cNvPicPr>
          <p:nvPr/>
        </p:nvPicPr>
        <p:blipFill>
          <a:blip r:embed="rId19"/>
          <a:stretch>
            <a:fillRect/>
          </a:stretch>
        </p:blipFill>
        <p:spPr>
          <a:xfrm>
            <a:off x="5486400" y="571500"/>
            <a:ext cx="6480610" cy="1719221"/>
          </a:xfrm>
          <a:prstGeom prst="rect">
            <a:avLst/>
          </a:prstGeom>
        </p:spPr>
      </p:pic>
      <p:pic>
        <p:nvPicPr>
          <p:cNvPr id="24" name="Picture 23">
            <a:extLst>
              <a:ext uri="{FF2B5EF4-FFF2-40B4-BE49-F238E27FC236}">
                <a16:creationId xmlns:a16="http://schemas.microsoft.com/office/drawing/2014/main" id="{F179E3B6-3D33-30B4-46AB-5E4A30562E43}"/>
              </a:ext>
            </a:extLst>
          </p:cNvPr>
          <p:cNvPicPr>
            <a:picLocks noChangeAspect="1"/>
          </p:cNvPicPr>
          <p:nvPr/>
        </p:nvPicPr>
        <p:blipFill>
          <a:blip r:embed="rId20"/>
          <a:stretch>
            <a:fillRect/>
          </a:stretch>
        </p:blipFill>
        <p:spPr>
          <a:xfrm>
            <a:off x="3962400" y="3162300"/>
            <a:ext cx="10656732" cy="5194242"/>
          </a:xfrm>
          <a:prstGeom prst="rect">
            <a:avLst/>
          </a:prstGeom>
        </p:spPr>
      </p:pic>
      <p:pic>
        <p:nvPicPr>
          <p:cNvPr id="27" name="Picture 26">
            <a:extLst>
              <a:ext uri="{FF2B5EF4-FFF2-40B4-BE49-F238E27FC236}">
                <a16:creationId xmlns:a16="http://schemas.microsoft.com/office/drawing/2014/main" id="{FE030C7B-72A1-B212-66D5-DB1DF180DCEF}"/>
              </a:ext>
            </a:extLst>
          </p:cNvPr>
          <p:cNvPicPr>
            <a:picLocks noChangeAspect="1"/>
          </p:cNvPicPr>
          <p:nvPr/>
        </p:nvPicPr>
        <p:blipFill>
          <a:blip r:embed="rId21"/>
          <a:stretch>
            <a:fillRect/>
          </a:stretch>
        </p:blipFill>
        <p:spPr>
          <a:xfrm>
            <a:off x="3429000" y="3009900"/>
            <a:ext cx="2414225" cy="1286367"/>
          </a:xfrm>
          <a:prstGeom prst="rect">
            <a:avLst/>
          </a:prstGeom>
        </p:spPr>
      </p:pic>
      <p:sp>
        <p:nvSpPr>
          <p:cNvPr id="6" name="TextBox 5">
            <a:extLst>
              <a:ext uri="{FF2B5EF4-FFF2-40B4-BE49-F238E27FC236}">
                <a16:creationId xmlns:a16="http://schemas.microsoft.com/office/drawing/2014/main" id="{FA5C19ED-6C74-2A47-0F97-09EB90E13AD2}"/>
              </a:ext>
            </a:extLst>
          </p:cNvPr>
          <p:cNvSpPr txBox="1"/>
          <p:nvPr/>
        </p:nvSpPr>
        <p:spPr>
          <a:xfrm>
            <a:off x="14325600" y="9824678"/>
            <a:ext cx="3785419" cy="369332"/>
          </a:xfrm>
          <a:prstGeom prst="rect">
            <a:avLst/>
          </a:prstGeom>
          <a:noFill/>
        </p:spPr>
        <p:txBody>
          <a:bodyPr wrap="square" rtlCol="0">
            <a:spAutoFit/>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467" t="-10431" r="-2216" b="-13067"/>
            </a:stretch>
          </a:blipFill>
        </p:spPr>
        <p:txBody>
          <a:bodyPr/>
          <a:lstStyle/>
          <a:p>
            <a:endParaRPr lang="en-US"/>
          </a:p>
        </p:txBody>
      </p:sp>
      <p:sp>
        <p:nvSpPr>
          <p:cNvPr id="3" name="Freeform 3"/>
          <p:cNvSpPr/>
          <p:nvPr/>
        </p:nvSpPr>
        <p:spPr>
          <a:xfrm rot="-380265">
            <a:off x="1360381" y="1102701"/>
            <a:ext cx="12602964" cy="16662573"/>
          </a:xfrm>
          <a:custGeom>
            <a:avLst/>
            <a:gdLst/>
            <a:ahLst/>
            <a:cxnLst/>
            <a:rect l="l" t="t" r="r" b="b"/>
            <a:pathLst>
              <a:path w="12602964" h="16662573">
                <a:moveTo>
                  <a:pt x="0" y="0"/>
                </a:moveTo>
                <a:lnTo>
                  <a:pt x="12602964" y="0"/>
                </a:lnTo>
                <a:lnTo>
                  <a:pt x="12602964" y="16662572"/>
                </a:lnTo>
                <a:lnTo>
                  <a:pt x="0" y="1666257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7" name="Freeform 7"/>
          <p:cNvSpPr/>
          <p:nvPr/>
        </p:nvSpPr>
        <p:spPr>
          <a:xfrm rot="1388038">
            <a:off x="14173390" y="434465"/>
            <a:ext cx="1342255" cy="1924380"/>
          </a:xfrm>
          <a:custGeom>
            <a:avLst/>
            <a:gdLst/>
            <a:ahLst/>
            <a:cxnLst/>
            <a:rect l="l" t="t" r="r" b="b"/>
            <a:pathLst>
              <a:path w="1342255" h="1924380">
                <a:moveTo>
                  <a:pt x="0" y="0"/>
                </a:moveTo>
                <a:lnTo>
                  <a:pt x="1342255" y="0"/>
                </a:lnTo>
                <a:lnTo>
                  <a:pt x="1342255" y="1924380"/>
                </a:lnTo>
                <a:lnTo>
                  <a:pt x="0" y="1924380"/>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8" name="Freeform 8"/>
          <p:cNvSpPr/>
          <p:nvPr/>
        </p:nvSpPr>
        <p:spPr>
          <a:xfrm rot="-4173535" flipH="1" flipV="1">
            <a:off x="14814494" y="519638"/>
            <a:ext cx="4200691" cy="4451599"/>
          </a:xfrm>
          <a:custGeom>
            <a:avLst/>
            <a:gdLst/>
            <a:ahLst/>
            <a:cxnLst/>
            <a:rect l="l" t="t" r="r" b="b"/>
            <a:pathLst>
              <a:path w="4200691" h="4451599">
                <a:moveTo>
                  <a:pt x="4200691" y="4451599"/>
                </a:moveTo>
                <a:lnTo>
                  <a:pt x="0" y="4451599"/>
                </a:lnTo>
                <a:lnTo>
                  <a:pt x="0" y="0"/>
                </a:lnTo>
                <a:lnTo>
                  <a:pt x="4200691" y="0"/>
                </a:lnTo>
                <a:lnTo>
                  <a:pt x="4200691" y="4451599"/>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pic>
        <p:nvPicPr>
          <p:cNvPr id="5" name="Picture 4">
            <a:extLst>
              <a:ext uri="{FF2B5EF4-FFF2-40B4-BE49-F238E27FC236}">
                <a16:creationId xmlns:a16="http://schemas.microsoft.com/office/drawing/2014/main" id="{F3ED838E-56A0-FBF7-16F0-D6804FD248F1}"/>
              </a:ext>
            </a:extLst>
          </p:cNvPr>
          <p:cNvPicPr>
            <a:picLocks noChangeAspect="1"/>
          </p:cNvPicPr>
          <p:nvPr/>
        </p:nvPicPr>
        <p:blipFill>
          <a:blip r:embed="rId11"/>
          <a:stretch>
            <a:fillRect/>
          </a:stretch>
        </p:blipFill>
        <p:spPr>
          <a:xfrm>
            <a:off x="1981200" y="723900"/>
            <a:ext cx="11645661" cy="10287000"/>
          </a:xfrm>
          <a:prstGeom prst="rect">
            <a:avLst/>
          </a:prstGeom>
        </p:spPr>
      </p:pic>
    </p:spTree>
    <p:extLst>
      <p:ext uri="{BB962C8B-B14F-4D97-AF65-F5344CB8AC3E}">
        <p14:creationId xmlns:p14="http://schemas.microsoft.com/office/powerpoint/2010/main" val="119167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467" t="-10431" r="-2216" b="-13067"/>
            </a:stretch>
          </a:blipFill>
        </p:spPr>
        <p:txBody>
          <a:bodyPr/>
          <a:lstStyle/>
          <a:p>
            <a:endParaRPr lang="en-US"/>
          </a:p>
        </p:txBody>
      </p:sp>
      <p:sp>
        <p:nvSpPr>
          <p:cNvPr id="4" name="Freeform 4"/>
          <p:cNvSpPr/>
          <p:nvPr/>
        </p:nvSpPr>
        <p:spPr>
          <a:xfrm>
            <a:off x="2971800" y="2933700"/>
            <a:ext cx="9994348" cy="2819400"/>
          </a:xfrm>
          <a:custGeom>
            <a:avLst/>
            <a:gdLst/>
            <a:ahLst/>
            <a:cxnLst/>
            <a:rect l="l" t="t" r="r" b="b"/>
            <a:pathLst>
              <a:path w="9994348" h="1369052">
                <a:moveTo>
                  <a:pt x="0" y="0"/>
                </a:moveTo>
                <a:lnTo>
                  <a:pt x="9994348" y="0"/>
                </a:lnTo>
                <a:lnTo>
                  <a:pt x="9994348" y="1369052"/>
                </a:lnTo>
                <a:lnTo>
                  <a:pt x="0" y="1369052"/>
                </a:lnTo>
                <a:lnTo>
                  <a:pt x="0" y="0"/>
                </a:lnTo>
                <a:close/>
              </a:path>
            </a:pathLst>
          </a:custGeom>
          <a:blipFill>
            <a:blip r:embed="rId3"/>
            <a:stretch>
              <a:fillRect l="-1510" t="-94059" r="-1510" b="-125570"/>
            </a:stretch>
          </a:blipFill>
        </p:spPr>
        <p:txBody>
          <a:bodyPr/>
          <a:lstStyle/>
          <a:p>
            <a:endParaRPr lang="en-US"/>
          </a:p>
        </p:txBody>
      </p:sp>
      <p:sp>
        <p:nvSpPr>
          <p:cNvPr id="5" name="TextBox 5"/>
          <p:cNvSpPr txBox="1"/>
          <p:nvPr/>
        </p:nvSpPr>
        <p:spPr>
          <a:xfrm>
            <a:off x="3429000" y="3086100"/>
            <a:ext cx="8462082" cy="2385268"/>
          </a:xfrm>
          <a:prstGeom prst="rect">
            <a:avLst/>
          </a:prstGeom>
        </p:spPr>
        <p:txBody>
          <a:bodyPr wrap="square" lIns="0" tIns="0" rIns="0" bIns="0" rtlCol="0" anchor="t">
            <a:spAutoFit/>
          </a:bodyPr>
          <a:lstStyle/>
          <a:p>
            <a:pPr algn="ctr">
              <a:lnSpc>
                <a:spcPts val="9316"/>
              </a:lnSpc>
            </a:pPr>
            <a:r>
              <a:rPr lang="vi-VN" sz="7763" b="1" spc="-427" dirty="0">
                <a:solidFill>
                  <a:srgbClr val="000000"/>
                </a:solidFill>
                <a:latin typeface="Cambria" panose="02040503050406030204" pitchFamily="18" charset="0"/>
                <a:ea typeface="Cambria" panose="02040503050406030204" pitchFamily="18" charset="0"/>
                <a:cs typeface="Gaegu Bold"/>
                <a:sym typeface="Gaegu Bold"/>
              </a:rPr>
              <a:t>1. MỘT SỐ NGUỒN NĂNG LƯỢNG</a:t>
            </a:r>
            <a:endParaRPr lang="en-US" sz="7763" b="1" spc="-427" dirty="0">
              <a:solidFill>
                <a:srgbClr val="000000"/>
              </a:solidFill>
              <a:latin typeface="Cambria" panose="02040503050406030204" pitchFamily="18" charset="0"/>
              <a:ea typeface="Cambria" panose="02040503050406030204" pitchFamily="18" charset="0"/>
              <a:cs typeface="Gaegu Bold"/>
              <a:sym typeface="Gaegu Bold"/>
            </a:endParaRPr>
          </a:p>
        </p:txBody>
      </p:sp>
      <p:sp>
        <p:nvSpPr>
          <p:cNvPr id="14" name="Freeform 14"/>
          <p:cNvSpPr/>
          <p:nvPr/>
        </p:nvSpPr>
        <p:spPr>
          <a:xfrm rot="-1051246">
            <a:off x="-1743496" y="-1638432"/>
            <a:ext cx="5104835" cy="5104835"/>
          </a:xfrm>
          <a:custGeom>
            <a:avLst/>
            <a:gdLst/>
            <a:ahLst/>
            <a:cxnLst/>
            <a:rect l="l" t="t" r="r" b="b"/>
            <a:pathLst>
              <a:path w="5104835" h="5104835">
                <a:moveTo>
                  <a:pt x="0" y="0"/>
                </a:moveTo>
                <a:lnTo>
                  <a:pt x="5104835" y="0"/>
                </a:lnTo>
                <a:lnTo>
                  <a:pt x="5104835" y="5104835"/>
                </a:lnTo>
                <a:lnTo>
                  <a:pt x="0" y="5104835"/>
                </a:lnTo>
                <a:lnTo>
                  <a:pt x="0" y="0"/>
                </a:lnTo>
                <a:close/>
              </a:path>
            </a:pathLst>
          </a:custGeom>
          <a:blipFill>
            <a:blip r:embed="rId4">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6" name="Freeform 16"/>
          <p:cNvSpPr/>
          <p:nvPr/>
        </p:nvSpPr>
        <p:spPr>
          <a:xfrm rot="-3179418">
            <a:off x="-1043216" y="-890426"/>
            <a:ext cx="3312989" cy="3312989"/>
          </a:xfrm>
          <a:custGeom>
            <a:avLst/>
            <a:gdLst/>
            <a:ahLst/>
            <a:cxnLst/>
            <a:rect l="l" t="t" r="r" b="b"/>
            <a:pathLst>
              <a:path w="3312989" h="3312989">
                <a:moveTo>
                  <a:pt x="0" y="0"/>
                </a:moveTo>
                <a:lnTo>
                  <a:pt x="3312990" y="0"/>
                </a:lnTo>
                <a:lnTo>
                  <a:pt x="3312990" y="3312990"/>
                </a:lnTo>
                <a:lnTo>
                  <a:pt x="0" y="331299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467" t="-10431" r="-2216" b="-13067"/>
            </a:stretch>
          </a:blipFill>
        </p:spPr>
        <p:txBody>
          <a:bodyPr/>
          <a:lstStyle/>
          <a:p>
            <a:endParaRPr lang="en-US"/>
          </a:p>
        </p:txBody>
      </p:sp>
      <p:sp>
        <p:nvSpPr>
          <p:cNvPr id="8" name="Freeform 8"/>
          <p:cNvSpPr/>
          <p:nvPr/>
        </p:nvSpPr>
        <p:spPr>
          <a:xfrm rot="110282">
            <a:off x="925455" y="1829523"/>
            <a:ext cx="16766897" cy="5709776"/>
          </a:xfrm>
          <a:custGeom>
            <a:avLst/>
            <a:gdLst/>
            <a:ahLst/>
            <a:cxnLst/>
            <a:rect l="l" t="t" r="r" b="b"/>
            <a:pathLst>
              <a:path w="8182362" h="3255465">
                <a:moveTo>
                  <a:pt x="0" y="0"/>
                </a:moveTo>
                <a:lnTo>
                  <a:pt x="8182362" y="0"/>
                </a:lnTo>
                <a:lnTo>
                  <a:pt x="8182362" y="3255465"/>
                </a:lnTo>
                <a:lnTo>
                  <a:pt x="0" y="3255465"/>
                </a:lnTo>
                <a:lnTo>
                  <a:pt x="0" y="0"/>
                </a:lnTo>
                <a:close/>
              </a:path>
            </a:pathLst>
          </a:custGeom>
          <a:blipFill>
            <a:blip r:embed="rId3"/>
            <a:stretch>
              <a:fillRect l="-1510" t="-10047" r="-1510"/>
            </a:stretch>
          </a:blipFill>
        </p:spPr>
        <p:txBody>
          <a:bodyPr/>
          <a:lstStyle/>
          <a:p>
            <a:endParaRPr lang="en-US" dirty="0"/>
          </a:p>
        </p:txBody>
      </p:sp>
      <p:sp>
        <p:nvSpPr>
          <p:cNvPr id="17" name="TextBox 16">
            <a:extLst>
              <a:ext uri="{FF2B5EF4-FFF2-40B4-BE49-F238E27FC236}">
                <a16:creationId xmlns:a16="http://schemas.microsoft.com/office/drawing/2014/main" id="{C9315B89-5392-CA27-6C40-B0D0DFBF8996}"/>
              </a:ext>
            </a:extLst>
          </p:cNvPr>
          <p:cNvSpPr txBox="1"/>
          <p:nvPr/>
        </p:nvSpPr>
        <p:spPr>
          <a:xfrm rot="181159">
            <a:off x="1905000" y="2933700"/>
            <a:ext cx="13944600" cy="3477875"/>
          </a:xfrm>
          <a:prstGeom prst="rect">
            <a:avLst/>
          </a:prstGeom>
          <a:noFill/>
        </p:spPr>
        <p:txBody>
          <a:bodyPr wrap="square" rtlCol="0">
            <a:spAutoFit/>
          </a:bodyPr>
          <a:lstStyle/>
          <a:p>
            <a:pPr algn="just" rtl="0">
              <a:spcBef>
                <a:spcPts val="0"/>
              </a:spcBef>
              <a:spcAft>
                <a:spcPts val="500"/>
              </a:spcAft>
            </a:pPr>
            <a:r>
              <a:rPr lang="vi-VN" sz="4400" b="0" i="0" u="none" strike="noStrike" dirty="0">
                <a:solidFill>
                  <a:srgbClr val="002060"/>
                </a:solidFill>
                <a:effectLst/>
                <a:latin typeface="Cambria" panose="02040503050406030204" pitchFamily="18" charset="0"/>
                <a:ea typeface="Cambria" panose="02040503050406030204" pitchFamily="18" charset="0"/>
              </a:rPr>
              <a:t>Khi đẩy một chiếc xe đồ chơi, tay ta đã cung cấp năng lượng làm xe chuyển động. Khi thắp nến, ta thấy ánh sáng toả ra vì ngọn nến đã cung cấp năng lượng cho việc phát sáng và toả nhiệt. Con người, động vật, thực vật đều cần năng lượng để sống và phát triển.</a:t>
            </a:r>
            <a:endParaRPr lang="vi-VN" sz="4400" b="0" dirty="0">
              <a:solidFill>
                <a:srgbClr val="002060"/>
              </a:solidFill>
              <a:effectLst/>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467" t="-10431" r="-2216" b="-13067"/>
            </a:stretch>
          </a:blipFill>
        </p:spPr>
        <p:txBody>
          <a:bodyPr/>
          <a:lstStyle/>
          <a:p>
            <a:endParaRPr lang="en-US"/>
          </a:p>
        </p:txBody>
      </p:sp>
      <p:sp>
        <p:nvSpPr>
          <p:cNvPr id="3" name="Freeform 3"/>
          <p:cNvSpPr/>
          <p:nvPr/>
        </p:nvSpPr>
        <p:spPr>
          <a:xfrm rot="5236596">
            <a:off x="6388695" y="-2484797"/>
            <a:ext cx="4612985" cy="10935146"/>
          </a:xfrm>
          <a:custGeom>
            <a:avLst/>
            <a:gdLst/>
            <a:ahLst/>
            <a:cxnLst/>
            <a:rect l="l" t="t" r="r" b="b"/>
            <a:pathLst>
              <a:path w="4539059" h="6822799">
                <a:moveTo>
                  <a:pt x="0" y="0"/>
                </a:moveTo>
                <a:lnTo>
                  <a:pt x="4539060" y="0"/>
                </a:lnTo>
                <a:lnTo>
                  <a:pt x="4539060" y="6822799"/>
                </a:lnTo>
                <a:lnTo>
                  <a:pt x="0" y="6822799"/>
                </a:lnTo>
                <a:lnTo>
                  <a:pt x="0" y="0"/>
                </a:lnTo>
                <a:close/>
              </a:path>
            </a:pathLst>
          </a:custGeom>
          <a:blipFill>
            <a:blip r:embed="rId3">
              <a:extLst>
                <a:ext uri="{96DAC541-7B7A-43D3-8B79-37D633B846F1}">
                  <asvg:svgBlip xmlns:asvg="http://schemas.microsoft.com/office/drawing/2016/SVG/main" xmlns="" r:embed="rId4"/>
                </a:ext>
              </a:extLst>
            </a:blip>
            <a:stretch>
              <a:fillRect t="-17983" r="-57678" b="-20706"/>
            </a:stretch>
          </a:blipFill>
        </p:spPr>
        <p:txBody>
          <a:bodyPr/>
          <a:lstStyle/>
          <a:p>
            <a:endParaRPr lang="en-US"/>
          </a:p>
        </p:txBody>
      </p:sp>
      <p:sp>
        <p:nvSpPr>
          <p:cNvPr id="5" name="TextBox 5"/>
          <p:cNvSpPr txBox="1"/>
          <p:nvPr/>
        </p:nvSpPr>
        <p:spPr>
          <a:xfrm>
            <a:off x="4267200" y="6743700"/>
            <a:ext cx="10566806" cy="2492990"/>
          </a:xfrm>
          <a:prstGeom prst="rect">
            <a:avLst/>
          </a:prstGeom>
        </p:spPr>
        <p:txBody>
          <a:bodyPr lIns="0" tIns="0" rIns="0" bIns="0" rtlCol="0" anchor="t">
            <a:spAutoFit/>
          </a:bodyPr>
          <a:lstStyle/>
          <a:p>
            <a:pPr algn="ctr"/>
            <a:r>
              <a:rPr lang="vi-VN" sz="5400" b="1" dirty="0">
                <a:solidFill>
                  <a:srgbClr val="000000"/>
                </a:solidFill>
                <a:latin typeface="Cambria" panose="02040503050406030204" pitchFamily="18" charset="0"/>
                <a:ea typeface="Cambria" panose="02040503050406030204" pitchFamily="18" charset="0"/>
                <a:cs typeface="Dosis Semi-Bold"/>
                <a:sym typeface="Dosis Semi-Bold"/>
              </a:rPr>
              <a:t>Khi bị đẩy, chiếc ô tô sẽ chạy về phía trước. Tay ta đã cung cấp năng lượng làm xe chuyển động.</a:t>
            </a:r>
            <a:endParaRPr lang="en-US" sz="5400" b="1" dirty="0">
              <a:solidFill>
                <a:srgbClr val="000000"/>
              </a:solidFill>
              <a:latin typeface="Cambria" panose="02040503050406030204" pitchFamily="18" charset="0"/>
              <a:ea typeface="Cambria" panose="02040503050406030204" pitchFamily="18" charset="0"/>
              <a:cs typeface="Dosis Semi-Bold"/>
              <a:sym typeface="Dosis Semi-Bold"/>
            </a:endParaRPr>
          </a:p>
        </p:txBody>
      </p:sp>
      <p:sp>
        <p:nvSpPr>
          <p:cNvPr id="7" name="Freeform 7"/>
          <p:cNvSpPr/>
          <p:nvPr/>
        </p:nvSpPr>
        <p:spPr>
          <a:xfrm rot="-10669463">
            <a:off x="15619911" y="2730972"/>
            <a:ext cx="1963020" cy="1803136"/>
          </a:xfrm>
          <a:custGeom>
            <a:avLst/>
            <a:gdLst/>
            <a:ahLst/>
            <a:cxnLst/>
            <a:rect l="l" t="t" r="r" b="b"/>
            <a:pathLst>
              <a:path w="1963020" h="1803136">
                <a:moveTo>
                  <a:pt x="0" y="0"/>
                </a:moveTo>
                <a:lnTo>
                  <a:pt x="1963020" y="0"/>
                </a:lnTo>
                <a:lnTo>
                  <a:pt x="1963020" y="1803136"/>
                </a:lnTo>
                <a:lnTo>
                  <a:pt x="0" y="1803136"/>
                </a:lnTo>
                <a:lnTo>
                  <a:pt x="0" y="0"/>
                </a:lnTo>
                <a:close/>
              </a:path>
            </a:pathLst>
          </a:custGeom>
          <a:blipFill>
            <a:blip r:embed="rId5"/>
            <a:stretch>
              <a:fillRect/>
            </a:stretch>
          </a:blipFill>
        </p:spPr>
        <p:txBody>
          <a:bodyPr/>
          <a:lstStyle/>
          <a:p>
            <a:endParaRPr lang="en-US"/>
          </a:p>
        </p:txBody>
      </p:sp>
      <p:sp>
        <p:nvSpPr>
          <p:cNvPr id="8" name="Freeform 8"/>
          <p:cNvSpPr/>
          <p:nvPr/>
        </p:nvSpPr>
        <p:spPr>
          <a:xfrm rot="1727943">
            <a:off x="12886112" y="797418"/>
            <a:ext cx="2884029" cy="1520532"/>
          </a:xfrm>
          <a:custGeom>
            <a:avLst/>
            <a:gdLst/>
            <a:ahLst/>
            <a:cxnLst/>
            <a:rect l="l" t="t" r="r" b="b"/>
            <a:pathLst>
              <a:path w="2884029" h="1520532">
                <a:moveTo>
                  <a:pt x="0" y="0"/>
                </a:moveTo>
                <a:lnTo>
                  <a:pt x="2884029" y="0"/>
                </a:lnTo>
                <a:lnTo>
                  <a:pt x="2884029" y="1520533"/>
                </a:lnTo>
                <a:lnTo>
                  <a:pt x="0" y="1520533"/>
                </a:lnTo>
                <a:lnTo>
                  <a:pt x="0" y="0"/>
                </a:lnTo>
                <a:close/>
              </a:path>
            </a:pathLst>
          </a:custGeom>
          <a:blipFill>
            <a:blip r:embed="rId6"/>
            <a:stretch>
              <a:fillRect/>
            </a:stretch>
          </a:blipFill>
        </p:spPr>
        <p:txBody>
          <a:bodyPr/>
          <a:lstStyle/>
          <a:p>
            <a:endParaRPr lang="en-US"/>
          </a:p>
        </p:txBody>
      </p:sp>
      <p:sp>
        <p:nvSpPr>
          <p:cNvPr id="9" name="Freeform 9"/>
          <p:cNvSpPr/>
          <p:nvPr/>
        </p:nvSpPr>
        <p:spPr>
          <a:xfrm rot="-1051246">
            <a:off x="-1897698" y="-1956752"/>
            <a:ext cx="5104835" cy="5104835"/>
          </a:xfrm>
          <a:custGeom>
            <a:avLst/>
            <a:gdLst/>
            <a:ahLst/>
            <a:cxnLst/>
            <a:rect l="l" t="t" r="r" b="b"/>
            <a:pathLst>
              <a:path w="5104835" h="5104835">
                <a:moveTo>
                  <a:pt x="0" y="0"/>
                </a:moveTo>
                <a:lnTo>
                  <a:pt x="5104835" y="0"/>
                </a:lnTo>
                <a:lnTo>
                  <a:pt x="5104835" y="5104835"/>
                </a:lnTo>
                <a:lnTo>
                  <a:pt x="0" y="510483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0" name="Freeform 10"/>
          <p:cNvSpPr/>
          <p:nvPr/>
        </p:nvSpPr>
        <p:spPr>
          <a:xfrm rot="5409034">
            <a:off x="553137" y="382838"/>
            <a:ext cx="2463311" cy="2601368"/>
          </a:xfrm>
          <a:custGeom>
            <a:avLst/>
            <a:gdLst/>
            <a:ahLst/>
            <a:cxnLst/>
            <a:rect l="l" t="t" r="r" b="b"/>
            <a:pathLst>
              <a:path w="2463311" h="2601368">
                <a:moveTo>
                  <a:pt x="0" y="0"/>
                </a:moveTo>
                <a:lnTo>
                  <a:pt x="2463311" y="0"/>
                </a:lnTo>
                <a:lnTo>
                  <a:pt x="2463311" y="2601368"/>
                </a:lnTo>
                <a:lnTo>
                  <a:pt x="0" y="2601368"/>
                </a:lnTo>
                <a:lnTo>
                  <a:pt x="0" y="0"/>
                </a:lnTo>
                <a:close/>
              </a:path>
            </a:pathLst>
          </a:custGeom>
          <a:blipFill>
            <a:blip r:embed="rId9"/>
            <a:stretch>
              <a:fillRect/>
            </a:stretch>
          </a:blipFill>
        </p:spPr>
        <p:txBody>
          <a:bodyPr/>
          <a:lstStyle/>
          <a:p>
            <a:endParaRPr lang="en-US"/>
          </a:p>
        </p:txBody>
      </p:sp>
      <p:sp>
        <p:nvSpPr>
          <p:cNvPr id="11" name="Freeform 11"/>
          <p:cNvSpPr/>
          <p:nvPr/>
        </p:nvSpPr>
        <p:spPr>
          <a:xfrm rot="-4249274" flipH="1">
            <a:off x="1897770" y="6428286"/>
            <a:ext cx="1642882" cy="3250307"/>
          </a:xfrm>
          <a:custGeom>
            <a:avLst/>
            <a:gdLst/>
            <a:ahLst/>
            <a:cxnLst/>
            <a:rect l="l" t="t" r="r" b="b"/>
            <a:pathLst>
              <a:path w="1642882" h="3250307">
                <a:moveTo>
                  <a:pt x="1642882" y="0"/>
                </a:moveTo>
                <a:lnTo>
                  <a:pt x="0" y="0"/>
                </a:lnTo>
                <a:lnTo>
                  <a:pt x="0" y="3250307"/>
                </a:lnTo>
                <a:lnTo>
                  <a:pt x="1642882" y="3250307"/>
                </a:lnTo>
                <a:lnTo>
                  <a:pt x="1642882"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2" name="Freeform 12"/>
          <p:cNvSpPr/>
          <p:nvPr/>
        </p:nvSpPr>
        <p:spPr>
          <a:xfrm rot="-1051246">
            <a:off x="16381279" y="7391606"/>
            <a:ext cx="5104835" cy="5104835"/>
          </a:xfrm>
          <a:custGeom>
            <a:avLst/>
            <a:gdLst/>
            <a:ahLst/>
            <a:cxnLst/>
            <a:rect l="l" t="t" r="r" b="b"/>
            <a:pathLst>
              <a:path w="5104835" h="5104835">
                <a:moveTo>
                  <a:pt x="0" y="0"/>
                </a:moveTo>
                <a:lnTo>
                  <a:pt x="5104835" y="0"/>
                </a:lnTo>
                <a:lnTo>
                  <a:pt x="5104835" y="5104835"/>
                </a:lnTo>
                <a:lnTo>
                  <a:pt x="0" y="510483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0977E27B-43EA-2D54-329C-3AE849BB9140}"/>
              </a:ext>
            </a:extLst>
          </p:cNvPr>
          <p:cNvSpPr txBox="1"/>
          <p:nvPr/>
        </p:nvSpPr>
        <p:spPr>
          <a:xfrm rot="21411081">
            <a:off x="3860789" y="2123308"/>
            <a:ext cx="9982200" cy="2308324"/>
          </a:xfrm>
          <a:prstGeom prst="rect">
            <a:avLst/>
          </a:prstGeom>
          <a:noFill/>
        </p:spPr>
        <p:txBody>
          <a:bodyPr wrap="square" rtlCol="0">
            <a:spAutoFit/>
          </a:bodyPr>
          <a:lstStyle/>
          <a:p>
            <a:pPr algn="just"/>
            <a:r>
              <a:rPr lang="vi-VN" sz="4800" b="1" dirty="0">
                <a:latin typeface="Cambria" panose="02040503050406030204" pitchFamily="18" charset="0"/>
                <a:ea typeface="Cambria" panose="02040503050406030204" pitchFamily="18" charset="0"/>
              </a:rPr>
              <a:t>Khi đẩy chiếc ô tô, em thấy có hiện tượng gì xảy ra? Vật nào đã cung cấp năng lượng cho hoạt động đó? </a:t>
            </a:r>
            <a:endParaRPr lang="en-US" sz="4800" b="1"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467" t="-10431" r="-2216" b="-13067"/>
            </a:stretch>
          </a:blipFill>
        </p:spPr>
        <p:txBody>
          <a:bodyPr/>
          <a:lstStyle/>
          <a:p>
            <a:endParaRPr lang="en-US"/>
          </a:p>
        </p:txBody>
      </p:sp>
      <p:sp>
        <p:nvSpPr>
          <p:cNvPr id="3" name="Freeform 3"/>
          <p:cNvSpPr/>
          <p:nvPr/>
        </p:nvSpPr>
        <p:spPr>
          <a:xfrm rot="5236596">
            <a:off x="6388695" y="-2484797"/>
            <a:ext cx="4612985" cy="10935146"/>
          </a:xfrm>
          <a:custGeom>
            <a:avLst/>
            <a:gdLst/>
            <a:ahLst/>
            <a:cxnLst/>
            <a:rect l="l" t="t" r="r" b="b"/>
            <a:pathLst>
              <a:path w="4539059" h="6822799">
                <a:moveTo>
                  <a:pt x="0" y="0"/>
                </a:moveTo>
                <a:lnTo>
                  <a:pt x="4539060" y="0"/>
                </a:lnTo>
                <a:lnTo>
                  <a:pt x="4539060" y="6822799"/>
                </a:lnTo>
                <a:lnTo>
                  <a:pt x="0" y="6822799"/>
                </a:lnTo>
                <a:lnTo>
                  <a:pt x="0" y="0"/>
                </a:lnTo>
                <a:close/>
              </a:path>
            </a:pathLst>
          </a:custGeom>
          <a:blipFill>
            <a:blip r:embed="rId3">
              <a:extLst>
                <a:ext uri="{96DAC541-7B7A-43D3-8B79-37D633B846F1}">
                  <asvg:svgBlip xmlns:asvg="http://schemas.microsoft.com/office/drawing/2016/SVG/main" xmlns="" r:embed="rId4"/>
                </a:ext>
              </a:extLst>
            </a:blip>
            <a:stretch>
              <a:fillRect t="-17983" r="-57678" b="-20706"/>
            </a:stretch>
          </a:blipFill>
        </p:spPr>
        <p:txBody>
          <a:bodyPr/>
          <a:lstStyle/>
          <a:p>
            <a:endParaRPr lang="en-US"/>
          </a:p>
        </p:txBody>
      </p:sp>
      <p:sp>
        <p:nvSpPr>
          <p:cNvPr id="5" name="TextBox 5"/>
          <p:cNvSpPr txBox="1"/>
          <p:nvPr/>
        </p:nvSpPr>
        <p:spPr>
          <a:xfrm>
            <a:off x="4267200" y="6743700"/>
            <a:ext cx="10566806" cy="3046988"/>
          </a:xfrm>
          <a:prstGeom prst="rect">
            <a:avLst/>
          </a:prstGeom>
        </p:spPr>
        <p:txBody>
          <a:bodyPr lIns="0" tIns="0" rIns="0" bIns="0" rtlCol="0" anchor="t">
            <a:spAutoFit/>
          </a:bodyPr>
          <a:lstStyle/>
          <a:p>
            <a:pPr lvl="0" algn="ctr"/>
            <a:r>
              <a:rPr lang="vi-VN" sz="6600" b="1" dirty="0">
                <a:solidFill>
                  <a:srgbClr val="000000"/>
                </a:solidFill>
                <a:latin typeface="Cambria" panose="02040503050406030204" pitchFamily="18" charset="0"/>
                <a:ea typeface="Cambria" panose="02040503050406030204" pitchFamily="18" charset="0"/>
                <a:cs typeface="Dosis Semi-Bold"/>
                <a:sym typeface="Dosis Semi-Bold"/>
              </a:rPr>
              <a:t>Vì ngọn nến đã cung cấp năng lượng cho việc phát sáng và tỏa nhiệt.</a:t>
            </a:r>
            <a:endParaRPr kumimoji="0" lang="en-US" sz="6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Dosis Semi-Bold"/>
              <a:sym typeface="Dosis Semi-Bold"/>
            </a:endParaRPr>
          </a:p>
        </p:txBody>
      </p:sp>
      <p:sp>
        <p:nvSpPr>
          <p:cNvPr id="7" name="Freeform 7"/>
          <p:cNvSpPr/>
          <p:nvPr/>
        </p:nvSpPr>
        <p:spPr>
          <a:xfrm rot="-10669463">
            <a:off x="15619911" y="2730972"/>
            <a:ext cx="1963020" cy="1803136"/>
          </a:xfrm>
          <a:custGeom>
            <a:avLst/>
            <a:gdLst/>
            <a:ahLst/>
            <a:cxnLst/>
            <a:rect l="l" t="t" r="r" b="b"/>
            <a:pathLst>
              <a:path w="1963020" h="1803136">
                <a:moveTo>
                  <a:pt x="0" y="0"/>
                </a:moveTo>
                <a:lnTo>
                  <a:pt x="1963020" y="0"/>
                </a:lnTo>
                <a:lnTo>
                  <a:pt x="1963020" y="1803136"/>
                </a:lnTo>
                <a:lnTo>
                  <a:pt x="0" y="1803136"/>
                </a:lnTo>
                <a:lnTo>
                  <a:pt x="0" y="0"/>
                </a:lnTo>
                <a:close/>
              </a:path>
            </a:pathLst>
          </a:custGeom>
          <a:blipFill>
            <a:blip r:embed="rId5"/>
            <a:stretch>
              <a:fillRect/>
            </a:stretch>
          </a:blipFill>
        </p:spPr>
        <p:txBody>
          <a:bodyPr/>
          <a:lstStyle/>
          <a:p>
            <a:endParaRPr lang="en-US"/>
          </a:p>
        </p:txBody>
      </p:sp>
      <p:sp>
        <p:nvSpPr>
          <p:cNvPr id="8" name="Freeform 8"/>
          <p:cNvSpPr/>
          <p:nvPr/>
        </p:nvSpPr>
        <p:spPr>
          <a:xfrm rot="1727943">
            <a:off x="12886112" y="797418"/>
            <a:ext cx="2884029" cy="1520532"/>
          </a:xfrm>
          <a:custGeom>
            <a:avLst/>
            <a:gdLst/>
            <a:ahLst/>
            <a:cxnLst/>
            <a:rect l="l" t="t" r="r" b="b"/>
            <a:pathLst>
              <a:path w="2884029" h="1520532">
                <a:moveTo>
                  <a:pt x="0" y="0"/>
                </a:moveTo>
                <a:lnTo>
                  <a:pt x="2884029" y="0"/>
                </a:lnTo>
                <a:lnTo>
                  <a:pt x="2884029" y="1520533"/>
                </a:lnTo>
                <a:lnTo>
                  <a:pt x="0" y="1520533"/>
                </a:lnTo>
                <a:lnTo>
                  <a:pt x="0" y="0"/>
                </a:lnTo>
                <a:close/>
              </a:path>
            </a:pathLst>
          </a:custGeom>
          <a:blipFill>
            <a:blip r:embed="rId6"/>
            <a:stretch>
              <a:fillRect/>
            </a:stretch>
          </a:blipFill>
        </p:spPr>
        <p:txBody>
          <a:bodyPr/>
          <a:lstStyle/>
          <a:p>
            <a:endParaRPr lang="en-US"/>
          </a:p>
        </p:txBody>
      </p:sp>
      <p:sp>
        <p:nvSpPr>
          <p:cNvPr id="9" name="Freeform 9"/>
          <p:cNvSpPr/>
          <p:nvPr/>
        </p:nvSpPr>
        <p:spPr>
          <a:xfrm rot="-1051246">
            <a:off x="-1897698" y="-1956752"/>
            <a:ext cx="5104835" cy="5104835"/>
          </a:xfrm>
          <a:custGeom>
            <a:avLst/>
            <a:gdLst/>
            <a:ahLst/>
            <a:cxnLst/>
            <a:rect l="l" t="t" r="r" b="b"/>
            <a:pathLst>
              <a:path w="5104835" h="5104835">
                <a:moveTo>
                  <a:pt x="0" y="0"/>
                </a:moveTo>
                <a:lnTo>
                  <a:pt x="5104835" y="0"/>
                </a:lnTo>
                <a:lnTo>
                  <a:pt x="5104835" y="5104835"/>
                </a:lnTo>
                <a:lnTo>
                  <a:pt x="0" y="510483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0" name="Freeform 10"/>
          <p:cNvSpPr/>
          <p:nvPr/>
        </p:nvSpPr>
        <p:spPr>
          <a:xfrm rot="5409034">
            <a:off x="553137" y="382838"/>
            <a:ext cx="2463311" cy="2601368"/>
          </a:xfrm>
          <a:custGeom>
            <a:avLst/>
            <a:gdLst/>
            <a:ahLst/>
            <a:cxnLst/>
            <a:rect l="l" t="t" r="r" b="b"/>
            <a:pathLst>
              <a:path w="2463311" h="2601368">
                <a:moveTo>
                  <a:pt x="0" y="0"/>
                </a:moveTo>
                <a:lnTo>
                  <a:pt x="2463311" y="0"/>
                </a:lnTo>
                <a:lnTo>
                  <a:pt x="2463311" y="2601368"/>
                </a:lnTo>
                <a:lnTo>
                  <a:pt x="0" y="2601368"/>
                </a:lnTo>
                <a:lnTo>
                  <a:pt x="0" y="0"/>
                </a:lnTo>
                <a:close/>
              </a:path>
            </a:pathLst>
          </a:custGeom>
          <a:blipFill>
            <a:blip r:embed="rId9"/>
            <a:stretch>
              <a:fillRect/>
            </a:stretch>
          </a:blipFill>
        </p:spPr>
        <p:txBody>
          <a:bodyPr/>
          <a:lstStyle/>
          <a:p>
            <a:endParaRPr lang="en-US"/>
          </a:p>
        </p:txBody>
      </p:sp>
      <p:sp>
        <p:nvSpPr>
          <p:cNvPr id="11" name="Freeform 11"/>
          <p:cNvSpPr/>
          <p:nvPr/>
        </p:nvSpPr>
        <p:spPr>
          <a:xfrm rot="-4249274" flipH="1">
            <a:off x="1897770" y="6428286"/>
            <a:ext cx="1642882" cy="3250307"/>
          </a:xfrm>
          <a:custGeom>
            <a:avLst/>
            <a:gdLst/>
            <a:ahLst/>
            <a:cxnLst/>
            <a:rect l="l" t="t" r="r" b="b"/>
            <a:pathLst>
              <a:path w="1642882" h="3250307">
                <a:moveTo>
                  <a:pt x="1642882" y="0"/>
                </a:moveTo>
                <a:lnTo>
                  <a:pt x="0" y="0"/>
                </a:lnTo>
                <a:lnTo>
                  <a:pt x="0" y="3250307"/>
                </a:lnTo>
                <a:lnTo>
                  <a:pt x="1642882" y="3250307"/>
                </a:lnTo>
                <a:lnTo>
                  <a:pt x="1642882"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2" name="Freeform 12"/>
          <p:cNvSpPr/>
          <p:nvPr/>
        </p:nvSpPr>
        <p:spPr>
          <a:xfrm rot="-1051246">
            <a:off x="16381279" y="7391606"/>
            <a:ext cx="5104835" cy="5104835"/>
          </a:xfrm>
          <a:custGeom>
            <a:avLst/>
            <a:gdLst/>
            <a:ahLst/>
            <a:cxnLst/>
            <a:rect l="l" t="t" r="r" b="b"/>
            <a:pathLst>
              <a:path w="5104835" h="5104835">
                <a:moveTo>
                  <a:pt x="0" y="0"/>
                </a:moveTo>
                <a:lnTo>
                  <a:pt x="5104835" y="0"/>
                </a:lnTo>
                <a:lnTo>
                  <a:pt x="5104835" y="5104835"/>
                </a:lnTo>
                <a:lnTo>
                  <a:pt x="0" y="510483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0977E27B-43EA-2D54-329C-3AE849BB9140}"/>
              </a:ext>
            </a:extLst>
          </p:cNvPr>
          <p:cNvSpPr txBox="1"/>
          <p:nvPr/>
        </p:nvSpPr>
        <p:spPr>
          <a:xfrm rot="21411081">
            <a:off x="3860789" y="1984809"/>
            <a:ext cx="9982200" cy="2585323"/>
          </a:xfrm>
          <a:prstGeom prst="rect">
            <a:avLst/>
          </a:prstGeom>
          <a:noFill/>
        </p:spPr>
        <p:txBody>
          <a:bodyPr wrap="square" rtlCol="0">
            <a:spAutoFit/>
          </a:bodyPr>
          <a:lstStyle/>
          <a:p>
            <a:pPr lvl="0" algn="just"/>
            <a:r>
              <a:rPr lang="vi-VN" sz="5400" b="1" dirty="0">
                <a:solidFill>
                  <a:prstClr val="black"/>
                </a:solidFill>
                <a:latin typeface="Cambria" panose="02040503050406030204" pitchFamily="18" charset="0"/>
                <a:ea typeface="Cambria" panose="02040503050406030204" pitchFamily="18" charset="0"/>
              </a:rPr>
              <a:t>Khi thắp nến ở bánh ga tô, vì sao ta lại thấy có ánh sáng ra và tỏa nhiệt?</a:t>
            </a:r>
            <a:endParaRPr kumimoji="0" lang="en-US"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65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467" t="-10431" r="-2216" b="-13067"/>
            </a:stretch>
          </a:blipFill>
        </p:spPr>
        <p:txBody>
          <a:bodyPr/>
          <a:lstStyle/>
          <a:p>
            <a:endParaRPr lang="en-US" dirty="0"/>
          </a:p>
        </p:txBody>
      </p:sp>
      <p:sp>
        <p:nvSpPr>
          <p:cNvPr id="15" name="Rectangle: Rounded Corners 14">
            <a:extLst>
              <a:ext uri="{FF2B5EF4-FFF2-40B4-BE49-F238E27FC236}">
                <a16:creationId xmlns:a16="http://schemas.microsoft.com/office/drawing/2014/main" id="{DF635308-ED14-04DC-1864-CFF4848D5A9C}"/>
              </a:ext>
            </a:extLst>
          </p:cNvPr>
          <p:cNvSpPr/>
          <p:nvPr/>
        </p:nvSpPr>
        <p:spPr>
          <a:xfrm>
            <a:off x="609600" y="419100"/>
            <a:ext cx="16764000" cy="952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18" name="Table 17">
            <a:extLst>
              <a:ext uri="{FF2B5EF4-FFF2-40B4-BE49-F238E27FC236}">
                <a16:creationId xmlns:a16="http://schemas.microsoft.com/office/drawing/2014/main" id="{56E44C09-27AD-503D-4D3D-2F99FFB8B1DA}"/>
              </a:ext>
            </a:extLst>
          </p:cNvPr>
          <p:cNvGraphicFramePr>
            <a:graphicFrameLocks noGrp="1"/>
          </p:cNvGraphicFramePr>
          <p:nvPr>
            <p:extLst>
              <p:ext uri="{D42A27DB-BD31-4B8C-83A1-F6EECF244321}">
                <p14:modId xmlns:p14="http://schemas.microsoft.com/office/powerpoint/2010/main" val="104085605"/>
              </p:ext>
            </p:extLst>
          </p:nvPr>
        </p:nvGraphicFramePr>
        <p:xfrm>
          <a:off x="1889760" y="114300"/>
          <a:ext cx="13335000" cy="10155597"/>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3240697"/>
                    </a:ext>
                  </a:extLst>
                </a:gridCol>
                <a:gridCol w="8763000">
                  <a:extLst>
                    <a:ext uri="{9D8B030D-6E8A-4147-A177-3AD203B41FA5}">
                      <a16:colId xmlns:a16="http://schemas.microsoft.com/office/drawing/2014/main" val="3930094259"/>
                    </a:ext>
                  </a:extLst>
                </a:gridCol>
              </a:tblGrid>
              <a:tr h="1038003">
                <a:tc>
                  <a:txBody>
                    <a:bodyPr/>
                    <a:lstStyle/>
                    <a:p>
                      <a:pPr algn="ctr"/>
                      <a:r>
                        <a:rPr lang="en-US" sz="3600" dirty="0" err="1">
                          <a:solidFill>
                            <a:srgbClr val="002060"/>
                          </a:solidFill>
                        </a:rPr>
                        <a:t>Hình</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3600" dirty="0" err="1">
                          <a:solidFill>
                            <a:srgbClr val="002060"/>
                          </a:solidFill>
                        </a:rPr>
                        <a:t>Nguồn</a:t>
                      </a:r>
                      <a:r>
                        <a:rPr lang="en-US" sz="3600" dirty="0">
                          <a:solidFill>
                            <a:srgbClr val="002060"/>
                          </a:solidFill>
                        </a:rPr>
                        <a:t> </a:t>
                      </a:r>
                      <a:r>
                        <a:rPr lang="en-US" sz="3600" dirty="0" err="1">
                          <a:solidFill>
                            <a:srgbClr val="002060"/>
                          </a:solidFill>
                        </a:rPr>
                        <a:t>năng</a:t>
                      </a:r>
                      <a:r>
                        <a:rPr lang="en-US" sz="3600" dirty="0">
                          <a:solidFill>
                            <a:srgbClr val="002060"/>
                          </a:solidFill>
                        </a:rPr>
                        <a:t> </a:t>
                      </a:r>
                      <a:r>
                        <a:rPr lang="en-US" sz="3600" dirty="0" err="1">
                          <a:solidFill>
                            <a:srgbClr val="002060"/>
                          </a:solidFill>
                        </a:rPr>
                        <a:t>lượng</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868576037"/>
                  </a:ext>
                </a:extLst>
              </a:tr>
              <a:tr h="151959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37388"/>
                  </a:ext>
                </a:extLst>
              </a:tr>
              <a:tr h="151959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339542"/>
                  </a:ext>
                </a:extLst>
              </a:tr>
              <a:tr h="151959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4836861"/>
                  </a:ext>
                </a:extLst>
              </a:tr>
              <a:tr h="1519599">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9322902"/>
                  </a:ext>
                </a:extLst>
              </a:tr>
              <a:tr h="151959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3435653"/>
                  </a:ext>
                </a:extLst>
              </a:tr>
              <a:tr h="151959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9485805"/>
                  </a:ext>
                </a:extLst>
              </a:tr>
            </a:tbl>
          </a:graphicData>
        </a:graphic>
      </p:graphicFrame>
      <p:pic>
        <p:nvPicPr>
          <p:cNvPr id="21" name="Picture 20">
            <a:extLst>
              <a:ext uri="{FF2B5EF4-FFF2-40B4-BE49-F238E27FC236}">
                <a16:creationId xmlns:a16="http://schemas.microsoft.com/office/drawing/2014/main" id="{8E687F35-97CF-D51B-C2A9-E1CF45AC78EF}"/>
              </a:ext>
            </a:extLst>
          </p:cNvPr>
          <p:cNvPicPr>
            <a:picLocks noChangeAspect="1"/>
          </p:cNvPicPr>
          <p:nvPr/>
        </p:nvPicPr>
        <p:blipFill>
          <a:blip r:embed="rId3"/>
          <a:stretch>
            <a:fillRect/>
          </a:stretch>
        </p:blipFill>
        <p:spPr>
          <a:xfrm>
            <a:off x="3261359" y="1206500"/>
            <a:ext cx="1975945" cy="1219200"/>
          </a:xfrm>
          <a:prstGeom prst="rect">
            <a:avLst/>
          </a:prstGeom>
        </p:spPr>
      </p:pic>
      <p:sp>
        <p:nvSpPr>
          <p:cNvPr id="23" name="TextBox 22">
            <a:extLst>
              <a:ext uri="{FF2B5EF4-FFF2-40B4-BE49-F238E27FC236}">
                <a16:creationId xmlns:a16="http://schemas.microsoft.com/office/drawing/2014/main" id="{4783E886-B9A2-B1F4-4AD5-24AAF4C6A472}"/>
              </a:ext>
            </a:extLst>
          </p:cNvPr>
          <p:cNvSpPr txBox="1"/>
          <p:nvPr/>
        </p:nvSpPr>
        <p:spPr>
          <a:xfrm>
            <a:off x="6918960" y="1282700"/>
            <a:ext cx="7772400" cy="1200329"/>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Mặt trời cung cấp năng lượng cho rau trong vườn sống và phát triển.</a:t>
            </a:r>
            <a:endParaRPr lang="en-US" sz="3600" dirty="0">
              <a:latin typeface="Cambria" panose="02040503050406030204" pitchFamily="18" charset="0"/>
              <a:ea typeface="Cambria" panose="02040503050406030204" pitchFamily="18" charset="0"/>
            </a:endParaRPr>
          </a:p>
        </p:txBody>
      </p:sp>
      <p:pic>
        <p:nvPicPr>
          <p:cNvPr id="25" name="Picture 24">
            <a:extLst>
              <a:ext uri="{FF2B5EF4-FFF2-40B4-BE49-F238E27FC236}">
                <a16:creationId xmlns:a16="http://schemas.microsoft.com/office/drawing/2014/main" id="{32185D47-0D21-C385-1C13-ED3175B6A7DD}"/>
              </a:ext>
            </a:extLst>
          </p:cNvPr>
          <p:cNvPicPr>
            <a:picLocks noChangeAspect="1"/>
          </p:cNvPicPr>
          <p:nvPr/>
        </p:nvPicPr>
        <p:blipFill>
          <a:blip r:embed="rId4"/>
          <a:stretch>
            <a:fillRect/>
          </a:stretch>
        </p:blipFill>
        <p:spPr>
          <a:xfrm>
            <a:off x="3337560" y="2730500"/>
            <a:ext cx="1981200" cy="1371600"/>
          </a:xfrm>
          <a:prstGeom prst="rect">
            <a:avLst/>
          </a:prstGeom>
        </p:spPr>
      </p:pic>
      <p:sp>
        <p:nvSpPr>
          <p:cNvPr id="27" name="TextBox 26">
            <a:extLst>
              <a:ext uri="{FF2B5EF4-FFF2-40B4-BE49-F238E27FC236}">
                <a16:creationId xmlns:a16="http://schemas.microsoft.com/office/drawing/2014/main" id="{275C9017-65A0-330F-19B8-0F4BDF29EFCE}"/>
              </a:ext>
            </a:extLst>
          </p:cNvPr>
          <p:cNvSpPr txBox="1"/>
          <p:nvPr/>
        </p:nvSpPr>
        <p:spPr>
          <a:xfrm>
            <a:off x="6918960" y="2730500"/>
            <a:ext cx="7772400" cy="1200329"/>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Xăng cung cấp năng lượng cho xe máy chở người di chuyển.</a:t>
            </a:r>
            <a:endParaRPr lang="en-US" sz="3600" dirty="0">
              <a:latin typeface="Cambria" panose="02040503050406030204" pitchFamily="18" charset="0"/>
              <a:ea typeface="Cambria" panose="02040503050406030204" pitchFamily="18" charset="0"/>
            </a:endParaRPr>
          </a:p>
        </p:txBody>
      </p:sp>
      <p:pic>
        <p:nvPicPr>
          <p:cNvPr id="29" name="Picture 28">
            <a:extLst>
              <a:ext uri="{FF2B5EF4-FFF2-40B4-BE49-F238E27FC236}">
                <a16:creationId xmlns:a16="http://schemas.microsoft.com/office/drawing/2014/main" id="{4E61D648-9A04-C243-EE61-AE076E7A033A}"/>
              </a:ext>
            </a:extLst>
          </p:cNvPr>
          <p:cNvPicPr>
            <a:picLocks noChangeAspect="1"/>
          </p:cNvPicPr>
          <p:nvPr/>
        </p:nvPicPr>
        <p:blipFill>
          <a:blip r:embed="rId5"/>
          <a:stretch>
            <a:fillRect/>
          </a:stretch>
        </p:blipFill>
        <p:spPr>
          <a:xfrm>
            <a:off x="3337560" y="4330700"/>
            <a:ext cx="2033817" cy="1323975"/>
          </a:xfrm>
          <a:prstGeom prst="rect">
            <a:avLst/>
          </a:prstGeom>
        </p:spPr>
      </p:pic>
      <p:sp>
        <p:nvSpPr>
          <p:cNvPr id="30" name="TextBox 29">
            <a:extLst>
              <a:ext uri="{FF2B5EF4-FFF2-40B4-BE49-F238E27FC236}">
                <a16:creationId xmlns:a16="http://schemas.microsoft.com/office/drawing/2014/main" id="{53F719C0-D7B0-89C7-4440-088CCB7E94B4}"/>
              </a:ext>
            </a:extLst>
          </p:cNvPr>
          <p:cNvSpPr txBox="1"/>
          <p:nvPr/>
        </p:nvSpPr>
        <p:spPr>
          <a:xfrm>
            <a:off x="6766560" y="4254500"/>
            <a:ext cx="8077200"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Mặt trời cung cấp năng lượng cho cỏ sống và phát triển, cỏ cung cấp năng lượng cho trâu.</a:t>
            </a:r>
            <a:endParaRPr lang="en-US" sz="3200" dirty="0">
              <a:latin typeface="Cambria" panose="02040503050406030204" pitchFamily="18" charset="0"/>
              <a:ea typeface="Cambria" panose="02040503050406030204" pitchFamily="18" charset="0"/>
            </a:endParaRPr>
          </a:p>
        </p:txBody>
      </p:sp>
      <p:pic>
        <p:nvPicPr>
          <p:cNvPr id="32" name="Picture 31">
            <a:extLst>
              <a:ext uri="{FF2B5EF4-FFF2-40B4-BE49-F238E27FC236}">
                <a16:creationId xmlns:a16="http://schemas.microsoft.com/office/drawing/2014/main" id="{F78DC13D-E8C8-D34B-F78C-CCF4D4B615C3}"/>
              </a:ext>
            </a:extLst>
          </p:cNvPr>
          <p:cNvPicPr>
            <a:picLocks noChangeAspect="1"/>
          </p:cNvPicPr>
          <p:nvPr/>
        </p:nvPicPr>
        <p:blipFill>
          <a:blip r:embed="rId6"/>
          <a:stretch>
            <a:fillRect/>
          </a:stretch>
        </p:blipFill>
        <p:spPr>
          <a:xfrm>
            <a:off x="3337560" y="5778500"/>
            <a:ext cx="2020879" cy="1371600"/>
          </a:xfrm>
          <a:prstGeom prst="rect">
            <a:avLst/>
          </a:prstGeom>
        </p:spPr>
      </p:pic>
      <p:sp>
        <p:nvSpPr>
          <p:cNvPr id="33" name="TextBox 32">
            <a:extLst>
              <a:ext uri="{FF2B5EF4-FFF2-40B4-BE49-F238E27FC236}">
                <a16:creationId xmlns:a16="http://schemas.microsoft.com/office/drawing/2014/main" id="{106C9C80-4A5D-39D5-0CA1-7B7E49C32C5D}"/>
              </a:ext>
            </a:extLst>
          </p:cNvPr>
          <p:cNvSpPr txBox="1"/>
          <p:nvPr/>
        </p:nvSpPr>
        <p:spPr>
          <a:xfrm>
            <a:off x="6766560" y="5854700"/>
            <a:ext cx="8077200"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Gió cung cấp năng lượng cho chong chóng và tua-bin gió hoạt động</a:t>
            </a:r>
            <a:endParaRPr lang="en-US" sz="3200" dirty="0">
              <a:latin typeface="Cambria" panose="02040503050406030204" pitchFamily="18" charset="0"/>
              <a:ea typeface="Cambria" panose="02040503050406030204" pitchFamily="18" charset="0"/>
            </a:endParaRPr>
          </a:p>
        </p:txBody>
      </p:sp>
      <p:pic>
        <p:nvPicPr>
          <p:cNvPr id="35" name="Picture 34">
            <a:extLst>
              <a:ext uri="{FF2B5EF4-FFF2-40B4-BE49-F238E27FC236}">
                <a16:creationId xmlns:a16="http://schemas.microsoft.com/office/drawing/2014/main" id="{FAAB54EE-69F7-FF95-21C0-8E22A16E8E5D}"/>
              </a:ext>
            </a:extLst>
          </p:cNvPr>
          <p:cNvPicPr>
            <a:picLocks noChangeAspect="1"/>
          </p:cNvPicPr>
          <p:nvPr/>
        </p:nvPicPr>
        <p:blipFill>
          <a:blip r:embed="rId7"/>
          <a:stretch>
            <a:fillRect/>
          </a:stretch>
        </p:blipFill>
        <p:spPr>
          <a:xfrm>
            <a:off x="3276600" y="7277100"/>
            <a:ext cx="1981200" cy="1413458"/>
          </a:xfrm>
          <a:prstGeom prst="rect">
            <a:avLst/>
          </a:prstGeom>
        </p:spPr>
      </p:pic>
      <p:sp>
        <p:nvSpPr>
          <p:cNvPr id="36" name="TextBox 35">
            <a:extLst>
              <a:ext uri="{FF2B5EF4-FFF2-40B4-BE49-F238E27FC236}">
                <a16:creationId xmlns:a16="http://schemas.microsoft.com/office/drawing/2014/main" id="{E584A27A-B0F7-E78A-862E-2DDE68FF74A3}"/>
              </a:ext>
            </a:extLst>
          </p:cNvPr>
          <p:cNvSpPr txBox="1"/>
          <p:nvPr/>
        </p:nvSpPr>
        <p:spPr>
          <a:xfrm>
            <a:off x="6705600" y="7277100"/>
            <a:ext cx="8077200"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Nguồn điện cung cấp năng lượng cho nồi cơm điện nấu chín cơm, cơm cung cấp năng lượng cho con người.</a:t>
            </a:r>
            <a:endParaRPr lang="en-US" sz="3200" dirty="0">
              <a:latin typeface="Cambria" panose="02040503050406030204" pitchFamily="18" charset="0"/>
              <a:ea typeface="Cambria" panose="02040503050406030204" pitchFamily="18" charset="0"/>
            </a:endParaRPr>
          </a:p>
        </p:txBody>
      </p:sp>
      <p:pic>
        <p:nvPicPr>
          <p:cNvPr id="38" name="Picture 37">
            <a:extLst>
              <a:ext uri="{FF2B5EF4-FFF2-40B4-BE49-F238E27FC236}">
                <a16:creationId xmlns:a16="http://schemas.microsoft.com/office/drawing/2014/main" id="{6D902107-BBC9-55E6-FBD7-5AC667D26178}"/>
              </a:ext>
            </a:extLst>
          </p:cNvPr>
          <p:cNvPicPr>
            <a:picLocks noChangeAspect="1"/>
          </p:cNvPicPr>
          <p:nvPr/>
        </p:nvPicPr>
        <p:blipFill>
          <a:blip r:embed="rId8"/>
          <a:stretch>
            <a:fillRect/>
          </a:stretch>
        </p:blipFill>
        <p:spPr>
          <a:xfrm>
            <a:off x="3276600" y="8877300"/>
            <a:ext cx="1943812" cy="1333228"/>
          </a:xfrm>
          <a:prstGeom prst="rect">
            <a:avLst/>
          </a:prstGeom>
        </p:spPr>
      </p:pic>
      <p:sp>
        <p:nvSpPr>
          <p:cNvPr id="39" name="TextBox 38">
            <a:extLst>
              <a:ext uri="{FF2B5EF4-FFF2-40B4-BE49-F238E27FC236}">
                <a16:creationId xmlns:a16="http://schemas.microsoft.com/office/drawing/2014/main" id="{4DED9D08-FE08-5E3D-9A1F-BA0646003DAE}"/>
              </a:ext>
            </a:extLst>
          </p:cNvPr>
          <p:cNvSpPr txBox="1"/>
          <p:nvPr/>
        </p:nvSpPr>
        <p:spPr>
          <a:xfrm>
            <a:off x="6690360" y="8892600"/>
            <a:ext cx="8077200" cy="1077218"/>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Nước chảy cung cấp năng lượng làm cọn nước quay.</a:t>
            </a:r>
            <a:endParaRPr lang="en-US" sz="3200"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down)">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down)">
                                      <p:cBhvr>
                                        <p:cTn id="6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0" grpId="0"/>
      <p:bldP spid="33" grpId="0"/>
      <p:bldP spid="36"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467" t="-10431" r="-2216" b="-13067"/>
            </a:stretch>
          </a:blipFill>
        </p:spPr>
        <p:txBody>
          <a:bodyPr/>
          <a:lstStyle/>
          <a:p>
            <a:endParaRPr lang="en-US"/>
          </a:p>
        </p:txBody>
      </p:sp>
      <p:sp>
        <p:nvSpPr>
          <p:cNvPr id="3" name="Freeform 3"/>
          <p:cNvSpPr/>
          <p:nvPr/>
        </p:nvSpPr>
        <p:spPr>
          <a:xfrm rot="-1051246">
            <a:off x="1067293" y="7734583"/>
            <a:ext cx="5104835" cy="5104835"/>
          </a:xfrm>
          <a:custGeom>
            <a:avLst/>
            <a:gdLst/>
            <a:ahLst/>
            <a:cxnLst/>
            <a:rect l="l" t="t" r="r" b="b"/>
            <a:pathLst>
              <a:path w="5104835" h="5104835">
                <a:moveTo>
                  <a:pt x="0" y="0"/>
                </a:moveTo>
                <a:lnTo>
                  <a:pt x="5104835" y="0"/>
                </a:lnTo>
                <a:lnTo>
                  <a:pt x="5104835" y="5104834"/>
                </a:lnTo>
                <a:lnTo>
                  <a:pt x="0" y="5104834"/>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7" name="Freeform 7"/>
          <p:cNvSpPr/>
          <p:nvPr/>
        </p:nvSpPr>
        <p:spPr>
          <a:xfrm>
            <a:off x="2667000" y="1793050"/>
            <a:ext cx="13637037" cy="5255450"/>
          </a:xfrm>
          <a:custGeom>
            <a:avLst/>
            <a:gdLst/>
            <a:ahLst/>
            <a:cxnLst/>
            <a:rect l="l" t="t" r="r" b="b"/>
            <a:pathLst>
              <a:path w="7243717" h="1665356">
                <a:moveTo>
                  <a:pt x="0" y="0"/>
                </a:moveTo>
                <a:lnTo>
                  <a:pt x="7243718" y="0"/>
                </a:lnTo>
                <a:lnTo>
                  <a:pt x="7243718" y="1665355"/>
                </a:lnTo>
                <a:lnTo>
                  <a:pt x="0" y="1665355"/>
                </a:lnTo>
                <a:lnTo>
                  <a:pt x="0" y="0"/>
                </a:lnTo>
                <a:close/>
              </a:path>
            </a:pathLst>
          </a:custGeom>
          <a:blipFill>
            <a:blip r:embed="rId5"/>
            <a:stretch>
              <a:fillRect l="-768" t="-75476" r="-768" b="-12224"/>
            </a:stretch>
          </a:blipFill>
        </p:spPr>
        <p:txBody>
          <a:bodyPr/>
          <a:lstStyle/>
          <a:p>
            <a:endParaRPr lang="en-US"/>
          </a:p>
        </p:txBody>
      </p:sp>
      <p:sp>
        <p:nvSpPr>
          <p:cNvPr id="8" name="TextBox 8"/>
          <p:cNvSpPr txBox="1"/>
          <p:nvPr/>
        </p:nvSpPr>
        <p:spPr>
          <a:xfrm>
            <a:off x="3505200" y="2095500"/>
            <a:ext cx="11353800" cy="4616648"/>
          </a:xfrm>
          <a:prstGeom prst="rect">
            <a:avLst/>
          </a:prstGeom>
        </p:spPr>
        <p:txBody>
          <a:bodyPr wrap="square" lIns="0" tIns="0" rIns="0" bIns="0" rtlCol="0" anchor="t">
            <a:spAutoFit/>
          </a:bodyPr>
          <a:lstStyle/>
          <a:p>
            <a:pPr algn="ctr">
              <a:lnSpc>
                <a:spcPts val="9024"/>
              </a:lnSpc>
            </a:pPr>
            <a:r>
              <a:rPr lang="vi-VN" sz="7200" spc="-636" dirty="0">
                <a:solidFill>
                  <a:srgbClr val="000000"/>
                </a:solidFill>
                <a:latin typeface="Cambria" panose="02040503050406030204" pitchFamily="18" charset="0"/>
                <a:ea typeface="Cambria" panose="02040503050406030204" pitchFamily="18" charset="0"/>
                <a:cs typeface="Gaegu Bold"/>
                <a:sym typeface="Gaegu Bold"/>
              </a:rPr>
              <a:t>Máy móc cần năng lượng để hoạt động. Con người, động vật và thực vật đều cần năng</a:t>
            </a:r>
            <a:r>
              <a:rPr lang="en-US" sz="7200" spc="-636" dirty="0">
                <a:solidFill>
                  <a:srgbClr val="000000"/>
                </a:solidFill>
                <a:latin typeface="Cambria" panose="02040503050406030204" pitchFamily="18" charset="0"/>
                <a:ea typeface="Cambria" panose="02040503050406030204" pitchFamily="18" charset="0"/>
                <a:cs typeface="Gaegu Bold"/>
                <a:sym typeface="Gaegu Bold"/>
              </a:rPr>
              <a:t> </a:t>
            </a:r>
            <a:r>
              <a:rPr lang="vi-VN" sz="7200" spc="-636" dirty="0">
                <a:solidFill>
                  <a:srgbClr val="000000"/>
                </a:solidFill>
                <a:latin typeface="Cambria" panose="02040503050406030204" pitchFamily="18" charset="0"/>
                <a:ea typeface="Cambria" panose="02040503050406030204" pitchFamily="18" charset="0"/>
                <a:cs typeface="Gaegu Bold"/>
                <a:sym typeface="Gaegu Bold"/>
              </a:rPr>
              <a:t>lượng để sống và phát triển</a:t>
            </a:r>
            <a:r>
              <a:rPr lang="en-US" sz="7200" spc="-636" dirty="0">
                <a:solidFill>
                  <a:srgbClr val="000000"/>
                </a:solidFill>
                <a:latin typeface="Cambria" panose="02040503050406030204" pitchFamily="18" charset="0"/>
                <a:ea typeface="Cambria" panose="02040503050406030204" pitchFamily="18" charset="0"/>
                <a:cs typeface="Gaegu Bold"/>
                <a:sym typeface="Gaegu Bold"/>
              </a:rPr>
              <a:t>.</a:t>
            </a:r>
          </a:p>
        </p:txBody>
      </p:sp>
      <p:sp>
        <p:nvSpPr>
          <p:cNvPr id="13" name="Freeform 13"/>
          <p:cNvSpPr/>
          <p:nvPr/>
        </p:nvSpPr>
        <p:spPr>
          <a:xfrm rot="-4460706" flipH="1" flipV="1">
            <a:off x="15286692" y="-137772"/>
            <a:ext cx="3429365" cy="3634202"/>
          </a:xfrm>
          <a:custGeom>
            <a:avLst/>
            <a:gdLst/>
            <a:ahLst/>
            <a:cxnLst/>
            <a:rect l="l" t="t" r="r" b="b"/>
            <a:pathLst>
              <a:path w="3429365" h="3634202">
                <a:moveTo>
                  <a:pt x="3429365" y="3634202"/>
                </a:moveTo>
                <a:lnTo>
                  <a:pt x="0" y="3634202"/>
                </a:lnTo>
                <a:lnTo>
                  <a:pt x="0" y="0"/>
                </a:lnTo>
                <a:lnTo>
                  <a:pt x="3429365" y="0"/>
                </a:lnTo>
                <a:lnTo>
                  <a:pt x="3429365" y="3634202"/>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467" t="-10431" r="-2216" b="-1306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DF635308-ED14-04DC-1864-CFF4848D5A9C}"/>
              </a:ext>
            </a:extLst>
          </p:cNvPr>
          <p:cNvSpPr/>
          <p:nvPr/>
        </p:nvSpPr>
        <p:spPr>
          <a:xfrm>
            <a:off x="609600" y="419100"/>
            <a:ext cx="16764000" cy="952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227D1A32-6FA9-EFE6-0C89-299D540FE579}"/>
              </a:ext>
            </a:extLst>
          </p:cNvPr>
          <p:cNvSpPr txBox="1"/>
          <p:nvPr/>
        </p:nvSpPr>
        <p:spPr>
          <a:xfrm>
            <a:off x="1981200" y="723900"/>
            <a:ext cx="14173200" cy="1200329"/>
          </a:xfrm>
          <a:prstGeom prst="rect">
            <a:avLst/>
          </a:prstGeom>
          <a:noFill/>
        </p:spPr>
        <p:txBody>
          <a:bodyPr wrap="square" rtlCol="0">
            <a:spAutoFit/>
          </a:bodyPr>
          <a:lstStyle/>
          <a:p>
            <a:pPr algn="ctr"/>
            <a:r>
              <a:rPr lang="en-US" sz="3600" b="1" dirty="0">
                <a:latin typeface="Cambria" panose="02040503050406030204" pitchFamily="18" charset="0"/>
                <a:ea typeface="Cambria" panose="02040503050406030204" pitchFamily="18" charset="0"/>
              </a:rPr>
              <a:t>D</a:t>
            </a:r>
            <a:r>
              <a:rPr lang="vi-VN" sz="3600" b="1" dirty="0">
                <a:latin typeface="Cambria" panose="02040503050406030204" pitchFamily="18" charset="0"/>
                <a:ea typeface="Cambria" panose="02040503050406030204" pitchFamily="18" charset="0"/>
              </a:rPr>
              <a:t>ựa vào kiến thức đã biết và tìm hiểu thông tin về các nguồn năng lượng, thảo luận nhóm 6 để hoàn thành phiếu học tập</a:t>
            </a:r>
            <a:endParaRPr lang="en-US" sz="36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E8832039-6EA5-C7F1-E236-C40F1B11ECFD}"/>
              </a:ext>
            </a:extLst>
          </p:cNvPr>
          <p:cNvSpPr txBox="1"/>
          <p:nvPr/>
        </p:nvSpPr>
        <p:spPr>
          <a:xfrm>
            <a:off x="2286000" y="2324100"/>
            <a:ext cx="14325600" cy="2923877"/>
          </a:xfrm>
          <a:prstGeom prst="rect">
            <a:avLst/>
          </a:prstGeom>
          <a:noFill/>
        </p:spPr>
        <p:txBody>
          <a:bodyPr wrap="square" rtlCol="0">
            <a:spAutoFit/>
          </a:bodyPr>
          <a:lstStyle/>
          <a:p>
            <a:pPr marL="0" marR="0">
              <a:lnSpc>
                <a:spcPct val="150000"/>
              </a:lnSpc>
              <a:spcBef>
                <a:spcPts val="0"/>
              </a:spcBef>
              <a:spcAft>
                <a:spcPts val="0"/>
              </a:spcAft>
            </a:pPr>
            <a:r>
              <a:rPr lang="en-US" sz="3200" dirty="0" err="1">
                <a:effectLst/>
                <a:latin typeface="Cambria" panose="02040503050406030204" pitchFamily="18" charset="0"/>
                <a:ea typeface="Cambria" panose="02040503050406030204" pitchFamily="18" charset="0"/>
                <a:cs typeface="Times New Roman" panose="02020603050405020304" pitchFamily="18" charset="0"/>
              </a:rPr>
              <a:t>Tên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nhóm</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p>
          <a:p>
            <a:pPr marL="0" marR="0" algn="ctr">
              <a:lnSpc>
                <a:spcPct val="150000"/>
              </a:lnSpc>
              <a:spcBef>
                <a:spcPts val="0"/>
              </a:spcBef>
              <a:spcAft>
                <a:spcPts val="0"/>
              </a:spcAft>
            </a:pPr>
            <a:r>
              <a:rPr lang="en-US" sz="4000" b="1" dirty="0">
                <a:effectLst/>
                <a:latin typeface="Cambria" panose="02040503050406030204" pitchFamily="18" charset="0"/>
                <a:ea typeface="Cambria" panose="02040503050406030204" pitchFamily="18" charset="0"/>
                <a:cs typeface="Times New Roman" panose="02020603050405020304" pitchFamily="18" charset="0"/>
              </a:rPr>
              <a:t>PHIẾU HỌC TẬP</a:t>
            </a:r>
            <a:endParaRPr lang="en-US" sz="4000" dirty="0">
              <a:effectLst/>
              <a:latin typeface="Cambria" panose="02040503050406030204" pitchFamily="18" charset="0"/>
              <a:ea typeface="Cambria" panose="02040503050406030204" pitchFamily="18" charset="0"/>
              <a:cs typeface="Times New Roman" panose="02020603050405020304" pitchFamily="18" charset="0"/>
            </a:endParaRPr>
          </a:p>
          <a:p>
            <a:pPr marL="0" marR="0">
              <a:lnSpc>
                <a:spcPct val="150000"/>
              </a:lnSpc>
              <a:spcBef>
                <a:spcPts val="0"/>
              </a:spcBef>
              <a:spcAft>
                <a:spcPts val="0"/>
              </a:spcAft>
            </a:pPr>
            <a:r>
              <a:rPr lang="en-US" sz="3200" dirty="0" err="1">
                <a:effectLst/>
                <a:latin typeface="Cambria" panose="02040503050406030204" pitchFamily="18" charset="0"/>
                <a:ea typeface="Cambria" panose="02040503050406030204" pitchFamily="18" charset="0"/>
                <a:cs typeface="Times New Roman" panose="02020603050405020304" pitchFamily="18" charset="0"/>
              </a:rPr>
              <a:t>Viết</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tên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nguồn</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năng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lượng</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khác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mà</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em</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biết</a:t>
            </a:r>
            <a:r>
              <a:rPr lang="en-US" sz="3200" dirty="0">
                <a:effectLst/>
                <a:latin typeface="Cambria" panose="02040503050406030204" pitchFamily="18" charset="0"/>
                <a:ea typeface="Cambria" panose="02040503050406030204" pitchFamily="18" charset="0"/>
                <a:cs typeface="Times New Roman" panose="02020603050405020304" pitchFamily="18" charset="0"/>
              </a:rPr>
              <a:t>.</a:t>
            </a:r>
          </a:p>
          <a:p>
            <a:endParaRPr lang="en-US" sz="2800" dirty="0">
              <a:latin typeface="Cambria" panose="02040503050406030204" pitchFamily="18" charset="0"/>
              <a:ea typeface="Cambria" panose="02040503050406030204" pitchFamily="18" charset="0"/>
            </a:endParaRPr>
          </a:p>
        </p:txBody>
      </p:sp>
      <p:graphicFrame>
        <p:nvGraphicFramePr>
          <p:cNvPr id="5" name="Table 4">
            <a:extLst>
              <a:ext uri="{FF2B5EF4-FFF2-40B4-BE49-F238E27FC236}">
                <a16:creationId xmlns:a16="http://schemas.microsoft.com/office/drawing/2014/main" id="{A5E5FAE5-69C2-B56B-8A4B-81F233A7D179}"/>
              </a:ext>
            </a:extLst>
          </p:cNvPr>
          <p:cNvGraphicFramePr>
            <a:graphicFrameLocks noGrp="1"/>
          </p:cNvGraphicFramePr>
          <p:nvPr>
            <p:extLst>
              <p:ext uri="{D42A27DB-BD31-4B8C-83A1-F6EECF244321}">
                <p14:modId xmlns:p14="http://schemas.microsoft.com/office/powerpoint/2010/main" val="204955649"/>
              </p:ext>
            </p:extLst>
          </p:nvPr>
        </p:nvGraphicFramePr>
        <p:xfrm>
          <a:off x="1676400" y="5067300"/>
          <a:ext cx="15011400" cy="3508028"/>
        </p:xfrm>
        <a:graphic>
          <a:graphicData uri="http://schemas.openxmlformats.org/drawingml/2006/table">
            <a:tbl>
              <a:tblPr firstRow="1" firstCol="1" bandRow="1">
                <a:tableStyleId>{93296810-A885-4BE3-A3E7-6D5BEEA58F35}</a:tableStyleId>
              </a:tblPr>
              <a:tblGrid>
                <a:gridCol w="4697233">
                  <a:extLst>
                    <a:ext uri="{9D8B030D-6E8A-4147-A177-3AD203B41FA5}">
                      <a16:colId xmlns:a16="http://schemas.microsoft.com/office/drawing/2014/main" val="1112273788"/>
                    </a:ext>
                  </a:extLst>
                </a:gridCol>
                <a:gridCol w="5309271">
                  <a:extLst>
                    <a:ext uri="{9D8B030D-6E8A-4147-A177-3AD203B41FA5}">
                      <a16:colId xmlns:a16="http://schemas.microsoft.com/office/drawing/2014/main" val="4086730292"/>
                    </a:ext>
                  </a:extLst>
                </a:gridCol>
                <a:gridCol w="5004896">
                  <a:extLst>
                    <a:ext uri="{9D8B030D-6E8A-4147-A177-3AD203B41FA5}">
                      <a16:colId xmlns:a16="http://schemas.microsoft.com/office/drawing/2014/main" val="1684426280"/>
                    </a:ext>
                  </a:extLst>
                </a:gridCol>
              </a:tblGrid>
              <a:tr h="877007">
                <a:tc>
                  <a:txBody>
                    <a:bodyPr/>
                    <a:lstStyle/>
                    <a:p>
                      <a:pPr marL="0" marR="0" algn="ctr">
                        <a:lnSpc>
                          <a:spcPct val="150000"/>
                        </a:lnSpc>
                        <a:spcBef>
                          <a:spcPts val="0"/>
                        </a:spcBef>
                        <a:spcAft>
                          <a:spcPts val="0"/>
                        </a:spcAft>
                      </a:pPr>
                      <a:r>
                        <a:rPr lang="nl-NL" sz="3600" dirty="0">
                          <a:effectLst/>
                          <a:latin typeface="Cambria" panose="02040503050406030204" pitchFamily="18" charset="0"/>
                          <a:ea typeface="Cambria" panose="02040503050406030204" pitchFamily="18" charset="0"/>
                        </a:rPr>
                        <a:t>Tên hoạt động</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nl-NL" sz="3600" dirty="0">
                          <a:effectLst/>
                          <a:latin typeface="Cambria" panose="02040503050406030204" pitchFamily="18" charset="0"/>
                          <a:ea typeface="Cambria" panose="02040503050406030204" pitchFamily="18" charset="0"/>
                        </a:rPr>
                        <a:t>Vật cung cấp năng lượng</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pPr>
                      <a:r>
                        <a:rPr lang="nl-NL" sz="3600" dirty="0">
                          <a:effectLst/>
                          <a:latin typeface="Cambria" panose="02040503050406030204" pitchFamily="18" charset="0"/>
                          <a:ea typeface="Cambria" panose="02040503050406030204" pitchFamily="18" charset="0"/>
                        </a:rPr>
                        <a:t>Vật nhận năng lượng</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8974163"/>
                  </a:ext>
                </a:extLst>
              </a:tr>
              <a:tr h="877007">
                <a:tc>
                  <a:txBody>
                    <a:bodyPr/>
                    <a:lstStyle/>
                    <a:p>
                      <a:pPr marL="0" marR="0">
                        <a:lnSpc>
                          <a:spcPct val="150000"/>
                        </a:lnSpc>
                        <a:spcBef>
                          <a:spcPts val="0"/>
                        </a:spcBef>
                        <a:spcAft>
                          <a:spcPts val="0"/>
                        </a:spcAft>
                      </a:pPr>
                      <a:r>
                        <a:rPr lang="nl-NL" sz="1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nl-NL" sz="1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nl-NL" sz="1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3475513"/>
                  </a:ext>
                </a:extLst>
              </a:tr>
              <a:tr h="877007">
                <a:tc>
                  <a:txBody>
                    <a:bodyPr/>
                    <a:lstStyle/>
                    <a:p>
                      <a:pPr marL="0" marR="0">
                        <a:lnSpc>
                          <a:spcPct val="150000"/>
                        </a:lnSpc>
                        <a:spcBef>
                          <a:spcPts val="0"/>
                        </a:spcBef>
                        <a:spcAft>
                          <a:spcPts val="0"/>
                        </a:spcAft>
                      </a:pPr>
                      <a:r>
                        <a:rPr lang="nl-NL" sz="1800">
                          <a:effectLst/>
                          <a:latin typeface="Cambria" panose="02040503050406030204" pitchFamily="18" charset="0"/>
                          <a:ea typeface="Cambria" panose="02040503050406030204" pitchFamily="18" charset="0"/>
                        </a:rPr>
                        <a:t> </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nl-NL" sz="1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nl-NL" sz="1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1943025"/>
                  </a:ext>
                </a:extLst>
              </a:tr>
              <a:tr h="877007">
                <a:tc>
                  <a:txBody>
                    <a:bodyPr/>
                    <a:lstStyle/>
                    <a:p>
                      <a:pPr marL="0" marR="0">
                        <a:lnSpc>
                          <a:spcPct val="150000"/>
                        </a:lnSpc>
                        <a:spcBef>
                          <a:spcPts val="0"/>
                        </a:spcBef>
                        <a:spcAft>
                          <a:spcPts val="0"/>
                        </a:spcAft>
                      </a:pPr>
                      <a:r>
                        <a:rPr lang="nl-NL" sz="1800">
                          <a:effectLst/>
                          <a:latin typeface="Cambria" panose="02040503050406030204" pitchFamily="18" charset="0"/>
                          <a:ea typeface="Cambria" panose="02040503050406030204" pitchFamily="18" charset="0"/>
                        </a:rPr>
                        <a:t> </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nl-NL" sz="1800">
                          <a:effectLst/>
                          <a:latin typeface="Cambria" panose="02040503050406030204" pitchFamily="18" charset="0"/>
                          <a:ea typeface="Cambria" panose="02040503050406030204" pitchFamily="18" charset="0"/>
                        </a:rPr>
                        <a:t> </a:t>
                      </a:r>
                      <a:endParaRPr lang="en-US" sz="16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50000"/>
                        </a:lnSpc>
                        <a:spcBef>
                          <a:spcPts val="0"/>
                        </a:spcBef>
                        <a:spcAft>
                          <a:spcPts val="0"/>
                        </a:spcAft>
                      </a:pPr>
                      <a:r>
                        <a:rPr lang="nl-NL" sz="1800" dirty="0">
                          <a:effectLst/>
                          <a:latin typeface="Cambria" panose="02040503050406030204" pitchFamily="18" charset="0"/>
                          <a:ea typeface="Cambria" panose="02040503050406030204" pitchFamily="18" charset="0"/>
                        </a:rPr>
                        <a:t> </a:t>
                      </a:r>
                      <a:endParaRPr lang="en-US"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5050166"/>
                  </a:ext>
                </a:extLst>
              </a:tr>
            </a:tbl>
          </a:graphicData>
        </a:graphic>
      </p:graphicFrame>
    </p:spTree>
    <p:extLst>
      <p:ext uri="{BB962C8B-B14F-4D97-AF65-F5344CB8AC3E}">
        <p14:creationId xmlns:p14="http://schemas.microsoft.com/office/powerpoint/2010/main" val="17143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467" t="-10431" r="-2216" b="-1306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5" name="Rectangle: Rounded Corners 14">
            <a:extLst>
              <a:ext uri="{FF2B5EF4-FFF2-40B4-BE49-F238E27FC236}">
                <a16:creationId xmlns:a16="http://schemas.microsoft.com/office/drawing/2014/main" id="{DF635308-ED14-04DC-1864-CFF4848D5A9C}"/>
              </a:ext>
            </a:extLst>
          </p:cNvPr>
          <p:cNvSpPr/>
          <p:nvPr/>
        </p:nvSpPr>
        <p:spPr>
          <a:xfrm>
            <a:off x="609600" y="419100"/>
            <a:ext cx="16764000" cy="952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aphicFrame>
        <p:nvGraphicFramePr>
          <p:cNvPr id="6" name="Table 5">
            <a:extLst>
              <a:ext uri="{FF2B5EF4-FFF2-40B4-BE49-F238E27FC236}">
                <a16:creationId xmlns:a16="http://schemas.microsoft.com/office/drawing/2014/main" id="{5F98300E-9941-02E4-E00E-99C63140157B}"/>
              </a:ext>
            </a:extLst>
          </p:cNvPr>
          <p:cNvGraphicFramePr>
            <a:graphicFrameLocks noGrp="1"/>
          </p:cNvGraphicFramePr>
          <p:nvPr>
            <p:extLst>
              <p:ext uri="{D42A27DB-BD31-4B8C-83A1-F6EECF244321}">
                <p14:modId xmlns:p14="http://schemas.microsoft.com/office/powerpoint/2010/main" val="245161203"/>
              </p:ext>
            </p:extLst>
          </p:nvPr>
        </p:nvGraphicFramePr>
        <p:xfrm>
          <a:off x="1675130" y="2019300"/>
          <a:ext cx="14250670" cy="6781800"/>
        </p:xfrm>
        <a:graphic>
          <a:graphicData uri="http://schemas.openxmlformats.org/drawingml/2006/table">
            <a:tbl>
              <a:tblPr firstRow="1" firstCol="1" bandRow="1">
                <a:tableStyleId>{5C22544A-7EE6-4342-B048-85BDC9FD1C3A}</a:tableStyleId>
              </a:tblPr>
              <a:tblGrid>
                <a:gridCol w="4459192">
                  <a:extLst>
                    <a:ext uri="{9D8B030D-6E8A-4147-A177-3AD203B41FA5}">
                      <a16:colId xmlns:a16="http://schemas.microsoft.com/office/drawing/2014/main" val="698106497"/>
                    </a:ext>
                  </a:extLst>
                </a:gridCol>
                <a:gridCol w="5040214">
                  <a:extLst>
                    <a:ext uri="{9D8B030D-6E8A-4147-A177-3AD203B41FA5}">
                      <a16:colId xmlns:a16="http://schemas.microsoft.com/office/drawing/2014/main" val="4063003032"/>
                    </a:ext>
                  </a:extLst>
                </a:gridCol>
                <a:gridCol w="4751264">
                  <a:extLst>
                    <a:ext uri="{9D8B030D-6E8A-4147-A177-3AD203B41FA5}">
                      <a16:colId xmlns:a16="http://schemas.microsoft.com/office/drawing/2014/main" val="4281777221"/>
                    </a:ext>
                  </a:extLst>
                </a:gridCol>
              </a:tblGrid>
              <a:tr h="1562100">
                <a:tc>
                  <a:txBody>
                    <a:bodyPr/>
                    <a:lstStyle/>
                    <a:p>
                      <a:pPr marL="0" marR="0" algn="ctr">
                        <a:lnSpc>
                          <a:spcPct val="150000"/>
                        </a:lnSpc>
                        <a:spcBef>
                          <a:spcPts val="0"/>
                        </a:spcBef>
                        <a:spcAft>
                          <a:spcPts val="0"/>
                        </a:spcAft>
                      </a:pPr>
                      <a:r>
                        <a:rPr lang="nl-NL" sz="3600" dirty="0">
                          <a:effectLst/>
                          <a:latin typeface="Cambria" panose="02040503050406030204" pitchFamily="18" charset="0"/>
                          <a:ea typeface="Cambria" panose="02040503050406030204" pitchFamily="18" charset="0"/>
                        </a:rPr>
                        <a:t>Tên hoạt động</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50000"/>
                        </a:lnSpc>
                        <a:spcBef>
                          <a:spcPts val="0"/>
                        </a:spcBef>
                        <a:spcAft>
                          <a:spcPts val="0"/>
                        </a:spcAft>
                      </a:pPr>
                      <a:r>
                        <a:rPr lang="nl-NL" sz="3600" dirty="0">
                          <a:effectLst/>
                          <a:latin typeface="Cambria" panose="02040503050406030204" pitchFamily="18" charset="0"/>
                          <a:ea typeface="Cambria" panose="02040503050406030204" pitchFamily="18" charset="0"/>
                        </a:rPr>
                        <a:t>Vật cung cấp năng lượng</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marL="0" marR="0" algn="ctr">
                        <a:lnSpc>
                          <a:spcPct val="150000"/>
                        </a:lnSpc>
                        <a:spcBef>
                          <a:spcPts val="0"/>
                        </a:spcBef>
                        <a:spcAft>
                          <a:spcPts val="0"/>
                        </a:spcAft>
                      </a:pPr>
                      <a:r>
                        <a:rPr lang="nl-NL" sz="3600" dirty="0">
                          <a:effectLst/>
                          <a:latin typeface="Cambria" panose="02040503050406030204" pitchFamily="18" charset="0"/>
                          <a:ea typeface="Cambria" panose="02040503050406030204" pitchFamily="18" charset="0"/>
                        </a:rPr>
                        <a:t>Vật nhận năng lượng</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512196892"/>
                  </a:ext>
                </a:extLst>
              </a:tr>
              <a:tr h="1562100">
                <a:tc>
                  <a:txBody>
                    <a:bodyPr/>
                    <a:lstStyle/>
                    <a:p>
                      <a:pPr marL="0" marR="0" algn="ctr">
                        <a:lnSpc>
                          <a:spcPct val="150000"/>
                        </a:lnSpc>
                        <a:spcBef>
                          <a:spcPts val="0"/>
                        </a:spcBef>
                        <a:spcAft>
                          <a:spcPts val="0"/>
                        </a:spcAft>
                      </a:pPr>
                      <a:r>
                        <a:rPr lang="nl-NL" sz="4400" dirty="0">
                          <a:solidFill>
                            <a:srgbClr val="002060"/>
                          </a:solidFill>
                          <a:effectLst/>
                          <a:latin typeface="Cambria" panose="02040503050406030204" pitchFamily="18" charset="0"/>
                          <a:ea typeface="Cambria" panose="02040503050406030204" pitchFamily="18" charset="0"/>
                        </a:rPr>
                        <a:t>Đi xe máy</a:t>
                      </a:r>
                      <a:endParaRPr lang="en-US" sz="40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4400" b="1" dirty="0">
                          <a:solidFill>
                            <a:srgbClr val="002060"/>
                          </a:solidFill>
                          <a:effectLst/>
                          <a:latin typeface="Cambria" panose="02040503050406030204" pitchFamily="18" charset="0"/>
                          <a:ea typeface="Cambria" panose="02040503050406030204" pitchFamily="18" charset="0"/>
                        </a:rPr>
                        <a:t>Xăng</a:t>
                      </a:r>
                      <a:endParaRPr lang="en-US" sz="4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4400" b="1" dirty="0">
                          <a:solidFill>
                            <a:srgbClr val="002060"/>
                          </a:solidFill>
                          <a:effectLst/>
                          <a:latin typeface="Cambria" panose="02040503050406030204" pitchFamily="18" charset="0"/>
                          <a:ea typeface="Cambria" panose="02040503050406030204" pitchFamily="18" charset="0"/>
                        </a:rPr>
                        <a:t>Xe máy</a:t>
                      </a:r>
                      <a:endParaRPr lang="en-US" sz="4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8109211"/>
                  </a:ext>
                </a:extLst>
              </a:tr>
              <a:tr h="1562100">
                <a:tc>
                  <a:txBody>
                    <a:bodyPr/>
                    <a:lstStyle/>
                    <a:p>
                      <a:pPr marL="0" marR="0" algn="ctr">
                        <a:lnSpc>
                          <a:spcPct val="150000"/>
                        </a:lnSpc>
                        <a:spcBef>
                          <a:spcPts val="0"/>
                        </a:spcBef>
                        <a:spcAft>
                          <a:spcPts val="0"/>
                        </a:spcAft>
                      </a:pPr>
                      <a:r>
                        <a:rPr lang="nl-NL" sz="4400">
                          <a:solidFill>
                            <a:srgbClr val="002060"/>
                          </a:solidFill>
                          <a:effectLst/>
                          <a:latin typeface="Cambria" panose="02040503050406030204" pitchFamily="18" charset="0"/>
                          <a:ea typeface="Cambria" panose="02040503050406030204" pitchFamily="18" charset="0"/>
                        </a:rPr>
                        <a:t>Chạy thuyền buồm</a:t>
                      </a:r>
                      <a:endParaRPr lang="en-US" sz="40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4400" b="1" dirty="0">
                          <a:solidFill>
                            <a:srgbClr val="002060"/>
                          </a:solidFill>
                          <a:effectLst/>
                          <a:latin typeface="Cambria" panose="02040503050406030204" pitchFamily="18" charset="0"/>
                          <a:ea typeface="Cambria" panose="02040503050406030204" pitchFamily="18" charset="0"/>
                        </a:rPr>
                        <a:t>Gió</a:t>
                      </a:r>
                      <a:endParaRPr lang="en-US" sz="4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4400" b="1" dirty="0">
                          <a:solidFill>
                            <a:srgbClr val="002060"/>
                          </a:solidFill>
                          <a:effectLst/>
                          <a:latin typeface="Cambria" panose="02040503050406030204" pitchFamily="18" charset="0"/>
                          <a:ea typeface="Cambria" panose="02040503050406030204" pitchFamily="18" charset="0"/>
                        </a:rPr>
                        <a:t>Thuyền buồm</a:t>
                      </a:r>
                      <a:endParaRPr lang="en-US" sz="4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8821727"/>
                  </a:ext>
                </a:extLst>
              </a:tr>
              <a:tr h="1562100">
                <a:tc>
                  <a:txBody>
                    <a:bodyPr/>
                    <a:lstStyle/>
                    <a:p>
                      <a:pPr marL="0" marR="0" algn="ctr">
                        <a:lnSpc>
                          <a:spcPct val="150000"/>
                        </a:lnSpc>
                        <a:spcBef>
                          <a:spcPts val="0"/>
                        </a:spcBef>
                        <a:spcAft>
                          <a:spcPts val="0"/>
                        </a:spcAft>
                      </a:pPr>
                      <a:r>
                        <a:rPr lang="nl-NL" sz="4400">
                          <a:solidFill>
                            <a:srgbClr val="002060"/>
                          </a:solidFill>
                          <a:effectLst/>
                          <a:latin typeface="Cambria" panose="02040503050406030204" pitchFamily="18" charset="0"/>
                          <a:ea typeface="Cambria" panose="02040503050406030204" pitchFamily="18" charset="0"/>
                        </a:rPr>
                        <a:t>...</a:t>
                      </a:r>
                      <a:endParaRPr lang="en-US" sz="40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4400" b="1" dirty="0">
                          <a:solidFill>
                            <a:srgbClr val="002060"/>
                          </a:solidFill>
                          <a:effectLst/>
                          <a:latin typeface="Cambria" panose="02040503050406030204" pitchFamily="18" charset="0"/>
                          <a:ea typeface="Cambria" panose="02040503050406030204" pitchFamily="18" charset="0"/>
                        </a:rPr>
                        <a:t>...</a:t>
                      </a:r>
                      <a:endParaRPr lang="en-US" sz="4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50000"/>
                        </a:lnSpc>
                        <a:spcBef>
                          <a:spcPts val="0"/>
                        </a:spcBef>
                        <a:spcAft>
                          <a:spcPts val="0"/>
                        </a:spcAft>
                      </a:pPr>
                      <a:r>
                        <a:rPr lang="nl-NL" sz="4400" b="1" dirty="0">
                          <a:solidFill>
                            <a:srgbClr val="002060"/>
                          </a:solidFill>
                          <a:effectLst/>
                          <a:latin typeface="Cambria" panose="02040503050406030204" pitchFamily="18" charset="0"/>
                          <a:ea typeface="Cambria" panose="02040503050406030204" pitchFamily="18" charset="0"/>
                        </a:rPr>
                        <a:t>...</a:t>
                      </a:r>
                      <a:endParaRPr lang="en-US" sz="4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5887638"/>
                  </a:ext>
                </a:extLst>
              </a:tr>
            </a:tbl>
          </a:graphicData>
        </a:graphic>
      </p:graphicFrame>
    </p:spTree>
    <p:extLst>
      <p:ext uri="{BB962C8B-B14F-4D97-AF65-F5344CB8AC3E}">
        <p14:creationId xmlns:p14="http://schemas.microsoft.com/office/powerpoint/2010/main" val="321441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408</Words>
  <Application>Microsoft Office PowerPoint</Application>
  <PresentationFormat>Custom</PresentationFormat>
  <Paragraphs>46</Paragraphs>
  <Slides>10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Cambria</vt:lpstr>
      <vt:lpstr>Dosis Semi-Bold</vt:lpstr>
      <vt:lpstr>Gaegu Bold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minhkhanh.t93@gmail.com</cp:lastModifiedBy>
  <cp:revision>39</cp:revision>
  <dcterms:created xsi:type="dcterms:W3CDTF">2006-08-16T00:00:00Z</dcterms:created>
  <dcterms:modified xsi:type="dcterms:W3CDTF">2025-11-28T14:10:09Z</dcterms:modified>
  <dc:identifier>DAGGBMTwqNQ</dc:identifier>
</cp:coreProperties>
</file>