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6" r:id="rId5"/>
    <p:sldId id="267" r:id="rId6"/>
    <p:sldId id="259" r:id="rId7"/>
    <p:sldId id="260" r:id="rId8"/>
    <p:sldId id="268" r:id="rId9"/>
    <p:sldId id="269" r:id="rId10"/>
    <p:sldId id="272" r:id="rId11"/>
    <p:sldId id="264" r:id="rId12"/>
    <p:sldId id="273" r:id="rId13"/>
    <p:sldId id="275" r:id="rId14"/>
    <p:sldId id="278" r:id="rId15"/>
    <p:sldId id="280" r:id="rId16"/>
    <p:sldId id="281" r:id="rId17"/>
    <p:sldId id="283" r:id="rId18"/>
    <p:sldId id="28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140" autoAdjust="0"/>
  </p:normalViewPr>
  <p:slideViewPr>
    <p:cSldViewPr>
      <p:cViewPr varScale="1">
        <p:scale>
          <a:sx n="39" d="100"/>
          <a:sy n="39" d="100"/>
        </p:scale>
        <p:origin x="115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2F731BF-AC3B-CDA6-8176-44C20104C1D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D2A4657-E054-9296-9AB9-54C1599CE9A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28/11/2025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8"/>
          <a:stretch>
            <a:fillRect/>
          </a:stretch>
        </p:blipFill>
        <p:spPr>
          <a:xfrm>
            <a:off x="1752600" y="2857500"/>
            <a:ext cx="13125826" cy="41639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TextBox 10"/>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endParaRPr lang="en-US"/>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17" name="TextBox 17"/>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21" name="TextBox 21"/>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3002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2" name="Table 1">
            <a:extLst>
              <a:ext uri="{FF2B5EF4-FFF2-40B4-BE49-F238E27FC236}">
                <a16:creationId xmlns:a16="http://schemas.microsoft.com/office/drawing/2014/main" id="{7B8FCEAE-14AE-5BD5-3A44-86E3F0C78EBB}"/>
              </a:ext>
            </a:extLst>
          </p:cNvPr>
          <p:cNvGraphicFramePr>
            <a:graphicFrameLocks noGrp="1"/>
          </p:cNvGraphicFramePr>
          <p:nvPr>
            <p:extLst>
              <p:ext uri="{D42A27DB-BD31-4B8C-83A1-F6EECF244321}">
                <p14:modId xmlns:p14="http://schemas.microsoft.com/office/powerpoint/2010/main" val="1172626652"/>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
        <p:nvSpPr>
          <p:cNvPr id="6" name="TextBox 5">
            <a:extLst>
              <a:ext uri="{FF2B5EF4-FFF2-40B4-BE49-F238E27FC236}">
                <a16:creationId xmlns:a16="http://schemas.microsoft.com/office/drawing/2014/main" id="{5D72B056-1B60-3248-73BC-57C3C843D4A8}"/>
              </a:ext>
            </a:extLst>
          </p:cNvPr>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3418697-355D-7A96-3338-2F89100BABA9}"/>
              </a:ext>
            </a:extLst>
          </p:cNvPr>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1E9A0BD-2D1E-57FB-1543-28A0DE288720}"/>
              </a:ext>
            </a:extLst>
          </p:cNvPr>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7EAE86A-E419-4B74-01F2-BC1AA27CEA78}"/>
              </a:ext>
            </a:extLst>
          </p:cNvPr>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BBE5D7F7-4D82-63FE-DEAA-9A84AF652582}"/>
              </a:ext>
            </a:extLst>
          </p:cNvPr>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CADDE76B-B560-B641-9F1F-279DBD589D55}"/>
              </a:ext>
            </a:extLst>
          </p:cNvPr>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5584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8"/>
          <a:stretch>
            <a:fillRect/>
          </a:stretch>
        </p:blipFill>
        <p:spPr>
          <a:xfrm>
            <a:off x="2819400" y="3162300"/>
            <a:ext cx="10918882" cy="3694496"/>
          </a:xfrm>
          <a:prstGeom prst="rect">
            <a:avLst/>
          </a:prstGeom>
        </p:spPr>
      </p:pic>
    </p:spTree>
    <p:extLst>
      <p:ext uri="{BB962C8B-B14F-4D97-AF65-F5344CB8AC3E}">
        <p14:creationId xmlns:p14="http://schemas.microsoft.com/office/powerpoint/2010/main" val="120917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51743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1514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7A78E7E5-C43B-6813-504C-260834924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extLst>
      <p:ext uri="{BB962C8B-B14F-4D97-AF65-F5344CB8AC3E}">
        <p14:creationId xmlns:p14="http://schemas.microsoft.com/office/powerpoint/2010/main" val="340867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33600" y="1623060"/>
            <a:ext cx="13944600" cy="1661993"/>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5400" b="1" dirty="0">
                <a:solidFill>
                  <a:srgbClr val="002060"/>
                </a:solidFill>
                <a:latin typeface="Cambria" panose="02040503050406030204" pitchFamily="18" charset="0"/>
                <a:ea typeface="Cambria" panose="02040503050406030204" pitchFamily="18" charset="0"/>
                <a:cs typeface="DM Sans Bold"/>
                <a:sym typeface="DM Sans Bold"/>
              </a:rPr>
              <a:t>Qua bài học này, em biết những nguồn năng lượng nào? </a:t>
            </a: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12" name="矩形 1">
            <a:extLst>
              <a:ext uri="{FF2B5EF4-FFF2-40B4-BE49-F238E27FC236}">
                <a16:creationId xmlns:a16="http://schemas.microsoft.com/office/drawing/2014/main" id="{1484D2CD-45AC-D84E-F3E2-4F91E633E70B}"/>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số nguồn năng lượng</a:t>
            </a:r>
            <a:r>
              <a:rPr lang="en-US"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5400" dirty="0">
                <a:solidFill>
                  <a:prstClr val="black"/>
                </a:solidFill>
                <a:latin typeface="Cambria" panose="02040503050406030204" pitchFamily="18" charset="0"/>
                <a:ea typeface="Cambria" panose="02040503050406030204" pitchFamily="18" charset="0"/>
                <a:cs typeface="Arial-Rounded" panose="020B0500000000000000" pitchFamily="34" charset="0"/>
              </a:rPr>
              <a:t>năng lượng điện; năng lượng chất đốt; năng lượng gió; năng lượng mặt trời; năng lượng nước chảy; năng lượng từ lương thực, thực phẩm;...</a:t>
            </a:r>
          </a:p>
        </p:txBody>
      </p:sp>
    </p:spTree>
    <p:extLst>
      <p:ext uri="{BB962C8B-B14F-4D97-AF65-F5344CB8AC3E}">
        <p14:creationId xmlns:p14="http://schemas.microsoft.com/office/powerpoint/2010/main" val="364416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3124200" y="1257300"/>
            <a:ext cx="12522177" cy="3178261"/>
            <a:chOff x="0" y="0"/>
            <a:chExt cx="3595681" cy="912622"/>
          </a:xfrm>
        </p:grpSpPr>
        <p:sp>
          <p:nvSpPr>
            <p:cNvPr id="4" name="Freeform 4"/>
            <p:cNvSpPr/>
            <p:nvPr/>
          </p:nvSpPr>
          <p:spPr>
            <a:xfrm>
              <a:off x="0" y="0"/>
              <a:ext cx="3595681" cy="912622"/>
            </a:xfrm>
            <a:custGeom>
              <a:avLst/>
              <a:gdLst/>
              <a:ahLst/>
              <a:cxnLst/>
              <a:rect l="l" t="t" r="r" b="b"/>
              <a:pathLst>
                <a:path w="3595681" h="912622">
                  <a:moveTo>
                    <a:pt x="31531" y="0"/>
                  </a:moveTo>
                  <a:lnTo>
                    <a:pt x="3564150" y="0"/>
                  </a:lnTo>
                  <a:cubicBezTo>
                    <a:pt x="3581564" y="0"/>
                    <a:pt x="3595681" y="14117"/>
                    <a:pt x="3595681" y="31531"/>
                  </a:cubicBezTo>
                  <a:lnTo>
                    <a:pt x="3595681" y="881091"/>
                  </a:lnTo>
                  <a:cubicBezTo>
                    <a:pt x="3595681" y="898505"/>
                    <a:pt x="3581564" y="912622"/>
                    <a:pt x="3564150" y="912622"/>
                  </a:cubicBezTo>
                  <a:lnTo>
                    <a:pt x="31531" y="912622"/>
                  </a:lnTo>
                  <a:cubicBezTo>
                    <a:pt x="14117" y="912622"/>
                    <a:pt x="0" y="898505"/>
                    <a:pt x="0" y="881091"/>
                  </a:cubicBezTo>
                  <a:lnTo>
                    <a:pt x="0" y="31531"/>
                  </a:lnTo>
                  <a:cubicBezTo>
                    <a:pt x="0" y="14117"/>
                    <a:pt x="14117" y="0"/>
                    <a:pt x="31531" y="0"/>
                  </a:cubicBezTo>
                  <a:close/>
                </a:path>
              </a:pathLst>
            </a:custGeom>
            <a:solidFill>
              <a:srgbClr val="E0F19C"/>
            </a:solidFill>
          </p:spPr>
          <p:txBody>
            <a:bodyPr/>
            <a:lstStyle/>
            <a:p>
              <a:endParaRPr lang="en-US"/>
            </a:p>
          </p:txBody>
        </p:sp>
        <p:sp>
          <p:nvSpPr>
            <p:cNvPr id="5" name="TextBox 5"/>
            <p:cNvSpPr txBox="1"/>
            <p:nvPr/>
          </p:nvSpPr>
          <p:spPr>
            <a:xfrm>
              <a:off x="0" y="28575"/>
              <a:ext cx="3595681" cy="884047"/>
            </a:xfrm>
            <a:prstGeom prst="rect">
              <a:avLst/>
            </a:prstGeom>
          </p:spPr>
          <p:txBody>
            <a:bodyPr lIns="50800" tIns="50800" rIns="50800" bIns="50800" rtlCol="0" anchor="ctr"/>
            <a:lstStyle/>
            <a:p>
              <a:pPr algn="ctr">
                <a:lnSpc>
                  <a:spcPts val="2672"/>
                </a:lnSpc>
              </a:pPr>
              <a:endParaRPr/>
            </a:p>
          </p:txBody>
        </p:sp>
      </p:grpSp>
      <p:sp>
        <p:nvSpPr>
          <p:cNvPr id="29" name="Freeform 3">
            <a:extLst>
              <a:ext uri="{FF2B5EF4-FFF2-40B4-BE49-F238E27FC236}">
                <a16:creationId xmlns:a16="http://schemas.microsoft.com/office/drawing/2014/main" id="{4A281396-0E9E-8173-DA9F-9F2A127FB9C5}"/>
              </a:ext>
            </a:extLst>
          </p:cNvPr>
          <p:cNvSpPr/>
          <p:nvPr/>
        </p:nvSpPr>
        <p:spPr>
          <a:xfrm>
            <a:off x="304800" y="3817620"/>
            <a:ext cx="7696200" cy="6461760"/>
          </a:xfrm>
          <a:custGeom>
            <a:avLst/>
            <a:gdLst/>
            <a:ahLst/>
            <a:cxnLst/>
            <a:rect l="l" t="t" r="r" b="b"/>
            <a:pathLst>
              <a:path w="9797143" h="8229600">
                <a:moveTo>
                  <a:pt x="0" y="0"/>
                </a:moveTo>
                <a:lnTo>
                  <a:pt x="9797142" y="0"/>
                </a:lnTo>
                <a:lnTo>
                  <a:pt x="9797142" y="8229600"/>
                </a:lnTo>
                <a:lnTo>
                  <a:pt x="0" y="8229600"/>
                </a:lnTo>
                <a:lnTo>
                  <a:pt x="0" y="0"/>
                </a:lnTo>
                <a:close/>
              </a:path>
            </a:pathLst>
          </a:custGeom>
          <a:blipFill>
            <a:blip r:embed="rId2"/>
            <a:stretch>
              <a:fillRect/>
            </a:stretch>
          </a:blipFill>
        </p:spPr>
        <p:txBody>
          <a:bodyPr/>
          <a:lstStyle/>
          <a:p>
            <a:endParaRPr lang="en-US"/>
          </a:p>
        </p:txBody>
      </p:sp>
      <p:sp>
        <p:nvSpPr>
          <p:cNvPr id="32" name="TextBox 31">
            <a:extLst>
              <a:ext uri="{FF2B5EF4-FFF2-40B4-BE49-F238E27FC236}">
                <a16:creationId xmlns:a16="http://schemas.microsoft.com/office/drawing/2014/main" id="{84DED326-CFA4-2C9B-57C4-D8CB5FA2BBB5}"/>
              </a:ext>
            </a:extLst>
          </p:cNvPr>
          <p:cNvSpPr txBox="1"/>
          <p:nvPr/>
        </p:nvSpPr>
        <p:spPr>
          <a:xfrm>
            <a:off x="3657600" y="1562100"/>
            <a:ext cx="11353800"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Nhờ</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những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chiếc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thuyền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giấy</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của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các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bạn</a:t>
            </a:r>
            <a:r>
              <a:rPr lang="en-US" sz="5400" b="1" dirty="0">
                <a:latin typeface="Cambria" panose="02040503050406030204" pitchFamily="18" charset="0"/>
                <a:ea typeface="Cambria" panose="02040503050406030204" pitchFamily="18" charset="0"/>
              </a:rPr>
              <a:t> nhỏ </a:t>
            </a:r>
            <a:r>
              <a:rPr lang="en-US" sz="5400" b="1" dirty="0" err="1">
                <a:latin typeface="Cambria" panose="02040503050406030204" pitchFamily="18" charset="0"/>
                <a:ea typeface="Cambria" panose="02040503050406030204" pitchFamily="18" charset="0"/>
              </a:rPr>
              <a:t>có</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thể</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đến</a:t>
            </a:r>
            <a:r>
              <a:rPr lang="en-US" sz="5400" b="1" dirty="0">
                <a:latin typeface="Cambria" panose="02040503050406030204" pitchFamily="18" charset="0"/>
                <a:ea typeface="Cambria" panose="02040503050406030204" pitchFamily="18" charset="0"/>
              </a:rPr>
              <a:t> bao </a:t>
            </a:r>
            <a:r>
              <a:rPr lang="en-US" sz="5400" b="1" dirty="0" err="1">
                <a:latin typeface="Cambria" panose="02040503050406030204" pitchFamily="18" charset="0"/>
                <a:ea typeface="Cambria" panose="02040503050406030204" pitchFamily="18" charset="0"/>
              </a:rPr>
              <a:t>miền</a:t>
            </a:r>
            <a:r>
              <a:rPr lang="en-US" sz="5400" b="1" dirty="0">
                <a:latin typeface="Cambria" panose="02040503050406030204" pitchFamily="18" charset="0"/>
                <a:ea typeface="Cambria" panose="02040503050406030204" pitchFamily="18" charset="0"/>
              </a:rPr>
              <a:t>?</a:t>
            </a:r>
          </a:p>
        </p:txBody>
      </p:sp>
      <p:sp>
        <p:nvSpPr>
          <p:cNvPr id="33" name="矩形 24">
            <a:extLst>
              <a:ext uri="{FF2B5EF4-FFF2-40B4-BE49-F238E27FC236}">
                <a16:creationId xmlns:a16="http://schemas.microsoft.com/office/drawing/2014/main" id="{9DEBA57B-C41E-D2AB-94FB-0DD8F009BE73}"/>
              </a:ext>
            </a:extLst>
          </p:cNvPr>
          <p:cNvSpPr/>
          <p:nvPr/>
        </p:nvSpPr>
        <p:spPr>
          <a:xfrm>
            <a:off x="8686800" y="5372100"/>
            <a:ext cx="8229600" cy="40386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Những chiếc thuyền giấy có thể đi đến bao miền là nhờ năng lượng của nước chảy và năng lượng của gió thổi.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3"/>
          <a:stretch>
            <a:fillRect/>
          </a:stretch>
        </p:blipFill>
        <p:spPr>
          <a:xfrm>
            <a:off x="1371600" y="3162300"/>
            <a:ext cx="4968671"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0AF729-6AD2-3F0D-2904-FFD4C1D3CA54}"/>
              </a:ext>
            </a:extLst>
          </p:cNvPr>
          <p:cNvPicPr>
            <a:picLocks noChangeAspect="1"/>
          </p:cNvPicPr>
          <p:nvPr/>
        </p:nvPicPr>
        <p:blipFill>
          <a:blip r:embed="rId8"/>
          <a:stretch>
            <a:fillRect/>
          </a:stretch>
        </p:blipFill>
        <p:spPr>
          <a:xfrm>
            <a:off x="1371600" y="2628900"/>
            <a:ext cx="13253853" cy="4432176"/>
          </a:xfrm>
          <a:prstGeom prst="rect">
            <a:avLst/>
          </a:prstGeom>
        </p:spPr>
      </p:pic>
    </p:spTree>
    <p:extLst>
      <p:ext uri="{BB962C8B-B14F-4D97-AF65-F5344CB8AC3E}">
        <p14:creationId xmlns:p14="http://schemas.microsoft.com/office/powerpoint/2010/main" val="3530828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2"/>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2"/>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a:extLst>
              <a:ext uri="{FF2B5EF4-FFF2-40B4-BE49-F238E27FC236}">
                <a16:creationId xmlns:a16="http://schemas.microsoft.com/office/drawing/2014/main" id="{5025D9CD-FCBE-CD83-37A1-7CA04CF2D765}"/>
              </a:ext>
            </a:extLst>
          </p:cNvPr>
          <p:cNvPicPr>
            <a:picLocks noChangeAspect="1"/>
          </p:cNvPicPr>
          <p:nvPr/>
        </p:nvPicPr>
        <p:blipFill>
          <a:blip r:embed="rId6"/>
          <a:srcRect/>
          <a:stretch>
            <a:fillRect/>
          </a:stretch>
        </p:blipFill>
        <p:spPr>
          <a:xfrm>
            <a:off x="1066800" y="6210300"/>
            <a:ext cx="4242084" cy="3796665"/>
          </a:xfrm>
          <a:prstGeom prst="rect">
            <a:avLst/>
          </a:prstGeom>
        </p:spPr>
      </p:pic>
      <p:sp>
        <p:nvSpPr>
          <p:cNvPr id="27" name="Freeform 2">
            <a:extLst>
              <a:ext uri="{FF2B5EF4-FFF2-40B4-BE49-F238E27FC236}">
                <a16:creationId xmlns:a16="http://schemas.microsoft.com/office/drawing/2014/main" id="{37CABFA1-29EF-46E5-A37C-EAC77BE30D51}"/>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49125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6F806835-0D0E-DB4C-1421-E73CD3F288EA}"/>
              </a:ext>
            </a:extLst>
          </p:cNvPr>
          <p:cNvPicPr>
            <a:picLocks noChangeAspect="1"/>
          </p:cNvPicPr>
          <p:nvPr/>
        </p:nvPicPr>
        <p:blipFill>
          <a:blip r:embed="rId2"/>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9448800" y="1790700"/>
            <a:ext cx="7162798" cy="76200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059153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0772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F2BE30BA-5012-D9ED-CEB6-401F00055214}"/>
              </a:ext>
            </a:extLst>
          </p:cNvPr>
          <p:cNvPicPr>
            <a:picLocks noChangeAspect="1"/>
          </p:cNvPicPr>
          <p:nvPr/>
        </p:nvPicPr>
        <p:blipFill>
          <a:blip r:embed="rId4"/>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3026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409</Words>
  <Application>Microsoft Office PowerPoint</Application>
  <PresentationFormat>Custom</PresentationFormat>
  <Paragraphs>29</Paragraphs>
  <Slides>17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Arial</vt:lpstr>
      <vt:lpstr>Arial-Rounded</vt:lpstr>
      <vt:lpstr>Calibri</vt:lpstr>
      <vt:lpstr>Calibri Light</vt:lpstr>
      <vt:lpstr>Cambria</vt:lpstr>
      <vt:lpstr>DM Sans</vt:lpstr>
      <vt:lpstr>DM Sans Bold</vt:lpstr>
      <vt:lpstr>Times New Roman</vt:lpstr>
      <vt:lpstr>思源黑体 CN Medium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minhkhanh.t93@gmail.com</cp:lastModifiedBy>
  <cp:revision>43</cp:revision>
  <dcterms:created xsi:type="dcterms:W3CDTF">2006-08-16T00:00:00Z</dcterms:created>
  <dcterms:modified xsi:type="dcterms:W3CDTF">2025-11-28T14:15:08Z</dcterms:modified>
  <cp:category>9Slide.vn</cp:category>
  <dc:identifier>DAGGBMTwqNQ</dc:identifier>
</cp:coreProperties>
</file>