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1"/>
  </p:notesMasterIdLst>
  <p:sldIdLst>
    <p:sldId id="257" r:id="rId3"/>
    <p:sldId id="292" r:id="rId4"/>
    <p:sldId id="293" r:id="rId5"/>
    <p:sldId id="294" r:id="rId6"/>
    <p:sldId id="298" r:id="rId7"/>
    <p:sldId id="446" r:id="rId8"/>
    <p:sldId id="451" r:id="rId9"/>
    <p:sldId id="4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40" autoAdjust="0"/>
  </p:normalViewPr>
  <p:slideViewPr>
    <p:cSldViewPr snapToGrid="0">
      <p:cViewPr varScale="1">
        <p:scale>
          <a:sx n="60" d="100"/>
          <a:sy n="60" d="100"/>
        </p:scale>
        <p:origin x="11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9628A-FC89-46DE-921F-37D27C67346B}" type="datetimeFigureOut">
              <a:rPr lang="en-US" smtClean="0"/>
              <a:t>15/12/2025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056B7-353F-4605-A0A2-46AB4DCF1893}" type="slidenum">
              <a:rPr lang="en-US" smtClean="0"/>
              <a:t>‹#›</a:t>
            </a:fld>
            <a:endParaRPr lang="en-US"/>
          </a:p>
        </p:txBody>
      </p:sp>
    </p:spTree>
    <p:extLst>
      <p:ext uri="{BB962C8B-B14F-4D97-AF65-F5344CB8AC3E}">
        <p14:creationId xmlns:p14="http://schemas.microsoft.com/office/powerpoint/2010/main" val="153413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A04056B7-353F-4605-A0A2-46AB4DCF1893}" type="slidenum">
              <a:rPr lang="en-US" smtClean="0"/>
              <a:t>3</a:t>
            </a:fld>
            <a:endParaRPr lang="en-US"/>
          </a:p>
        </p:txBody>
      </p:sp>
    </p:spTree>
    <p:extLst>
      <p:ext uri="{BB962C8B-B14F-4D97-AF65-F5344CB8AC3E}">
        <p14:creationId xmlns:p14="http://schemas.microsoft.com/office/powerpoint/2010/main" val="300560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Nhấn vào Icon cỏ chăm chỉ quay về màn hình chính.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7EF4A-A8B1-43BA-B56C-B5F92A5255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6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A04056B7-353F-4605-A0A2-46AB4DCF1893}" type="slidenum">
              <a:rPr lang="en-US" smtClean="0"/>
              <a:t>8</a:t>
            </a:fld>
            <a:endParaRPr lang="en-US"/>
          </a:p>
        </p:txBody>
      </p:sp>
    </p:spTree>
    <p:extLst>
      <p:ext uri="{BB962C8B-B14F-4D97-AF65-F5344CB8AC3E}">
        <p14:creationId xmlns:p14="http://schemas.microsoft.com/office/powerpoint/2010/main" val="36738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543301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284894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98232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1764765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395572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538137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0943470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5575087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623812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59740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141054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17838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1847782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300286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5865705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513078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471208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184752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6669273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71082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465443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11579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40914415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15357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836705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931164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95862055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2025/12/15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4438724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79403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a:ea typeface="思源黑体 CN"/>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2025/12/15</a:t>
            </a:fld>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a:ea typeface="思源黑体 C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Tree>
    <p:extLst>
      <p:ext uri="{BB962C8B-B14F-4D97-AF65-F5344CB8AC3E}">
        <p14:creationId xmlns:p14="http://schemas.microsoft.com/office/powerpoint/2010/main" val="325516357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D38F-5A4D-1A8C-5D17-DF5ED19B2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F75C87-3B30-BB0C-9BDD-EBE3D7FB0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6C4C0-F8CF-5185-ABA0-EBC40495A2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B96DEC-7F2B-4C50-800B-2DA0F54A688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737C3-74D4-C24C-B10E-527A4EBEA6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0801E8-AB02-3F04-F876-0FC0B3859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B95FD-6B8A-4AFD-BC66-AE5A5537C8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46423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B99CF5-97DA-4CDC-A50D-887EDDB23E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6F7299-78C8-4BB0-92D1-C81BF4FFFCD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AD3D2B-98B1-496A-8030-CCF2D5215B8D}"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2025/12/15</a:t>
            </a:fld>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
        <p:nvSpPr>
          <p:cNvPr id="4" name="页脚占位符 3">
            <a:extLst>
              <a:ext uri="{FF2B5EF4-FFF2-40B4-BE49-F238E27FC236}">
                <a16:creationId xmlns:a16="http://schemas.microsoft.com/office/drawing/2014/main" id="{EFAA3B12-76BE-45E8-8A0E-C4F17716124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
        <p:nvSpPr>
          <p:cNvPr id="5" name="灯片编号占位符 4">
            <a:extLst>
              <a:ext uri="{FF2B5EF4-FFF2-40B4-BE49-F238E27FC236}">
                <a16:creationId xmlns:a16="http://schemas.microsoft.com/office/drawing/2014/main" id="{A54B6F7D-DC4C-4A81-9B6D-8AA3B1B451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4332-3F40-44C2-8984-A38FEB5556CC}" type="slidenum">
              <a:rPr kumimoji="0" lang="zh-CN" altLang="en-US" sz="1200" b="0" i="0" u="none" strike="noStrike" kern="1200" cap="none" spc="0" normalizeH="0" baseline="0" noProof="0" smtClean="0">
                <a:ln>
                  <a:noFill/>
                </a:ln>
                <a:solidFill>
                  <a:srgbClr val="000000">
                    <a:tint val="75000"/>
                  </a:srgb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Tree>
    <p:extLst>
      <p:ext uri="{BB962C8B-B14F-4D97-AF65-F5344CB8AC3E}">
        <p14:creationId xmlns:p14="http://schemas.microsoft.com/office/powerpoint/2010/main" val="10450731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6506979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49848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152593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9383516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0066699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38533909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2.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133FC3-1B47-F7EE-C2F2-7BF340AEBECB}"/>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C53A9D82-C952-4331-60F5-59DF8E2D44BA}"/>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340010481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3" r:id="rId32"/>
    <p:sldLayoutId id="2147483694" r:id="rId3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10">
            <a:extLst>
              <a:ext uri="{FF2B5EF4-FFF2-40B4-BE49-F238E27FC236}">
                <a16:creationId xmlns:a16="http://schemas.microsoft.com/office/drawing/2014/main" id="{8412E2C9-82C5-4B91-9C70-78A97EE48304}"/>
              </a:ext>
            </a:extLst>
          </p:cNvPr>
          <p:cNvSpPr/>
          <p:nvPr userDrawn="1"/>
        </p:nvSpPr>
        <p:spPr>
          <a:xfrm>
            <a:off x="515257" y="493487"/>
            <a:ext cx="11161486" cy="5871028"/>
          </a:xfrm>
          <a:prstGeom prst="roundRect">
            <a:avLst>
              <a:gd name="adj" fmla="val 9786"/>
            </a:avLst>
          </a:prstGeom>
          <a:solidFill>
            <a:schemeClr val="bg1"/>
          </a:solidFill>
          <a:ln w="19050">
            <a:solidFill>
              <a:srgbClr val="5EA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panose="020B0500000000000000" pitchFamily="34" charset="-122"/>
              <a:ea typeface="思源黑体 CN" panose="020B0500000000000000" pitchFamily="34" charset="-122"/>
              <a:sym typeface="思源黑体 CN" panose="020B0500000000000000" pitchFamily="34" charset="-122"/>
            </a:endParaRPr>
          </a:p>
        </p:txBody>
      </p:sp>
    </p:spTree>
    <p:extLst>
      <p:ext uri="{BB962C8B-B14F-4D97-AF65-F5344CB8AC3E}">
        <p14:creationId xmlns:p14="http://schemas.microsoft.com/office/powerpoint/2010/main" val="31115083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slide" Target="slide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7659465">
            <a:off x="6427128" y="-2563419"/>
            <a:ext cx="2596065" cy="4114800"/>
          </a:xfrm>
          <a:prstGeom prst="rect">
            <a:avLst/>
          </a:prstGeom>
        </p:spPr>
      </p:pic>
      <p:pic>
        <p:nvPicPr>
          <p:cNvPr id="3" name="Picture 2">
            <a:extLst>
              <a:ext uri="{FF2B5EF4-FFF2-40B4-BE49-F238E27FC236}">
                <a16:creationId xmlns:a16="http://schemas.microsoft.com/office/drawing/2014/main" id="{3A5F6225-B849-66D2-A7C9-552F54A1C834}"/>
              </a:ext>
            </a:extLst>
          </p:cNvPr>
          <p:cNvPicPr>
            <a:picLocks noChangeAspect="1"/>
          </p:cNvPicPr>
          <p:nvPr/>
        </p:nvPicPr>
        <p:blipFill>
          <a:blip r:embed="rId6"/>
          <a:stretch>
            <a:fillRect/>
          </a:stretch>
        </p:blipFill>
        <p:spPr>
          <a:xfrm>
            <a:off x="4422115" y="772274"/>
            <a:ext cx="3109229" cy="1457070"/>
          </a:xfrm>
          <a:prstGeom prst="rect">
            <a:avLst/>
          </a:prstGeom>
        </p:spPr>
      </p:pic>
      <p:pic>
        <p:nvPicPr>
          <p:cNvPr id="5" name="Picture 4">
            <a:extLst>
              <a:ext uri="{FF2B5EF4-FFF2-40B4-BE49-F238E27FC236}">
                <a16:creationId xmlns:a16="http://schemas.microsoft.com/office/drawing/2014/main" id="{ED7C2089-B053-60EC-1492-3327C4EA0031}"/>
              </a:ext>
            </a:extLst>
          </p:cNvPr>
          <p:cNvPicPr>
            <a:picLocks noChangeAspect="1"/>
          </p:cNvPicPr>
          <p:nvPr/>
        </p:nvPicPr>
        <p:blipFill>
          <a:blip r:embed="rId7"/>
          <a:stretch>
            <a:fillRect/>
          </a:stretch>
        </p:blipFill>
        <p:spPr>
          <a:xfrm>
            <a:off x="2190121" y="1951406"/>
            <a:ext cx="7632854" cy="2517866"/>
          </a:xfrm>
          <a:prstGeom prst="rect">
            <a:avLst/>
          </a:prstGeom>
        </p:spPr>
      </p:pic>
      <p:sp>
        <p:nvSpPr>
          <p:cNvPr id="6" name="TextBox 5">
            <a:extLst>
              <a:ext uri="{FF2B5EF4-FFF2-40B4-BE49-F238E27FC236}">
                <a16:creationId xmlns:a16="http://schemas.microsoft.com/office/drawing/2014/main" id="{12E97BE9-0E73-CF19-1159-C2CAFB6C36F6}"/>
              </a:ext>
            </a:extLst>
          </p:cNvPr>
          <p:cNvSpPr txBox="1"/>
          <p:nvPr/>
        </p:nvSpPr>
        <p:spPr>
          <a:xfrm>
            <a:off x="5198165" y="4154557"/>
            <a:ext cx="2037522"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56345" cy="1485796"/>
            <a:chOff x="5569152" y="4815954"/>
            <a:chExt cx="11156345" cy="1485796"/>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1356101"/>
              <a:chOff x="7698203" y="4402256"/>
              <a:chExt cx="10328198" cy="1356101"/>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2"/>
                <a:ext cx="10056108" cy="1073265"/>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21016" y="5224532"/>
              <a:ext cx="10604481" cy="1077218"/>
            </a:xfrm>
            <a:prstGeom prst="rect">
              <a:avLst/>
            </a:prstGeom>
            <a:noFill/>
          </p:spPr>
          <p:txBody>
            <a:bodyPr wrap="square" rtlCol="0">
              <a:spAutoFit/>
            </a:bodyPr>
            <a:lstStyle/>
            <a:p>
              <a:pPr marL="0" marR="0" algn="just">
                <a:spcBef>
                  <a:spcPts val="0"/>
                </a:spcBef>
                <a:spcAft>
                  <a:spcPts val="0"/>
                </a:spcAft>
              </a:pPr>
              <a:r>
                <a:rPr lang="nl-NL"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Quan sát hình 11, mô tả sự trao đổi nước và chất khoáng của thực vật với môi trường.</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E514A409-3FD3-3563-7374-1CA8B4C75901}"/>
              </a:ext>
            </a:extLst>
          </p:cNvPr>
          <p:cNvPicPr>
            <a:picLocks noChangeAspect="1"/>
          </p:cNvPicPr>
          <p:nvPr/>
        </p:nvPicPr>
        <p:blipFill>
          <a:blip r:embed="rId3"/>
          <a:stretch>
            <a:fillRect/>
          </a:stretch>
        </p:blipFill>
        <p:spPr>
          <a:xfrm>
            <a:off x="6805960" y="1567211"/>
            <a:ext cx="3709640" cy="4579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Speech Bubble: Rectangle with Corners Rounded 11">
            <a:extLst>
              <a:ext uri="{FF2B5EF4-FFF2-40B4-BE49-F238E27FC236}">
                <a16:creationId xmlns:a16="http://schemas.microsoft.com/office/drawing/2014/main" id="{583561D2-818C-BB69-D94F-EC6557FF7AFB}"/>
              </a:ext>
            </a:extLst>
          </p:cNvPr>
          <p:cNvSpPr/>
          <p:nvPr/>
        </p:nvSpPr>
        <p:spPr>
          <a:xfrm>
            <a:off x="814039" y="1817649"/>
            <a:ext cx="5079895" cy="1392922"/>
          </a:xfrm>
          <a:prstGeom prst="wedgeRoundRectCallout">
            <a:avLst>
              <a:gd name="adj1" fmla="val 63442"/>
              <a:gd name="adj2" fmla="val -12851"/>
              <a:gd name="adj3" fmla="val 16667"/>
            </a:avLst>
          </a:prstGeom>
          <a:solidFill>
            <a:schemeClr val="accent3">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sz="3200" b="1" dirty="0">
                <a:solidFill>
                  <a:srgbClr val="FF0000"/>
                </a:solidFill>
                <a:latin typeface="Calibri" panose="020F0502020204030204"/>
              </a:rPr>
              <a:t>Giai đoạn 1: Rễ hút nước và các chất khoáng.</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
        <p:nvSpPr>
          <p:cNvPr id="13" name="Speech Bubble: Rectangle with Corners Rounded 12">
            <a:extLst>
              <a:ext uri="{FF2B5EF4-FFF2-40B4-BE49-F238E27FC236}">
                <a16:creationId xmlns:a16="http://schemas.microsoft.com/office/drawing/2014/main" id="{7C3D9D51-6D07-70C4-2BEA-B984B8A00CCC}"/>
              </a:ext>
            </a:extLst>
          </p:cNvPr>
          <p:cNvSpPr/>
          <p:nvPr/>
        </p:nvSpPr>
        <p:spPr>
          <a:xfrm>
            <a:off x="802888" y="3445727"/>
            <a:ext cx="5079895" cy="1392922"/>
          </a:xfrm>
          <a:prstGeom prst="wedgeRoundRectCallout">
            <a:avLst>
              <a:gd name="adj1" fmla="val 63442"/>
              <a:gd name="adj2" fmla="val -12851"/>
              <a:gd name="adj3" fmla="val 16667"/>
            </a:avLst>
          </a:prstGeom>
          <a:solidFill>
            <a:schemeClr val="accent3">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sz="3200" b="1" dirty="0">
                <a:solidFill>
                  <a:srgbClr val="FF0000"/>
                </a:solidFill>
                <a:latin typeface="Calibri" panose="020F0502020204030204"/>
              </a:rPr>
              <a:t>Giai đoạn 2: Thân vận chuyển nước, chất khoáng lên lá và các bộ phận khác.</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
        <p:nvSpPr>
          <p:cNvPr id="14" name="Speech Bubble: Rectangle with Corners Rounded 13">
            <a:extLst>
              <a:ext uri="{FF2B5EF4-FFF2-40B4-BE49-F238E27FC236}">
                <a16:creationId xmlns:a16="http://schemas.microsoft.com/office/drawing/2014/main" id="{F2AF6ED3-DBA0-9291-A6B8-AA6768B03F14}"/>
              </a:ext>
            </a:extLst>
          </p:cNvPr>
          <p:cNvSpPr/>
          <p:nvPr/>
        </p:nvSpPr>
        <p:spPr>
          <a:xfrm>
            <a:off x="702528" y="5252224"/>
            <a:ext cx="5079895" cy="1058386"/>
          </a:xfrm>
          <a:prstGeom prst="wedgeRoundRectCallout">
            <a:avLst>
              <a:gd name="adj1" fmla="val 63442"/>
              <a:gd name="adj2" fmla="val -12851"/>
              <a:gd name="adj3" fmla="val 16667"/>
            </a:avLst>
          </a:prstGeom>
          <a:solidFill>
            <a:schemeClr val="accent3">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sz="3200" b="1" dirty="0">
                <a:solidFill>
                  <a:srgbClr val="FF0000"/>
                </a:solidFill>
                <a:latin typeface="Calibri" panose="020F0502020204030204"/>
              </a:rPr>
              <a:t>Giai đoạn 3: Lá thoát hơi nước.</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45194" cy="1657184"/>
            <a:chOff x="5569152" y="4815954"/>
            <a:chExt cx="11145194" cy="1657184"/>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1657184"/>
              <a:chOff x="7698203" y="4402256"/>
              <a:chExt cx="10328198" cy="1657184"/>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2"/>
                <a:ext cx="10056108" cy="1374348"/>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09865" y="5302591"/>
              <a:ext cx="10604481"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Vẽ và chia sẻ với bạn sơ đồ thể hiện sự trao đổi nước và chất khoáng của thực vật với môi trường theo gợi ý sau:</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4" name="Oval 3">
            <a:extLst>
              <a:ext uri="{FF2B5EF4-FFF2-40B4-BE49-F238E27FC236}">
                <a16:creationId xmlns:a16="http://schemas.microsoft.com/office/drawing/2014/main" id="{00E04580-A73C-ED1B-A681-E4D6F8447BE4}"/>
              </a:ext>
            </a:extLst>
          </p:cNvPr>
          <p:cNvSpPr>
            <a:spLocks noChangeArrowheads="1"/>
          </p:cNvSpPr>
          <p:nvPr/>
        </p:nvSpPr>
        <p:spPr bwMode="auto">
          <a:xfrm>
            <a:off x="5029200" y="3511357"/>
            <a:ext cx="2174488" cy="1082946"/>
          </a:xfrm>
          <a:prstGeom prst="ellipse">
            <a:avLst/>
          </a:prstGeom>
          <a:solidFill>
            <a:srgbClr val="66FF33"/>
          </a:solidFill>
          <a:ln w="38100">
            <a:solidFill>
              <a:srgbClr val="0033CC"/>
            </a:solidFill>
            <a:round/>
            <a:headEnd/>
            <a:tailEnd/>
          </a:ln>
        </p:spPr>
        <p:txBody>
          <a:bodyPr wrap="square" anchor="ctr">
            <a:noAutofit/>
          </a:bodyPr>
          <a:lstStyle/>
          <a:p>
            <a:pPr marL="0" marR="0" algn="ctr" eaLnBrk="0" hangingPunct="0">
              <a:spcBef>
                <a:spcPts val="0"/>
              </a:spcBef>
              <a:spcAft>
                <a:spcPts val="0"/>
              </a:spcAft>
            </a:pPr>
            <a:r>
              <a:rPr lang="en-US" sz="2800" b="1" kern="1200" dirty="0">
                <a:solidFill>
                  <a:srgbClr val="CC0000"/>
                </a:solidFill>
                <a:effectLst/>
                <a:latin typeface="Times New Roman" panose="02020603050405020304" pitchFamily="18" charset="0"/>
                <a:ea typeface="MS Mincho" panose="02020609040205080304" pitchFamily="49" charset="-128"/>
                <a:cs typeface="Times New Roman" panose="02020603050405020304" pitchFamily="18" charset="0"/>
              </a:rPr>
              <a:t>THỰC VẬT</a:t>
            </a:r>
            <a:endParaRPr lang="en-US" sz="2800" dirty="0">
              <a:effectLst/>
              <a:latin typeface="Times New Roman" panose="02020603050405020304" pitchFamily="18" charset="0"/>
              <a:ea typeface="MS Mincho" panose="02020609040205080304" pitchFamily="49" charset="-128"/>
            </a:endParaRPr>
          </a:p>
        </p:txBody>
      </p:sp>
      <p:sp>
        <p:nvSpPr>
          <p:cNvPr id="15" name="AutoShape 28">
            <a:extLst>
              <a:ext uri="{FF2B5EF4-FFF2-40B4-BE49-F238E27FC236}">
                <a16:creationId xmlns:a16="http://schemas.microsoft.com/office/drawing/2014/main" id="{4B4F1CA1-2031-7989-7654-9F2B281C4B9A}"/>
              </a:ext>
            </a:extLst>
          </p:cNvPr>
          <p:cNvSpPr>
            <a:spLocks noChangeArrowheads="1"/>
          </p:cNvSpPr>
          <p:nvPr/>
        </p:nvSpPr>
        <p:spPr bwMode="auto">
          <a:xfrm>
            <a:off x="2631688" y="2665141"/>
            <a:ext cx="2043987" cy="862183"/>
          </a:xfrm>
          <a:prstGeom prst="flowChartPreparation">
            <a:avLst/>
          </a:prstGeom>
          <a:solidFill>
            <a:srgbClr val="CCECFF"/>
          </a:solidFill>
          <a:ln w="38100">
            <a:solidFill>
              <a:srgbClr val="FF0066"/>
            </a:solidFill>
            <a:miter lim="800000"/>
            <a:headEnd/>
            <a:tailEnd/>
          </a:ln>
        </p:spPr>
        <p:txBody>
          <a:bodyPr wrap="square" anchor="ctr">
            <a:noAutofit/>
          </a:bodyPr>
          <a:lstStyle/>
          <a:p>
            <a:pPr marL="0" marR="0" algn="ctr" eaLnBrk="0" hangingPunct="0">
              <a:spcBef>
                <a:spcPts val="0"/>
              </a:spcBef>
              <a:spcAft>
                <a:spcPts val="0"/>
              </a:spcAft>
            </a:pP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Nước</a:t>
            </a:r>
            <a:endParaRPr lang="en-US" sz="3200" dirty="0">
              <a:effectLst/>
              <a:latin typeface="Times New Roman" panose="02020603050405020304" pitchFamily="18" charset="0"/>
              <a:ea typeface="MS Mincho" panose="02020609040205080304" pitchFamily="49" charset="-128"/>
            </a:endParaRPr>
          </a:p>
        </p:txBody>
      </p:sp>
      <p:sp>
        <p:nvSpPr>
          <p:cNvPr id="16" name="AutoShape 28">
            <a:extLst>
              <a:ext uri="{FF2B5EF4-FFF2-40B4-BE49-F238E27FC236}">
                <a16:creationId xmlns:a16="http://schemas.microsoft.com/office/drawing/2014/main" id="{1BA43AF9-833B-08BF-E78A-BA259C951B58}"/>
              </a:ext>
            </a:extLst>
          </p:cNvPr>
          <p:cNvSpPr>
            <a:spLocks noChangeArrowheads="1"/>
          </p:cNvSpPr>
          <p:nvPr/>
        </p:nvSpPr>
        <p:spPr bwMode="auto">
          <a:xfrm>
            <a:off x="2308303" y="4641254"/>
            <a:ext cx="2490036" cy="1012128"/>
          </a:xfrm>
          <a:prstGeom prst="flowChartPreparation">
            <a:avLst/>
          </a:prstGeom>
          <a:solidFill>
            <a:srgbClr val="CCECFF"/>
          </a:solidFill>
          <a:ln w="38100">
            <a:solidFill>
              <a:srgbClr val="FF0066"/>
            </a:solidFill>
            <a:miter lim="800000"/>
            <a:headEnd/>
            <a:tailEnd/>
          </a:ln>
        </p:spPr>
        <p:txBody>
          <a:bodyPr wrap="square" anchor="ctr">
            <a:noAutofit/>
          </a:bodyPr>
          <a:lstStyle/>
          <a:p>
            <a:pPr marL="0" marR="0" algn="ctr" eaLnBrk="0" hangingPunct="0">
              <a:spcBef>
                <a:spcPts val="0"/>
              </a:spcBef>
              <a:spcAft>
                <a:spcPts val="0"/>
              </a:spcAft>
            </a:pP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Chất</a:t>
            </a:r>
            <a:r>
              <a:rPr lang="en-US" sz="3200" b="1" kern="12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khoáng</a:t>
            </a:r>
            <a:endParaRPr lang="en-US" sz="3200" dirty="0">
              <a:effectLst/>
              <a:latin typeface="Times New Roman" panose="02020603050405020304" pitchFamily="18" charset="0"/>
              <a:ea typeface="MS Mincho" panose="02020609040205080304" pitchFamily="49" charset="-128"/>
            </a:endParaRPr>
          </a:p>
        </p:txBody>
      </p:sp>
      <p:cxnSp>
        <p:nvCxnSpPr>
          <p:cNvPr id="17" name="Line 36">
            <a:extLst>
              <a:ext uri="{FF2B5EF4-FFF2-40B4-BE49-F238E27FC236}">
                <a16:creationId xmlns:a16="http://schemas.microsoft.com/office/drawing/2014/main" id="{12C04859-2205-14C5-546E-DA608BFC001C}"/>
              </a:ext>
            </a:extLst>
          </p:cNvPr>
          <p:cNvCxnSpPr>
            <a:cxnSpLocks/>
            <a:stCxn id="16" idx="3"/>
            <a:endCxn id="4" idx="3"/>
          </p:cNvCxnSpPr>
          <p:nvPr/>
        </p:nvCxnSpPr>
        <p:spPr bwMode="auto">
          <a:xfrm flipV="1">
            <a:off x="4798339" y="4435709"/>
            <a:ext cx="549307" cy="71160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Line 36">
            <a:extLst>
              <a:ext uri="{FF2B5EF4-FFF2-40B4-BE49-F238E27FC236}">
                <a16:creationId xmlns:a16="http://schemas.microsoft.com/office/drawing/2014/main" id="{B082C01E-0798-9EE6-CD4E-EACC4CD1EF04}"/>
              </a:ext>
            </a:extLst>
          </p:cNvPr>
          <p:cNvCxnSpPr>
            <a:cxnSpLocks/>
            <a:endCxn id="4" idx="1"/>
          </p:cNvCxnSpPr>
          <p:nvPr/>
        </p:nvCxnSpPr>
        <p:spPr bwMode="auto">
          <a:xfrm>
            <a:off x="4683512" y="3133492"/>
            <a:ext cx="664134" cy="53645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TextBox 25">
            <a:extLst>
              <a:ext uri="{FF2B5EF4-FFF2-40B4-BE49-F238E27FC236}">
                <a16:creationId xmlns:a16="http://schemas.microsoft.com/office/drawing/2014/main" id="{D7BA7525-3374-464E-04FF-A830118899F5}"/>
              </a:ext>
            </a:extLst>
          </p:cNvPr>
          <p:cNvSpPr txBox="1"/>
          <p:nvPr/>
        </p:nvSpPr>
        <p:spPr>
          <a:xfrm>
            <a:off x="2921620" y="3824868"/>
            <a:ext cx="1962614" cy="584775"/>
          </a:xfrm>
          <a:prstGeom prst="rect">
            <a:avLst/>
          </a:prstGeom>
          <a:noFill/>
        </p:spPr>
        <p:txBody>
          <a:bodyPr wrap="square" rtlCol="0">
            <a:spAutoFit/>
          </a:bodyPr>
          <a:lstStyle/>
          <a:p>
            <a:r>
              <a:rPr lang="en-US" sz="3200" b="1" dirty="0" err="1">
                <a:solidFill>
                  <a:srgbClr val="FF0000"/>
                </a:solidFill>
              </a:rPr>
              <a:t>Lấy</a:t>
            </a:r>
            <a:r>
              <a:rPr lang="en-US" sz="3200" b="1" dirty="0">
                <a:solidFill>
                  <a:srgbClr val="FF0000"/>
                </a:solidFill>
              </a:rPr>
              <a:t> </a:t>
            </a:r>
            <a:r>
              <a:rPr lang="en-US" sz="3200" b="1" dirty="0" err="1">
                <a:solidFill>
                  <a:srgbClr val="FF0000"/>
                </a:solidFill>
              </a:rPr>
              <a:t>vào</a:t>
            </a:r>
            <a:endParaRPr lang="en-US" sz="3200" b="1" dirty="0">
              <a:solidFill>
                <a:srgbClr val="FF0000"/>
              </a:solidFill>
            </a:endParaRPr>
          </a:p>
        </p:txBody>
      </p:sp>
      <p:cxnSp>
        <p:nvCxnSpPr>
          <p:cNvPr id="27" name="Line 36">
            <a:extLst>
              <a:ext uri="{FF2B5EF4-FFF2-40B4-BE49-F238E27FC236}">
                <a16:creationId xmlns:a16="http://schemas.microsoft.com/office/drawing/2014/main" id="{137AEFC3-AC8D-20E9-BEA8-7375AA0E41A8}"/>
              </a:ext>
            </a:extLst>
          </p:cNvPr>
          <p:cNvCxnSpPr>
            <a:cxnSpLocks/>
          </p:cNvCxnSpPr>
          <p:nvPr/>
        </p:nvCxnSpPr>
        <p:spPr bwMode="auto">
          <a:xfrm>
            <a:off x="7181385" y="4003287"/>
            <a:ext cx="12266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AutoShape 28">
            <a:extLst>
              <a:ext uri="{FF2B5EF4-FFF2-40B4-BE49-F238E27FC236}">
                <a16:creationId xmlns:a16="http://schemas.microsoft.com/office/drawing/2014/main" id="{4B2CD9D4-1907-D2AF-A32C-1E9D56B96A09}"/>
              </a:ext>
            </a:extLst>
          </p:cNvPr>
          <p:cNvSpPr>
            <a:spLocks noChangeArrowheads="1"/>
          </p:cNvSpPr>
          <p:nvPr/>
        </p:nvSpPr>
        <p:spPr bwMode="auto">
          <a:xfrm>
            <a:off x="8441474" y="3512634"/>
            <a:ext cx="2043987" cy="862183"/>
          </a:xfrm>
          <a:prstGeom prst="flowChartPreparation">
            <a:avLst/>
          </a:prstGeom>
          <a:solidFill>
            <a:srgbClr val="CCECFF"/>
          </a:solidFill>
          <a:ln w="38100">
            <a:solidFill>
              <a:srgbClr val="FF0066"/>
            </a:solidFill>
            <a:miter lim="800000"/>
            <a:headEnd/>
            <a:tailEnd/>
          </a:ln>
        </p:spPr>
        <p:txBody>
          <a:bodyPr wrap="square" anchor="ctr">
            <a:noAutofit/>
          </a:bodyPr>
          <a:lstStyle/>
          <a:p>
            <a:pPr marL="0" marR="0" algn="ctr" eaLnBrk="0" hangingPunct="0">
              <a:spcBef>
                <a:spcPts val="0"/>
              </a:spcBef>
              <a:spcAft>
                <a:spcPts val="0"/>
              </a:spcAft>
            </a:pP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Hơi</a:t>
            </a:r>
            <a:r>
              <a:rPr lang="en-US" sz="3200" b="1" kern="12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nước</a:t>
            </a:r>
            <a:endParaRPr lang="en-US" sz="3200" dirty="0">
              <a:effectLst/>
              <a:latin typeface="Times New Roman" panose="02020603050405020304" pitchFamily="18" charset="0"/>
              <a:ea typeface="MS Mincho" panose="02020609040205080304" pitchFamily="49" charset="-128"/>
            </a:endParaRPr>
          </a:p>
        </p:txBody>
      </p:sp>
      <p:sp>
        <p:nvSpPr>
          <p:cNvPr id="30" name="TextBox 29">
            <a:extLst>
              <a:ext uri="{FF2B5EF4-FFF2-40B4-BE49-F238E27FC236}">
                <a16:creationId xmlns:a16="http://schemas.microsoft.com/office/drawing/2014/main" id="{AA01D53E-0994-C691-DC6E-53FDC695FC71}"/>
              </a:ext>
            </a:extLst>
          </p:cNvPr>
          <p:cNvSpPr txBox="1"/>
          <p:nvPr/>
        </p:nvSpPr>
        <p:spPr>
          <a:xfrm>
            <a:off x="7092175" y="3233853"/>
            <a:ext cx="1962614" cy="584775"/>
          </a:xfrm>
          <a:prstGeom prst="rect">
            <a:avLst/>
          </a:prstGeom>
          <a:noFill/>
        </p:spPr>
        <p:txBody>
          <a:bodyPr wrap="square" rtlCol="0">
            <a:spAutoFit/>
          </a:bodyPr>
          <a:lstStyle/>
          <a:p>
            <a:r>
              <a:rPr lang="en-US" sz="3200" b="1" dirty="0" err="1">
                <a:solidFill>
                  <a:srgbClr val="FF0000"/>
                </a:solidFill>
              </a:rPr>
              <a:t>Thải</a:t>
            </a:r>
            <a:r>
              <a:rPr lang="en-US" sz="3200" b="1" dirty="0">
                <a:solidFill>
                  <a:srgbClr val="FF0000"/>
                </a:solidFill>
              </a:rPr>
              <a:t> </a:t>
            </a:r>
            <a:r>
              <a:rPr lang="en-US" sz="3200" b="1" dirty="0" err="1">
                <a:solidFill>
                  <a:srgbClr val="FF0000"/>
                </a:solidFill>
              </a:rPr>
              <a:t>ra</a:t>
            </a:r>
            <a:endParaRPr lang="en-US" sz="3200" b="1" dirty="0">
              <a:solidFill>
                <a:srgbClr val="FF0000"/>
              </a:solidFill>
            </a:endParaRPr>
          </a:p>
        </p:txBody>
      </p:sp>
    </p:spTree>
    <p:extLst>
      <p:ext uri="{BB962C8B-B14F-4D97-AF65-F5344CB8AC3E}">
        <p14:creationId xmlns:p14="http://schemas.microsoft.com/office/powerpoint/2010/main" val="1947866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26" grpId="0"/>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7504F9E7-DEE6-3874-D371-8882E5EDDAFA}"/>
              </a:ext>
            </a:extLst>
          </p:cNvPr>
          <p:cNvGrpSpPr/>
          <p:nvPr/>
        </p:nvGrpSpPr>
        <p:grpSpPr>
          <a:xfrm>
            <a:off x="1184300" y="2445745"/>
            <a:ext cx="2913974" cy="2733187"/>
            <a:chOff x="5021490" y="2462034"/>
            <a:chExt cx="3152954" cy="3010683"/>
          </a:xfrm>
        </p:grpSpPr>
        <p:pic>
          <p:nvPicPr>
            <p:cNvPr id="3" name="Graphic 2">
              <a:extLst>
                <a:ext uri="{FF2B5EF4-FFF2-40B4-BE49-F238E27FC236}">
                  <a16:creationId xmlns:a16="http://schemas.microsoft.com/office/drawing/2014/main" id="{F5F06AA8-28CC-41EF-E29B-6E18F1B4CE6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021490" y="2462034"/>
              <a:ext cx="3152954" cy="2890208"/>
            </a:xfrm>
            <a:prstGeom prst="rect">
              <a:avLst/>
            </a:prstGeom>
          </p:spPr>
        </p:pic>
        <p:sp>
          <p:nvSpPr>
            <p:cNvPr id="11" name="TextBox 10">
              <a:extLst>
                <a:ext uri="{FF2B5EF4-FFF2-40B4-BE49-F238E27FC236}">
                  <a16:creationId xmlns:a16="http://schemas.microsoft.com/office/drawing/2014/main" id="{116DDFBC-611D-171F-96F6-FA841BB7976F}"/>
                </a:ext>
              </a:extLst>
            </p:cNvPr>
            <p:cNvSpPr txBox="1"/>
            <p:nvPr/>
          </p:nvSpPr>
          <p:spPr>
            <a:xfrm>
              <a:off x="5171440" y="3594462"/>
              <a:ext cx="3003004" cy="1878255"/>
            </a:xfrm>
            <a:prstGeom prst="rect">
              <a:avLst/>
            </a:prstGeom>
            <a:noFill/>
          </p:spPr>
          <p:txBody>
            <a:bodyPr wrap="square" rtlCol="0">
              <a:spAutoFit/>
            </a:bodyPr>
            <a:lstStyle/>
            <a:p>
              <a:pPr algn="ctr" defTabSz="914400">
                <a:lnSpc>
                  <a:spcPct val="130000"/>
                </a:lnSpc>
              </a:pPr>
              <a:r>
                <a:rPr lang="en-US" sz="3600" dirty="0">
                  <a:ln>
                    <a:solidFill>
                      <a:srgbClr val="108539"/>
                    </a:solidFill>
                  </a:ln>
                  <a:solidFill>
                    <a:srgbClr val="03C400"/>
                  </a:solidFill>
                  <a:latin typeface="Cambria" panose="02040503050406030204" pitchFamily="18" charset="0"/>
                  <a:ea typeface="Cambria" panose="02040503050406030204" pitchFamily="18" charset="0"/>
                </a:rPr>
                <a:t>THẢO LUẬN NHÓM BỐN</a:t>
              </a:r>
            </a:p>
          </p:txBody>
        </p:sp>
      </p:grpSp>
      <p:sp>
        <p:nvSpPr>
          <p:cNvPr id="12" name="Speech Bubble: Rectangle with Corners Rounded 11">
            <a:extLst>
              <a:ext uri="{FF2B5EF4-FFF2-40B4-BE49-F238E27FC236}">
                <a16:creationId xmlns:a16="http://schemas.microsoft.com/office/drawing/2014/main" id="{0669C549-FEF0-CB2F-59CD-C3447306807E}"/>
              </a:ext>
            </a:extLst>
          </p:cNvPr>
          <p:cNvSpPr/>
          <p:nvPr/>
        </p:nvSpPr>
        <p:spPr>
          <a:xfrm>
            <a:off x="4690569" y="1487278"/>
            <a:ext cx="5797488" cy="1747008"/>
          </a:xfrm>
          <a:prstGeom prst="wedgeRoundRectCallout">
            <a:avLst>
              <a:gd name="adj1" fmla="val -59189"/>
              <a:gd name="adj2" fmla="val 25424"/>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rPr>
              <a:t>Vì sao trong những trưa nắng mùa hè đứng dưới bóng cây lại cảm thấy mát mẻ?</a:t>
            </a:r>
            <a:endParaRPr lang="en-US" sz="3200" dirty="0">
              <a:solidFill>
                <a:srgbClr val="002060"/>
              </a:solidFill>
            </a:endParaRPr>
          </a:p>
        </p:txBody>
      </p:sp>
      <p:sp>
        <p:nvSpPr>
          <p:cNvPr id="13" name="Speech Bubble: Rectangle with Corners Rounded 12">
            <a:extLst>
              <a:ext uri="{FF2B5EF4-FFF2-40B4-BE49-F238E27FC236}">
                <a16:creationId xmlns:a16="http://schemas.microsoft.com/office/drawing/2014/main" id="{E48CF538-6BD6-2698-2ACD-F5987C984088}"/>
              </a:ext>
            </a:extLst>
          </p:cNvPr>
          <p:cNvSpPr/>
          <p:nvPr/>
        </p:nvSpPr>
        <p:spPr>
          <a:xfrm>
            <a:off x="4877856" y="4021157"/>
            <a:ext cx="5797488" cy="2038120"/>
          </a:xfrm>
          <a:prstGeom prst="wedgeRoundRectCallout">
            <a:avLst>
              <a:gd name="adj1" fmla="val -62610"/>
              <a:gd name="adj2" fmla="val 5875"/>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rPr>
              <a:t>Vì sao trong những ngày nắng nóng vào sáng sớm và chiều tối cần phải tưới nhiều nước hơn cho cây trồng?</a:t>
            </a:r>
            <a:endParaRPr lang="en-US" sz="3200" dirty="0">
              <a:solidFill>
                <a:srgbClr val="002060"/>
              </a:solidFill>
            </a:endParaRPr>
          </a:p>
        </p:txBody>
      </p:sp>
    </p:spTree>
    <p:extLst>
      <p:ext uri="{BB962C8B-B14F-4D97-AF65-F5344CB8AC3E}">
        <p14:creationId xmlns:p14="http://schemas.microsoft.com/office/powerpoint/2010/main" val="1491055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pic>
        <p:nvPicPr>
          <p:cNvPr id="10" name="图片 4">
            <a:extLst>
              <a:ext uri="{FF2B5EF4-FFF2-40B4-BE49-F238E27FC236}">
                <a16:creationId xmlns:a16="http://schemas.microsoft.com/office/drawing/2014/main" id="{3C9C326E-5593-5942-3674-C99FB1802905}"/>
              </a:ext>
            </a:extLst>
          </p:cNvPr>
          <p:cNvPicPr>
            <a:picLocks noChangeAspect="1"/>
          </p:cNvPicPr>
          <p:nvPr/>
        </p:nvPicPr>
        <p:blipFill rotWithShape="1">
          <a:blip r:embed="rId2"/>
          <a:srcRect l="8537" t="9279" b="12603"/>
          <a:stretch/>
        </p:blipFill>
        <p:spPr>
          <a:xfrm>
            <a:off x="9757895" y="3393195"/>
            <a:ext cx="2145356" cy="3304358"/>
          </a:xfrm>
          <a:prstGeom prst="rect">
            <a:avLst/>
          </a:prstGeom>
        </p:spPr>
      </p:pic>
      <p:pic>
        <p:nvPicPr>
          <p:cNvPr id="11" name="图片 10">
            <a:extLst>
              <a:ext uri="{FF2B5EF4-FFF2-40B4-BE49-F238E27FC236}">
                <a16:creationId xmlns:a16="http://schemas.microsoft.com/office/drawing/2014/main" id="{596ECB7C-9147-5DA8-21BC-3F4691A1430F}"/>
              </a:ext>
            </a:extLst>
          </p:cNvPr>
          <p:cNvPicPr>
            <a:picLocks noChangeAspect="1"/>
          </p:cNvPicPr>
          <p:nvPr/>
        </p:nvPicPr>
        <p:blipFill rotWithShape="1">
          <a:blip r:embed="rId3"/>
          <a:srcRect t="8771" r="39144" b="11847"/>
          <a:stretch/>
        </p:blipFill>
        <p:spPr>
          <a:xfrm>
            <a:off x="226889" y="3400695"/>
            <a:ext cx="2615463" cy="3411643"/>
          </a:xfrm>
          <a:prstGeom prst="rect">
            <a:avLst/>
          </a:prstGeom>
        </p:spPr>
      </p:pic>
      <p:grpSp>
        <p:nvGrpSpPr>
          <p:cNvPr id="13" name="Group 12">
            <a:extLst>
              <a:ext uri="{FF2B5EF4-FFF2-40B4-BE49-F238E27FC236}">
                <a16:creationId xmlns:a16="http://schemas.microsoft.com/office/drawing/2014/main" id="{70EED949-7E89-B349-7670-A8BCBC57BDA2}"/>
              </a:ext>
            </a:extLst>
          </p:cNvPr>
          <p:cNvGrpSpPr/>
          <p:nvPr/>
        </p:nvGrpSpPr>
        <p:grpSpPr>
          <a:xfrm>
            <a:off x="150991" y="-82537"/>
            <a:ext cx="4173124" cy="980933"/>
            <a:chOff x="5569152" y="4815954"/>
            <a:chExt cx="371204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có</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biết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1399142" y="1355075"/>
            <a:ext cx="10025350" cy="2308324"/>
          </a:xfrm>
          <a:prstGeom prst="rect">
            <a:avLst/>
          </a:prstGeom>
          <a:noFill/>
        </p:spPr>
        <p:txBody>
          <a:bodyPr wrap="square" rtlCol="0">
            <a:spAutoFit/>
          </a:bodyPr>
          <a:lstStyle/>
          <a:p>
            <a:pPr algn="just" rtl="0">
              <a:spcBef>
                <a:spcPts val="0"/>
              </a:spcBef>
              <a:spcAft>
                <a:spcPts val="500"/>
              </a:spcAft>
            </a:pPr>
            <a:r>
              <a:rPr lang="vi-VN" sz="3600" b="1" i="0" u="none" strike="noStrike" dirty="0">
                <a:solidFill>
                  <a:srgbClr val="002060"/>
                </a:solidFill>
                <a:effectLst/>
                <a:latin typeface="Cambria" panose="02040503050406030204" pitchFamily="18" charset="0"/>
                <a:ea typeface="Cambria" panose="02040503050406030204" pitchFamily="18" charset="0"/>
              </a:rPr>
              <a:t>Đất trồng tốt, màu mỡ khi chứa nước, không khí và chất khoảng,... với tỉ lệ thích hợp. Việc bón phân nhằm cung cấp thêm các chất khoáng cần thiết cho cây phát triển tốt.</a:t>
            </a:r>
            <a:endParaRPr lang="vi-VN" sz="36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barn(inVertic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Group 214">
            <a:extLst>
              <a:ext uri="{FF2B5EF4-FFF2-40B4-BE49-F238E27FC236}">
                <a16:creationId xmlns:a16="http://schemas.microsoft.com/office/drawing/2014/main" id="{752DE730-BCF3-BA8A-5D58-FA6B371B6B5D}"/>
              </a:ext>
            </a:extLst>
          </p:cNvPr>
          <p:cNvGrpSpPr/>
          <p:nvPr/>
        </p:nvGrpSpPr>
        <p:grpSpPr>
          <a:xfrm>
            <a:off x="-693571" y="150873"/>
            <a:ext cx="13579140" cy="2481393"/>
            <a:chOff x="-693571" y="150873"/>
            <a:chExt cx="13579140" cy="2481393"/>
          </a:xfrm>
        </p:grpSpPr>
        <p:sp>
          <p:nvSpPr>
            <p:cNvPr id="14" name="Rectangle 13">
              <a:extLst>
                <a:ext uri="{FF2B5EF4-FFF2-40B4-BE49-F238E27FC236}">
                  <a16:creationId xmlns:a16="http://schemas.microsoft.com/office/drawing/2014/main" id="{18AADB9A-A95C-884C-5CCA-1ABEC885DA5C}"/>
                </a:ext>
              </a:extLst>
            </p:cNvPr>
            <p:cNvSpPr/>
            <p:nvPr/>
          </p:nvSpPr>
          <p:spPr>
            <a:xfrm>
              <a:off x="-693571" y="258857"/>
              <a:ext cx="13579140" cy="1719865"/>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8F94FB-0DF1-8F15-172B-E40A0E96B477}"/>
                </a:ext>
              </a:extLst>
            </p:cNvPr>
            <p:cNvSpPr txBox="1"/>
            <p:nvPr/>
          </p:nvSpPr>
          <p:spPr>
            <a:xfrm>
              <a:off x="2060154" y="524089"/>
              <a:ext cx="9740050" cy="1600438"/>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quá trình hô hấp, thực vật hấp thụ khí nào sau đây?</a:t>
              </a:r>
            </a:p>
          </p:txBody>
        </p:sp>
        <p:pic>
          <p:nvPicPr>
            <p:cNvPr id="16" name="Picture 15">
              <a:hlinkClick r:id="rId5" action="ppaction://hlinksldjump"/>
              <a:extLst>
                <a:ext uri="{FF2B5EF4-FFF2-40B4-BE49-F238E27FC236}">
                  <a16:creationId xmlns:a16="http://schemas.microsoft.com/office/drawing/2014/main" id="{AB47D43D-1950-51ED-D4A8-373F8D7BC334}"/>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37857" y="150873"/>
              <a:ext cx="2164532" cy="2481393"/>
            </a:xfrm>
            <a:prstGeom prst="rect">
              <a:avLst/>
            </a:prstGeom>
          </p:spPr>
        </p:pic>
      </p:grpSp>
      <p:grpSp>
        <p:nvGrpSpPr>
          <p:cNvPr id="211" name="Group 210">
            <a:extLst>
              <a:ext uri="{FF2B5EF4-FFF2-40B4-BE49-F238E27FC236}">
                <a16:creationId xmlns:a16="http://schemas.microsoft.com/office/drawing/2014/main" id="{E678A712-A920-F12A-1FD7-4F015E49E559}"/>
              </a:ext>
            </a:extLst>
          </p:cNvPr>
          <p:cNvGrpSpPr/>
          <p:nvPr/>
        </p:nvGrpSpPr>
        <p:grpSpPr>
          <a:xfrm>
            <a:off x="285195" y="3826939"/>
            <a:ext cx="8546543" cy="1364750"/>
            <a:chOff x="2098496" y="3659454"/>
            <a:chExt cx="8546543" cy="1198789"/>
          </a:xfrm>
        </p:grpSpPr>
        <p:sp>
          <p:nvSpPr>
            <p:cNvPr id="205" name="Rectangle: Rounded Corners 204">
              <a:extLst>
                <a:ext uri="{FF2B5EF4-FFF2-40B4-BE49-F238E27FC236}">
                  <a16:creationId xmlns:a16="http://schemas.microsoft.com/office/drawing/2014/main" id="{D4A8AEE6-652F-5802-872D-B0BE9615D12B}"/>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4" name="Google Shape;282;p27">
              <a:extLst>
                <a:ext uri="{FF2B5EF4-FFF2-40B4-BE49-F238E27FC236}">
                  <a16:creationId xmlns:a16="http://schemas.microsoft.com/office/drawing/2014/main" id="{94BD5A3D-3A11-5F33-2C76-24C5AE85503F}"/>
                </a:ext>
              </a:extLst>
            </p:cNvPr>
            <p:cNvGrpSpPr/>
            <p:nvPr/>
          </p:nvGrpSpPr>
          <p:grpSpPr>
            <a:xfrm rot="-488383">
              <a:off x="2098496" y="3659454"/>
              <a:ext cx="1094690" cy="1171482"/>
              <a:chOff x="2769810" y="1396779"/>
              <a:chExt cx="508124" cy="605419"/>
            </a:xfrm>
          </p:grpSpPr>
          <p:sp>
            <p:nvSpPr>
              <p:cNvPr id="165" name="Google Shape;283;p27">
                <a:extLst>
                  <a:ext uri="{FF2B5EF4-FFF2-40B4-BE49-F238E27FC236}">
                    <a16:creationId xmlns:a16="http://schemas.microsoft.com/office/drawing/2014/main" id="{D141B7AC-D6BF-37F9-3C64-28EB37B5C7AA}"/>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84;p27">
                <a:extLst>
                  <a:ext uri="{FF2B5EF4-FFF2-40B4-BE49-F238E27FC236}">
                    <a16:creationId xmlns:a16="http://schemas.microsoft.com/office/drawing/2014/main" id="{BBDB565D-EEB6-93E9-F21E-758025BDE05F}"/>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85;p27">
                <a:extLst>
                  <a:ext uri="{FF2B5EF4-FFF2-40B4-BE49-F238E27FC236}">
                    <a16:creationId xmlns:a16="http://schemas.microsoft.com/office/drawing/2014/main" id="{E07A2DDB-0D12-B7B2-8E44-BFE3ECA64DA1}"/>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86;p27">
                <a:extLst>
                  <a:ext uri="{FF2B5EF4-FFF2-40B4-BE49-F238E27FC236}">
                    <a16:creationId xmlns:a16="http://schemas.microsoft.com/office/drawing/2014/main" id="{CED07893-5A17-D638-247E-236164C445D6}"/>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87;p27">
                <a:extLst>
                  <a:ext uri="{FF2B5EF4-FFF2-40B4-BE49-F238E27FC236}">
                    <a16:creationId xmlns:a16="http://schemas.microsoft.com/office/drawing/2014/main" id="{0B8AD62F-5E03-3606-45F8-DF725A8DD487}"/>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88;p27">
                <a:extLst>
                  <a:ext uri="{FF2B5EF4-FFF2-40B4-BE49-F238E27FC236}">
                    <a16:creationId xmlns:a16="http://schemas.microsoft.com/office/drawing/2014/main" id="{3DA4CF62-CF77-00CC-B897-2491089E478D}"/>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89;p27">
                <a:extLst>
                  <a:ext uri="{FF2B5EF4-FFF2-40B4-BE49-F238E27FC236}">
                    <a16:creationId xmlns:a16="http://schemas.microsoft.com/office/drawing/2014/main" id="{A1AC07D2-F3C3-212E-589A-FFC6CAB4B74F}"/>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90;p27">
                <a:extLst>
                  <a:ext uri="{FF2B5EF4-FFF2-40B4-BE49-F238E27FC236}">
                    <a16:creationId xmlns:a16="http://schemas.microsoft.com/office/drawing/2014/main" id="{780330F4-2082-497B-F211-B147B7F03DF4}"/>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91;p27">
                <a:extLst>
                  <a:ext uri="{FF2B5EF4-FFF2-40B4-BE49-F238E27FC236}">
                    <a16:creationId xmlns:a16="http://schemas.microsoft.com/office/drawing/2014/main" id="{BCD946F8-9C19-8687-6DD7-3AF3AFE6AD65}"/>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92;p27">
                <a:extLst>
                  <a:ext uri="{FF2B5EF4-FFF2-40B4-BE49-F238E27FC236}">
                    <a16:creationId xmlns:a16="http://schemas.microsoft.com/office/drawing/2014/main" id="{2F46DFF8-1F08-9883-1DE9-7D923FBED3F9}"/>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7" name="TextBox 206">
              <a:extLst>
                <a:ext uri="{FF2B5EF4-FFF2-40B4-BE49-F238E27FC236}">
                  <a16:creationId xmlns:a16="http://schemas.microsoft.com/office/drawing/2014/main" id="{24AC993B-554E-CC2D-0060-47F597751116}"/>
                </a:ext>
              </a:extLst>
            </p:cNvPr>
            <p:cNvSpPr txBox="1"/>
            <p:nvPr/>
          </p:nvSpPr>
          <p:spPr>
            <a:xfrm>
              <a:off x="3223940" y="3859296"/>
              <a:ext cx="5692805" cy="807597"/>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Khí</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bô</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níc</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210" name="Group 209">
            <a:extLst>
              <a:ext uri="{FF2B5EF4-FFF2-40B4-BE49-F238E27FC236}">
                <a16:creationId xmlns:a16="http://schemas.microsoft.com/office/drawing/2014/main" id="{1F27C772-953E-D932-D4B0-B43A2F14DBBA}"/>
              </a:ext>
            </a:extLst>
          </p:cNvPr>
          <p:cNvGrpSpPr/>
          <p:nvPr/>
        </p:nvGrpSpPr>
        <p:grpSpPr>
          <a:xfrm>
            <a:off x="1946972" y="2130587"/>
            <a:ext cx="8541915" cy="1482664"/>
            <a:chOff x="1000675" y="2134893"/>
            <a:chExt cx="8541915" cy="1249990"/>
          </a:xfrm>
        </p:grpSpPr>
        <p:sp>
          <p:nvSpPr>
            <p:cNvPr id="204" name="Rectangle: Rounded Corners 203">
              <a:extLst>
                <a:ext uri="{FF2B5EF4-FFF2-40B4-BE49-F238E27FC236}">
                  <a16:creationId xmlns:a16="http://schemas.microsoft.com/office/drawing/2014/main" id="{9A41D3E4-6944-A4B9-7BE4-E0C1E2FE9939}"/>
                </a:ext>
              </a:extLst>
            </p:cNvPr>
            <p:cNvSpPr/>
            <p:nvPr/>
          </p:nvSpPr>
          <p:spPr>
            <a:xfrm>
              <a:off x="1062440" y="2307015"/>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3" name="Google Shape;438;p31">
              <a:extLst>
                <a:ext uri="{FF2B5EF4-FFF2-40B4-BE49-F238E27FC236}">
                  <a16:creationId xmlns:a16="http://schemas.microsoft.com/office/drawing/2014/main" id="{503C3DB9-F09C-22B9-75F4-9F7C17600536}"/>
                </a:ext>
              </a:extLst>
            </p:cNvPr>
            <p:cNvGrpSpPr/>
            <p:nvPr/>
          </p:nvGrpSpPr>
          <p:grpSpPr>
            <a:xfrm>
              <a:off x="1000675" y="2134893"/>
              <a:ext cx="1368067" cy="1249990"/>
              <a:chOff x="1376340" y="1359262"/>
              <a:chExt cx="518515" cy="649586"/>
            </a:xfrm>
          </p:grpSpPr>
          <p:sp>
            <p:nvSpPr>
              <p:cNvPr id="134" name="Google Shape;439;p31">
                <a:extLst>
                  <a:ext uri="{FF2B5EF4-FFF2-40B4-BE49-F238E27FC236}">
                    <a16:creationId xmlns:a16="http://schemas.microsoft.com/office/drawing/2014/main" id="{DB117DDC-DC0C-D540-835D-9202851EAB42}"/>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440;p31">
                <a:extLst>
                  <a:ext uri="{FF2B5EF4-FFF2-40B4-BE49-F238E27FC236}">
                    <a16:creationId xmlns:a16="http://schemas.microsoft.com/office/drawing/2014/main" id="{E1101DF8-CEB4-D99E-17A4-244ECECFCB96}"/>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441;p31">
                <a:extLst>
                  <a:ext uri="{FF2B5EF4-FFF2-40B4-BE49-F238E27FC236}">
                    <a16:creationId xmlns:a16="http://schemas.microsoft.com/office/drawing/2014/main" id="{E4A0EFD1-2B6D-5868-9014-229FB807F5A2}"/>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442;p31">
                <a:extLst>
                  <a:ext uri="{FF2B5EF4-FFF2-40B4-BE49-F238E27FC236}">
                    <a16:creationId xmlns:a16="http://schemas.microsoft.com/office/drawing/2014/main" id="{3FBF6309-1CFA-0BD4-803F-5E7D46FAF33B}"/>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443;p31">
                <a:extLst>
                  <a:ext uri="{FF2B5EF4-FFF2-40B4-BE49-F238E27FC236}">
                    <a16:creationId xmlns:a16="http://schemas.microsoft.com/office/drawing/2014/main" id="{6D3CBE72-377F-4AC1-D1D8-084CAFCD42FA}"/>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444;p31">
                <a:extLst>
                  <a:ext uri="{FF2B5EF4-FFF2-40B4-BE49-F238E27FC236}">
                    <a16:creationId xmlns:a16="http://schemas.microsoft.com/office/drawing/2014/main" id="{8F5074DF-AADF-9022-72A5-5E50A8D2C194}"/>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445;p31">
                <a:extLst>
                  <a:ext uri="{FF2B5EF4-FFF2-40B4-BE49-F238E27FC236}">
                    <a16:creationId xmlns:a16="http://schemas.microsoft.com/office/drawing/2014/main" id="{80407728-2D5A-0FD3-1483-F6064BDB02B9}"/>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446;p31">
                <a:extLst>
                  <a:ext uri="{FF2B5EF4-FFF2-40B4-BE49-F238E27FC236}">
                    <a16:creationId xmlns:a16="http://schemas.microsoft.com/office/drawing/2014/main" id="{89BA7A2B-3DC1-8F8F-4CF2-33266DB0D615}"/>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447;p31">
                <a:extLst>
                  <a:ext uri="{FF2B5EF4-FFF2-40B4-BE49-F238E27FC236}">
                    <a16:creationId xmlns:a16="http://schemas.microsoft.com/office/drawing/2014/main" id="{2677FA7C-FDF4-EBC8-D514-452FF022AC2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448;p31">
                <a:extLst>
                  <a:ext uri="{FF2B5EF4-FFF2-40B4-BE49-F238E27FC236}">
                    <a16:creationId xmlns:a16="http://schemas.microsoft.com/office/drawing/2014/main" id="{584D9EDC-C87B-C6B4-6444-D968D2B32813}"/>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449;p31">
                <a:extLst>
                  <a:ext uri="{FF2B5EF4-FFF2-40B4-BE49-F238E27FC236}">
                    <a16:creationId xmlns:a16="http://schemas.microsoft.com/office/drawing/2014/main" id="{806694CE-4D99-4F55-8DAC-57EC9676EEBD}"/>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450;p31">
                <a:extLst>
                  <a:ext uri="{FF2B5EF4-FFF2-40B4-BE49-F238E27FC236}">
                    <a16:creationId xmlns:a16="http://schemas.microsoft.com/office/drawing/2014/main" id="{054FCBEA-A344-705D-2A8E-EB55D02BCB30}"/>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451;p31">
                <a:extLst>
                  <a:ext uri="{FF2B5EF4-FFF2-40B4-BE49-F238E27FC236}">
                    <a16:creationId xmlns:a16="http://schemas.microsoft.com/office/drawing/2014/main" id="{4FA392A0-4009-D16F-7B62-B61639F322EC}"/>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452;p31">
                <a:extLst>
                  <a:ext uri="{FF2B5EF4-FFF2-40B4-BE49-F238E27FC236}">
                    <a16:creationId xmlns:a16="http://schemas.microsoft.com/office/drawing/2014/main" id="{DE1E5802-97F3-F4D7-A100-61B18AD9A1F4}"/>
                  </a:ext>
                </a:extLst>
              </p:cNvPr>
              <p:cNvSpPr/>
              <p:nvPr/>
            </p:nvSpPr>
            <p:spPr>
              <a:xfrm>
                <a:off x="1376340" y="1459593"/>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453;p31">
                <a:extLst>
                  <a:ext uri="{FF2B5EF4-FFF2-40B4-BE49-F238E27FC236}">
                    <a16:creationId xmlns:a16="http://schemas.microsoft.com/office/drawing/2014/main" id="{53E8A02F-AD11-63C3-55AC-CDBE275D9A9A}"/>
                  </a:ext>
                </a:extLst>
              </p:cNvPr>
              <p:cNvSpPr/>
              <p:nvPr/>
            </p:nvSpPr>
            <p:spPr>
              <a:xfrm>
                <a:off x="1413277" y="1489716"/>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8" name="TextBox 207">
              <a:extLst>
                <a:ext uri="{FF2B5EF4-FFF2-40B4-BE49-F238E27FC236}">
                  <a16:creationId xmlns:a16="http://schemas.microsoft.com/office/drawing/2014/main" id="{F80F56AF-4931-0BED-1F77-B3545920AC09}"/>
                </a:ext>
              </a:extLst>
            </p:cNvPr>
            <p:cNvSpPr txBox="1"/>
            <p:nvPr/>
          </p:nvSpPr>
          <p:spPr>
            <a:xfrm>
              <a:off x="2069673" y="2266910"/>
              <a:ext cx="7472917" cy="86124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ô xi</a:t>
              </a:r>
              <a:endParaRPr kumimoji="0" lang="vi-VN"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212" name="Group 211">
            <a:extLst>
              <a:ext uri="{FF2B5EF4-FFF2-40B4-BE49-F238E27FC236}">
                <a16:creationId xmlns:a16="http://schemas.microsoft.com/office/drawing/2014/main" id="{06A29FF7-77FB-84D4-9327-1EBCED451235}"/>
              </a:ext>
            </a:extLst>
          </p:cNvPr>
          <p:cNvGrpSpPr/>
          <p:nvPr/>
        </p:nvGrpSpPr>
        <p:grpSpPr>
          <a:xfrm>
            <a:off x="2104240" y="5231377"/>
            <a:ext cx="8973766" cy="1625766"/>
            <a:chOff x="1612674" y="5184381"/>
            <a:chExt cx="8973766" cy="1409055"/>
          </a:xfrm>
        </p:grpSpPr>
        <p:sp>
          <p:nvSpPr>
            <p:cNvPr id="206" name="Rectangle: Rounded Corners 205">
              <a:extLst>
                <a:ext uri="{FF2B5EF4-FFF2-40B4-BE49-F238E27FC236}">
                  <a16:creationId xmlns:a16="http://schemas.microsoft.com/office/drawing/2014/main" id="{12F82837-0250-CDE5-CD68-AE8D02A2A3E4}"/>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5" name="Google Shape;293;p27">
              <a:extLst>
                <a:ext uri="{FF2B5EF4-FFF2-40B4-BE49-F238E27FC236}">
                  <a16:creationId xmlns:a16="http://schemas.microsoft.com/office/drawing/2014/main" id="{9109C8CD-5797-A5D4-5995-6D0B9504B79B}"/>
                </a:ext>
              </a:extLst>
            </p:cNvPr>
            <p:cNvGrpSpPr/>
            <p:nvPr/>
          </p:nvGrpSpPr>
          <p:grpSpPr>
            <a:xfrm rot="21403310">
              <a:off x="1612674" y="5184381"/>
              <a:ext cx="1724419" cy="1409055"/>
              <a:chOff x="3676506" y="1404273"/>
              <a:chExt cx="792384" cy="610489"/>
            </a:xfrm>
          </p:grpSpPr>
          <p:sp>
            <p:nvSpPr>
              <p:cNvPr id="176" name="Google Shape;294;p27">
                <a:extLst>
                  <a:ext uri="{FF2B5EF4-FFF2-40B4-BE49-F238E27FC236}">
                    <a16:creationId xmlns:a16="http://schemas.microsoft.com/office/drawing/2014/main" id="{E6996BB8-E942-6163-DC3B-34945E756981}"/>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95;p27">
                <a:extLst>
                  <a:ext uri="{FF2B5EF4-FFF2-40B4-BE49-F238E27FC236}">
                    <a16:creationId xmlns:a16="http://schemas.microsoft.com/office/drawing/2014/main" id="{5838CC8C-B44B-2A2E-4118-F29794B899C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96;p27">
                <a:extLst>
                  <a:ext uri="{FF2B5EF4-FFF2-40B4-BE49-F238E27FC236}">
                    <a16:creationId xmlns:a16="http://schemas.microsoft.com/office/drawing/2014/main" id="{3108EF5E-CFB2-F9C3-CF02-C2B88613480F}"/>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97;p27">
                <a:extLst>
                  <a:ext uri="{FF2B5EF4-FFF2-40B4-BE49-F238E27FC236}">
                    <a16:creationId xmlns:a16="http://schemas.microsoft.com/office/drawing/2014/main" id="{EFF76746-00C3-77F2-5F84-19C897D474C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98;p27">
                <a:extLst>
                  <a:ext uri="{FF2B5EF4-FFF2-40B4-BE49-F238E27FC236}">
                    <a16:creationId xmlns:a16="http://schemas.microsoft.com/office/drawing/2014/main" id="{96DB1D9A-2776-E916-722C-B2B5C4724E93}"/>
                  </a:ext>
                </a:extLst>
              </p:cNvPr>
              <p:cNvSpPr/>
              <p:nvPr/>
            </p:nvSpPr>
            <p:spPr>
              <a:xfrm>
                <a:off x="3915358" y="1453863"/>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99;p27">
                <a:extLst>
                  <a:ext uri="{FF2B5EF4-FFF2-40B4-BE49-F238E27FC236}">
                    <a16:creationId xmlns:a16="http://schemas.microsoft.com/office/drawing/2014/main" id="{44965A53-F5FA-8605-AC0F-4ADE7F87BAAD}"/>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300;p27">
                <a:extLst>
                  <a:ext uri="{FF2B5EF4-FFF2-40B4-BE49-F238E27FC236}">
                    <a16:creationId xmlns:a16="http://schemas.microsoft.com/office/drawing/2014/main" id="{FD52910A-5F8B-0BF3-BC41-46A4AAB408C9}"/>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301;p27">
                <a:extLst>
                  <a:ext uri="{FF2B5EF4-FFF2-40B4-BE49-F238E27FC236}">
                    <a16:creationId xmlns:a16="http://schemas.microsoft.com/office/drawing/2014/main" id="{3BFC87AD-EFDE-90FE-40DA-9AC1B4E797FD}"/>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302;p27">
                <a:extLst>
                  <a:ext uri="{FF2B5EF4-FFF2-40B4-BE49-F238E27FC236}">
                    <a16:creationId xmlns:a16="http://schemas.microsoft.com/office/drawing/2014/main" id="{A725553B-3F11-0704-3D76-195EE1883A0F}"/>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303;p27">
                <a:extLst>
                  <a:ext uri="{FF2B5EF4-FFF2-40B4-BE49-F238E27FC236}">
                    <a16:creationId xmlns:a16="http://schemas.microsoft.com/office/drawing/2014/main" id="{A0191D27-B73B-9A90-B851-3FE632954FC1}"/>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304;p27">
                <a:extLst>
                  <a:ext uri="{FF2B5EF4-FFF2-40B4-BE49-F238E27FC236}">
                    <a16:creationId xmlns:a16="http://schemas.microsoft.com/office/drawing/2014/main" id="{39DEEDBD-BA79-B956-A189-1BDA431D884B}"/>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305;p27">
                <a:extLst>
                  <a:ext uri="{FF2B5EF4-FFF2-40B4-BE49-F238E27FC236}">
                    <a16:creationId xmlns:a16="http://schemas.microsoft.com/office/drawing/2014/main" id="{EC80BCC8-920F-8279-4877-53F1606D3EF9}"/>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306;p27">
                <a:extLst>
                  <a:ext uri="{FF2B5EF4-FFF2-40B4-BE49-F238E27FC236}">
                    <a16:creationId xmlns:a16="http://schemas.microsoft.com/office/drawing/2014/main" id="{166E41A4-FC3D-09B6-FCAB-F2847745474D}"/>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307;p27">
                <a:extLst>
                  <a:ext uri="{FF2B5EF4-FFF2-40B4-BE49-F238E27FC236}">
                    <a16:creationId xmlns:a16="http://schemas.microsoft.com/office/drawing/2014/main" id="{F92444B5-8BBE-4C81-9C02-CB79C7FE2CBC}"/>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308;p27">
                <a:extLst>
                  <a:ext uri="{FF2B5EF4-FFF2-40B4-BE49-F238E27FC236}">
                    <a16:creationId xmlns:a16="http://schemas.microsoft.com/office/drawing/2014/main" id="{3788FD42-86F5-3CF8-3043-4C43481D794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309;p27">
                <a:extLst>
                  <a:ext uri="{FF2B5EF4-FFF2-40B4-BE49-F238E27FC236}">
                    <a16:creationId xmlns:a16="http://schemas.microsoft.com/office/drawing/2014/main" id="{91479F5F-3BC5-03CD-913D-643E3AAEE985}"/>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310;p27">
                <a:extLst>
                  <a:ext uri="{FF2B5EF4-FFF2-40B4-BE49-F238E27FC236}">
                    <a16:creationId xmlns:a16="http://schemas.microsoft.com/office/drawing/2014/main" id="{19D73551-B2E2-2427-0A4A-6A7E8BE6CF40}"/>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311;p27">
                <a:extLst>
                  <a:ext uri="{FF2B5EF4-FFF2-40B4-BE49-F238E27FC236}">
                    <a16:creationId xmlns:a16="http://schemas.microsoft.com/office/drawing/2014/main" id="{D1063AE1-4B96-BD1C-2A03-51179FE0AF36}"/>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312;p27">
                <a:extLst>
                  <a:ext uri="{FF2B5EF4-FFF2-40B4-BE49-F238E27FC236}">
                    <a16:creationId xmlns:a16="http://schemas.microsoft.com/office/drawing/2014/main" id="{BD564F2F-3EA2-02D6-D4A7-562E14B5E72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313;p27">
                <a:extLst>
                  <a:ext uri="{FF2B5EF4-FFF2-40B4-BE49-F238E27FC236}">
                    <a16:creationId xmlns:a16="http://schemas.microsoft.com/office/drawing/2014/main" id="{DB5EC536-27CA-B598-98DB-78A3650088FF}"/>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314;p27">
                <a:extLst>
                  <a:ext uri="{FF2B5EF4-FFF2-40B4-BE49-F238E27FC236}">
                    <a16:creationId xmlns:a16="http://schemas.microsoft.com/office/drawing/2014/main" id="{F035C354-D169-F7C3-917C-694FD79CF316}"/>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9" name="TextBox 208">
              <a:extLst>
                <a:ext uri="{FF2B5EF4-FFF2-40B4-BE49-F238E27FC236}">
                  <a16:creationId xmlns:a16="http://schemas.microsoft.com/office/drawing/2014/main" id="{361E7C29-2C7F-79BD-B8E9-EE91E0A1544C}"/>
                </a:ext>
              </a:extLst>
            </p:cNvPr>
            <p:cNvSpPr txBox="1"/>
            <p:nvPr/>
          </p:nvSpPr>
          <p:spPr>
            <a:xfrm>
              <a:off x="3511589" y="5590579"/>
              <a:ext cx="5628998" cy="885385"/>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ni</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tơ</a:t>
              </a:r>
              <a:endParaRPr kumimoji="0" lang="vi-VN"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49" name="Google Shape;1408;p39">
            <a:extLst>
              <a:ext uri="{FF2B5EF4-FFF2-40B4-BE49-F238E27FC236}">
                <a16:creationId xmlns:a16="http://schemas.microsoft.com/office/drawing/2014/main" id="{AC3EB7E7-6058-FACE-2896-CBF8EFA4941E}"/>
              </a:ext>
            </a:extLst>
          </p:cNvPr>
          <p:cNvGrpSpPr/>
          <p:nvPr/>
        </p:nvGrpSpPr>
        <p:grpSpPr>
          <a:xfrm flipH="1">
            <a:off x="10546426" y="2202900"/>
            <a:ext cx="1805754" cy="1610631"/>
            <a:chOff x="2178000" y="1370575"/>
            <a:chExt cx="1417475" cy="1417450"/>
          </a:xfrm>
        </p:grpSpPr>
        <p:sp>
          <p:nvSpPr>
            <p:cNvPr id="150" name="Google Shape;1409;p39">
              <a:extLst>
                <a:ext uri="{FF2B5EF4-FFF2-40B4-BE49-F238E27FC236}">
                  <a16:creationId xmlns:a16="http://schemas.microsoft.com/office/drawing/2014/main" id="{4D65334E-B978-243E-C541-9AD2E6EF4B73}"/>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410;p39">
              <a:extLst>
                <a:ext uri="{FF2B5EF4-FFF2-40B4-BE49-F238E27FC236}">
                  <a16:creationId xmlns:a16="http://schemas.microsoft.com/office/drawing/2014/main" id="{58563B94-085F-3F33-A5ED-7C5BAE488063}"/>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411;p39">
              <a:extLst>
                <a:ext uri="{FF2B5EF4-FFF2-40B4-BE49-F238E27FC236}">
                  <a16:creationId xmlns:a16="http://schemas.microsoft.com/office/drawing/2014/main" id="{6AEE0E9D-53D0-09FD-2993-4BB634FDDDB1}"/>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412;p39">
              <a:extLst>
                <a:ext uri="{FF2B5EF4-FFF2-40B4-BE49-F238E27FC236}">
                  <a16:creationId xmlns:a16="http://schemas.microsoft.com/office/drawing/2014/main" id="{DEC0C61F-1D4B-91BA-DC16-10AB1C68DD35}"/>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413;p39">
              <a:extLst>
                <a:ext uri="{FF2B5EF4-FFF2-40B4-BE49-F238E27FC236}">
                  <a16:creationId xmlns:a16="http://schemas.microsoft.com/office/drawing/2014/main" id="{8E2C59EE-CB8E-235A-A276-64A13CC7D63D}"/>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1414;p39">
              <a:extLst>
                <a:ext uri="{FF2B5EF4-FFF2-40B4-BE49-F238E27FC236}">
                  <a16:creationId xmlns:a16="http://schemas.microsoft.com/office/drawing/2014/main" id="{84842469-573D-E3E9-9075-F86DDED50D05}"/>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1415;p39">
              <a:extLst>
                <a:ext uri="{FF2B5EF4-FFF2-40B4-BE49-F238E27FC236}">
                  <a16:creationId xmlns:a16="http://schemas.microsoft.com/office/drawing/2014/main" id="{BE765DDD-78E4-5569-6C61-6C1D48819167}"/>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1416;p39">
              <a:extLst>
                <a:ext uri="{FF2B5EF4-FFF2-40B4-BE49-F238E27FC236}">
                  <a16:creationId xmlns:a16="http://schemas.microsoft.com/office/drawing/2014/main" id="{F0B58166-E98A-7663-F74E-643732F5463F}"/>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1417;p39">
              <a:extLst>
                <a:ext uri="{FF2B5EF4-FFF2-40B4-BE49-F238E27FC236}">
                  <a16:creationId xmlns:a16="http://schemas.microsoft.com/office/drawing/2014/main" id="{634EEBD2-DF41-769C-DE45-C7180CF5E6F5}"/>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1418;p39">
              <a:extLst>
                <a:ext uri="{FF2B5EF4-FFF2-40B4-BE49-F238E27FC236}">
                  <a16:creationId xmlns:a16="http://schemas.microsoft.com/office/drawing/2014/main" id="{D475EA19-67C9-2E52-4CFE-5DF7B6D07DC6}"/>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1419;p39">
              <a:extLst>
                <a:ext uri="{FF2B5EF4-FFF2-40B4-BE49-F238E27FC236}">
                  <a16:creationId xmlns:a16="http://schemas.microsoft.com/office/drawing/2014/main" id="{3C0E2149-2A88-1D23-9A6F-DDB51446A4E0}"/>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1420;p39">
              <a:extLst>
                <a:ext uri="{FF2B5EF4-FFF2-40B4-BE49-F238E27FC236}">
                  <a16:creationId xmlns:a16="http://schemas.microsoft.com/office/drawing/2014/main" id="{2A5FE82C-2FE0-9F92-8650-112315870138}"/>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1421;p39">
              <a:extLst>
                <a:ext uri="{FF2B5EF4-FFF2-40B4-BE49-F238E27FC236}">
                  <a16:creationId xmlns:a16="http://schemas.microsoft.com/office/drawing/2014/main" id="{C6C8A716-6D0F-06D4-C97F-F0A36EA64D2F}"/>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1422;p39">
              <a:extLst>
                <a:ext uri="{FF2B5EF4-FFF2-40B4-BE49-F238E27FC236}">
                  <a16:creationId xmlns:a16="http://schemas.microsoft.com/office/drawing/2014/main" id="{79AD8323-0B8E-DA3E-DF6D-AB718C042D6F}"/>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3" name="Google Shape;118;p4">
            <a:extLst>
              <a:ext uri="{FF2B5EF4-FFF2-40B4-BE49-F238E27FC236}">
                <a16:creationId xmlns:a16="http://schemas.microsoft.com/office/drawing/2014/main" id="{66F04F1B-FAFF-4B67-6691-8383BEE2A393}"/>
              </a:ext>
            </a:extLst>
          </p:cNvPr>
          <p:cNvSpPr/>
          <p:nvPr/>
        </p:nvSpPr>
        <p:spPr>
          <a:xfrm rot="19980337">
            <a:off x="9512631" y="5414670"/>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118;p4">
            <a:extLst>
              <a:ext uri="{FF2B5EF4-FFF2-40B4-BE49-F238E27FC236}">
                <a16:creationId xmlns:a16="http://schemas.microsoft.com/office/drawing/2014/main" id="{488F3532-9D55-1B46-E972-02247F9E28B9}"/>
              </a:ext>
            </a:extLst>
          </p:cNvPr>
          <p:cNvSpPr/>
          <p:nvPr/>
        </p:nvSpPr>
        <p:spPr>
          <a:xfrm rot="19980337">
            <a:off x="6867429" y="3879254"/>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8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p:cTn id="7" dur="1000" fill="hold"/>
                                        <p:tgtEl>
                                          <p:spTgt spid="215"/>
                                        </p:tgtEl>
                                        <p:attrNameLst>
                                          <p:attrName>ppt_w</p:attrName>
                                        </p:attrNameLst>
                                      </p:cBhvr>
                                      <p:tavLst>
                                        <p:tav tm="0">
                                          <p:val>
                                            <p:strVal val="#ppt_w+.3"/>
                                          </p:val>
                                        </p:tav>
                                        <p:tav tm="100000">
                                          <p:val>
                                            <p:strVal val="#ppt_w"/>
                                          </p:val>
                                        </p:tav>
                                      </p:tavLst>
                                    </p:anim>
                                    <p:anim calcmode="lin" valueType="num">
                                      <p:cBhvr>
                                        <p:cTn id="8" dur="1000" fill="hold"/>
                                        <p:tgtEl>
                                          <p:spTgt spid="215"/>
                                        </p:tgtEl>
                                        <p:attrNameLst>
                                          <p:attrName>ppt_h</p:attrName>
                                        </p:attrNameLst>
                                      </p:cBhvr>
                                      <p:tavLst>
                                        <p:tav tm="0">
                                          <p:val>
                                            <p:strVal val="#ppt_h"/>
                                          </p:val>
                                        </p:tav>
                                        <p:tav tm="100000">
                                          <p:val>
                                            <p:strVal val="#ppt_h"/>
                                          </p:val>
                                        </p:tav>
                                      </p:tavLst>
                                    </p:anim>
                                    <p:animEffect transition="in" filter="fade">
                                      <p:cBhvr>
                                        <p:cTn id="9" dur="1000"/>
                                        <p:tgtEl>
                                          <p:spTgt spid="21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10"/>
                                        </p:tgtEl>
                                        <p:attrNameLst>
                                          <p:attrName>style.visibility</p:attrName>
                                        </p:attrNameLst>
                                      </p:cBhvr>
                                      <p:to>
                                        <p:strVal val="visible"/>
                                      </p:to>
                                    </p:set>
                                    <p:anim calcmode="lin" valueType="num">
                                      <p:cBhvr>
                                        <p:cTn id="13" dur="500" fill="hold"/>
                                        <p:tgtEl>
                                          <p:spTgt spid="210"/>
                                        </p:tgtEl>
                                        <p:attrNameLst>
                                          <p:attrName>ppt_w</p:attrName>
                                        </p:attrNameLst>
                                      </p:cBhvr>
                                      <p:tavLst>
                                        <p:tav tm="0">
                                          <p:val>
                                            <p:fltVal val="0"/>
                                          </p:val>
                                        </p:tav>
                                        <p:tav tm="100000">
                                          <p:val>
                                            <p:strVal val="#ppt_w"/>
                                          </p:val>
                                        </p:tav>
                                      </p:tavLst>
                                    </p:anim>
                                    <p:anim calcmode="lin" valueType="num">
                                      <p:cBhvr>
                                        <p:cTn id="14" dur="500" fill="hold"/>
                                        <p:tgtEl>
                                          <p:spTgt spid="210"/>
                                        </p:tgtEl>
                                        <p:attrNameLst>
                                          <p:attrName>ppt_h</p:attrName>
                                        </p:attrNameLst>
                                      </p:cBhvr>
                                      <p:tavLst>
                                        <p:tav tm="0">
                                          <p:val>
                                            <p:fltVal val="0"/>
                                          </p:val>
                                        </p:tav>
                                        <p:tav tm="100000">
                                          <p:val>
                                            <p:strVal val="#ppt_h"/>
                                          </p:val>
                                        </p:tav>
                                      </p:tavLst>
                                    </p:anim>
                                    <p:animEffect transition="in" filter="fade">
                                      <p:cBhvr>
                                        <p:cTn id="15" dur="500"/>
                                        <p:tgtEl>
                                          <p:spTgt spid="210"/>
                                        </p:tgtEl>
                                      </p:cBhvr>
                                    </p:animEffect>
                                  </p:childTnLst>
                                </p:cTn>
                              </p:par>
                              <p:par>
                                <p:cTn id="16" presetID="53" presetClass="entr" presetSubtype="16" fill="hold" nodeType="withEffect">
                                  <p:stCondLst>
                                    <p:cond delay="0"/>
                                  </p:stCondLst>
                                  <p:childTnLst>
                                    <p:set>
                                      <p:cBhvr>
                                        <p:cTn id="17" dur="1" fill="hold">
                                          <p:stCondLst>
                                            <p:cond delay="0"/>
                                          </p:stCondLst>
                                        </p:cTn>
                                        <p:tgtEl>
                                          <p:spTgt spid="211"/>
                                        </p:tgtEl>
                                        <p:attrNameLst>
                                          <p:attrName>style.visibility</p:attrName>
                                        </p:attrNameLst>
                                      </p:cBhvr>
                                      <p:to>
                                        <p:strVal val="visible"/>
                                      </p:to>
                                    </p:set>
                                    <p:anim calcmode="lin" valueType="num">
                                      <p:cBhvr>
                                        <p:cTn id="18" dur="500" fill="hold"/>
                                        <p:tgtEl>
                                          <p:spTgt spid="211"/>
                                        </p:tgtEl>
                                        <p:attrNameLst>
                                          <p:attrName>ppt_w</p:attrName>
                                        </p:attrNameLst>
                                      </p:cBhvr>
                                      <p:tavLst>
                                        <p:tav tm="0">
                                          <p:val>
                                            <p:fltVal val="0"/>
                                          </p:val>
                                        </p:tav>
                                        <p:tav tm="100000">
                                          <p:val>
                                            <p:strVal val="#ppt_w"/>
                                          </p:val>
                                        </p:tav>
                                      </p:tavLst>
                                    </p:anim>
                                    <p:anim calcmode="lin" valueType="num">
                                      <p:cBhvr>
                                        <p:cTn id="19" dur="500" fill="hold"/>
                                        <p:tgtEl>
                                          <p:spTgt spid="211"/>
                                        </p:tgtEl>
                                        <p:attrNameLst>
                                          <p:attrName>ppt_h</p:attrName>
                                        </p:attrNameLst>
                                      </p:cBhvr>
                                      <p:tavLst>
                                        <p:tav tm="0">
                                          <p:val>
                                            <p:fltVal val="0"/>
                                          </p:val>
                                        </p:tav>
                                        <p:tav tm="100000">
                                          <p:val>
                                            <p:strVal val="#ppt_h"/>
                                          </p:val>
                                        </p:tav>
                                      </p:tavLst>
                                    </p:anim>
                                    <p:animEffect transition="in" filter="fade">
                                      <p:cBhvr>
                                        <p:cTn id="20" dur="500"/>
                                        <p:tgtEl>
                                          <p:spTgt spid="211"/>
                                        </p:tgtEl>
                                      </p:cBhvr>
                                    </p:animEffect>
                                  </p:childTnLst>
                                </p:cTn>
                              </p:par>
                              <p:par>
                                <p:cTn id="21" presetID="53" presetClass="entr" presetSubtype="16"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 calcmode="lin" valueType="num">
                                      <p:cBhvr>
                                        <p:cTn id="23" dur="500" fill="hold"/>
                                        <p:tgtEl>
                                          <p:spTgt spid="212"/>
                                        </p:tgtEl>
                                        <p:attrNameLst>
                                          <p:attrName>ppt_w</p:attrName>
                                        </p:attrNameLst>
                                      </p:cBhvr>
                                      <p:tavLst>
                                        <p:tav tm="0">
                                          <p:val>
                                            <p:fltVal val="0"/>
                                          </p:val>
                                        </p:tav>
                                        <p:tav tm="100000">
                                          <p:val>
                                            <p:strVal val="#ppt_w"/>
                                          </p:val>
                                        </p:tav>
                                      </p:tavLst>
                                    </p:anim>
                                    <p:anim calcmode="lin" valueType="num">
                                      <p:cBhvr>
                                        <p:cTn id="24" dur="500" fill="hold"/>
                                        <p:tgtEl>
                                          <p:spTgt spid="212"/>
                                        </p:tgtEl>
                                        <p:attrNameLst>
                                          <p:attrName>ppt_h</p:attrName>
                                        </p:attrNameLst>
                                      </p:cBhvr>
                                      <p:tavLst>
                                        <p:tav tm="0">
                                          <p:val>
                                            <p:fltVal val="0"/>
                                          </p:val>
                                        </p:tav>
                                        <p:tav tm="100000">
                                          <p:val>
                                            <p:strVal val="#ppt_h"/>
                                          </p:val>
                                        </p:tav>
                                      </p:tavLst>
                                    </p:anim>
                                    <p:animEffect transition="in" filter="fade">
                                      <p:cBhvr>
                                        <p:cTn id="2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10"/>
                    </p:tgtEl>
                  </p:cond>
                </p:stCondLst>
                <p:endSync evt="end" delay="0">
                  <p:rtn val="all"/>
                </p:endSync>
                <p:childTnLst>
                  <p:par>
                    <p:cTn id="27" fill="hold">
                      <p:stCondLst>
                        <p:cond delay="0"/>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1000"/>
                                        <p:tgtEl>
                                          <p:spTgt spid="149"/>
                                        </p:tgtEl>
                                      </p:cBhvr>
                                    </p:animEffect>
                                    <p:anim calcmode="lin" valueType="num">
                                      <p:cBhvr>
                                        <p:cTn id="32" dur="1000" fill="hold"/>
                                        <p:tgtEl>
                                          <p:spTgt spid="149"/>
                                        </p:tgtEl>
                                        <p:attrNameLst>
                                          <p:attrName>ppt_x</p:attrName>
                                        </p:attrNameLst>
                                      </p:cBhvr>
                                      <p:tavLst>
                                        <p:tav tm="0">
                                          <p:val>
                                            <p:strVal val="#ppt_x"/>
                                          </p:val>
                                        </p:tav>
                                        <p:tav tm="100000">
                                          <p:val>
                                            <p:strVal val="#ppt_x"/>
                                          </p:val>
                                        </p:tav>
                                      </p:tavLst>
                                    </p:anim>
                                    <p:anim calcmode="lin" valueType="num">
                                      <p:cBhvr>
                                        <p:cTn id="33" dur="900" decel="100000" fill="hold"/>
                                        <p:tgtEl>
                                          <p:spTgt spid="14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0"/>
                  </p:tgtEl>
                </p:cond>
              </p:nextCondLst>
            </p:seq>
            <p:seq concurrent="1" nextAc="seek">
              <p:cTn id="35" restart="whenNotActive" fill="hold" evtFilter="cancelBubble" nodeType="interactiveSeq">
                <p:stCondLst>
                  <p:cond evt="onClick" delay="0">
                    <p:tgtEl>
                      <p:spTgt spid="211"/>
                    </p:tgtEl>
                  </p:cond>
                </p:stCondLst>
                <p:endSync evt="end" delay="0">
                  <p:rtn val="all"/>
                </p:endSync>
                <p:childTnLst>
                  <p:par>
                    <p:cTn id="36" fill="hold">
                      <p:stCondLst>
                        <p:cond delay="0"/>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1000"/>
                                        <p:tgtEl>
                                          <p:spTgt spid="214"/>
                                        </p:tgtEl>
                                      </p:cBhvr>
                                    </p:animEffect>
                                    <p:anim calcmode="lin" valueType="num">
                                      <p:cBhvr>
                                        <p:cTn id="41" dur="1000" fill="hold"/>
                                        <p:tgtEl>
                                          <p:spTgt spid="214"/>
                                        </p:tgtEl>
                                        <p:attrNameLst>
                                          <p:attrName>ppt_x</p:attrName>
                                        </p:attrNameLst>
                                      </p:cBhvr>
                                      <p:tavLst>
                                        <p:tav tm="0">
                                          <p:val>
                                            <p:strVal val="#ppt_x"/>
                                          </p:val>
                                        </p:tav>
                                        <p:tav tm="100000">
                                          <p:val>
                                            <p:strVal val="#ppt_x"/>
                                          </p:val>
                                        </p:tav>
                                      </p:tavLst>
                                    </p:anim>
                                    <p:anim calcmode="lin" valueType="num">
                                      <p:cBhvr>
                                        <p:cTn id="42" dur="900" decel="100000" fill="hold"/>
                                        <p:tgtEl>
                                          <p:spTgt spid="2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1"/>
                  </p:tgtEl>
                </p:cond>
              </p:nextCondLst>
            </p:seq>
            <p:seq concurrent="1" nextAc="seek">
              <p:cTn id="44" restart="whenNotActive" fill="hold" evtFilter="cancelBubble" nodeType="interactiveSeq">
                <p:stCondLst>
                  <p:cond evt="onClick" delay="0">
                    <p:tgtEl>
                      <p:spTgt spid="212"/>
                    </p:tgtEl>
                  </p:cond>
                </p:stCondLst>
                <p:endSync evt="end" delay="0">
                  <p:rtn val="all"/>
                </p:endSync>
                <p:childTnLst>
                  <p:par>
                    <p:cTn id="45" fill="hold">
                      <p:stCondLst>
                        <p:cond delay="0"/>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fade">
                                      <p:cBhvr>
                                        <p:cTn id="49" dur="1000"/>
                                        <p:tgtEl>
                                          <p:spTgt spid="213"/>
                                        </p:tgtEl>
                                      </p:cBhvr>
                                    </p:animEffect>
                                    <p:anim calcmode="lin" valueType="num">
                                      <p:cBhvr>
                                        <p:cTn id="50" dur="1000" fill="hold"/>
                                        <p:tgtEl>
                                          <p:spTgt spid="213"/>
                                        </p:tgtEl>
                                        <p:attrNameLst>
                                          <p:attrName>ppt_x</p:attrName>
                                        </p:attrNameLst>
                                      </p:cBhvr>
                                      <p:tavLst>
                                        <p:tav tm="0">
                                          <p:val>
                                            <p:strVal val="#ppt_x"/>
                                          </p:val>
                                        </p:tav>
                                        <p:tav tm="100000">
                                          <p:val>
                                            <p:strVal val="#ppt_x"/>
                                          </p:val>
                                        </p:tav>
                                      </p:tavLst>
                                    </p:anim>
                                    <p:anim calcmode="lin" valueType="num">
                                      <p:cBhvr>
                                        <p:cTn id="51" dur="900" decel="100000" fill="hold"/>
                                        <p:tgtEl>
                                          <p:spTgt spid="21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2"/>
                  </p:tgtEl>
                </p:cond>
              </p:nextCondLst>
            </p:seq>
          </p:childTnLst>
        </p:cTn>
      </p:par>
    </p:tnLst>
    <p:bldLst>
      <p:bldP spid="213" grpId="0" animBg="1"/>
      <p:bldP spid="2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2" name="TextBox 10">
            <a:extLst>
              <a:ext uri="{FF2B5EF4-FFF2-40B4-BE49-F238E27FC236}">
                <a16:creationId xmlns:a16="http://schemas.microsoft.com/office/drawing/2014/main" id="{3E1C8DFB-6C5E-430E-2F18-C7951B617B04}"/>
              </a:ext>
            </a:extLst>
          </p:cNvPr>
          <p:cNvSpPr txBox="1"/>
          <p:nvPr/>
        </p:nvSpPr>
        <p:spPr>
          <a:xfrm>
            <a:off x="1822551" y="1646286"/>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1"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Dặn dò</a:t>
            </a:r>
            <a:endParaRPr kumimoji="0" lang="zh-CN" altLang="en-US" sz="7000" b="1"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
        <p:nvSpPr>
          <p:cNvPr id="3" name="TextBox 2">
            <a:extLst>
              <a:ext uri="{FF2B5EF4-FFF2-40B4-BE49-F238E27FC236}">
                <a16:creationId xmlns:a16="http://schemas.microsoft.com/office/drawing/2014/main" id="{36FE4EE6-D7F8-A24E-8080-BA1A76A3B1A6}"/>
              </a:ext>
            </a:extLst>
          </p:cNvPr>
          <p:cNvSpPr txBox="1"/>
          <p:nvPr/>
        </p:nvSpPr>
        <p:spPr>
          <a:xfrm>
            <a:off x="1467787" y="3133773"/>
            <a:ext cx="9523301"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Ôn tập kiến thức đã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Đọc trước nội dung bài 16.</a:t>
            </a:r>
          </a:p>
        </p:txBody>
      </p:sp>
      <p:pic>
        <p:nvPicPr>
          <p:cNvPr id="4" name="图片 14">
            <a:extLst>
              <a:ext uri="{FF2B5EF4-FFF2-40B4-BE49-F238E27FC236}">
                <a16:creationId xmlns:a16="http://schemas.microsoft.com/office/drawing/2014/main" id="{B250F500-94A5-D0FE-66AD-429416889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64740" y="1296884"/>
            <a:ext cx="2083592" cy="1686544"/>
          </a:xfrm>
          <a:prstGeom prst="rect">
            <a:avLst/>
          </a:prstGeom>
        </p:spPr>
      </p:pic>
    </p:spTree>
    <p:extLst>
      <p:ext uri="{BB962C8B-B14F-4D97-AF65-F5344CB8AC3E}">
        <p14:creationId xmlns:p14="http://schemas.microsoft.com/office/powerpoint/2010/main" val="1326180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74974D39-36AA-EA69-9ABA-A705961AF8DA}"/>
              </a:ext>
            </a:extLst>
          </p:cNvPr>
          <p:cNvSpPr/>
          <p:nvPr/>
        </p:nvSpPr>
        <p:spPr>
          <a:xfrm>
            <a:off x="374820" y="3435427"/>
            <a:ext cx="2765675"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đã</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học</a:t>
            </a:r>
            <a:endParaRPr lang="en-US" sz="44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0C321A10-4114-1E43-E470-4799225DD640}"/>
              </a:ext>
            </a:extLst>
          </p:cNvPr>
          <p:cNvCxnSpPr>
            <a:cxnSpLocks/>
            <a:stCxn id="6" idx="3"/>
            <a:endCxn id="8" idx="1"/>
          </p:cNvCxnSpPr>
          <p:nvPr/>
        </p:nvCxnSpPr>
        <p:spPr>
          <a:xfrm flipV="1">
            <a:off x="3140495" y="1694533"/>
            <a:ext cx="1085850" cy="226000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99E56790-42E8-9C9D-9C42-C31D0C0D408B}"/>
              </a:ext>
            </a:extLst>
          </p:cNvPr>
          <p:cNvSpPr/>
          <p:nvPr/>
        </p:nvSpPr>
        <p:spPr>
          <a:xfrm>
            <a:off x="4226345" y="1134738"/>
            <a:ext cx="7172325" cy="1119589"/>
          </a:xfrm>
          <a:prstGeom prst="roundRect">
            <a:avLst/>
          </a:prstGeom>
          <a:solidFill>
            <a:schemeClr val="accent5">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solidFill>
                  <a:srgbClr val="002060"/>
                </a:solidFill>
              </a:rPr>
              <a:t>Thực vật cần đủ nước, chất khoáng, không khí, ánh sáng và nhiệt độ thích hợp để sống và phát triển.</a:t>
            </a:r>
          </a:p>
        </p:txBody>
      </p:sp>
      <p:cxnSp>
        <p:nvCxnSpPr>
          <p:cNvPr id="9" name="Straight Connector 8">
            <a:extLst>
              <a:ext uri="{FF2B5EF4-FFF2-40B4-BE49-F238E27FC236}">
                <a16:creationId xmlns:a16="http://schemas.microsoft.com/office/drawing/2014/main" id="{C83B80E0-29E9-CF75-1CC3-6B98F9BCA213}"/>
              </a:ext>
            </a:extLst>
          </p:cNvPr>
          <p:cNvCxnSpPr>
            <a:cxnSpLocks/>
            <a:stCxn id="6" idx="3"/>
          </p:cNvCxnSpPr>
          <p:nvPr/>
        </p:nvCxnSpPr>
        <p:spPr>
          <a:xfrm flipV="1">
            <a:off x="3140495" y="3467962"/>
            <a:ext cx="1159053" cy="48657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DDEAE2FA-23DF-9187-2606-720F942CF580}"/>
              </a:ext>
            </a:extLst>
          </p:cNvPr>
          <p:cNvSpPr/>
          <p:nvPr/>
        </p:nvSpPr>
        <p:spPr>
          <a:xfrm>
            <a:off x="4359695" y="2597228"/>
            <a:ext cx="7267575" cy="1485900"/>
          </a:xfrm>
          <a:prstGeom prst="roundRect">
            <a:avLst/>
          </a:prstGeom>
          <a:solidFill>
            <a:schemeClr val="accent5">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solidFill>
                  <a:srgbClr val="002060"/>
                </a:solidFill>
              </a:rPr>
              <a:t>Thực vật có khả năng tự tổng hợp các chất dinh dưỡng cần cho sự sống nhờ quá trình quang hợp.</a:t>
            </a:r>
          </a:p>
        </p:txBody>
      </p:sp>
      <p:cxnSp>
        <p:nvCxnSpPr>
          <p:cNvPr id="19" name="Straight Connector 18">
            <a:extLst>
              <a:ext uri="{FF2B5EF4-FFF2-40B4-BE49-F238E27FC236}">
                <a16:creationId xmlns:a16="http://schemas.microsoft.com/office/drawing/2014/main" id="{2BC3D835-DDF2-FD39-387F-E6AD55B6512A}"/>
              </a:ext>
            </a:extLst>
          </p:cNvPr>
          <p:cNvCxnSpPr>
            <a:cxnSpLocks/>
            <a:stCxn id="6" idx="3"/>
            <a:endCxn id="20" idx="1"/>
          </p:cNvCxnSpPr>
          <p:nvPr/>
        </p:nvCxnSpPr>
        <p:spPr>
          <a:xfrm>
            <a:off x="3140495" y="3954540"/>
            <a:ext cx="1238250" cy="98486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116A1BD5-B087-1B82-FB72-91A044633BDB}"/>
              </a:ext>
            </a:extLst>
          </p:cNvPr>
          <p:cNvSpPr/>
          <p:nvPr/>
        </p:nvSpPr>
        <p:spPr>
          <a:xfrm>
            <a:off x="4378745" y="4359352"/>
            <a:ext cx="7267575" cy="1160099"/>
          </a:xfrm>
          <a:prstGeom prst="roundRect">
            <a:avLst/>
          </a:prstGeom>
          <a:solidFill>
            <a:schemeClr val="accent5">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a:solidFill>
                  <a:srgbClr val="002060"/>
                </a:solidFill>
              </a:rPr>
              <a:t>T</a:t>
            </a:r>
            <a:r>
              <a:rPr lang="vi-VN" sz="2400" dirty="0">
                <a:solidFill>
                  <a:srgbClr val="002060"/>
                </a:solidFill>
              </a:rPr>
              <a:t>hực vật trao đổi khí các-bô-níc, ô-xi, nước và các chất khoáng với môi trường.</a:t>
            </a:r>
          </a:p>
        </p:txBody>
      </p:sp>
    </p:spTree>
    <p:extLst>
      <p:ext uri="{BB962C8B-B14F-4D97-AF65-F5344CB8AC3E}">
        <p14:creationId xmlns:p14="http://schemas.microsoft.com/office/powerpoint/2010/main" val="4227311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20" grpId="0" animBg="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EAD4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400</Words>
  <Application>Microsoft Office PowerPoint</Application>
  <PresentationFormat>Widescreen</PresentationFormat>
  <Paragraphs>38</Paragraphs>
  <Slides>8</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vt:i4>
      </vt:variant>
    </vt:vector>
  </HeadingPairs>
  <TitlesOfParts>
    <vt:vector size="22" baseType="lpstr">
      <vt:lpstr>Anaheim</vt:lpstr>
      <vt:lpstr>Arial</vt:lpstr>
      <vt:lpstr>Calibri</vt:lpstr>
      <vt:lpstr>Cambria</vt:lpstr>
      <vt:lpstr>等线</vt:lpstr>
      <vt:lpstr>MS Mincho</vt:lpstr>
      <vt:lpstr>Nunito</vt:lpstr>
      <vt:lpstr>Ranchers</vt:lpstr>
      <vt:lpstr>Times New Roman</vt:lpstr>
      <vt:lpstr>思源黑体 CN</vt:lpstr>
      <vt:lpstr>思源黑体 CN Bold</vt:lpstr>
      <vt:lpstr>方正粗谭黑简体</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minhkhanh.t93@gmail.com</cp:lastModifiedBy>
  <cp:revision>34</cp:revision>
  <dcterms:created xsi:type="dcterms:W3CDTF">2023-10-02T12:19:13Z</dcterms:created>
  <dcterms:modified xsi:type="dcterms:W3CDTF">2025-12-15T02:56:28Z</dcterms:modified>
</cp:coreProperties>
</file>