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6" r:id="rId4"/>
    <p:sldId id="259" r:id="rId5"/>
    <p:sldId id="260" r:id="rId6"/>
    <p:sldId id="273" r:id="rId7"/>
    <p:sldId id="261" r:id="rId8"/>
    <p:sldId id="262" r:id="rId9"/>
    <p:sldId id="267" r:id="rId10"/>
    <p:sldId id="266" r:id="rId11"/>
    <p:sldId id="274" r:id="rId12"/>
    <p:sldId id="265" r:id="rId13"/>
    <p:sldId id="268" r:id="rId14"/>
    <p:sldId id="264" r:id="rId15"/>
    <p:sldId id="263" r:id="rId16"/>
    <p:sldId id="26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4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435C-2053-4D3E-8774-31C409816229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D3F8D-A41B-4D24-AB0B-7CB28B83B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54878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435C-2053-4D3E-8774-31C409816229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D3F8D-A41B-4D24-AB0B-7CB28B83B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74025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435C-2053-4D3E-8774-31C409816229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D3F8D-A41B-4D24-AB0B-7CB28B83B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21050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THANH TÂM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07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52401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544855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438192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THANH TÂM"/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contrast="2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93"/>
            <a:ext cx="12192000" cy="6854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089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435C-2053-4D3E-8774-31C409816229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D3F8D-A41B-4D24-AB0B-7CB28B83B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194763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435C-2053-4D3E-8774-31C409816229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D3F8D-A41B-4D24-AB0B-7CB28B83B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48826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435C-2053-4D3E-8774-31C409816229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D3F8D-A41B-4D24-AB0B-7CB28B83B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7245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435C-2053-4D3E-8774-31C409816229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D3F8D-A41B-4D24-AB0B-7CB28B83B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41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435C-2053-4D3E-8774-31C409816229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D3F8D-A41B-4D24-AB0B-7CB28B83B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5193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435C-2053-4D3E-8774-31C409816229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D3F8D-A41B-4D24-AB0B-7CB28B83B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479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435C-2053-4D3E-8774-31C409816229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D3F8D-A41B-4D24-AB0B-7CB28B83B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270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13435C-2053-4D3E-8774-31C409816229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AD3F8D-A41B-4D24-AB0B-7CB28B83B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669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13435C-2053-4D3E-8774-31C409816229}" type="datetimeFigureOut">
              <a:rPr lang="en-US" smtClean="0"/>
              <a:t>15/12/2025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AD3F8D-A41B-4D24-AB0B-7CB28B83B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9901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6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pn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NUL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2.png"/><Relationship Id="rId7" Type="http://schemas.openxmlformats.org/officeDocument/2006/relationships/image" Target="../media/image21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40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11" Type="http://schemas.openxmlformats.org/officeDocument/2006/relationships/image" Target="../media/image38.png"/><Relationship Id="rId5" Type="http://schemas.openxmlformats.org/officeDocument/2006/relationships/image" Target="../media/image32.png"/><Relationship Id="rId15" Type="http://schemas.openxmlformats.org/officeDocument/2006/relationships/image" Target="../media/image42.png"/><Relationship Id="rId10" Type="http://schemas.openxmlformats.org/officeDocument/2006/relationships/image" Target="../media/image37.png"/><Relationship Id="rId4" Type="http://schemas.openxmlformats.org/officeDocument/2006/relationships/image" Target="../media/image31.png"/><Relationship Id="rId9" Type="http://schemas.openxmlformats.org/officeDocument/2006/relationships/image" Target="../media/image36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~PP6626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0640" y="637064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WordArt 9"/>
          <p:cNvSpPr>
            <a:spLocks noChangeArrowheads="1" noChangeShapeType="1" noTextEdit="1"/>
          </p:cNvSpPr>
          <p:nvPr/>
        </p:nvSpPr>
        <p:spPr bwMode="auto">
          <a:xfrm>
            <a:off x="1738313" y="1066800"/>
            <a:ext cx="8915400" cy="6096000"/>
          </a:xfrm>
          <a:prstGeom prst="rect">
            <a:avLst/>
          </a:prstGeom>
        </p:spPr>
        <p:txBody>
          <a:bodyPr wrap="none" fromWordArt="1">
            <a:prstTxWarp prst="textArchUpPour">
              <a:avLst>
                <a:gd name="adj1" fmla="val 10725588"/>
                <a:gd name="adj2" fmla="val 77241"/>
              </a:avLst>
            </a:prstTxWarp>
          </a:bodyPr>
          <a:lstStyle/>
          <a:p>
            <a:pPr algn="ctr"/>
            <a:r>
              <a:rPr lang="en-US" sz="3600" kern="10">
                <a:ln w="12700">
                  <a:solidFill>
                    <a:srgbClr val="FF0000"/>
                  </a:solidFill>
                  <a:round/>
                </a:ln>
                <a:gradFill rotWithShape="1">
                  <a:gsLst>
                    <a:gs pos="0">
                      <a:srgbClr val="A603AB"/>
                    </a:gs>
                    <a:gs pos="12000">
                      <a:srgbClr val="E81766"/>
                    </a:gs>
                    <a:gs pos="27000">
                      <a:srgbClr val="EE3F17"/>
                    </a:gs>
                    <a:gs pos="48000">
                      <a:srgbClr val="FFFF00"/>
                    </a:gs>
                    <a:gs pos="64999">
                      <a:srgbClr val="1A8D48"/>
                    </a:gs>
                    <a:gs pos="78999">
                      <a:srgbClr val="0819FB"/>
                    </a:gs>
                    <a:gs pos="100000">
                      <a:srgbClr val="A603AB"/>
                    </a:gs>
                  </a:gsLst>
                  <a:lin ang="0" scaled="1"/>
                </a:gradFill>
                <a:effectLst>
                  <a:outerShdw dist="35921" dir="2700000" algn="ctr" rotWithShape="0">
                    <a:srgbClr val="C0C0C0">
                      <a:alpha val="50000"/>
                    </a:srgbClr>
                  </a:outerShdw>
                </a:effectLst>
                <a:latin typeface=".VnAristote" panose="020B7200000000000000" pitchFamily="34" charset="0"/>
              </a:rPr>
              <a:t>NhiÖt liÖt chµo mõng quý thÇy c« gi¸o</a:t>
            </a:r>
          </a:p>
        </p:txBody>
      </p:sp>
      <p:sp>
        <p:nvSpPr>
          <p:cNvPr id="37894" name="WordArt 6"/>
          <p:cNvSpPr>
            <a:spLocks noChangeArrowheads="1" noChangeShapeType="1" noTextEdit="1"/>
          </p:cNvSpPr>
          <p:nvPr/>
        </p:nvSpPr>
        <p:spPr bwMode="auto">
          <a:xfrm>
            <a:off x="3276600" y="3048000"/>
            <a:ext cx="6172200" cy="8572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VỀ DỰ GIỜ SINH HOẠT CHUYÊN MÔN</a:t>
            </a:r>
          </a:p>
        </p:txBody>
      </p:sp>
      <p:sp>
        <p:nvSpPr>
          <p:cNvPr id="6" name="WordArt 7"/>
          <p:cNvSpPr>
            <a:spLocks noChangeArrowheads="1" noChangeShapeType="1" noTextEdit="1"/>
          </p:cNvSpPr>
          <p:nvPr/>
        </p:nvSpPr>
        <p:spPr bwMode="auto">
          <a:xfrm>
            <a:off x="3185160" y="4114800"/>
            <a:ext cx="5638800" cy="1447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LỚP : 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3600" kern="10" dirty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: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Khoa</a:t>
            </a:r>
            <a:r>
              <a:rPr lang="en-US" sz="3600" kern="10" dirty="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kern="10" dirty="0" err="1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560" name="Rectangle 9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88900" cmpd="tri">
            <a:solidFill>
              <a:srgbClr val="0000FF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en-US" altLang="en-US" sz="2400">
              <a:solidFill>
                <a:srgbClr val="0000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23561" name="Rectangle 36"/>
          <p:cNvSpPr>
            <a:spLocks noChangeArrowheads="1"/>
          </p:cNvSpPr>
          <p:nvPr/>
        </p:nvSpPr>
        <p:spPr bwMode="auto">
          <a:xfrm>
            <a:off x="0" y="0"/>
            <a:ext cx="12192000" cy="6858000"/>
          </a:xfrm>
          <a:prstGeom prst="rect">
            <a:avLst/>
          </a:prstGeom>
          <a:noFill/>
          <a:ln w="57150">
            <a:pattFill prst="sphere">
              <a:fgClr>
                <a:srgbClr val="0000FF"/>
              </a:fgClr>
              <a:bgClr>
                <a:srgbClr val="FF0000"/>
              </a:bgClr>
            </a:patt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>
                <a:solidFill>
                  <a:srgbClr val="404040"/>
                </a:solidFill>
                <a:latin typeface="Trebuchet MS" panose="020B060302020202020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600">
                <a:solidFill>
                  <a:srgbClr val="404040"/>
                </a:solidFill>
                <a:latin typeface="Trebuchet MS" panose="020B060302020202020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400">
                <a:solidFill>
                  <a:srgbClr val="404040"/>
                </a:solidFill>
                <a:latin typeface="Trebuchet MS" panose="020B060302020202020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5pPr>
            <a:lvl6pPr marL="25146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6pPr>
            <a:lvl7pPr marL="29718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7pPr>
            <a:lvl8pPr marL="34290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8pPr>
            <a:lvl9pPr marL="3886200" indent="-228600" fontAlgn="base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SzPct val="80000"/>
              <a:buFont typeface="Wingdings 3" panose="05040102010807070707" charset="2"/>
              <a:buChar char=""/>
              <a:defRPr sz="1200">
                <a:solidFill>
                  <a:srgbClr val="404040"/>
                </a:solidFill>
                <a:latin typeface="Trebuchet MS" panose="020B060302020202020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endParaRPr lang="vi-VN" altLang="en-US" sz="14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23562" name="Picture 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" y="-316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3" name="Picture 2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06201" y="4"/>
            <a:ext cx="682625" cy="2481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17961" dir="2700000" algn="ctr" rotWithShape="0">
                    <a:srgbClr val="2F4D71"/>
                  </a:outerShdw>
                </a:effectLst>
              </a14:hiddenEffects>
            </a:ext>
          </a:extLst>
        </p:spPr>
      </p:pic>
      <p:pic>
        <p:nvPicPr>
          <p:cNvPr id="23564" name="Picture 3" descr="WhitecornerFlower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6" y="5632452"/>
            <a:ext cx="1219200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5" name="Picture 4" descr="WhitecornerFlower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20400" y="5480052"/>
            <a:ext cx="13716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30386487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1000"/>
                                        <p:tgtEl>
                                          <p:spTgt spid="378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1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1000"/>
                                        <p:tgtEl>
                                          <p:spTgt spid="378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1"/>
                            </p:stCondLst>
                            <p:childTnLst>
                              <p:par>
                                <p:cTn id="16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7893" grpId="0" animBg="1"/>
      <p:bldP spid="37894" grpId="0" animBg="1"/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701" y="411878"/>
            <a:ext cx="7240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13: Sự sinh sản của thực vật có hoa (tiết 1)</a:t>
            </a:r>
            <a:endParaRPr lang="en-US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2887" y="0"/>
            <a:ext cx="164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 học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02283" y="2089370"/>
            <a:ext cx="9977745" cy="297493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6661" y="1081630"/>
            <a:ext cx="9888991" cy="86120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246931" y="5373580"/>
            <a:ext cx="589558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Hoa đơn tính chỉ có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hoặc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nhụy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vi-VN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46931" y="6052191"/>
            <a:ext cx="82862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* Hoa lưỡng tính 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 nhị và nhụy trên cùng một hoa</a:t>
            </a:r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r>
              <a:rPr lang="vi-VN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689891" y="1497314"/>
            <a:ext cx="2311851" cy="523220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 đơn tính</a:t>
            </a:r>
            <a:r>
              <a:rPr lang="vi-VN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6477" y="3940377"/>
            <a:ext cx="2605200" cy="523220"/>
          </a:xfrm>
          <a:prstGeom prst="rect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 lưỡng tính</a:t>
            </a:r>
            <a:r>
              <a:rPr lang="vi-VN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847165" y="2891118"/>
            <a:ext cx="1237129" cy="1049259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5194725" y="1780091"/>
            <a:ext cx="1475537" cy="137996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7355541" y="2020534"/>
            <a:ext cx="763292" cy="1139525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48107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0" grpId="0" animBg="1"/>
      <p:bldP spid="11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1495307"/>
            <a:ext cx="4401693" cy="564538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75361"/>
            <a:ext cx="9634072" cy="7444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6228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701" y="411878"/>
            <a:ext cx="7240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13: Sự sinh sản của thực vật có hoa (tiết 1)</a:t>
            </a:r>
            <a:endParaRPr lang="en-US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2887" y="0"/>
            <a:ext cx="164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 học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5671" y="1061225"/>
            <a:ext cx="8383905" cy="46577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970" y="1801108"/>
            <a:ext cx="5368834" cy="3708899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00556" y="961942"/>
            <a:ext cx="1166099" cy="356308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545919" y="4209201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 hoa.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45919" y="1940460"/>
            <a:ext cx="1087814" cy="2256241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93942" y="1966193"/>
            <a:ext cx="948353" cy="2452923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8517401" y="4419116"/>
            <a:ext cx="1853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Nhụy hoa.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525866" y="1798600"/>
            <a:ext cx="1653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 phấn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57510" y="2991112"/>
            <a:ext cx="1334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 nhị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10308727" y="1748170"/>
            <a:ext cx="1694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 nhụy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10360257" y="3802227"/>
            <a:ext cx="1003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Noãn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0308727" y="3171984"/>
            <a:ext cx="1899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Bầu nhụy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10084433" y="2467892"/>
            <a:ext cx="1899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Vòi nhụy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7" name="Straight Arrow Connector 26"/>
          <p:cNvCxnSpPr/>
          <p:nvPr/>
        </p:nvCxnSpPr>
        <p:spPr>
          <a:xfrm flipH="1">
            <a:off x="1831419" y="2095749"/>
            <a:ext cx="72894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 flipV="1">
            <a:off x="1645920" y="3192655"/>
            <a:ext cx="686432" cy="3931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9518243" y="3417268"/>
            <a:ext cx="817549" cy="2956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H="1">
            <a:off x="9444097" y="2009780"/>
            <a:ext cx="728943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 flipH="1">
            <a:off x="9268118" y="4048316"/>
            <a:ext cx="1040610" cy="0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/>
        </p:nvCxnSpPr>
        <p:spPr>
          <a:xfrm flipH="1">
            <a:off x="9280805" y="2711631"/>
            <a:ext cx="817549" cy="2956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804243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6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9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4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2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5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7" grpId="0"/>
      <p:bldP spid="18" grpId="0"/>
      <p:bldP spid="19" grpId="0"/>
      <p:bldP spid="20" grpId="0"/>
      <p:bldP spid="21" grpId="0"/>
      <p:bldP spid="22" grpId="0"/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1495307"/>
            <a:ext cx="4401693" cy="564538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070" y="955675"/>
            <a:ext cx="7004050" cy="232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89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701" y="411878"/>
            <a:ext cx="7240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13: Sự sinh sản của thực vật có hoa (tiết 1)</a:t>
            </a:r>
            <a:endParaRPr lang="en-US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2887" y="0"/>
            <a:ext cx="164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 học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53143" y="1422267"/>
            <a:ext cx="11060838" cy="454587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3715771" y="2919598"/>
            <a:ext cx="1653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Bao phấn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875269" y="3393527"/>
            <a:ext cx="13340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Chỉ nhị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91410" y="2370252"/>
            <a:ext cx="169469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Đầu nhụy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7336856" y="4598337"/>
            <a:ext cx="100380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Noãn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7169071" y="4048991"/>
            <a:ext cx="1899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Bầu nhụy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6991410" y="3181208"/>
            <a:ext cx="18995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Vòi nhụy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589475" y="3279007"/>
            <a:ext cx="157286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 hoa.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9746359" y="3557734"/>
            <a:ext cx="18533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Nhụy hoa.</a:t>
            </a:r>
            <a:r>
              <a:rPr lang="vi-VN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663659" y="4254128"/>
            <a:ext cx="167385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Cánh hoa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1916056" y="4598337"/>
            <a:ext cx="13724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70C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Đài hoa</a:t>
            </a:r>
            <a:endParaRPr lang="en-US" sz="2800" b="1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0406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701" y="411878"/>
            <a:ext cx="72407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13: Sự sinh sản của thực vật có hoa (tiết 1)</a:t>
            </a:r>
            <a:endParaRPr lang="en-US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2887" y="0"/>
            <a:ext cx="164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 học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216303" y="944991"/>
            <a:ext cx="1021305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Q</a:t>
            </a:r>
            <a:r>
              <a:rPr 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uan </a:t>
            </a:r>
            <a:r>
              <a:rPr lang="vi-VN" sz="2400" b="1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sát </a:t>
            </a:r>
            <a:r>
              <a:rPr lang="vi-VN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 </a:t>
            </a:r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 cho biết các bộ phận của hoa; hoa đơn tính, hoa lưỡng tính: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1673" y="3996731"/>
            <a:ext cx="10367682" cy="251591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5023" y="1570367"/>
            <a:ext cx="2887708" cy="226787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29600" y="1570366"/>
            <a:ext cx="3026149" cy="23615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80114" y="1570366"/>
            <a:ext cx="3487784" cy="2267871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2057989" y="5476528"/>
            <a:ext cx="1586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 mướp</a:t>
            </a:r>
            <a:endParaRPr lang="en-U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2057990" y="5064268"/>
            <a:ext cx="195230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 dâm bụt</a:t>
            </a:r>
            <a:endParaRPr lang="en-U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2057990" y="5970303"/>
            <a:ext cx="158654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 ly</a:t>
            </a:r>
            <a:endParaRPr lang="en-U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/>
              <p:cNvSpPr txBox="1"/>
              <p:nvPr/>
            </p:nvSpPr>
            <p:spPr>
              <a:xfrm>
                <a:off x="5636623" y="2932611"/>
                <a:ext cx="205184" cy="297646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√</m:t>
                      </m:r>
                    </m:oMath>
                  </m:oMathPara>
                </a14:m>
                <a:endParaRPr lang="en-US"/>
              </a:p>
            </p:txBody>
          </p:sp>
        </mc:Choice>
        <mc:Fallback xmlns="">
          <p:sp>
            <p:nvSpPr>
              <p:cNvPr id="14" name="TextBox 1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36623" y="2932611"/>
                <a:ext cx="205184" cy="297646"/>
              </a:xfrm>
              <a:prstGeom prst="rect">
                <a:avLst/>
              </a:prstGeom>
              <a:blipFill>
                <a:blip r:embed="rId6"/>
                <a:stretch>
                  <a:fillRect l="-45455" t="-12245" r="-45455" b="-2244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Rectangle 18"/>
          <p:cNvSpPr/>
          <p:nvPr/>
        </p:nvSpPr>
        <p:spPr>
          <a:xfrm>
            <a:off x="8146879" y="5935097"/>
            <a:ext cx="2373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 lưỡng tính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118833" y="4982571"/>
            <a:ext cx="2373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 lưỡng tính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118833" y="5461328"/>
            <a:ext cx="23736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 đơn tinh</a:t>
            </a:r>
            <a:endParaRPr lang="en-US" sz="24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588600" y="5916881"/>
            <a:ext cx="3103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nhị và nhụy trên một hoa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4616016" y="5015816"/>
            <a:ext cx="31038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nhị và nhụy trên một hoa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565639" y="5521038"/>
            <a:ext cx="327105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 nhị hoặc nhụy trên một hoa</a:t>
            </a:r>
            <a:endParaRPr lang="en-US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0055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11" grpId="0"/>
      <p:bldP spid="12" grpId="0"/>
      <p:bldP spid="13" grpId="0"/>
      <p:bldP spid="19" grpId="0"/>
      <p:bldP spid="20" grpId="0"/>
      <p:bldP spid="21" grpId="0"/>
      <p:bldP spid="22" grpId="0"/>
      <p:bldP spid="23" grpId="0"/>
      <p:bldP spid="2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701" y="411878"/>
            <a:ext cx="61484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13: Sự sinh sản của thực vật có hoa</a:t>
            </a:r>
            <a:endParaRPr lang="en-US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2887" y="0"/>
            <a:ext cx="164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 học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0472" y="1346977"/>
            <a:ext cx="7734300" cy="69083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3577" y="2582064"/>
            <a:ext cx="8467725" cy="8667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53577" y="3869871"/>
            <a:ext cx="8553450" cy="16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9120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THANH TÂM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73" cy="6858000"/>
          </a:xfrm>
          <a:prstGeom prst="rect">
            <a:avLst/>
          </a:prstGeom>
        </p:spPr>
      </p:pic>
      <p:pic>
        <p:nvPicPr>
          <p:cNvPr id="6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214945">
            <a:off x="1465390" y="-56997"/>
            <a:ext cx="1388222" cy="2804488"/>
          </a:xfrm>
          <a:prstGeom prst="rect">
            <a:avLst/>
          </a:prstGeom>
        </p:spPr>
      </p:pic>
      <p:pic>
        <p:nvPicPr>
          <p:cNvPr id="5" name="Picture 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9157539" y="1524000"/>
            <a:ext cx="2842397" cy="5109928"/>
          </a:xfrm>
          <a:prstGeom prst="rect">
            <a:avLst/>
          </a:prstGeom>
        </p:spPr>
      </p:pic>
      <p:pic>
        <p:nvPicPr>
          <p:cNvPr id="8" name="THANH TÂM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20356963">
            <a:off x="891226" y="4335897"/>
            <a:ext cx="1061066" cy="2143567"/>
          </a:xfrm>
          <a:prstGeom prst="rect">
            <a:avLst/>
          </a:prstGeom>
        </p:spPr>
      </p:pic>
      <p:pic>
        <p:nvPicPr>
          <p:cNvPr id="9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432217">
            <a:off x="4088381" y="5115286"/>
            <a:ext cx="731902" cy="147858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rot="19896913">
            <a:off x="7703791" y="4658086"/>
            <a:ext cx="731902" cy="147858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340" y="2197916"/>
            <a:ext cx="9378662" cy="23584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32650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0548" y="903426"/>
            <a:ext cx="768486" cy="6324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42634" y="1135847"/>
            <a:ext cx="5019675" cy="4000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4563" y="1741733"/>
            <a:ext cx="2190750" cy="4381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4158" y="2527747"/>
            <a:ext cx="11096625" cy="9525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4879" y="3725616"/>
            <a:ext cx="11049000" cy="9525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1783" y="4836419"/>
            <a:ext cx="11125200" cy="971550"/>
          </a:xfrm>
          <a:prstGeom prst="rect">
            <a:avLst/>
          </a:prstGeom>
        </p:spPr>
      </p:pic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4636393" y="343686"/>
            <a:ext cx="3322751" cy="4237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2703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819" y="918732"/>
            <a:ext cx="5019675" cy="400050"/>
          </a:xfrm>
          <a:prstGeom prst="rect">
            <a:avLst/>
          </a:prstGeom>
        </p:spPr>
      </p:pic>
      <p:sp>
        <p:nvSpPr>
          <p:cNvPr id="11" name="WordArt 7"/>
          <p:cNvSpPr>
            <a:spLocks noChangeArrowheads="1" noChangeShapeType="1" noTextEdit="1"/>
          </p:cNvSpPr>
          <p:nvPr/>
        </p:nvSpPr>
        <p:spPr bwMode="auto">
          <a:xfrm>
            <a:off x="4154767" y="325961"/>
            <a:ext cx="3322751" cy="4237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666" y="602496"/>
            <a:ext cx="768486" cy="6324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7410" y="1805464"/>
            <a:ext cx="2344876" cy="161925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43843" y="1868182"/>
            <a:ext cx="2733675" cy="153915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8925" y="1951054"/>
            <a:ext cx="2633367" cy="145256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78038" y="4438650"/>
            <a:ext cx="2344876" cy="16383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3843" y="4438651"/>
            <a:ext cx="2733675" cy="16383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97756" y="4467225"/>
            <a:ext cx="2352675" cy="1609725"/>
          </a:xfrm>
          <a:prstGeom prst="rect">
            <a:avLst/>
          </a:prstGeom>
        </p:spPr>
      </p:pic>
      <p:sp>
        <p:nvSpPr>
          <p:cNvPr id="24" name="Rectangle 23"/>
          <p:cNvSpPr/>
          <p:nvPr/>
        </p:nvSpPr>
        <p:spPr>
          <a:xfrm>
            <a:off x="1427367" y="3437777"/>
            <a:ext cx="204233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 sen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983962" y="3424714"/>
            <a:ext cx="2253436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8457408" y="3437777"/>
            <a:ext cx="2716400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 hướng dương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817026" y="6116139"/>
            <a:ext cx="2634366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 mướp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1404164" y="6103076"/>
            <a:ext cx="2262842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 đu đủ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8651544" y="6101767"/>
            <a:ext cx="2253436" cy="5486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32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bưởi</a:t>
            </a:r>
            <a:endParaRPr lang="en-US" sz="24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136494" y="2005288"/>
            <a:ext cx="768486" cy="63247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5354" y="4715698"/>
            <a:ext cx="768486" cy="6324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05607" y="4586354"/>
            <a:ext cx="768486" cy="632471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43152" y="4420769"/>
            <a:ext cx="768486" cy="632471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27412" y="1960351"/>
            <a:ext cx="768486" cy="632471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53213" y="1990732"/>
            <a:ext cx="768486" cy="632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678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3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4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5" fill="hold">
                      <p:stCondLst>
                        <p:cond delay="0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89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90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1" fill="hold">
                      <p:stCondLst>
                        <p:cond delay="0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82819" y="918732"/>
            <a:ext cx="5019675" cy="400050"/>
          </a:xfrm>
          <a:prstGeom prst="rect">
            <a:avLst/>
          </a:prstGeom>
        </p:spPr>
      </p:pic>
      <p:sp>
        <p:nvSpPr>
          <p:cNvPr id="5" name="WordArt 7"/>
          <p:cNvSpPr>
            <a:spLocks noChangeArrowheads="1" noChangeShapeType="1" noTextEdit="1"/>
          </p:cNvSpPr>
          <p:nvPr/>
        </p:nvSpPr>
        <p:spPr bwMode="auto">
          <a:xfrm>
            <a:off x="4154767" y="325961"/>
            <a:ext cx="3322751" cy="42375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smtClean="0">
                <a:ln w="22225">
                  <a:solidFill>
                    <a:srgbClr val="008000"/>
                  </a:solidFill>
                  <a:round/>
                </a:ln>
                <a:solidFill>
                  <a:srgbClr val="00B05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3600" kern="10" dirty="0">
              <a:ln w="22225">
                <a:solidFill>
                  <a:srgbClr val="008000"/>
                </a:solidFill>
                <a:round/>
              </a:ln>
              <a:solidFill>
                <a:srgbClr val="00B05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2666" y="602496"/>
            <a:ext cx="768486" cy="63247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46995" y="1595165"/>
            <a:ext cx="6543675" cy="34340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9191" y="1595164"/>
            <a:ext cx="3971925" cy="21717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940" y="3766864"/>
            <a:ext cx="2514213" cy="2665755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6570618" y="5029201"/>
            <a:ext cx="431074" cy="43257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4728754" y="5461773"/>
            <a:ext cx="6479177" cy="97084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 tạo quả, hạt; hoa trang trí, làm đẹp cảnh quan;…</a:t>
            </a:r>
            <a:endParaRPr lang="en-US" sz="36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53255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90307" y="1495307"/>
            <a:ext cx="4401693" cy="5645385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3354" y="0"/>
            <a:ext cx="7361853" cy="609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651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6740" y="3959382"/>
            <a:ext cx="1058696" cy="9892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9064" y="4057536"/>
            <a:ext cx="1838325" cy="89112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01017" y="4057535"/>
            <a:ext cx="533400" cy="8911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51823" y="3088625"/>
            <a:ext cx="1401903" cy="193781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3292" y="2375379"/>
            <a:ext cx="1735208" cy="257327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83674" y="2256091"/>
            <a:ext cx="1200262" cy="112577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09755" y="137378"/>
            <a:ext cx="1556019" cy="600945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321928" y="137378"/>
            <a:ext cx="4419600" cy="64823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24765" y="994700"/>
            <a:ext cx="4133850" cy="35242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175220" y="893108"/>
            <a:ext cx="495300" cy="508287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819416" y="1363959"/>
            <a:ext cx="65120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1. Cơ quan sinh sản của thực vật có hoa. 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75435" y="1972761"/>
            <a:ext cx="4972050" cy="283330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134479" y="2783376"/>
            <a:ext cx="848041" cy="398105"/>
            <a:chOff x="2730138" y="5368835"/>
            <a:chExt cx="644042" cy="398105"/>
          </a:xfrm>
        </p:grpSpPr>
        <p:cxnSp>
          <p:nvCxnSpPr>
            <p:cNvPr id="16" name="Straight Arrow Connector 15"/>
            <p:cNvCxnSpPr/>
            <p:nvPr/>
          </p:nvCxnSpPr>
          <p:spPr>
            <a:xfrm flipH="1">
              <a:off x="2730138" y="5368835"/>
              <a:ext cx="591790" cy="143692"/>
            </a:xfrm>
            <a:prstGeom prst="straightConnector1">
              <a:avLst/>
            </a:prstGeom>
            <a:ln w="381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 flipH="1">
              <a:off x="2800162" y="5394648"/>
              <a:ext cx="570456" cy="234817"/>
            </a:xfrm>
            <a:prstGeom prst="straightConnector1">
              <a:avLst/>
            </a:prstGeom>
            <a:ln w="381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Arrow Connector 22"/>
            <p:cNvCxnSpPr/>
            <p:nvPr/>
          </p:nvCxnSpPr>
          <p:spPr>
            <a:xfrm flipH="1">
              <a:off x="2852414" y="5467366"/>
              <a:ext cx="521766" cy="299574"/>
            </a:xfrm>
            <a:prstGeom prst="straightConnector1">
              <a:avLst/>
            </a:prstGeom>
            <a:ln w="38100">
              <a:prstDash val="dash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Down Arrow 29"/>
          <p:cNvSpPr/>
          <p:nvPr/>
        </p:nvSpPr>
        <p:spPr>
          <a:xfrm rot="16200000">
            <a:off x="7648709" y="4114863"/>
            <a:ext cx="348592" cy="9334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Down Arrow 30"/>
          <p:cNvSpPr/>
          <p:nvPr/>
        </p:nvSpPr>
        <p:spPr>
          <a:xfrm rot="16200000">
            <a:off x="9417923" y="4115603"/>
            <a:ext cx="348592" cy="870467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Down Arrow 35"/>
          <p:cNvSpPr/>
          <p:nvPr/>
        </p:nvSpPr>
        <p:spPr>
          <a:xfrm>
            <a:off x="3383854" y="3334040"/>
            <a:ext cx="348592" cy="473212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Down Arrow 36"/>
          <p:cNvSpPr/>
          <p:nvPr/>
        </p:nvSpPr>
        <p:spPr>
          <a:xfrm rot="16200000">
            <a:off x="4473565" y="4204336"/>
            <a:ext cx="348592" cy="781399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0765" y="5069719"/>
            <a:ext cx="6327999" cy="40038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53685" y="5795790"/>
            <a:ext cx="7205637" cy="501626"/>
          </a:xfrm>
          <a:prstGeom prst="rect">
            <a:avLst/>
          </a:prstGeom>
        </p:spPr>
      </p:pic>
      <p:sp>
        <p:nvSpPr>
          <p:cNvPr id="40" name="Rectangle 39"/>
          <p:cNvSpPr/>
          <p:nvPr/>
        </p:nvSpPr>
        <p:spPr>
          <a:xfrm>
            <a:off x="2639003" y="5385633"/>
            <a:ext cx="571534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-5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</a:t>
            </a:r>
            <a:r>
              <a:rPr lang="en-US" sz="2400" b="1" spc="-5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là cơ quan sinh sản của cây cà chua. </a:t>
            </a:r>
            <a:endParaRPr lang="en-U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" name="Rectangle 40"/>
          <p:cNvSpPr/>
          <p:nvPr/>
        </p:nvSpPr>
        <p:spPr>
          <a:xfrm>
            <a:off x="2558500" y="6155411"/>
            <a:ext cx="773564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spc="-5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 </a:t>
            </a:r>
            <a:r>
              <a:rPr lang="en-US" sz="2400" b="1" spc="-5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Hạt </a:t>
            </a:r>
            <a:r>
              <a:rPr lang="en-US" sz="2400" b="1" spc="-5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(nằm trong quả) hình thành nên cây cà chua con. </a:t>
            </a:r>
            <a:endParaRPr lang="en-U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945957" y="2281430"/>
            <a:ext cx="1200262" cy="1125777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991690" y="3991737"/>
            <a:ext cx="1219200" cy="923925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118833" y="985617"/>
            <a:ext cx="1246659" cy="35242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mtClean="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(Tiết 1)</a:t>
            </a:r>
            <a:endParaRPr lang="en-US" sz="24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7619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1000"/>
                            </p:stCondLst>
                            <p:childTnLst>
                              <p:par>
                                <p:cTn id="52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4000"/>
                            </p:stCondLst>
                            <p:childTnLst>
                              <p:par>
                                <p:cTn id="64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6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6000"/>
                            </p:stCondLst>
                            <p:childTnLst>
                              <p:par>
                                <p:cTn id="6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6500"/>
                            </p:stCondLst>
                            <p:childTnLst>
                              <p:par>
                                <p:cTn id="72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8500"/>
                            </p:stCondLst>
                            <p:childTnLst>
                              <p:par>
                                <p:cTn id="76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8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5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10" presetClass="entr" presetSubtype="0" repeatCount="3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1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22" presetClass="entr" presetSubtype="4" repeatCount="5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30" grpId="0" animBg="1"/>
      <p:bldP spid="31" grpId="0" animBg="1"/>
      <p:bldP spid="36" grpId="0" animBg="1"/>
      <p:bldP spid="37" grpId="0" animBg="1"/>
      <p:bldP spid="40" grpId="0"/>
      <p:bldP spid="41" grpId="0"/>
      <p:bldP spid="1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8118833" y="0"/>
            <a:ext cx="331052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i="1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Thứ</a:t>
            </a: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…</a:t>
            </a:r>
            <a:r>
              <a:rPr lang="en-US" i="1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ngày</a:t>
            </a: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</a:t>
            </a:r>
            <a:r>
              <a:rPr lang="en-US" i="1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tháng</a:t>
            </a: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….</a:t>
            </a:r>
            <a:r>
              <a:rPr lang="en-US" i="1" dirty="0" err="1" smtClean="0">
                <a:solidFill>
                  <a:srgbClr val="231F2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năm</a:t>
            </a:r>
            <a:r>
              <a:rPr lang="en-US" i="1" dirty="0" smtClean="0">
                <a:solidFill>
                  <a:srgbClr val="231F2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2024</a:t>
            </a:r>
            <a:endParaRPr lang="en-US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2657701" y="411878"/>
            <a:ext cx="732989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13: Sự sinh sản của thực vật có hoa (Tiết 1)</a:t>
            </a:r>
            <a:endParaRPr lang="en-US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2887" y="0"/>
            <a:ext cx="164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 học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5675" y="1346976"/>
            <a:ext cx="4477086" cy="368212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675" y="5192265"/>
            <a:ext cx="4247212" cy="9810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6029" y="1554706"/>
            <a:ext cx="5972175" cy="1676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49428" y="3933721"/>
            <a:ext cx="4905375" cy="1095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095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657701" y="411878"/>
            <a:ext cx="735291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13: Sự sinh sản của thực vật có hoa (Tiết 1)</a:t>
            </a:r>
            <a:endParaRPr lang="en-US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792887" y="0"/>
            <a:ext cx="164628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5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 học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0206" y="977644"/>
            <a:ext cx="4883508" cy="3863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0206" y="1565749"/>
            <a:ext cx="7107508" cy="319196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1105909" y="5126759"/>
            <a:ext cx="95991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Có phải tất cả các hoa đều có các bộ phận giống nhau không?</a:t>
            </a:r>
            <a:endParaRPr lang="en-US" sz="2800" b="1">
              <a:solidFill>
                <a:srgbClr val="00B0F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105909" y="5757410"/>
            <a:ext cx="873027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mtClean="0">
                <a:solidFill>
                  <a:srgbClr val="00B0F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Chúng ta cùng tìm hiểu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hoa đơn tính và hoa lưỡng tính.</a:t>
            </a:r>
            <a:endParaRPr lang="en-US" sz="2800" b="1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8833" y="1463040"/>
            <a:ext cx="3624676" cy="3294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597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2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543</TotalTime>
  <Words>378</Words>
  <Application>Microsoft Office PowerPoint</Application>
  <PresentationFormat>Widescreen</PresentationFormat>
  <Paragraphs>68</Paragraphs>
  <Slides>16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4" baseType="lpstr">
      <vt:lpstr>.VnAristote</vt:lpstr>
      <vt:lpstr>Arial</vt:lpstr>
      <vt:lpstr>Calibri</vt:lpstr>
      <vt:lpstr>Calibri Light</vt:lpstr>
      <vt:lpstr>Cambria Math</vt:lpstr>
      <vt:lpstr>Tahoma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minhkhanh.t93@gmail.com</cp:lastModifiedBy>
  <cp:revision>78</cp:revision>
  <dcterms:created xsi:type="dcterms:W3CDTF">2024-11-25T22:23:46Z</dcterms:created>
  <dcterms:modified xsi:type="dcterms:W3CDTF">2025-12-15T03:51:06Z</dcterms:modified>
</cp:coreProperties>
</file>