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67" r:id="rId2"/>
    <p:sldId id="328" r:id="rId3"/>
    <p:sldId id="329" r:id="rId4"/>
    <p:sldId id="330" r:id="rId5"/>
    <p:sldId id="368" r:id="rId6"/>
    <p:sldId id="332" r:id="rId7"/>
    <p:sldId id="333" r:id="rId8"/>
    <p:sldId id="369" r:id="rId9"/>
    <p:sldId id="335" r:id="rId10"/>
    <p:sldId id="30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F54A8-0DB6-46D1-AFC7-2626F31BF6DA}" type="datetimeFigureOut">
              <a:rPr lang="en-US" smtClean="0"/>
              <a:t>25/12/2025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DD486-4AE8-4AA7-BA67-FB0725532F02}" type="slidenum">
              <a:rPr lang="en-US" smtClean="0"/>
              <a:t>‹#›</a:t>
            </a:fld>
            <a:endParaRPr lang="en-US"/>
          </a:p>
        </p:txBody>
      </p:sp>
    </p:spTree>
    <p:extLst>
      <p:ext uri="{BB962C8B-B14F-4D97-AF65-F5344CB8AC3E}">
        <p14:creationId xmlns:p14="http://schemas.microsoft.com/office/powerpoint/2010/main" val="13154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7FE43-6FD1-4EE0-A973-8ECB49C6E1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022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62467" name="备注占位符 2"/>
          <p:cNvSpPr>
            <a:spLocks noGrp="1" noChangeArrowheads="1"/>
          </p:cNvSpPr>
          <p:nvPr>
            <p:ph type="body" idx="4294967295"/>
          </p:nvPr>
        </p:nvSpPr>
        <p:spPr/>
        <p:txBody>
          <a:bodyPr/>
          <a:lstStyle/>
          <a:p>
            <a:pPr eaLnBrk="1" hangingPunct="1"/>
            <a:endParaRPr lang="zh-CN" altLang="en-US"/>
          </a:p>
        </p:txBody>
      </p:sp>
      <p:sp>
        <p:nvSpPr>
          <p:cNvPr id="624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DD4AD72A-7863-4AF9-A2BE-F05AB4A85AB4}" type="slidenum">
              <a:rPr kumimoji="0" lang="zh-CN"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2</a:t>
            </a:fld>
            <a:endParaRPr kumimoji="0" lang="zh-CN" altLang="en-US"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428622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idx="4294967295"/>
          </p:nvPr>
        </p:nvSpPr>
        <p:spPr bwMode="auto">
          <a:ln>
            <a:solidFill>
              <a:srgbClr val="000000"/>
            </a:solidFill>
            <a:miter lim="800000"/>
            <a:headEnd/>
            <a:tailEnd/>
          </a:ln>
        </p:spPr>
      </p:sp>
      <p:sp>
        <p:nvSpPr>
          <p:cNvPr id="62467" name="备注占位符 2"/>
          <p:cNvSpPr>
            <a:spLocks noGrp="1" noChangeArrowheads="1"/>
          </p:cNvSpPr>
          <p:nvPr>
            <p:ph type="body"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624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fld id="{DD4AD72A-7863-4AF9-A2BE-F05AB4A85AB4}" type="slidenum">
              <a:rPr kumimoji="0" lang="zh-CN"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t>10</a:t>
            </a:fld>
            <a:endParaRPr kumimoji="0" lang="zh-CN" altLang="en-US" sz="12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375797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0DFD-37B0-4430-9054-F4E9A00E49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0F658-8157-4240-A95E-2A1487D2E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2FF353-68B1-420E-A268-8EB07FB411A2}"/>
              </a:ext>
            </a:extLst>
          </p:cNvPr>
          <p:cNvSpPr>
            <a:spLocks noGrp="1"/>
          </p:cNvSpPr>
          <p:nvPr>
            <p:ph type="dt" sz="half" idx="10"/>
          </p:nvPr>
        </p:nvSpPr>
        <p:spPr/>
        <p:txBody>
          <a:bodyPr/>
          <a:lstStyle/>
          <a:p>
            <a:fld id="{6201C7BB-CC4A-4649-A0EE-4F74A7608B1B}" type="datetimeFigureOut">
              <a:rPr lang="en-US" smtClean="0"/>
              <a:t>25/12/2025</a:t>
            </a:fld>
            <a:endParaRPr lang="en-US"/>
          </a:p>
        </p:txBody>
      </p:sp>
      <p:sp>
        <p:nvSpPr>
          <p:cNvPr id="5" name="Footer Placeholder 4">
            <a:extLst>
              <a:ext uri="{FF2B5EF4-FFF2-40B4-BE49-F238E27FC236}">
                <a16:creationId xmlns:a16="http://schemas.microsoft.com/office/drawing/2014/main" id="{71C6730F-6B72-4F45-A4A1-6CDBF915F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02AA8-FD79-4225-A7A2-2AD718A69EB7}"/>
              </a:ext>
            </a:extLst>
          </p:cNvPr>
          <p:cNvSpPr>
            <a:spLocks noGrp="1"/>
          </p:cNvSpPr>
          <p:nvPr>
            <p:ph type="sldNum" sz="quarter" idx="12"/>
          </p:nvPr>
        </p:nvSpPr>
        <p:spPr/>
        <p:txBody>
          <a:bodyPr/>
          <a:lstStyle/>
          <a:p>
            <a:fld id="{F8AB4476-6627-478C-87A8-5B422C8DD808}" type="slidenum">
              <a:rPr lang="en-US" smtClean="0"/>
              <a:t>‹#›</a:t>
            </a:fld>
            <a:endParaRPr lang="en-US"/>
          </a:p>
        </p:txBody>
      </p:sp>
    </p:spTree>
    <p:extLst>
      <p:ext uri="{BB962C8B-B14F-4D97-AF65-F5344CB8AC3E}">
        <p14:creationId xmlns:p14="http://schemas.microsoft.com/office/powerpoint/2010/main" val="230740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2DB9-8AAF-47DE-BDD7-2F528B0F7E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C3F905-FDAA-4684-9381-5A06804DE7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2090-81D1-43FE-BFB7-53695BCFBE6A}"/>
              </a:ext>
            </a:extLst>
          </p:cNvPr>
          <p:cNvSpPr>
            <a:spLocks noGrp="1"/>
          </p:cNvSpPr>
          <p:nvPr>
            <p:ph type="dt" sz="half" idx="10"/>
          </p:nvPr>
        </p:nvSpPr>
        <p:spPr/>
        <p:txBody>
          <a:bodyPr/>
          <a:lstStyle/>
          <a:p>
            <a:fld id="{6201C7BB-CC4A-4649-A0EE-4F74A7608B1B}" type="datetimeFigureOut">
              <a:rPr lang="en-US" smtClean="0"/>
              <a:t>25/12/2025</a:t>
            </a:fld>
            <a:endParaRPr lang="en-US"/>
          </a:p>
        </p:txBody>
      </p:sp>
      <p:sp>
        <p:nvSpPr>
          <p:cNvPr id="5" name="Footer Placeholder 4">
            <a:extLst>
              <a:ext uri="{FF2B5EF4-FFF2-40B4-BE49-F238E27FC236}">
                <a16:creationId xmlns:a16="http://schemas.microsoft.com/office/drawing/2014/main" id="{D797B69A-02A9-48F4-BD90-FE1114EECD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B4A15-370A-4DA7-B9A0-8CE7A72FDDE4}"/>
              </a:ext>
            </a:extLst>
          </p:cNvPr>
          <p:cNvSpPr>
            <a:spLocks noGrp="1"/>
          </p:cNvSpPr>
          <p:nvPr>
            <p:ph type="sldNum" sz="quarter" idx="12"/>
          </p:nvPr>
        </p:nvSpPr>
        <p:spPr/>
        <p:txBody>
          <a:bodyPr/>
          <a:lstStyle/>
          <a:p>
            <a:fld id="{F8AB4476-6627-478C-87A8-5B422C8DD808}" type="slidenum">
              <a:rPr lang="en-US" smtClean="0"/>
              <a:t>‹#›</a:t>
            </a:fld>
            <a:endParaRPr lang="en-US"/>
          </a:p>
        </p:txBody>
      </p:sp>
    </p:spTree>
    <p:extLst>
      <p:ext uri="{BB962C8B-B14F-4D97-AF65-F5344CB8AC3E}">
        <p14:creationId xmlns:p14="http://schemas.microsoft.com/office/powerpoint/2010/main" val="11159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858B89-AB75-45BA-AC8E-F79EA6AAFD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CE142E-6B70-47A7-AFC0-D480783B89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7779F-C239-460E-B92C-9EAD41D0A4B5}"/>
              </a:ext>
            </a:extLst>
          </p:cNvPr>
          <p:cNvSpPr>
            <a:spLocks noGrp="1"/>
          </p:cNvSpPr>
          <p:nvPr>
            <p:ph type="dt" sz="half" idx="10"/>
          </p:nvPr>
        </p:nvSpPr>
        <p:spPr/>
        <p:txBody>
          <a:bodyPr/>
          <a:lstStyle/>
          <a:p>
            <a:fld id="{6201C7BB-CC4A-4649-A0EE-4F74A7608B1B}" type="datetimeFigureOut">
              <a:rPr lang="en-US" smtClean="0"/>
              <a:t>25/12/2025</a:t>
            </a:fld>
            <a:endParaRPr lang="en-US"/>
          </a:p>
        </p:txBody>
      </p:sp>
      <p:sp>
        <p:nvSpPr>
          <p:cNvPr id="5" name="Footer Placeholder 4">
            <a:extLst>
              <a:ext uri="{FF2B5EF4-FFF2-40B4-BE49-F238E27FC236}">
                <a16:creationId xmlns:a16="http://schemas.microsoft.com/office/drawing/2014/main" id="{9DA1CD3A-1537-4600-8C43-3FE74C72F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644E9-F77A-4A94-8345-0CF3BD7B1608}"/>
              </a:ext>
            </a:extLst>
          </p:cNvPr>
          <p:cNvSpPr>
            <a:spLocks noGrp="1"/>
          </p:cNvSpPr>
          <p:nvPr>
            <p:ph type="sldNum" sz="quarter" idx="12"/>
          </p:nvPr>
        </p:nvSpPr>
        <p:spPr/>
        <p:txBody>
          <a:bodyPr/>
          <a:lstStyle/>
          <a:p>
            <a:fld id="{F8AB4476-6627-478C-87A8-5B422C8DD808}" type="slidenum">
              <a:rPr lang="en-US" smtClean="0"/>
              <a:t>‹#›</a:t>
            </a:fld>
            <a:endParaRPr lang="en-US"/>
          </a:p>
        </p:txBody>
      </p:sp>
    </p:spTree>
    <p:extLst>
      <p:ext uri="{BB962C8B-B14F-4D97-AF65-F5344CB8AC3E}">
        <p14:creationId xmlns:p14="http://schemas.microsoft.com/office/powerpoint/2010/main" val="338403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CCAE5-ED9D-4028-9E92-83FCE0E97A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10FFC3-CBB3-4BF7-AF9C-9308F61D15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DC303-6694-4A1F-8C0E-EAA222D0587F}"/>
              </a:ext>
            </a:extLst>
          </p:cNvPr>
          <p:cNvSpPr>
            <a:spLocks noGrp="1"/>
          </p:cNvSpPr>
          <p:nvPr>
            <p:ph type="dt" sz="half" idx="10"/>
          </p:nvPr>
        </p:nvSpPr>
        <p:spPr/>
        <p:txBody>
          <a:bodyPr/>
          <a:lstStyle/>
          <a:p>
            <a:fld id="{6201C7BB-CC4A-4649-A0EE-4F74A7608B1B}" type="datetimeFigureOut">
              <a:rPr lang="en-US" smtClean="0"/>
              <a:t>25/12/2025</a:t>
            </a:fld>
            <a:endParaRPr lang="en-US"/>
          </a:p>
        </p:txBody>
      </p:sp>
      <p:sp>
        <p:nvSpPr>
          <p:cNvPr id="5" name="Footer Placeholder 4">
            <a:extLst>
              <a:ext uri="{FF2B5EF4-FFF2-40B4-BE49-F238E27FC236}">
                <a16:creationId xmlns:a16="http://schemas.microsoft.com/office/drawing/2014/main" id="{A2D710C1-592B-49C4-BD97-F7E668C37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AF8A8-277E-49E5-B39E-036430B14425}"/>
              </a:ext>
            </a:extLst>
          </p:cNvPr>
          <p:cNvSpPr>
            <a:spLocks noGrp="1"/>
          </p:cNvSpPr>
          <p:nvPr>
            <p:ph type="sldNum" sz="quarter" idx="12"/>
          </p:nvPr>
        </p:nvSpPr>
        <p:spPr/>
        <p:txBody>
          <a:bodyPr/>
          <a:lstStyle/>
          <a:p>
            <a:fld id="{F8AB4476-6627-478C-87A8-5B422C8DD808}" type="slidenum">
              <a:rPr lang="en-US" smtClean="0"/>
              <a:t>‹#›</a:t>
            </a:fld>
            <a:endParaRPr lang="en-US"/>
          </a:p>
        </p:txBody>
      </p:sp>
    </p:spTree>
    <p:extLst>
      <p:ext uri="{BB962C8B-B14F-4D97-AF65-F5344CB8AC3E}">
        <p14:creationId xmlns:p14="http://schemas.microsoft.com/office/powerpoint/2010/main" val="427719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F9345-D934-4B2B-95EA-83D5A36D6A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DAA791-AD08-4ED0-A3F4-42A3060087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0A8E1D-2610-44EB-9CA7-3DFF55AE7160}"/>
              </a:ext>
            </a:extLst>
          </p:cNvPr>
          <p:cNvSpPr>
            <a:spLocks noGrp="1"/>
          </p:cNvSpPr>
          <p:nvPr>
            <p:ph type="dt" sz="half" idx="10"/>
          </p:nvPr>
        </p:nvSpPr>
        <p:spPr/>
        <p:txBody>
          <a:bodyPr/>
          <a:lstStyle/>
          <a:p>
            <a:fld id="{6201C7BB-CC4A-4649-A0EE-4F74A7608B1B}" type="datetimeFigureOut">
              <a:rPr lang="en-US" smtClean="0"/>
              <a:t>25/12/2025</a:t>
            </a:fld>
            <a:endParaRPr lang="en-US"/>
          </a:p>
        </p:txBody>
      </p:sp>
      <p:sp>
        <p:nvSpPr>
          <p:cNvPr id="5" name="Footer Placeholder 4">
            <a:extLst>
              <a:ext uri="{FF2B5EF4-FFF2-40B4-BE49-F238E27FC236}">
                <a16:creationId xmlns:a16="http://schemas.microsoft.com/office/drawing/2014/main" id="{B6AA544D-5664-4627-8FA3-5ADE9910B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B87FC-CEAA-47BB-9914-3D8923DE2FEC}"/>
              </a:ext>
            </a:extLst>
          </p:cNvPr>
          <p:cNvSpPr>
            <a:spLocks noGrp="1"/>
          </p:cNvSpPr>
          <p:nvPr>
            <p:ph type="sldNum" sz="quarter" idx="12"/>
          </p:nvPr>
        </p:nvSpPr>
        <p:spPr/>
        <p:txBody>
          <a:bodyPr/>
          <a:lstStyle/>
          <a:p>
            <a:fld id="{F8AB4476-6627-478C-87A8-5B422C8DD808}" type="slidenum">
              <a:rPr lang="en-US" smtClean="0"/>
              <a:t>‹#›</a:t>
            </a:fld>
            <a:endParaRPr lang="en-US"/>
          </a:p>
        </p:txBody>
      </p:sp>
    </p:spTree>
    <p:extLst>
      <p:ext uri="{BB962C8B-B14F-4D97-AF65-F5344CB8AC3E}">
        <p14:creationId xmlns:p14="http://schemas.microsoft.com/office/powerpoint/2010/main" val="59344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7E31-5AC0-4990-A359-DB5EC7910D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8FE459-F7B1-4FEA-9086-25B0B2741B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B5C38F-927A-4DA3-B139-E6C2A96A81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30DA5B-2390-4173-9748-E6BBE67C382A}"/>
              </a:ext>
            </a:extLst>
          </p:cNvPr>
          <p:cNvSpPr>
            <a:spLocks noGrp="1"/>
          </p:cNvSpPr>
          <p:nvPr>
            <p:ph type="dt" sz="half" idx="10"/>
          </p:nvPr>
        </p:nvSpPr>
        <p:spPr/>
        <p:txBody>
          <a:bodyPr/>
          <a:lstStyle/>
          <a:p>
            <a:fld id="{6201C7BB-CC4A-4649-A0EE-4F74A7608B1B}" type="datetimeFigureOut">
              <a:rPr lang="en-US" smtClean="0"/>
              <a:t>25/12/2025</a:t>
            </a:fld>
            <a:endParaRPr lang="en-US"/>
          </a:p>
        </p:txBody>
      </p:sp>
      <p:sp>
        <p:nvSpPr>
          <p:cNvPr id="6" name="Footer Placeholder 5">
            <a:extLst>
              <a:ext uri="{FF2B5EF4-FFF2-40B4-BE49-F238E27FC236}">
                <a16:creationId xmlns:a16="http://schemas.microsoft.com/office/drawing/2014/main" id="{DA6ADB20-683B-4B07-833F-9C03ED7E0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A4104-99A2-478C-BB35-65F413A01BEF}"/>
              </a:ext>
            </a:extLst>
          </p:cNvPr>
          <p:cNvSpPr>
            <a:spLocks noGrp="1"/>
          </p:cNvSpPr>
          <p:nvPr>
            <p:ph type="sldNum" sz="quarter" idx="12"/>
          </p:nvPr>
        </p:nvSpPr>
        <p:spPr/>
        <p:txBody>
          <a:bodyPr/>
          <a:lstStyle/>
          <a:p>
            <a:fld id="{F8AB4476-6627-478C-87A8-5B422C8DD808}" type="slidenum">
              <a:rPr lang="en-US" smtClean="0"/>
              <a:t>‹#›</a:t>
            </a:fld>
            <a:endParaRPr lang="en-US"/>
          </a:p>
        </p:txBody>
      </p:sp>
    </p:spTree>
    <p:extLst>
      <p:ext uri="{BB962C8B-B14F-4D97-AF65-F5344CB8AC3E}">
        <p14:creationId xmlns:p14="http://schemas.microsoft.com/office/powerpoint/2010/main" val="390412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0CC1-A12A-4121-95BB-5C4B7BA981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A0E217-826E-45B7-B16B-1BE74BF8EB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C2FFFD-823E-4380-A06D-1D9A0226A2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832B73-62CC-43D4-9AFA-1D43E59AED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4851F4-3945-46E6-A7F2-0A97E60E26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338CF0-A18B-43FF-BEF6-74AB4FB1723A}"/>
              </a:ext>
            </a:extLst>
          </p:cNvPr>
          <p:cNvSpPr>
            <a:spLocks noGrp="1"/>
          </p:cNvSpPr>
          <p:nvPr>
            <p:ph type="dt" sz="half" idx="10"/>
          </p:nvPr>
        </p:nvSpPr>
        <p:spPr/>
        <p:txBody>
          <a:bodyPr/>
          <a:lstStyle/>
          <a:p>
            <a:fld id="{6201C7BB-CC4A-4649-A0EE-4F74A7608B1B}" type="datetimeFigureOut">
              <a:rPr lang="en-US" smtClean="0"/>
              <a:t>25/12/2025</a:t>
            </a:fld>
            <a:endParaRPr lang="en-US"/>
          </a:p>
        </p:txBody>
      </p:sp>
      <p:sp>
        <p:nvSpPr>
          <p:cNvPr id="8" name="Footer Placeholder 7">
            <a:extLst>
              <a:ext uri="{FF2B5EF4-FFF2-40B4-BE49-F238E27FC236}">
                <a16:creationId xmlns:a16="http://schemas.microsoft.com/office/drawing/2014/main" id="{7EC8C2FE-6035-4D2A-B294-68A2E158BD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63BCD0-1E00-4034-98FA-4129519EE4A2}"/>
              </a:ext>
            </a:extLst>
          </p:cNvPr>
          <p:cNvSpPr>
            <a:spLocks noGrp="1"/>
          </p:cNvSpPr>
          <p:nvPr>
            <p:ph type="sldNum" sz="quarter" idx="12"/>
          </p:nvPr>
        </p:nvSpPr>
        <p:spPr/>
        <p:txBody>
          <a:bodyPr/>
          <a:lstStyle/>
          <a:p>
            <a:fld id="{F8AB4476-6627-478C-87A8-5B422C8DD808}" type="slidenum">
              <a:rPr lang="en-US" smtClean="0"/>
              <a:t>‹#›</a:t>
            </a:fld>
            <a:endParaRPr lang="en-US"/>
          </a:p>
        </p:txBody>
      </p:sp>
    </p:spTree>
    <p:extLst>
      <p:ext uri="{BB962C8B-B14F-4D97-AF65-F5344CB8AC3E}">
        <p14:creationId xmlns:p14="http://schemas.microsoft.com/office/powerpoint/2010/main" val="420170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8371E-28F5-4F5D-8F13-356F2EED4B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FB317F-B49A-409C-A8A9-AC6273341EC5}"/>
              </a:ext>
            </a:extLst>
          </p:cNvPr>
          <p:cNvSpPr>
            <a:spLocks noGrp="1"/>
          </p:cNvSpPr>
          <p:nvPr>
            <p:ph type="dt" sz="half" idx="10"/>
          </p:nvPr>
        </p:nvSpPr>
        <p:spPr/>
        <p:txBody>
          <a:bodyPr/>
          <a:lstStyle/>
          <a:p>
            <a:fld id="{6201C7BB-CC4A-4649-A0EE-4F74A7608B1B}" type="datetimeFigureOut">
              <a:rPr lang="en-US" smtClean="0"/>
              <a:t>25/12/2025</a:t>
            </a:fld>
            <a:endParaRPr lang="en-US"/>
          </a:p>
        </p:txBody>
      </p:sp>
      <p:sp>
        <p:nvSpPr>
          <p:cNvPr id="4" name="Footer Placeholder 3">
            <a:extLst>
              <a:ext uri="{FF2B5EF4-FFF2-40B4-BE49-F238E27FC236}">
                <a16:creationId xmlns:a16="http://schemas.microsoft.com/office/drawing/2014/main" id="{84ABA931-AB18-4FFF-9CE0-8B7334BC4B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023756-938B-46B5-8CC7-3F378A6EA2B5}"/>
              </a:ext>
            </a:extLst>
          </p:cNvPr>
          <p:cNvSpPr>
            <a:spLocks noGrp="1"/>
          </p:cNvSpPr>
          <p:nvPr>
            <p:ph type="sldNum" sz="quarter" idx="12"/>
          </p:nvPr>
        </p:nvSpPr>
        <p:spPr/>
        <p:txBody>
          <a:bodyPr/>
          <a:lstStyle/>
          <a:p>
            <a:fld id="{F8AB4476-6627-478C-87A8-5B422C8DD808}" type="slidenum">
              <a:rPr lang="en-US" smtClean="0"/>
              <a:t>‹#›</a:t>
            </a:fld>
            <a:endParaRPr lang="en-US"/>
          </a:p>
        </p:txBody>
      </p:sp>
    </p:spTree>
    <p:extLst>
      <p:ext uri="{BB962C8B-B14F-4D97-AF65-F5344CB8AC3E}">
        <p14:creationId xmlns:p14="http://schemas.microsoft.com/office/powerpoint/2010/main" val="35624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8AE92-4B1A-4E2A-B6BE-BA47C2CAD5F1}"/>
              </a:ext>
            </a:extLst>
          </p:cNvPr>
          <p:cNvSpPr>
            <a:spLocks noGrp="1"/>
          </p:cNvSpPr>
          <p:nvPr>
            <p:ph type="dt" sz="half" idx="10"/>
          </p:nvPr>
        </p:nvSpPr>
        <p:spPr/>
        <p:txBody>
          <a:bodyPr/>
          <a:lstStyle/>
          <a:p>
            <a:fld id="{6201C7BB-CC4A-4649-A0EE-4F74A7608B1B}" type="datetimeFigureOut">
              <a:rPr lang="en-US" smtClean="0"/>
              <a:t>25/12/2025</a:t>
            </a:fld>
            <a:endParaRPr lang="en-US"/>
          </a:p>
        </p:txBody>
      </p:sp>
      <p:sp>
        <p:nvSpPr>
          <p:cNvPr id="3" name="Footer Placeholder 2">
            <a:extLst>
              <a:ext uri="{FF2B5EF4-FFF2-40B4-BE49-F238E27FC236}">
                <a16:creationId xmlns:a16="http://schemas.microsoft.com/office/drawing/2014/main" id="{3494A7EB-C7AE-4623-BA16-3FD18CCBA7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21A7FD-F252-484E-B179-5D9A15A0BD82}"/>
              </a:ext>
            </a:extLst>
          </p:cNvPr>
          <p:cNvSpPr>
            <a:spLocks noGrp="1"/>
          </p:cNvSpPr>
          <p:nvPr>
            <p:ph type="sldNum" sz="quarter" idx="12"/>
          </p:nvPr>
        </p:nvSpPr>
        <p:spPr/>
        <p:txBody>
          <a:bodyPr/>
          <a:lstStyle/>
          <a:p>
            <a:fld id="{F8AB4476-6627-478C-87A8-5B422C8DD808}" type="slidenum">
              <a:rPr lang="en-US" smtClean="0"/>
              <a:t>‹#›</a:t>
            </a:fld>
            <a:endParaRPr lang="en-US"/>
          </a:p>
        </p:txBody>
      </p:sp>
    </p:spTree>
    <p:extLst>
      <p:ext uri="{BB962C8B-B14F-4D97-AF65-F5344CB8AC3E}">
        <p14:creationId xmlns:p14="http://schemas.microsoft.com/office/powerpoint/2010/main" val="290166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245D-D0F1-49DE-97BE-8F8976EE70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F14DD7-8BBB-4923-8995-4BE87749E5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F23713-9C26-4CCC-982B-0DC4A7754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E10DF6-DA11-4229-A240-ED3A0A4816BA}"/>
              </a:ext>
            </a:extLst>
          </p:cNvPr>
          <p:cNvSpPr>
            <a:spLocks noGrp="1"/>
          </p:cNvSpPr>
          <p:nvPr>
            <p:ph type="dt" sz="half" idx="10"/>
          </p:nvPr>
        </p:nvSpPr>
        <p:spPr/>
        <p:txBody>
          <a:bodyPr/>
          <a:lstStyle/>
          <a:p>
            <a:fld id="{6201C7BB-CC4A-4649-A0EE-4F74A7608B1B}" type="datetimeFigureOut">
              <a:rPr lang="en-US" smtClean="0"/>
              <a:t>25/12/2025</a:t>
            </a:fld>
            <a:endParaRPr lang="en-US"/>
          </a:p>
        </p:txBody>
      </p:sp>
      <p:sp>
        <p:nvSpPr>
          <p:cNvPr id="6" name="Footer Placeholder 5">
            <a:extLst>
              <a:ext uri="{FF2B5EF4-FFF2-40B4-BE49-F238E27FC236}">
                <a16:creationId xmlns:a16="http://schemas.microsoft.com/office/drawing/2014/main" id="{C5320F5D-8024-492A-AB87-94BEC40DF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869AC-7B5A-4254-A447-0021E1AF81F2}"/>
              </a:ext>
            </a:extLst>
          </p:cNvPr>
          <p:cNvSpPr>
            <a:spLocks noGrp="1"/>
          </p:cNvSpPr>
          <p:nvPr>
            <p:ph type="sldNum" sz="quarter" idx="12"/>
          </p:nvPr>
        </p:nvSpPr>
        <p:spPr/>
        <p:txBody>
          <a:bodyPr/>
          <a:lstStyle/>
          <a:p>
            <a:fld id="{F8AB4476-6627-478C-87A8-5B422C8DD808}" type="slidenum">
              <a:rPr lang="en-US" smtClean="0"/>
              <a:t>‹#›</a:t>
            </a:fld>
            <a:endParaRPr lang="en-US"/>
          </a:p>
        </p:txBody>
      </p:sp>
    </p:spTree>
    <p:extLst>
      <p:ext uri="{BB962C8B-B14F-4D97-AF65-F5344CB8AC3E}">
        <p14:creationId xmlns:p14="http://schemas.microsoft.com/office/powerpoint/2010/main" val="39171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839D-B358-4752-81F0-9FF3F080A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DC7645-22D4-4CB7-AF89-CE05571DF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ABDA56-B329-479F-8CD7-2DDA727E0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8213B3-B293-48CD-B12D-91C484A5A4E4}"/>
              </a:ext>
            </a:extLst>
          </p:cNvPr>
          <p:cNvSpPr>
            <a:spLocks noGrp="1"/>
          </p:cNvSpPr>
          <p:nvPr>
            <p:ph type="dt" sz="half" idx="10"/>
          </p:nvPr>
        </p:nvSpPr>
        <p:spPr/>
        <p:txBody>
          <a:bodyPr/>
          <a:lstStyle/>
          <a:p>
            <a:fld id="{6201C7BB-CC4A-4649-A0EE-4F74A7608B1B}" type="datetimeFigureOut">
              <a:rPr lang="en-US" smtClean="0"/>
              <a:t>25/12/2025</a:t>
            </a:fld>
            <a:endParaRPr lang="en-US"/>
          </a:p>
        </p:txBody>
      </p:sp>
      <p:sp>
        <p:nvSpPr>
          <p:cNvPr id="6" name="Footer Placeholder 5">
            <a:extLst>
              <a:ext uri="{FF2B5EF4-FFF2-40B4-BE49-F238E27FC236}">
                <a16:creationId xmlns:a16="http://schemas.microsoft.com/office/drawing/2014/main" id="{4EFB8539-B449-43E6-A558-A69E32650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990497-4A77-4956-AE02-9BC77BC0FDC6}"/>
              </a:ext>
            </a:extLst>
          </p:cNvPr>
          <p:cNvSpPr>
            <a:spLocks noGrp="1"/>
          </p:cNvSpPr>
          <p:nvPr>
            <p:ph type="sldNum" sz="quarter" idx="12"/>
          </p:nvPr>
        </p:nvSpPr>
        <p:spPr/>
        <p:txBody>
          <a:bodyPr/>
          <a:lstStyle/>
          <a:p>
            <a:fld id="{F8AB4476-6627-478C-87A8-5B422C8DD808}" type="slidenum">
              <a:rPr lang="en-US" smtClean="0"/>
              <a:t>‹#›</a:t>
            </a:fld>
            <a:endParaRPr lang="en-US"/>
          </a:p>
        </p:txBody>
      </p:sp>
    </p:spTree>
    <p:extLst>
      <p:ext uri="{BB962C8B-B14F-4D97-AF65-F5344CB8AC3E}">
        <p14:creationId xmlns:p14="http://schemas.microsoft.com/office/powerpoint/2010/main" val="253135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0BEA21-5522-4F5B-BA82-EA25121F08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F6E977-A75A-4CA4-BADB-9C6D26D137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7D6C6-422C-4D9B-860B-3DBC410A6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1C7BB-CC4A-4649-A0EE-4F74A7608B1B}" type="datetimeFigureOut">
              <a:rPr lang="en-US" smtClean="0"/>
              <a:t>25/12/2025</a:t>
            </a:fld>
            <a:endParaRPr lang="en-US"/>
          </a:p>
        </p:txBody>
      </p:sp>
      <p:sp>
        <p:nvSpPr>
          <p:cNvPr id="5" name="Footer Placeholder 4">
            <a:extLst>
              <a:ext uri="{FF2B5EF4-FFF2-40B4-BE49-F238E27FC236}">
                <a16:creationId xmlns:a16="http://schemas.microsoft.com/office/drawing/2014/main" id="{CCE709B5-1F5D-4A00-B9BB-4A9DDE3513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9EC97F-2D41-4297-8A74-A8B044678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B4476-6627-478C-87A8-5B422C8DD808}" type="slidenum">
              <a:rPr lang="en-US" smtClean="0"/>
              <a:t>‹#›</a:t>
            </a:fld>
            <a:endParaRPr lang="en-US"/>
          </a:p>
        </p:txBody>
      </p:sp>
    </p:spTree>
    <p:extLst>
      <p:ext uri="{BB962C8B-B14F-4D97-AF65-F5344CB8AC3E}">
        <p14:creationId xmlns:p14="http://schemas.microsoft.com/office/powerpoint/2010/main" val="1607593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7"/>
            <a:ext cx="12192000" cy="685523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68" y="4211142"/>
            <a:ext cx="2129033" cy="264795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2981" y="1"/>
            <a:ext cx="1853031" cy="902133"/>
          </a:xfrm>
          <a:prstGeom prst="rect">
            <a:avLst/>
          </a:prstGeom>
        </p:spPr>
      </p:pic>
      <p:sp>
        <p:nvSpPr>
          <p:cNvPr id="12" name="Content Placeholder 2"/>
          <p:cNvSpPr txBox="1">
            <a:spLocks/>
          </p:cNvSpPr>
          <p:nvPr/>
        </p:nvSpPr>
        <p:spPr>
          <a:xfrm>
            <a:off x="304800" y="902134"/>
            <a:ext cx="11379200" cy="506122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smtClean="0">
                <a:solidFill>
                  <a:srgbClr val="C00000"/>
                </a:solidFill>
                <a:latin typeface="Times New Roman" panose="02020603050405020304" pitchFamily="18" charset="0"/>
                <a:cs typeface="Times New Roman" panose="02020603050405020304" pitchFamily="18" charset="0"/>
              </a:rPr>
              <a:t>GIẢI </a:t>
            </a:r>
            <a:r>
              <a:rPr lang="en-US" b="1" dirty="0">
                <a:solidFill>
                  <a:srgbClr val="C00000"/>
                </a:solidFill>
                <a:latin typeface="Times New Roman" panose="02020603050405020304" pitchFamily="18" charset="0"/>
                <a:cs typeface="Times New Roman" panose="02020603050405020304" pitchFamily="18" charset="0"/>
              </a:rPr>
              <a:t>VỞ BÀI TẬP MÔN KHOA HỌC LỚP 4</a:t>
            </a:r>
          </a:p>
          <a:p>
            <a:r>
              <a:rPr lang="en-US" b="1" dirty="0">
                <a:solidFill>
                  <a:srgbClr val="C00000"/>
                </a:solidFill>
                <a:latin typeface="Times New Roman" panose="02020603050405020304" pitchFamily="18" charset="0"/>
                <a:cs typeface="Times New Roman" panose="02020603050405020304" pitchFamily="18" charset="0"/>
              </a:rPr>
              <a:t>CUỐN SÁCH KNTH VỚI CS</a:t>
            </a:r>
          </a:p>
          <a:p>
            <a:endParaRPr lang="en-US" sz="2600"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18" name="图片 8" descr="1559c224c4d5100e6cd23e0b878086d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 y="3109595"/>
            <a:ext cx="3741420" cy="3741420"/>
          </a:xfrm>
          <a:prstGeom prst="rect">
            <a:avLst/>
          </a:prstGeom>
        </p:spPr>
      </p:pic>
      <p:pic>
        <p:nvPicPr>
          <p:cNvPr id="19" name="图片 12" descr="2e2443d50be4edde0f92218bf07fa4eb"/>
          <p:cNvPicPr>
            <a:picLocks noChangeAspect="1"/>
          </p:cNvPicPr>
          <p:nvPr/>
        </p:nvPicPr>
        <p:blipFill>
          <a:blip r:embed="rId7"/>
          <a:stretch>
            <a:fillRect/>
          </a:stretch>
        </p:blipFill>
        <p:spPr>
          <a:xfrm>
            <a:off x="1198633" y="-90650"/>
            <a:ext cx="1263015" cy="1191260"/>
          </a:xfrm>
          <a:prstGeom prst="rect">
            <a:avLst/>
          </a:prstGeom>
        </p:spPr>
      </p:pic>
      <p:pic>
        <p:nvPicPr>
          <p:cNvPr id="20" name="图片 7" descr="cf6a03843171e56c4b8f06e4c8cde87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01557" y="231775"/>
            <a:ext cx="1769745" cy="1663700"/>
          </a:xfrm>
          <a:prstGeom prst="rect">
            <a:avLst/>
          </a:prstGeom>
        </p:spPr>
      </p:pic>
      <p:pic>
        <p:nvPicPr>
          <p:cNvPr id="21" name="图片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29644" y="3848100"/>
            <a:ext cx="3062357" cy="2660766"/>
          </a:xfrm>
          <a:prstGeom prst="rect">
            <a:avLst/>
          </a:prstGeom>
        </p:spPr>
      </p:pic>
      <p:pic>
        <p:nvPicPr>
          <p:cNvPr id="22" name="图片 2">
            <a:extLst>
              <a:ext uri="{FF2B5EF4-FFF2-40B4-BE49-F238E27FC236}">
                <a16:creationId xmlns:a16="http://schemas.microsoft.com/office/drawing/2014/main" id="{46C6F2F0-99D1-47C3-959F-ECAC63A90D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21110" y="-58994"/>
            <a:ext cx="5380724" cy="740900"/>
          </a:xfrm>
          <a:prstGeom prst="rect">
            <a:avLst/>
          </a:prstGeom>
        </p:spPr>
      </p:pic>
      <p:pic>
        <p:nvPicPr>
          <p:cNvPr id="23" name="图片 2">
            <a:extLst>
              <a:ext uri="{FF2B5EF4-FFF2-40B4-BE49-F238E27FC236}">
                <a16:creationId xmlns:a16="http://schemas.microsoft.com/office/drawing/2014/main" id="{46C6F2F0-99D1-47C3-959F-ECAC63A90D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40386" y="-58994"/>
            <a:ext cx="5380724" cy="740900"/>
          </a:xfrm>
          <a:prstGeom prst="rect">
            <a:avLst/>
          </a:prstGeom>
        </p:spPr>
      </p:pic>
    </p:spTree>
    <p:extLst>
      <p:ext uri="{BB962C8B-B14F-4D97-AF65-F5344CB8AC3E}">
        <p14:creationId xmlns:p14="http://schemas.microsoft.com/office/powerpoint/2010/main" val="96918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3789363"/>
            <a:ext cx="271462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4765675"/>
            <a:ext cx="1573213"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D688B61-461D-5EA2-1ABE-7F5ECB5F55D3}"/>
              </a:ext>
            </a:extLst>
          </p:cNvPr>
          <p:cNvPicPr>
            <a:picLocks noChangeAspect="1"/>
          </p:cNvPicPr>
          <p:nvPr/>
        </p:nvPicPr>
        <p:blipFill>
          <a:blip r:embed="rId5"/>
          <a:stretch>
            <a:fillRect/>
          </a:stretch>
        </p:blipFill>
        <p:spPr>
          <a:xfrm>
            <a:off x="2085632" y="1305584"/>
            <a:ext cx="9562333" cy="2870176"/>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4B775F-06B2-44B8-9317-59F438654FAB}"/>
              </a:ext>
            </a:extLst>
          </p:cNvPr>
          <p:cNvSpPr txBox="1"/>
          <p:nvPr/>
        </p:nvSpPr>
        <p:spPr>
          <a:xfrm>
            <a:off x="153563" y="-18584"/>
            <a:ext cx="11320985" cy="830997"/>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Môn</a:t>
            </a:r>
            <a:r>
              <a:rPr lang="en-US" sz="2400" b="1" dirty="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 KHOA HỌC</a:t>
            </a:r>
            <a:endParaRPr lang="en-US" sz="2400" b="1" dirty="0">
              <a:latin typeface="Times New Roman" panose="02020603050405020304" pitchFamily="18" charset="0"/>
              <a:cs typeface="Times New Roman" panose="02020603050405020304" pitchFamily="18" charset="0"/>
            </a:endParaRPr>
          </a:p>
          <a:p>
            <a:pPr algn="ctr"/>
            <a:r>
              <a:rPr lang="en-US" sz="2400" b="1" err="1">
                <a:latin typeface="Times New Roman" panose="02020603050405020304" pitchFamily="18" charset="0"/>
                <a:cs typeface="Times New Roman" panose="02020603050405020304" pitchFamily="18" charset="0"/>
              </a:rPr>
              <a:t>Bài</a:t>
            </a:r>
            <a:r>
              <a:rPr lang="en-US" sz="2400" b="1">
                <a:latin typeface="Times New Roman" panose="02020603050405020304" pitchFamily="18" charset="0"/>
                <a:cs typeface="Times New Roman" panose="02020603050405020304" pitchFamily="18" charset="0"/>
              </a:rPr>
              <a:t> 16:ĐỘNG VẬT CẦN GÌ ĐỂ SỐNG?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94F3514-98AD-4414-83CC-BE6992B80D91}"/>
              </a:ext>
            </a:extLst>
          </p:cNvPr>
          <p:cNvSpPr/>
          <p:nvPr/>
        </p:nvSpPr>
        <p:spPr>
          <a:xfrm>
            <a:off x="900545" y="921820"/>
            <a:ext cx="11097491" cy="2246769"/>
          </a:xfrm>
          <a:prstGeom prst="rect">
            <a:avLst/>
          </a:prstGeom>
        </p:spPr>
        <p:txBody>
          <a:bodyPr wrap="square">
            <a:spAutoFit/>
          </a:bodyPr>
          <a:lstStyle/>
          <a:p>
            <a:pPr algn="just"/>
            <a:r>
              <a:rPr lang="vi-VN" sz="2800" b="1">
                <a:solidFill>
                  <a:srgbClr val="000000"/>
                </a:solidFill>
                <a:latin typeface="Times New Roman" panose="02020603050405020304" pitchFamily="18" charset="0"/>
                <a:cs typeface="Times New Roman" panose="02020603050405020304" pitchFamily="18" charset="0"/>
              </a:rPr>
              <a:t>Câu 1 : </a:t>
            </a:r>
            <a:r>
              <a:rPr lang="vi-VN" sz="2800">
                <a:solidFill>
                  <a:srgbClr val="000000"/>
                </a:solidFill>
                <a:latin typeface="Times New Roman" panose="02020603050405020304" pitchFamily="18" charset="0"/>
                <a:cs typeface="Times New Roman" panose="02020603050405020304" pitchFamily="18" charset="0"/>
              </a:rPr>
              <a:t>Động vật cần lấy những gì từ môi trường để sống và phát triển?</a:t>
            </a:r>
          </a:p>
          <a:p>
            <a:pPr algn="just"/>
            <a:r>
              <a:rPr lang="vi-VN" sz="2800">
                <a:solidFill>
                  <a:srgbClr val="000000"/>
                </a:solidFill>
                <a:latin typeface="Times New Roman" panose="02020603050405020304" pitchFamily="18" charset="0"/>
                <a:cs typeface="Times New Roman" panose="02020603050405020304" pitchFamily="18" charset="0"/>
              </a:rPr>
              <a:t>A. Khí các-bô-níc, nước.</a:t>
            </a:r>
          </a:p>
          <a:p>
            <a:pPr algn="just"/>
            <a:r>
              <a:rPr lang="vi-VN" sz="2800">
                <a:solidFill>
                  <a:srgbClr val="000000"/>
                </a:solidFill>
                <a:latin typeface="Times New Roman" panose="02020603050405020304" pitchFamily="18" charset="0"/>
                <a:cs typeface="Times New Roman" panose="02020603050405020304" pitchFamily="18" charset="0"/>
              </a:rPr>
              <a:t>B. Khí ô-xi, nước, thức ăn.</a:t>
            </a:r>
          </a:p>
          <a:p>
            <a:pPr algn="just"/>
            <a:r>
              <a:rPr lang="vi-VN" sz="2800">
                <a:solidFill>
                  <a:srgbClr val="000000"/>
                </a:solidFill>
                <a:latin typeface="Times New Roman" panose="02020603050405020304" pitchFamily="18" charset="0"/>
                <a:cs typeface="Times New Roman" panose="02020603050405020304" pitchFamily="18" charset="0"/>
              </a:rPr>
              <a:t>C. Khí các-bô-níc, các chất khoáng, nước.</a:t>
            </a:r>
          </a:p>
          <a:p>
            <a:pPr algn="just"/>
            <a:r>
              <a:rPr lang="vi-VN" sz="2800">
                <a:solidFill>
                  <a:srgbClr val="000000"/>
                </a:solidFill>
                <a:latin typeface="Times New Roman" panose="02020603050405020304" pitchFamily="18" charset="0"/>
                <a:cs typeface="Times New Roman" panose="02020603050405020304" pitchFamily="18" charset="0"/>
              </a:rPr>
              <a:t>D. Khí ô-xi, nước, các chất khoáng.</a:t>
            </a:r>
            <a:endParaRPr lang="vi-VN" sz="2800" b="0" i="0">
              <a:solidFill>
                <a:srgbClr val="000000"/>
              </a:solidFill>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DE1AB49-7A7B-4667-9152-4C01D28E9E93}"/>
              </a:ext>
            </a:extLst>
          </p:cNvPr>
          <p:cNvSpPr/>
          <p:nvPr/>
        </p:nvSpPr>
        <p:spPr>
          <a:xfrm>
            <a:off x="4065636" y="5298421"/>
            <a:ext cx="4060727" cy="523220"/>
          </a:xfrm>
          <a:prstGeom prst="rect">
            <a:avLst/>
          </a:prstGeom>
        </p:spPr>
        <p:txBody>
          <a:bodyPr wrap="none">
            <a:spAutoFit/>
          </a:bodyPr>
          <a:lstStyle/>
          <a:p>
            <a:pPr algn="just"/>
            <a:r>
              <a:rPr lang="en-US" sz="2800">
                <a:solidFill>
                  <a:srgbClr val="000000"/>
                </a:solidFill>
                <a:latin typeface="Times New Roman" panose="02020603050405020304" pitchFamily="18" charset="0"/>
                <a:cs typeface="Times New Roman" panose="02020603050405020304" pitchFamily="18" charset="0"/>
              </a:rPr>
              <a:t>A</a:t>
            </a:r>
            <a:r>
              <a:rPr lang="vi-VN" sz="2800">
                <a:solidFill>
                  <a:srgbClr val="000000"/>
                </a:solidFill>
                <a:latin typeface="Times New Roman" panose="02020603050405020304" pitchFamily="18" charset="0"/>
                <a:cs typeface="Times New Roman" panose="02020603050405020304" pitchFamily="18" charset="0"/>
              </a:rPr>
              <a:t>. Khí ô-xi, nước, thức ăn.</a:t>
            </a:r>
          </a:p>
        </p:txBody>
      </p:sp>
    </p:spTree>
    <p:extLst>
      <p:ext uri="{BB962C8B-B14F-4D97-AF65-F5344CB8AC3E}">
        <p14:creationId xmlns:p14="http://schemas.microsoft.com/office/powerpoint/2010/main" val="23679793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4D21AD-2B2F-48B4-8F48-1BA938EA810B}"/>
              </a:ext>
            </a:extLst>
          </p:cNvPr>
          <p:cNvSpPr/>
          <p:nvPr/>
        </p:nvSpPr>
        <p:spPr>
          <a:xfrm>
            <a:off x="569844" y="253233"/>
            <a:ext cx="11171582" cy="2677656"/>
          </a:xfrm>
          <a:prstGeom prst="rect">
            <a:avLst/>
          </a:prstGeom>
        </p:spPr>
        <p:txBody>
          <a:bodyPr wrap="square">
            <a:spAutoFit/>
          </a:bodyPr>
          <a:lstStyle/>
          <a:p>
            <a:pPr algn="just"/>
            <a:r>
              <a:rPr lang="vi-VN" sz="2800" b="1">
                <a:solidFill>
                  <a:srgbClr val="000000"/>
                </a:solidFill>
                <a:latin typeface="+mj-lt"/>
              </a:rPr>
              <a:t>Câu 2 :</a:t>
            </a:r>
            <a:r>
              <a:rPr lang="vi-VN" sz="2800">
                <a:solidFill>
                  <a:srgbClr val="000000"/>
                </a:solidFill>
                <a:latin typeface="+mj-lt"/>
              </a:rPr>
              <a:t> Khi trời chuyển rét đậm, rét hại ở các tỉnh miền núi phía Bắc có hàng loạt trâu, bò chăn thả bị chết. Nguyên nhân chính là</a:t>
            </a:r>
          </a:p>
          <a:p>
            <a:pPr algn="just"/>
            <a:r>
              <a:rPr lang="vi-VN" sz="2800">
                <a:solidFill>
                  <a:srgbClr val="000000"/>
                </a:solidFill>
                <a:latin typeface="+mj-lt"/>
              </a:rPr>
              <a:t>A. thiếu thức ăn.</a:t>
            </a:r>
          </a:p>
          <a:p>
            <a:pPr algn="just"/>
            <a:r>
              <a:rPr lang="vi-VN" sz="2800">
                <a:solidFill>
                  <a:srgbClr val="000000"/>
                </a:solidFill>
                <a:latin typeface="+mj-lt"/>
              </a:rPr>
              <a:t>B. thiếu nước uống</a:t>
            </a:r>
          </a:p>
          <a:p>
            <a:pPr algn="just"/>
            <a:r>
              <a:rPr lang="vi-VN" sz="2800">
                <a:solidFill>
                  <a:srgbClr val="000000"/>
                </a:solidFill>
                <a:latin typeface="+mj-lt"/>
              </a:rPr>
              <a:t>C. nhiệt độ không thích hợp</a:t>
            </a:r>
          </a:p>
          <a:p>
            <a:pPr algn="just"/>
            <a:r>
              <a:rPr lang="vi-VN" sz="2800">
                <a:solidFill>
                  <a:srgbClr val="000000"/>
                </a:solidFill>
                <a:latin typeface="+mj-lt"/>
              </a:rPr>
              <a:t>D. thiếu không khí.</a:t>
            </a:r>
            <a:endParaRPr lang="vi-VN" sz="2800" b="0" i="0">
              <a:solidFill>
                <a:srgbClr val="000000"/>
              </a:solidFill>
              <a:effectLst/>
              <a:latin typeface="+mj-lt"/>
            </a:endParaRPr>
          </a:p>
        </p:txBody>
      </p:sp>
      <p:sp>
        <p:nvSpPr>
          <p:cNvPr id="3" name="Rectangle 2">
            <a:extLst>
              <a:ext uri="{FF2B5EF4-FFF2-40B4-BE49-F238E27FC236}">
                <a16:creationId xmlns:a16="http://schemas.microsoft.com/office/drawing/2014/main" id="{9ADB6F72-0E2F-465F-BE99-5BD4E2CA7B41}"/>
              </a:ext>
            </a:extLst>
          </p:cNvPr>
          <p:cNvSpPr/>
          <p:nvPr/>
        </p:nvSpPr>
        <p:spPr>
          <a:xfrm>
            <a:off x="4055540" y="4311134"/>
            <a:ext cx="4200189" cy="523220"/>
          </a:xfrm>
          <a:prstGeom prst="rect">
            <a:avLst/>
          </a:prstGeom>
        </p:spPr>
        <p:txBody>
          <a:bodyPr wrap="none">
            <a:spAutoFit/>
          </a:bodyPr>
          <a:lstStyle/>
          <a:p>
            <a:pPr algn="just"/>
            <a:r>
              <a:rPr lang="vi-VN" sz="2800">
                <a:solidFill>
                  <a:srgbClr val="000000"/>
                </a:solidFill>
                <a:latin typeface="+mj-lt"/>
              </a:rPr>
              <a:t>C. nhiệt độ không thích hợp</a:t>
            </a:r>
          </a:p>
        </p:txBody>
      </p:sp>
    </p:spTree>
    <p:extLst>
      <p:ext uri="{BB962C8B-B14F-4D97-AF65-F5344CB8AC3E}">
        <p14:creationId xmlns:p14="http://schemas.microsoft.com/office/powerpoint/2010/main" val="18055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99B4D0-5A5A-4118-A050-E29646BC79ED}"/>
              </a:ext>
            </a:extLst>
          </p:cNvPr>
          <p:cNvSpPr/>
          <p:nvPr/>
        </p:nvSpPr>
        <p:spPr>
          <a:xfrm>
            <a:off x="1510747" y="444741"/>
            <a:ext cx="9905397" cy="2246769"/>
          </a:xfrm>
          <a:prstGeom prst="rect">
            <a:avLst/>
          </a:prstGeom>
        </p:spPr>
        <p:txBody>
          <a:bodyPr wrap="square">
            <a:spAutoFit/>
          </a:bodyPr>
          <a:lstStyle/>
          <a:p>
            <a:pPr algn="just"/>
            <a:r>
              <a:rPr lang="en-US" sz="2800" b="1">
                <a:solidFill>
                  <a:srgbClr val="000000"/>
                </a:solidFill>
                <a:latin typeface="Times New Roman" panose="02020603050405020304" pitchFamily="18" charset="0"/>
                <a:cs typeface="Times New Roman" panose="02020603050405020304" pitchFamily="18" charset="0"/>
              </a:rPr>
              <a:t>Câu 3 :</a:t>
            </a:r>
            <a:r>
              <a:rPr lang="en-US" sz="2800">
                <a:solidFill>
                  <a:srgbClr val="000000"/>
                </a:solidFill>
                <a:latin typeface="Times New Roman" panose="02020603050405020304" pitchFamily="18" charset="0"/>
                <a:cs typeface="Times New Roman" panose="02020603050405020304" pitchFamily="18" charset="0"/>
              </a:rPr>
              <a:t> Con vật nào sau đây ăn thức ăn từ thực vật là chính?</a:t>
            </a:r>
          </a:p>
          <a:p>
            <a:pPr algn="just"/>
            <a:r>
              <a:rPr lang="en-US" sz="2800">
                <a:solidFill>
                  <a:srgbClr val="000000"/>
                </a:solidFill>
                <a:latin typeface="Times New Roman" panose="02020603050405020304" pitchFamily="18" charset="0"/>
                <a:cs typeface="Times New Roman" panose="02020603050405020304" pitchFamily="18" charset="0"/>
              </a:rPr>
              <a:t>A. Hổ.</a:t>
            </a:r>
          </a:p>
          <a:p>
            <a:pPr algn="just"/>
            <a:r>
              <a:rPr lang="en-US" sz="2800">
                <a:solidFill>
                  <a:srgbClr val="000000"/>
                </a:solidFill>
                <a:latin typeface="Times New Roman" panose="02020603050405020304" pitchFamily="18" charset="0"/>
                <a:cs typeface="Times New Roman" panose="02020603050405020304" pitchFamily="18" charset="0"/>
              </a:rPr>
              <a:t>B. Vịt.</a:t>
            </a:r>
          </a:p>
          <a:p>
            <a:pPr algn="just"/>
            <a:r>
              <a:rPr lang="en-US" sz="2800">
                <a:solidFill>
                  <a:srgbClr val="000000"/>
                </a:solidFill>
                <a:latin typeface="Times New Roman" panose="02020603050405020304" pitchFamily="18" charset="0"/>
                <a:cs typeface="Times New Roman" panose="02020603050405020304" pitchFamily="18" charset="0"/>
              </a:rPr>
              <a:t>C. Cá sấu.</a:t>
            </a:r>
          </a:p>
          <a:p>
            <a:pPr algn="just"/>
            <a:r>
              <a:rPr lang="en-US" sz="2800">
                <a:solidFill>
                  <a:srgbClr val="000000"/>
                </a:solidFill>
                <a:latin typeface="Times New Roman" panose="02020603050405020304" pitchFamily="18" charset="0"/>
                <a:cs typeface="Times New Roman" panose="02020603050405020304" pitchFamily="18" charset="0"/>
              </a:rPr>
              <a:t>D. Bò.</a:t>
            </a:r>
            <a:endParaRPr lang="en-US" sz="2800" b="0" i="0">
              <a:solidFill>
                <a:srgbClr val="000000"/>
              </a:solidFill>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981B79A-D138-44E3-A6CF-A81E313448B4}"/>
              </a:ext>
            </a:extLst>
          </p:cNvPr>
          <p:cNvSpPr/>
          <p:nvPr/>
        </p:nvSpPr>
        <p:spPr>
          <a:xfrm>
            <a:off x="4963959" y="4283425"/>
            <a:ext cx="1132041" cy="523220"/>
          </a:xfrm>
          <a:prstGeom prst="rect">
            <a:avLst/>
          </a:prstGeom>
        </p:spPr>
        <p:txBody>
          <a:bodyPr wrap="none">
            <a:spAutoFit/>
          </a:bodyPr>
          <a:lstStyle/>
          <a:p>
            <a:pPr algn="just"/>
            <a:r>
              <a:rPr lang="en-US" sz="2800">
                <a:solidFill>
                  <a:srgbClr val="000000"/>
                </a:solidFill>
                <a:latin typeface="Times New Roman" panose="02020603050405020304" pitchFamily="18" charset="0"/>
                <a:cs typeface="Times New Roman" panose="02020603050405020304" pitchFamily="18" charset="0"/>
              </a:rPr>
              <a:t>D. Bò.</a:t>
            </a:r>
          </a:p>
        </p:txBody>
      </p:sp>
    </p:spTree>
    <p:extLst>
      <p:ext uri="{BB962C8B-B14F-4D97-AF65-F5344CB8AC3E}">
        <p14:creationId xmlns:p14="http://schemas.microsoft.com/office/powerpoint/2010/main" val="42625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A807C-AF47-434D-BADE-25D635AF6ACE}"/>
              </a:ext>
            </a:extLst>
          </p:cNvPr>
          <p:cNvSpPr>
            <a:spLocks noChangeArrowheads="1"/>
          </p:cNvSpPr>
          <p:nvPr/>
        </p:nvSpPr>
        <p:spPr bwMode="auto">
          <a:xfrm>
            <a:off x="172830" y="0"/>
            <a:ext cx="118463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Câu 4</a:t>
            </a:r>
            <a:r>
              <a:rPr lang="en-US" altLang="en-US">
                <a:latin typeface="Times New Roman" panose="02020603050405020304" pitchFamily="18" charset="0"/>
                <a:cs typeface="Times New Roman" panose="02020603050405020304" pitchFamily="18" charset="0"/>
              </a:rPr>
              <a:t> </a:t>
            </a: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a) Nếu nuôi chuột trong các điều kiện ở hình trên trong hai tuần thì điều kiện nào chuột có thể sống và phát triển khoẻ mạnh? Điều kiện nào ảnh hưởng đến sự sống và phát triển của chuột? Giải thích.</a:t>
            </a:r>
            <a:endParaRPr kumimoji="0" lang="en-US" altLang="en-US"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6" name="Picture 2" descr="Vở bài tập Khoa học lớp 4 Kết nối tri thức Bài 16: Động vật cần gì để sống?">
            <a:extLst>
              <a:ext uri="{FF2B5EF4-FFF2-40B4-BE49-F238E27FC236}">
                <a16:creationId xmlns:a16="http://schemas.microsoft.com/office/drawing/2014/main" id="{3ECB75CB-E8BD-494D-9F58-D89B22F51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39" y="775012"/>
            <a:ext cx="3676431" cy="26539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66D92F7-693B-4125-A693-D38AC067FD74}"/>
              </a:ext>
            </a:extLst>
          </p:cNvPr>
          <p:cNvSpPr>
            <a:spLocks noChangeArrowheads="1"/>
          </p:cNvSpPr>
          <p:nvPr/>
        </p:nvSpPr>
        <p:spPr bwMode="auto">
          <a:xfrm>
            <a:off x="172828" y="3538089"/>
            <a:ext cx="118463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b) Nếu thay chuồng nuôi chuột trên bằng chuồng thuỷ tinh kín thì chuột còn sống và phát triển không? Giải thích.</a:t>
            </a: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0AA2834-39E8-42EC-AF91-0222477E6A17}"/>
              </a:ext>
            </a:extLst>
          </p:cNvPr>
          <p:cNvSpPr/>
          <p:nvPr/>
        </p:nvSpPr>
        <p:spPr>
          <a:xfrm>
            <a:off x="4348024" y="772177"/>
            <a:ext cx="7386776" cy="2677656"/>
          </a:xfrm>
          <a:prstGeom prst="rect">
            <a:avLst/>
          </a:prstGeom>
        </p:spPr>
        <p:txBody>
          <a:bodyPr wrap="square">
            <a:spAutoFit/>
          </a:bodyPr>
          <a:lstStyle/>
          <a:p>
            <a:pPr algn="just"/>
            <a:r>
              <a:rPr lang="vi-VN" sz="2400">
                <a:solidFill>
                  <a:srgbClr val="000000"/>
                </a:solidFill>
                <a:latin typeface="+mj-lt"/>
              </a:rPr>
              <a:t>- Điều kiện để chuột có thể sống và phát triển khỏe mạnh: có đủ không khí, nước và thức ăn.</a:t>
            </a:r>
          </a:p>
          <a:p>
            <a:pPr algn="just"/>
            <a:r>
              <a:rPr lang="vi-VN" sz="2400">
                <a:solidFill>
                  <a:srgbClr val="000000"/>
                </a:solidFill>
                <a:latin typeface="+mj-lt"/>
              </a:rPr>
              <a:t>- Điều kiện ảnh hưởng đến sự sống và phát triển của chuột: Thiếu nước, thiếu không khí hoặc thiếu thức ăn.</a:t>
            </a:r>
          </a:p>
          <a:p>
            <a:pPr algn="just"/>
            <a:r>
              <a:rPr lang="vi-VN" sz="2400">
                <a:solidFill>
                  <a:srgbClr val="000000"/>
                </a:solidFill>
                <a:latin typeface="+mj-lt"/>
              </a:rPr>
              <a:t>Vì khi có đủ không khí, nước và thức ăn thì mới đủ cung cấp nguồn năng lượng cho cơ thể giúp con chuột có thể phát triển khỏe mạnh.</a:t>
            </a:r>
          </a:p>
        </p:txBody>
      </p:sp>
      <p:sp>
        <p:nvSpPr>
          <p:cNvPr id="7" name="Rectangle 6">
            <a:extLst>
              <a:ext uri="{FF2B5EF4-FFF2-40B4-BE49-F238E27FC236}">
                <a16:creationId xmlns:a16="http://schemas.microsoft.com/office/drawing/2014/main" id="{C9E54C4A-2D58-408B-AFD2-653ECD0EE239}"/>
              </a:ext>
            </a:extLst>
          </p:cNvPr>
          <p:cNvSpPr>
            <a:spLocks noChangeArrowheads="1"/>
          </p:cNvSpPr>
          <p:nvPr/>
        </p:nvSpPr>
        <p:spPr bwMode="auto">
          <a:xfrm>
            <a:off x="172828" y="5017310"/>
            <a:ext cx="118463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 Bạn An cho rằng có thể nuôi chuột trong chuồng thuỷ tinh kín và đặt vào đó một cây xanh tốt. Theo em ý kiến của bạn An đúng hay sai? Giải thích.</a:t>
            </a:r>
            <a:endParaRPr kumimoji="0" lang="en-US" altLang="en-US" sz="323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3D90178-6978-4DBE-B398-A42D97A20506}"/>
              </a:ext>
            </a:extLst>
          </p:cNvPr>
          <p:cNvSpPr/>
          <p:nvPr/>
        </p:nvSpPr>
        <p:spPr>
          <a:xfrm>
            <a:off x="281363" y="4324812"/>
            <a:ext cx="11614715" cy="1107996"/>
          </a:xfrm>
          <a:prstGeom prst="rect">
            <a:avLst/>
          </a:prstGeom>
        </p:spPr>
        <p:txBody>
          <a:bodyPr wrap="square">
            <a:spAutoFit/>
          </a:bodyPr>
          <a:lstStyle/>
          <a:p>
            <a:pPr algn="just"/>
            <a:r>
              <a:rPr lang="vi-VN" sz="2400">
                <a:solidFill>
                  <a:srgbClr val="FF0000"/>
                </a:solidFill>
                <a:latin typeface="+mj-lt"/>
              </a:rPr>
              <a:t>Nếu thay chuồng nuôi chuột trên bằng chuồng thuỷ tinh kín thì chuột không thể sống và phát triển. Vì khi thay bằng chuồng thủy tinh kín con chuột sẽ không có ô-xi để duy trì sự sống.</a:t>
            </a:r>
            <a:r>
              <a:rPr lang="vi-VN">
                <a:latin typeface="+mj-lt"/>
              </a:rPr>
              <a:t/>
            </a:r>
            <a:br>
              <a:rPr lang="vi-VN">
                <a:latin typeface="+mj-lt"/>
              </a:rPr>
            </a:br>
            <a:endParaRPr lang="en-US">
              <a:latin typeface="+mj-lt"/>
            </a:endParaRPr>
          </a:p>
        </p:txBody>
      </p:sp>
      <p:sp>
        <p:nvSpPr>
          <p:cNvPr id="9" name="Rectangle 8">
            <a:extLst>
              <a:ext uri="{FF2B5EF4-FFF2-40B4-BE49-F238E27FC236}">
                <a16:creationId xmlns:a16="http://schemas.microsoft.com/office/drawing/2014/main" id="{8307BC15-5D89-4397-8332-E7D4FD4F7FB8}"/>
              </a:ext>
            </a:extLst>
          </p:cNvPr>
          <p:cNvSpPr/>
          <p:nvPr/>
        </p:nvSpPr>
        <p:spPr>
          <a:xfrm>
            <a:off x="288639" y="5848307"/>
            <a:ext cx="11614715" cy="1107996"/>
          </a:xfrm>
          <a:prstGeom prst="rect">
            <a:avLst/>
          </a:prstGeom>
        </p:spPr>
        <p:txBody>
          <a:bodyPr wrap="square">
            <a:spAutoFit/>
          </a:bodyPr>
          <a:lstStyle/>
          <a:p>
            <a:r>
              <a:rPr lang="vi-VN" sz="2400">
                <a:solidFill>
                  <a:srgbClr val="FF0000"/>
                </a:solidFill>
                <a:latin typeface="+mj-lt"/>
              </a:rPr>
              <a:t>Theo em ý kiến của bạn An là sai. Vì khi vào buổi tối cây sẽ lấy đi khí ô-xi và thải ra khí các-bô-nic lúc ấy sẽ khiến con chuột không thể hô hấp và chết.</a:t>
            </a:r>
            <a:r>
              <a:rPr lang="vi-VN">
                <a:latin typeface="+mj-lt"/>
              </a:rPr>
              <a:t/>
            </a:r>
            <a:br>
              <a:rPr lang="vi-VN">
                <a:latin typeface="+mj-lt"/>
              </a:rPr>
            </a:br>
            <a:endParaRPr lang="en-US">
              <a:latin typeface="+mj-lt"/>
            </a:endParaRPr>
          </a:p>
        </p:txBody>
      </p:sp>
    </p:spTree>
    <p:extLst>
      <p:ext uri="{BB962C8B-B14F-4D97-AF65-F5344CB8AC3E}">
        <p14:creationId xmlns:p14="http://schemas.microsoft.com/office/powerpoint/2010/main" val="360000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ACB3E8-DD02-47EA-8CA4-786C43E25207}"/>
              </a:ext>
            </a:extLst>
          </p:cNvPr>
          <p:cNvSpPr/>
          <p:nvPr/>
        </p:nvSpPr>
        <p:spPr>
          <a:xfrm>
            <a:off x="505388" y="751344"/>
            <a:ext cx="11476383" cy="2677656"/>
          </a:xfrm>
          <a:prstGeom prst="rect">
            <a:avLst/>
          </a:prstGeom>
        </p:spPr>
        <p:txBody>
          <a:bodyPr wrap="square">
            <a:spAutoFit/>
          </a:bodyPr>
          <a:lstStyle/>
          <a:p>
            <a:r>
              <a:rPr lang="vi-VN" sz="2800" b="1">
                <a:solidFill>
                  <a:srgbClr val="000000"/>
                </a:solidFill>
                <a:latin typeface="Times New Roman" panose="02020603050405020304" pitchFamily="18" charset="0"/>
                <a:cs typeface="Times New Roman" panose="02020603050405020304" pitchFamily="18" charset="0"/>
              </a:rPr>
              <a:t>Câu 5 :</a:t>
            </a:r>
            <a:r>
              <a:rPr lang="vi-VN" sz="2800">
                <a:solidFill>
                  <a:srgbClr val="000000"/>
                </a:solidFill>
                <a:latin typeface="Times New Roman" panose="02020603050405020304" pitchFamily="18" charset="0"/>
                <a:cs typeface="Times New Roman" panose="02020603050405020304" pitchFamily="18" charset="0"/>
              </a:rPr>
              <a:t> Điền từ thích hợp vào chỗ (...) để hoàn thành các câu sau:</a:t>
            </a:r>
          </a:p>
          <a:p>
            <a:r>
              <a:rPr lang="vi-VN" sz="2800">
                <a:solidFill>
                  <a:srgbClr val="000000"/>
                </a:solidFill>
                <a:latin typeface="Times New Roman" panose="02020603050405020304" pitchFamily="18" charset="0"/>
                <a:cs typeface="Times New Roman" panose="02020603050405020304" pitchFamily="18" charset="0"/>
              </a:rPr>
              <a:t>– Trong quá trình sống, động vật cần thường xuyên thu nhận khí (1)............. và thải khí (2)……………</a:t>
            </a:r>
          </a:p>
          <a:p>
            <a:r>
              <a:rPr lang="vi-VN" sz="2800">
                <a:solidFill>
                  <a:srgbClr val="000000"/>
                </a:solidFill>
                <a:latin typeface="Times New Roman" panose="02020603050405020304" pitchFamily="18" charset="0"/>
                <a:cs typeface="Times New Roman" panose="02020603050405020304" pitchFamily="18" charset="0"/>
              </a:rPr>
              <a:t>– Động vật cần sử dụng thức ăn chủ yếu từ thực vật hoặc động vật khác để tổng hợp (3)…………. cho cơ thể.</a:t>
            </a:r>
            <a:r>
              <a:rPr lang="vi-VN" sz="2800">
                <a:latin typeface="Times New Roman" panose="02020603050405020304" pitchFamily="18" charset="0"/>
                <a:cs typeface="Times New Roman" panose="02020603050405020304" pitchFamily="18" charset="0"/>
              </a:rPr>
              <a:t/>
            </a:r>
            <a:br>
              <a:rPr lang="vi-VN" sz="2800">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0727AA2-59D9-4C87-BA79-60D7728CA50B}"/>
              </a:ext>
            </a:extLst>
          </p:cNvPr>
          <p:cNvSpPr/>
          <p:nvPr/>
        </p:nvSpPr>
        <p:spPr>
          <a:xfrm>
            <a:off x="10416207" y="1110918"/>
            <a:ext cx="1565564" cy="523220"/>
          </a:xfrm>
          <a:prstGeom prst="rect">
            <a:avLst/>
          </a:prstGeom>
        </p:spPr>
        <p:txBody>
          <a:bodyPr wrap="square">
            <a:spAutoFit/>
          </a:bodyPr>
          <a:lstStyle/>
          <a:p>
            <a:pPr algn="just"/>
            <a:r>
              <a:rPr lang="en-US" sz="2800">
                <a:solidFill>
                  <a:srgbClr val="FF0000"/>
                </a:solidFill>
                <a:latin typeface="Times New Roman" panose="02020603050405020304" pitchFamily="18" charset="0"/>
                <a:cs typeface="Times New Roman" panose="02020603050405020304" pitchFamily="18" charset="0"/>
              </a:rPr>
              <a:t>ô-xi</a:t>
            </a:r>
          </a:p>
        </p:txBody>
      </p:sp>
      <p:sp>
        <p:nvSpPr>
          <p:cNvPr id="4" name="Rectangle 3">
            <a:extLst>
              <a:ext uri="{FF2B5EF4-FFF2-40B4-BE49-F238E27FC236}">
                <a16:creationId xmlns:a16="http://schemas.microsoft.com/office/drawing/2014/main" id="{9BE8B167-7FA5-4FD3-8A2F-BDA3CE13A33D}"/>
              </a:ext>
            </a:extLst>
          </p:cNvPr>
          <p:cNvSpPr/>
          <p:nvPr/>
        </p:nvSpPr>
        <p:spPr>
          <a:xfrm>
            <a:off x="2313710" y="1566952"/>
            <a:ext cx="1967345" cy="523220"/>
          </a:xfrm>
          <a:prstGeom prst="rect">
            <a:avLst/>
          </a:prstGeom>
        </p:spPr>
        <p:txBody>
          <a:bodyPr wrap="square">
            <a:spAutoFit/>
          </a:bodyPr>
          <a:lstStyle/>
          <a:p>
            <a:pPr algn="just"/>
            <a:r>
              <a:rPr lang="en-US" sz="2800">
                <a:solidFill>
                  <a:srgbClr val="FF0000"/>
                </a:solidFill>
                <a:latin typeface="Times New Roman" panose="02020603050405020304" pitchFamily="18" charset="0"/>
                <a:cs typeface="Times New Roman" panose="02020603050405020304" pitchFamily="18" charset="0"/>
              </a:rPr>
              <a:t>các-bô-nic</a:t>
            </a:r>
          </a:p>
        </p:txBody>
      </p:sp>
      <p:sp>
        <p:nvSpPr>
          <p:cNvPr id="5" name="Rectangle 4">
            <a:extLst>
              <a:ext uri="{FF2B5EF4-FFF2-40B4-BE49-F238E27FC236}">
                <a16:creationId xmlns:a16="http://schemas.microsoft.com/office/drawing/2014/main" id="{7022006A-9F68-49D6-ADF3-5FABC8A5B6B3}"/>
              </a:ext>
            </a:extLst>
          </p:cNvPr>
          <p:cNvSpPr/>
          <p:nvPr/>
        </p:nvSpPr>
        <p:spPr>
          <a:xfrm>
            <a:off x="2793798" y="2474893"/>
            <a:ext cx="1487257" cy="954107"/>
          </a:xfrm>
          <a:prstGeom prst="rect">
            <a:avLst/>
          </a:prstGeom>
        </p:spPr>
        <p:txBody>
          <a:bodyPr wrap="square">
            <a:spAutoFit/>
          </a:bodyPr>
          <a:lstStyle/>
          <a:p>
            <a:pPr algn="just"/>
            <a:r>
              <a:rPr lang="en-US" sz="2800">
                <a:solidFill>
                  <a:srgbClr val="FF0000"/>
                </a:solidFill>
                <a:latin typeface="Times New Roman" panose="02020603050405020304" pitchFamily="18" charset="0"/>
                <a:cs typeface="Times New Roman" panose="02020603050405020304" pitchFamily="18" charset="0"/>
              </a:rPr>
              <a:t>chất</a:t>
            </a:r>
          </a:p>
          <a:p>
            <a:pPr algn="just"/>
            <a:endParaRPr lang="en-US" sz="2800" b="0" i="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64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140A6BD-28BB-4973-B251-1B71CCE103ED}"/>
              </a:ext>
            </a:extLst>
          </p:cNvPr>
          <p:cNvGraphicFramePr>
            <a:graphicFrameLocks noGrp="1"/>
          </p:cNvGraphicFramePr>
          <p:nvPr>
            <p:extLst>
              <p:ext uri="{D42A27DB-BD31-4B8C-83A1-F6EECF244321}">
                <p14:modId xmlns:p14="http://schemas.microsoft.com/office/powerpoint/2010/main" val="1868513090"/>
              </p:ext>
            </p:extLst>
          </p:nvPr>
        </p:nvGraphicFramePr>
        <p:xfrm>
          <a:off x="1298714" y="1000074"/>
          <a:ext cx="10034739" cy="5040890"/>
        </p:xfrm>
        <a:graphic>
          <a:graphicData uri="http://schemas.openxmlformats.org/drawingml/2006/table">
            <a:tbl>
              <a:tblPr/>
              <a:tblGrid>
                <a:gridCol w="3344913">
                  <a:extLst>
                    <a:ext uri="{9D8B030D-6E8A-4147-A177-3AD203B41FA5}">
                      <a16:colId xmlns:a16="http://schemas.microsoft.com/office/drawing/2014/main" val="456513733"/>
                    </a:ext>
                  </a:extLst>
                </a:gridCol>
                <a:gridCol w="3344913">
                  <a:extLst>
                    <a:ext uri="{9D8B030D-6E8A-4147-A177-3AD203B41FA5}">
                      <a16:colId xmlns:a16="http://schemas.microsoft.com/office/drawing/2014/main" val="3432227370"/>
                    </a:ext>
                  </a:extLst>
                </a:gridCol>
                <a:gridCol w="3344913">
                  <a:extLst>
                    <a:ext uri="{9D8B030D-6E8A-4147-A177-3AD203B41FA5}">
                      <a16:colId xmlns:a16="http://schemas.microsoft.com/office/drawing/2014/main" val="64568557"/>
                    </a:ext>
                  </a:extLst>
                </a:gridCol>
              </a:tblGrid>
              <a:tr h="556594">
                <a:tc>
                  <a:txBody>
                    <a:bodyPr/>
                    <a:lstStyle/>
                    <a:p>
                      <a:pPr algn="ctr" fontAlgn="t"/>
                      <a:r>
                        <a:rPr lang="en-US" sz="2000" b="1">
                          <a:solidFill>
                            <a:srgbClr val="000000"/>
                          </a:solidFill>
                          <a:effectLst/>
                          <a:latin typeface="Times New Roman" panose="02020603050405020304" pitchFamily="18" charset="0"/>
                          <a:cs typeface="Times New Roman" panose="02020603050405020304" pitchFamily="18" charset="0"/>
                        </a:rPr>
                        <a:t>A</a:t>
                      </a:r>
                      <a:endParaRPr lang="en-US" sz="2000">
                        <a:solidFill>
                          <a:srgbClr val="000000"/>
                        </a:solidFill>
                        <a:effectLst/>
                        <a:latin typeface="Times New Roman" panose="02020603050405020304" pitchFamily="18" charset="0"/>
                        <a:cs typeface="Times New Roman" panose="02020603050405020304" pitchFamily="18" charset="0"/>
                      </a:endParaRPr>
                    </a:p>
                    <a:p>
                      <a:pPr algn="ctr" fontAlgn="t"/>
                      <a:r>
                        <a:rPr lang="en-US" sz="2000" b="1">
                          <a:solidFill>
                            <a:srgbClr val="000000"/>
                          </a:solidFill>
                          <a:effectLst/>
                          <a:latin typeface="Times New Roman" panose="02020603050405020304" pitchFamily="18" charset="0"/>
                          <a:cs typeface="Times New Roman" panose="02020603050405020304" pitchFamily="18" charset="0"/>
                        </a:rPr>
                        <a:t>Ví dụ</a:t>
                      </a:r>
                      <a:endParaRPr lang="en-US" sz="2000">
                        <a:solidFill>
                          <a:srgbClr val="000000"/>
                        </a:solidFill>
                        <a:effectLst/>
                        <a:latin typeface="Times New Roman" panose="02020603050405020304" pitchFamily="18" charset="0"/>
                        <a:cs typeface="Times New Roman" panose="02020603050405020304" pitchFamily="18" charset="0"/>
                      </a:endParaRP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2000">
                          <a:solidFill>
                            <a:srgbClr val="000000"/>
                          </a:solidFill>
                          <a:effectLst/>
                          <a:latin typeface="Times New Roman" panose="02020603050405020304" pitchFamily="18" charset="0"/>
                          <a:cs typeface="Times New Roman" panose="02020603050405020304" pitchFamily="18" charset="0"/>
                        </a:rPr>
                        <a:t/>
                      </a:r>
                      <a:br>
                        <a:rPr lang="en-US" sz="2000">
                          <a:solidFill>
                            <a:srgbClr val="000000"/>
                          </a:solidFill>
                          <a:effectLst/>
                          <a:latin typeface="Times New Roman" panose="02020603050405020304" pitchFamily="18" charset="0"/>
                          <a:cs typeface="Times New Roman" panose="02020603050405020304" pitchFamily="18" charset="0"/>
                        </a:rPr>
                      </a:br>
                      <a:endParaRPr lang="en-US" sz="2000">
                        <a:solidFill>
                          <a:srgbClr val="000000"/>
                        </a:solidFill>
                        <a:effectLst/>
                        <a:latin typeface="Times New Roman" panose="02020603050405020304" pitchFamily="18" charset="0"/>
                        <a:cs typeface="Times New Roman" panose="02020603050405020304" pitchFamily="18" charset="0"/>
                      </a:endParaRP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ctr" fontAlgn="t"/>
                      <a:r>
                        <a:rPr lang="en-US" sz="2000" b="1">
                          <a:solidFill>
                            <a:srgbClr val="000000"/>
                          </a:solidFill>
                          <a:effectLst/>
                          <a:latin typeface="Times New Roman" panose="02020603050405020304" pitchFamily="18" charset="0"/>
                          <a:cs typeface="Times New Roman" panose="02020603050405020304" pitchFamily="18" charset="0"/>
                        </a:rPr>
                        <a:t>B</a:t>
                      </a:r>
                      <a:endParaRPr lang="en-US" sz="2000">
                        <a:solidFill>
                          <a:srgbClr val="000000"/>
                        </a:solidFill>
                        <a:effectLst/>
                        <a:latin typeface="Times New Roman" panose="02020603050405020304" pitchFamily="18" charset="0"/>
                        <a:cs typeface="Times New Roman" panose="02020603050405020304" pitchFamily="18" charset="0"/>
                      </a:endParaRPr>
                    </a:p>
                    <a:p>
                      <a:pPr algn="ctr" fontAlgn="t"/>
                      <a:r>
                        <a:rPr lang="en-US" sz="2000" b="1">
                          <a:solidFill>
                            <a:srgbClr val="000000"/>
                          </a:solidFill>
                          <a:effectLst/>
                          <a:latin typeface="Times New Roman" panose="02020603050405020304" pitchFamily="18" charset="0"/>
                          <a:cs typeface="Times New Roman" panose="02020603050405020304" pitchFamily="18" charset="0"/>
                        </a:rPr>
                        <a:t>Yếu tố</a:t>
                      </a:r>
                      <a:endParaRPr lang="en-US" sz="2000">
                        <a:solidFill>
                          <a:srgbClr val="000000"/>
                        </a:solidFill>
                        <a:effectLst/>
                        <a:latin typeface="Times New Roman" panose="02020603050405020304" pitchFamily="18" charset="0"/>
                        <a:cs typeface="Times New Roman" panose="02020603050405020304" pitchFamily="18" charset="0"/>
                      </a:endParaRP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94473394"/>
                  </a:ext>
                </a:extLst>
              </a:tr>
              <a:tr h="883005">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1. Nước chiếm khoảng 70% khối lượng cơ thể động vật. Nếu mất 10 - 20% nước trong cơ thể động vật sẽ chết.</a:t>
                      </a: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a:r>
                      <a:br>
                        <a:rPr lang="en-US" sz="2000">
                          <a:solidFill>
                            <a:srgbClr val="000000"/>
                          </a:solidFill>
                          <a:effectLst/>
                          <a:latin typeface="Times New Roman" panose="02020603050405020304" pitchFamily="18" charset="0"/>
                          <a:cs typeface="Times New Roman" panose="02020603050405020304" pitchFamily="18" charset="0"/>
                        </a:rPr>
                      </a:br>
                      <a:endParaRPr lang="en-US" sz="2000">
                        <a:solidFill>
                          <a:srgbClr val="000000"/>
                        </a:solidFill>
                        <a:effectLst/>
                        <a:latin typeface="Times New Roman" panose="02020603050405020304" pitchFamily="18" charset="0"/>
                        <a:cs typeface="Times New Roman" panose="02020603050405020304" pitchFamily="18" charset="0"/>
                      </a:endParaRP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a) Nhiệt độ.</a:t>
                      </a:r>
                    </a:p>
                    <a:p>
                      <a:pPr algn="just" fontAlgn="t"/>
                      <a:r>
                        <a:rPr lang="en-US" sz="2000">
                          <a:solidFill>
                            <a:srgbClr val="000000"/>
                          </a:solidFill>
                          <a:effectLst/>
                          <a:latin typeface="Times New Roman" panose="02020603050405020304" pitchFamily="18" charset="0"/>
                          <a:cs typeface="Times New Roman" panose="02020603050405020304" pitchFamily="18" charset="0"/>
                        </a:rPr>
                        <a:t/>
                      </a:r>
                      <a:br>
                        <a:rPr lang="en-US" sz="2000">
                          <a:solidFill>
                            <a:srgbClr val="000000"/>
                          </a:solidFill>
                          <a:effectLst/>
                          <a:latin typeface="Times New Roman" panose="02020603050405020304" pitchFamily="18" charset="0"/>
                          <a:cs typeface="Times New Roman" panose="02020603050405020304" pitchFamily="18" charset="0"/>
                        </a:rPr>
                      </a:br>
                      <a:endParaRPr lang="en-US" sz="2000">
                        <a:solidFill>
                          <a:srgbClr val="000000"/>
                        </a:solidFill>
                        <a:effectLst/>
                        <a:latin typeface="Times New Roman" panose="02020603050405020304" pitchFamily="18" charset="0"/>
                        <a:cs typeface="Times New Roman" panose="02020603050405020304" pitchFamily="18" charset="0"/>
                      </a:endParaRP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183529915"/>
                  </a:ext>
                </a:extLst>
              </a:tr>
              <a:tr h="556594">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2. Các chuồng nuôi động vật cần thoáng khí, có ô trống.</a:t>
                      </a: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a:r>
                      <a:br>
                        <a:rPr lang="en-US" sz="2000">
                          <a:solidFill>
                            <a:srgbClr val="000000"/>
                          </a:solidFill>
                          <a:effectLst/>
                          <a:latin typeface="Times New Roman" panose="02020603050405020304" pitchFamily="18" charset="0"/>
                          <a:cs typeface="Times New Roman" panose="02020603050405020304" pitchFamily="18" charset="0"/>
                        </a:rPr>
                      </a:br>
                      <a:endParaRPr lang="en-US" sz="2000">
                        <a:solidFill>
                          <a:srgbClr val="000000"/>
                        </a:solidFill>
                        <a:effectLst/>
                        <a:latin typeface="Times New Roman" panose="02020603050405020304" pitchFamily="18" charset="0"/>
                        <a:cs typeface="Times New Roman" panose="02020603050405020304" pitchFamily="18" charset="0"/>
                      </a:endParaRP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b) Ánh sáng</a:t>
                      </a: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802914639"/>
                  </a:ext>
                </a:extLst>
              </a:tr>
              <a:tr h="649268">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3. Nhiều con vật hoạt động, kiếm ăn vào ban ngày, nghỉ ngơi vào ban đêm.</a:t>
                      </a: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a:r>
                      <a:br>
                        <a:rPr lang="en-US" sz="2000">
                          <a:solidFill>
                            <a:srgbClr val="000000"/>
                          </a:solidFill>
                          <a:effectLst/>
                          <a:latin typeface="Times New Roman" panose="02020603050405020304" pitchFamily="18" charset="0"/>
                          <a:cs typeface="Times New Roman" panose="02020603050405020304" pitchFamily="18" charset="0"/>
                        </a:rPr>
                      </a:br>
                      <a:endParaRPr lang="en-US" sz="2000">
                        <a:solidFill>
                          <a:srgbClr val="000000"/>
                        </a:solidFill>
                        <a:effectLst/>
                        <a:latin typeface="Times New Roman" panose="02020603050405020304" pitchFamily="18" charset="0"/>
                        <a:cs typeface="Times New Roman" panose="02020603050405020304" pitchFamily="18" charset="0"/>
                      </a:endParaRP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c) Nước</a:t>
                      </a: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86989412"/>
                  </a:ext>
                </a:extLst>
              </a:tr>
              <a:tr h="774065">
                <a:tc>
                  <a:txBody>
                    <a:bodyPr/>
                    <a:lstStyle/>
                    <a:p>
                      <a:pPr algn="just" fontAlgn="t"/>
                      <a:r>
                        <a:rPr lang="vi-VN" sz="2000">
                          <a:solidFill>
                            <a:srgbClr val="000000"/>
                          </a:solidFill>
                          <a:effectLst/>
                          <a:latin typeface="Times New Roman" panose="02020603050405020304" pitchFamily="18" charset="0"/>
                          <a:cs typeface="Times New Roman" panose="02020603050405020304" pitchFamily="18" charset="0"/>
                        </a:rPr>
                        <a:t>4. Vào mùa đông, nhiều loài chim di cư về những nơi ấm áp hơn và quay trở về vào mùa xuân.</a:t>
                      </a: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
                      </a:r>
                      <a:br>
                        <a:rPr lang="en-US" sz="2000">
                          <a:solidFill>
                            <a:srgbClr val="000000"/>
                          </a:solidFill>
                          <a:effectLst/>
                          <a:latin typeface="Times New Roman" panose="02020603050405020304" pitchFamily="18" charset="0"/>
                          <a:cs typeface="Times New Roman" panose="02020603050405020304" pitchFamily="18" charset="0"/>
                        </a:rPr>
                      </a:br>
                      <a:endParaRPr lang="en-US" sz="2000">
                        <a:solidFill>
                          <a:srgbClr val="000000"/>
                        </a:solidFill>
                        <a:effectLst/>
                        <a:latin typeface="Times New Roman" panose="02020603050405020304" pitchFamily="18" charset="0"/>
                        <a:cs typeface="Times New Roman" panose="02020603050405020304" pitchFamily="18" charset="0"/>
                      </a:endParaRP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just" fontAlgn="t"/>
                      <a:r>
                        <a:rPr lang="en-US" sz="2000">
                          <a:solidFill>
                            <a:srgbClr val="000000"/>
                          </a:solidFill>
                          <a:effectLst/>
                          <a:latin typeface="Times New Roman" panose="02020603050405020304" pitchFamily="18" charset="0"/>
                          <a:cs typeface="Times New Roman" panose="02020603050405020304" pitchFamily="18" charset="0"/>
                        </a:rPr>
                        <a:t>d) Không khí</a:t>
                      </a:r>
                    </a:p>
                  </a:txBody>
                  <a:tcPr marL="46889" marR="46889" marT="46889" marB="46889">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891971180"/>
                  </a:ext>
                </a:extLst>
              </a:tr>
            </a:tbl>
          </a:graphicData>
        </a:graphic>
      </p:graphicFrame>
      <p:sp>
        <p:nvSpPr>
          <p:cNvPr id="3" name="Rectangle 1">
            <a:extLst>
              <a:ext uri="{FF2B5EF4-FFF2-40B4-BE49-F238E27FC236}">
                <a16:creationId xmlns:a16="http://schemas.microsoft.com/office/drawing/2014/main" id="{19652183-255F-42A1-AB84-BE17880268BE}"/>
              </a:ext>
            </a:extLst>
          </p:cNvPr>
          <p:cNvSpPr>
            <a:spLocks noChangeArrowheads="1"/>
          </p:cNvSpPr>
          <p:nvPr/>
        </p:nvSpPr>
        <p:spPr bwMode="auto">
          <a:xfrm>
            <a:off x="1044077" y="98496"/>
            <a:ext cx="100347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Câu 6 : </a:t>
            </a:r>
            <a:r>
              <a:rPr kumimoji="0" lang="en-US" altLang="en-US" sz="20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Chọn các ví dụ ở cột A ghép với các yếu tố chính ảnh hưởng đến sự sống và phát triển của động vật ở cột B cho phù hợp.</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FFC662FB-8B6C-488E-9C45-EB42484AD690}"/>
              </a:ext>
            </a:extLst>
          </p:cNvPr>
          <p:cNvCxnSpPr/>
          <p:nvPr/>
        </p:nvCxnSpPr>
        <p:spPr>
          <a:xfrm>
            <a:off x="4488873" y="2105891"/>
            <a:ext cx="3574472" cy="1939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2C30521-F959-4D6E-ABF1-331978089B39}"/>
              </a:ext>
            </a:extLst>
          </p:cNvPr>
          <p:cNvCxnSpPr/>
          <p:nvPr/>
        </p:nvCxnSpPr>
        <p:spPr>
          <a:xfrm>
            <a:off x="4486095" y="3241421"/>
            <a:ext cx="3574472" cy="1939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0969908-A55A-4E68-AE90-CAAC52C78C0D}"/>
              </a:ext>
            </a:extLst>
          </p:cNvPr>
          <p:cNvCxnSpPr>
            <a:cxnSpLocks/>
          </p:cNvCxnSpPr>
          <p:nvPr/>
        </p:nvCxnSpPr>
        <p:spPr>
          <a:xfrm flipV="1">
            <a:off x="4572988" y="3241421"/>
            <a:ext cx="3753594" cy="993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EFE00F-27AD-4E4D-ABF4-412A5DFF0E23}"/>
              </a:ext>
            </a:extLst>
          </p:cNvPr>
          <p:cNvCxnSpPr>
            <a:cxnSpLocks/>
          </p:cNvCxnSpPr>
          <p:nvPr/>
        </p:nvCxnSpPr>
        <p:spPr>
          <a:xfrm flipV="1">
            <a:off x="4486095" y="2176820"/>
            <a:ext cx="3840487" cy="32110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5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79D5F3-C57F-40D2-BF70-4F7FBB290932}"/>
              </a:ext>
            </a:extLst>
          </p:cNvPr>
          <p:cNvSpPr txBox="1"/>
          <p:nvPr/>
        </p:nvSpPr>
        <p:spPr>
          <a:xfrm>
            <a:off x="678873" y="387928"/>
            <a:ext cx="1109749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LẤY VÀO                                                                                         THẢI RA</a:t>
            </a:r>
          </a:p>
        </p:txBody>
      </p:sp>
      <p:sp>
        <p:nvSpPr>
          <p:cNvPr id="3" name="Oval 2">
            <a:extLst>
              <a:ext uri="{FF2B5EF4-FFF2-40B4-BE49-F238E27FC236}">
                <a16:creationId xmlns:a16="http://schemas.microsoft.com/office/drawing/2014/main" id="{6888D7E6-F156-49C1-BB63-68752829CC44}"/>
              </a:ext>
            </a:extLst>
          </p:cNvPr>
          <p:cNvSpPr/>
          <p:nvPr/>
        </p:nvSpPr>
        <p:spPr>
          <a:xfrm>
            <a:off x="4731327" y="2489353"/>
            <a:ext cx="2729346" cy="1579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CON NG</a:t>
            </a:r>
            <a:r>
              <a:rPr lang="vi-VN" sz="4000">
                <a:latin typeface="Times New Roman" panose="02020603050405020304" pitchFamily="18" charset="0"/>
                <a:cs typeface="Times New Roman" panose="02020603050405020304" pitchFamily="18" charset="0"/>
              </a:rPr>
              <a:t>Ư</a:t>
            </a:r>
            <a:r>
              <a:rPr lang="en-US" sz="4000">
                <a:latin typeface="Times New Roman" panose="02020603050405020304" pitchFamily="18" charset="0"/>
                <a:cs typeface="Times New Roman" panose="02020603050405020304" pitchFamily="18" charset="0"/>
              </a:rPr>
              <a:t>ỜI</a:t>
            </a:r>
          </a:p>
        </p:txBody>
      </p:sp>
      <p:sp>
        <p:nvSpPr>
          <p:cNvPr id="4" name="Rectangle: Rounded Corners 3">
            <a:extLst>
              <a:ext uri="{FF2B5EF4-FFF2-40B4-BE49-F238E27FC236}">
                <a16:creationId xmlns:a16="http://schemas.microsoft.com/office/drawing/2014/main" id="{F6AE9B92-54A0-4E57-BC39-DF24AA5C0E7B}"/>
              </a:ext>
            </a:extLst>
          </p:cNvPr>
          <p:cNvSpPr/>
          <p:nvPr/>
        </p:nvSpPr>
        <p:spPr>
          <a:xfrm>
            <a:off x="457200" y="1579418"/>
            <a:ext cx="2729346" cy="9099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BAFB9EC-BCAE-460D-B1EE-3C66F1CB937B}"/>
              </a:ext>
            </a:extLst>
          </p:cNvPr>
          <p:cNvSpPr/>
          <p:nvPr/>
        </p:nvSpPr>
        <p:spPr>
          <a:xfrm>
            <a:off x="554185" y="3219178"/>
            <a:ext cx="2729346" cy="9099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4B2A552-62FE-416D-A6DF-10ADE0241EFE}"/>
              </a:ext>
            </a:extLst>
          </p:cNvPr>
          <p:cNvSpPr/>
          <p:nvPr/>
        </p:nvSpPr>
        <p:spPr>
          <a:xfrm>
            <a:off x="720434" y="4823614"/>
            <a:ext cx="2729346" cy="9099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B9AF027-5414-4B7B-89B8-63A22B6D0040}"/>
              </a:ext>
            </a:extLst>
          </p:cNvPr>
          <p:cNvSpPr/>
          <p:nvPr/>
        </p:nvSpPr>
        <p:spPr>
          <a:xfrm>
            <a:off x="8451273" y="1579418"/>
            <a:ext cx="2729346" cy="9099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46531E4-48CC-4F91-A3C7-330DBE7D8CB2}"/>
              </a:ext>
            </a:extLst>
          </p:cNvPr>
          <p:cNvSpPr/>
          <p:nvPr/>
        </p:nvSpPr>
        <p:spPr>
          <a:xfrm>
            <a:off x="8562110" y="3279062"/>
            <a:ext cx="2729346" cy="9099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44F6C7D-9169-4CD2-A818-3F54F005CDC8}"/>
              </a:ext>
            </a:extLst>
          </p:cNvPr>
          <p:cNvSpPr/>
          <p:nvPr/>
        </p:nvSpPr>
        <p:spPr>
          <a:xfrm>
            <a:off x="8742220" y="4978706"/>
            <a:ext cx="2729346" cy="9099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965C127-608C-463F-AA7A-567601351EE0}"/>
              </a:ext>
            </a:extLst>
          </p:cNvPr>
          <p:cNvSpPr/>
          <p:nvPr/>
        </p:nvSpPr>
        <p:spPr>
          <a:xfrm>
            <a:off x="457200" y="1583883"/>
            <a:ext cx="2729346" cy="9099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THỨC ĂN</a:t>
            </a:r>
          </a:p>
        </p:txBody>
      </p:sp>
      <p:sp>
        <p:nvSpPr>
          <p:cNvPr id="12" name="Rectangle: Rounded Corners 11">
            <a:extLst>
              <a:ext uri="{FF2B5EF4-FFF2-40B4-BE49-F238E27FC236}">
                <a16:creationId xmlns:a16="http://schemas.microsoft.com/office/drawing/2014/main" id="{0A807EA5-0779-44A6-AC1A-7589CAC1396A}"/>
              </a:ext>
            </a:extLst>
          </p:cNvPr>
          <p:cNvSpPr/>
          <p:nvPr/>
        </p:nvSpPr>
        <p:spPr>
          <a:xfrm>
            <a:off x="8437419" y="1609360"/>
            <a:ext cx="2729346" cy="9099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CÁC CHẤT CẶN BÃ</a:t>
            </a:r>
          </a:p>
        </p:txBody>
      </p:sp>
      <p:sp>
        <p:nvSpPr>
          <p:cNvPr id="13" name="Rectangle: Rounded Corners 12">
            <a:extLst>
              <a:ext uri="{FF2B5EF4-FFF2-40B4-BE49-F238E27FC236}">
                <a16:creationId xmlns:a16="http://schemas.microsoft.com/office/drawing/2014/main" id="{DEDFF926-1C2E-4738-AE68-FB14D1B5740A}"/>
              </a:ext>
            </a:extLst>
          </p:cNvPr>
          <p:cNvSpPr/>
          <p:nvPr/>
        </p:nvSpPr>
        <p:spPr>
          <a:xfrm>
            <a:off x="554185" y="3214713"/>
            <a:ext cx="2729346" cy="9099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NƯỚC UỐNG</a:t>
            </a:r>
          </a:p>
        </p:txBody>
      </p:sp>
      <p:sp>
        <p:nvSpPr>
          <p:cNvPr id="14" name="Rectangle: Rounded Corners 13">
            <a:extLst>
              <a:ext uri="{FF2B5EF4-FFF2-40B4-BE49-F238E27FC236}">
                <a16:creationId xmlns:a16="http://schemas.microsoft.com/office/drawing/2014/main" id="{5E411F9F-D699-4CC0-9C3A-7F025524F579}"/>
              </a:ext>
            </a:extLst>
          </p:cNvPr>
          <p:cNvSpPr/>
          <p:nvPr/>
        </p:nvSpPr>
        <p:spPr>
          <a:xfrm>
            <a:off x="8562110" y="3279062"/>
            <a:ext cx="2729346" cy="9099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NƯỚC TIỂU</a:t>
            </a:r>
          </a:p>
        </p:txBody>
      </p:sp>
      <p:sp>
        <p:nvSpPr>
          <p:cNvPr id="15" name="Rectangle: Rounded Corners 14">
            <a:extLst>
              <a:ext uri="{FF2B5EF4-FFF2-40B4-BE49-F238E27FC236}">
                <a16:creationId xmlns:a16="http://schemas.microsoft.com/office/drawing/2014/main" id="{2E56414E-CA47-4C41-B790-285213105F72}"/>
              </a:ext>
            </a:extLst>
          </p:cNvPr>
          <p:cNvSpPr/>
          <p:nvPr/>
        </p:nvSpPr>
        <p:spPr>
          <a:xfrm>
            <a:off x="678873" y="4819149"/>
            <a:ext cx="2729346" cy="9099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KHÍ Ô-XI</a:t>
            </a:r>
          </a:p>
        </p:txBody>
      </p:sp>
      <p:sp>
        <p:nvSpPr>
          <p:cNvPr id="16" name="Rectangle: Rounded Corners 15">
            <a:extLst>
              <a:ext uri="{FF2B5EF4-FFF2-40B4-BE49-F238E27FC236}">
                <a16:creationId xmlns:a16="http://schemas.microsoft.com/office/drawing/2014/main" id="{B1332578-144E-43EC-A956-E88673683720}"/>
              </a:ext>
            </a:extLst>
          </p:cNvPr>
          <p:cNvSpPr/>
          <p:nvPr/>
        </p:nvSpPr>
        <p:spPr>
          <a:xfrm>
            <a:off x="8742220" y="4978706"/>
            <a:ext cx="2729346" cy="90993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KHÍ CÁC- BO-NIC</a:t>
            </a:r>
          </a:p>
        </p:txBody>
      </p:sp>
      <p:cxnSp>
        <p:nvCxnSpPr>
          <p:cNvPr id="18" name="Straight Arrow Connector 17">
            <a:extLst>
              <a:ext uri="{FF2B5EF4-FFF2-40B4-BE49-F238E27FC236}">
                <a16:creationId xmlns:a16="http://schemas.microsoft.com/office/drawing/2014/main" id="{84E916B5-08DE-4ADA-B5F7-0074064058B5}"/>
              </a:ext>
            </a:extLst>
          </p:cNvPr>
          <p:cNvCxnSpPr/>
          <p:nvPr/>
        </p:nvCxnSpPr>
        <p:spPr>
          <a:xfrm>
            <a:off x="3186546" y="2341418"/>
            <a:ext cx="1731818" cy="498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B1C26A7-4D8C-4008-9B1E-0CB8C29ABDAD}"/>
              </a:ext>
            </a:extLst>
          </p:cNvPr>
          <p:cNvCxnSpPr>
            <a:cxnSpLocks/>
          </p:cNvCxnSpPr>
          <p:nvPr/>
        </p:nvCxnSpPr>
        <p:spPr>
          <a:xfrm flipV="1">
            <a:off x="7176651" y="2254942"/>
            <a:ext cx="1385459" cy="61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0B4C7C9-A76A-4017-A5A9-9E1F3EE94B41}"/>
              </a:ext>
            </a:extLst>
          </p:cNvPr>
          <p:cNvCxnSpPr>
            <a:cxnSpLocks/>
          </p:cNvCxnSpPr>
          <p:nvPr/>
        </p:nvCxnSpPr>
        <p:spPr>
          <a:xfrm flipV="1">
            <a:off x="3276602" y="3530218"/>
            <a:ext cx="1454725" cy="2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E285D6A-A958-4186-8D41-9EDDD230F13D}"/>
              </a:ext>
            </a:extLst>
          </p:cNvPr>
          <p:cNvCxnSpPr>
            <a:cxnSpLocks/>
          </p:cNvCxnSpPr>
          <p:nvPr/>
        </p:nvCxnSpPr>
        <p:spPr>
          <a:xfrm flipV="1">
            <a:off x="7284029" y="3629891"/>
            <a:ext cx="1278081" cy="21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8E313A8-800C-410D-9D22-1417E10D6390}"/>
              </a:ext>
            </a:extLst>
          </p:cNvPr>
          <p:cNvCxnSpPr>
            <a:cxnSpLocks/>
            <a:endCxn id="3" idx="3"/>
          </p:cNvCxnSpPr>
          <p:nvPr/>
        </p:nvCxnSpPr>
        <p:spPr>
          <a:xfrm flipV="1">
            <a:off x="3491341" y="3837471"/>
            <a:ext cx="1639689" cy="1315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6B1D799-7114-43D0-8FCA-47456D8B369B}"/>
              </a:ext>
            </a:extLst>
          </p:cNvPr>
          <p:cNvCxnSpPr>
            <a:cxnSpLocks/>
          </p:cNvCxnSpPr>
          <p:nvPr/>
        </p:nvCxnSpPr>
        <p:spPr>
          <a:xfrm>
            <a:off x="6797730" y="4030101"/>
            <a:ext cx="1764380" cy="1218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56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circle(in)">
                                      <p:cBhvr>
                                        <p:cTn id="38" dur="2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circle(in)">
                                      <p:cBhvr>
                                        <p:cTn id="43" dur="20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ircle(in)">
                                      <p:cBhvr>
                                        <p:cTn id="62" dur="20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circle(in)">
                                      <p:cBhvr>
                                        <p:cTn id="67" dur="20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658271-C17D-47CF-ACFF-267D95ED1A66}"/>
              </a:ext>
            </a:extLst>
          </p:cNvPr>
          <p:cNvSpPr/>
          <p:nvPr/>
        </p:nvSpPr>
        <p:spPr>
          <a:xfrm>
            <a:off x="595745" y="-566815"/>
            <a:ext cx="10840278" cy="5016758"/>
          </a:xfrm>
          <a:prstGeom prst="rect">
            <a:avLst/>
          </a:prstGeom>
        </p:spPr>
        <p:txBody>
          <a:bodyPr wrap="square">
            <a:spAutoFit/>
          </a:bodyPr>
          <a:lstStyle/>
          <a:p>
            <a:pPr algn="just"/>
            <a:r>
              <a:rPr lang="vi-VN" sz="3200" b="1">
                <a:solidFill>
                  <a:srgbClr val="000000"/>
                </a:solidFill>
                <a:latin typeface="+mj-lt"/>
              </a:rPr>
              <a:t>Câu 8 :</a:t>
            </a:r>
            <a:r>
              <a:rPr lang="vi-VN" sz="3200">
                <a:solidFill>
                  <a:srgbClr val="000000"/>
                </a:solidFill>
                <a:latin typeface="+mj-lt"/>
              </a:rPr>
              <a:t> Sử dụng các từ/cụm từ</a:t>
            </a:r>
            <a:r>
              <a:rPr lang="vi-VN" sz="3200" i="1">
                <a:solidFill>
                  <a:srgbClr val="000000"/>
                </a:solidFill>
                <a:latin typeface="+mj-lt"/>
              </a:rPr>
              <a:t>: thức ăn, chất dinh dưỡng, nhu cầu, động vật, thực vật</a:t>
            </a:r>
            <a:r>
              <a:rPr lang="vi-VN" sz="3200">
                <a:solidFill>
                  <a:srgbClr val="000000"/>
                </a:solidFill>
                <a:latin typeface="+mj-lt"/>
              </a:rPr>
              <a:t> điền vào chỗ (...) để hoàn thành đoạn thông tin nói về thức ăn đối với động vật (Mỗi từ/cụm từ có thể sử dụng nhiều lần).</a:t>
            </a:r>
          </a:p>
          <a:p>
            <a:pPr algn="just"/>
            <a:r>
              <a:rPr lang="vi-VN" sz="3200">
                <a:solidFill>
                  <a:srgbClr val="000000"/>
                </a:solidFill>
                <a:latin typeface="+mj-lt"/>
              </a:rPr>
              <a:t>Động vật phải lấy (1)............. từ (2)………..., động vật khác tổng hợp thành (3)...</a:t>
            </a:r>
            <a:r>
              <a:rPr lang="en-US" sz="3200">
                <a:solidFill>
                  <a:srgbClr val="000000"/>
                </a:solidFill>
                <a:latin typeface="+mj-lt"/>
              </a:rPr>
              <a:t>.....</a:t>
            </a:r>
            <a:r>
              <a:rPr lang="vi-VN" sz="3200">
                <a:solidFill>
                  <a:srgbClr val="000000"/>
                </a:solidFill>
                <a:latin typeface="+mj-lt"/>
              </a:rPr>
              <a:t>..</a:t>
            </a:r>
            <a:r>
              <a:rPr lang="en-US" sz="3200">
                <a:solidFill>
                  <a:srgbClr val="000000"/>
                </a:solidFill>
                <a:latin typeface="+mj-lt"/>
              </a:rPr>
              <a:t>........</a:t>
            </a:r>
            <a:r>
              <a:rPr lang="vi-VN" sz="3200">
                <a:solidFill>
                  <a:srgbClr val="000000"/>
                </a:solidFill>
                <a:latin typeface="+mj-lt"/>
              </a:rPr>
              <a:t>....để sống và phát triển do không có khả năng tự tổng hợp (4)………… như thực vật. Các loại động vật khác nhau có (5)………… về thức ăn khác nhau. Có động vật chỉ ăn thực vật hoặc chỉ ăn (6)...................... có (7).................. ăn cả thực vật và động vật.</a:t>
            </a:r>
            <a:endParaRPr lang="vi-VN" sz="3200" b="0" i="0">
              <a:solidFill>
                <a:srgbClr val="000000"/>
              </a:solidFill>
              <a:effectLst/>
              <a:latin typeface="+mj-lt"/>
            </a:endParaRPr>
          </a:p>
        </p:txBody>
      </p:sp>
      <p:sp>
        <p:nvSpPr>
          <p:cNvPr id="3" name="Rectangle 2">
            <a:extLst>
              <a:ext uri="{FF2B5EF4-FFF2-40B4-BE49-F238E27FC236}">
                <a16:creationId xmlns:a16="http://schemas.microsoft.com/office/drawing/2014/main" id="{0032057C-5686-4AEC-941B-31377240CE82}"/>
              </a:ext>
            </a:extLst>
          </p:cNvPr>
          <p:cNvSpPr/>
          <p:nvPr/>
        </p:nvSpPr>
        <p:spPr>
          <a:xfrm>
            <a:off x="4084925" y="1363845"/>
            <a:ext cx="1744375" cy="523220"/>
          </a:xfrm>
          <a:prstGeom prst="rect">
            <a:avLst/>
          </a:prstGeom>
        </p:spPr>
        <p:txBody>
          <a:bodyPr wrap="square">
            <a:spAutoFit/>
          </a:bodyPr>
          <a:lstStyle/>
          <a:p>
            <a:pPr algn="just"/>
            <a:r>
              <a:rPr lang="vi-VN" sz="2800">
                <a:solidFill>
                  <a:srgbClr val="FF0000"/>
                </a:solidFill>
                <a:latin typeface="+mj-lt"/>
              </a:rPr>
              <a:t>thức ăn</a:t>
            </a:r>
          </a:p>
        </p:txBody>
      </p:sp>
      <p:sp>
        <p:nvSpPr>
          <p:cNvPr id="5" name="Rectangle 4">
            <a:extLst>
              <a:ext uri="{FF2B5EF4-FFF2-40B4-BE49-F238E27FC236}">
                <a16:creationId xmlns:a16="http://schemas.microsoft.com/office/drawing/2014/main" id="{177F88B9-8F3C-4EEC-A403-ECB9B2E99EBF}"/>
              </a:ext>
            </a:extLst>
          </p:cNvPr>
          <p:cNvSpPr/>
          <p:nvPr/>
        </p:nvSpPr>
        <p:spPr>
          <a:xfrm>
            <a:off x="6791757" y="1363845"/>
            <a:ext cx="1680730" cy="523220"/>
          </a:xfrm>
          <a:prstGeom prst="rect">
            <a:avLst/>
          </a:prstGeom>
        </p:spPr>
        <p:txBody>
          <a:bodyPr wrap="square">
            <a:spAutoFit/>
          </a:bodyPr>
          <a:lstStyle/>
          <a:p>
            <a:pPr algn="just"/>
            <a:r>
              <a:rPr lang="vi-VN" sz="2800">
                <a:solidFill>
                  <a:srgbClr val="FF0000"/>
                </a:solidFill>
                <a:latin typeface="+mj-lt"/>
              </a:rPr>
              <a:t>thực vật</a:t>
            </a:r>
          </a:p>
        </p:txBody>
      </p:sp>
      <p:sp>
        <p:nvSpPr>
          <p:cNvPr id="6" name="Rectangle 5">
            <a:extLst>
              <a:ext uri="{FF2B5EF4-FFF2-40B4-BE49-F238E27FC236}">
                <a16:creationId xmlns:a16="http://schemas.microsoft.com/office/drawing/2014/main" id="{1C1E3A18-D100-4E41-A26E-90DE759098AF}"/>
              </a:ext>
            </a:extLst>
          </p:cNvPr>
          <p:cNvSpPr/>
          <p:nvPr/>
        </p:nvSpPr>
        <p:spPr>
          <a:xfrm>
            <a:off x="2693412" y="1887065"/>
            <a:ext cx="2706832" cy="523220"/>
          </a:xfrm>
          <a:prstGeom prst="rect">
            <a:avLst/>
          </a:prstGeom>
        </p:spPr>
        <p:txBody>
          <a:bodyPr wrap="square">
            <a:spAutoFit/>
          </a:bodyPr>
          <a:lstStyle/>
          <a:p>
            <a:r>
              <a:rPr lang="vi-VN" sz="2800">
                <a:solidFill>
                  <a:srgbClr val="FF0000"/>
                </a:solidFill>
                <a:latin typeface="+mj-lt"/>
              </a:rPr>
              <a:t>chất dinh dưỡng</a:t>
            </a:r>
            <a:endParaRPr lang="vi-VN" sz="2400" b="0" i="0">
              <a:solidFill>
                <a:srgbClr val="FF0000"/>
              </a:solidFill>
              <a:effectLst/>
              <a:latin typeface="+mj-lt"/>
            </a:endParaRPr>
          </a:p>
        </p:txBody>
      </p:sp>
      <p:sp>
        <p:nvSpPr>
          <p:cNvPr id="7" name="Rectangle 6">
            <a:extLst>
              <a:ext uri="{FF2B5EF4-FFF2-40B4-BE49-F238E27FC236}">
                <a16:creationId xmlns:a16="http://schemas.microsoft.com/office/drawing/2014/main" id="{1C9C6B84-D3C7-4A39-9EDF-EF081E212E2A}"/>
              </a:ext>
            </a:extLst>
          </p:cNvPr>
          <p:cNvSpPr/>
          <p:nvPr/>
        </p:nvSpPr>
        <p:spPr>
          <a:xfrm>
            <a:off x="4500758" y="2316803"/>
            <a:ext cx="1515126" cy="523220"/>
          </a:xfrm>
          <a:prstGeom prst="rect">
            <a:avLst/>
          </a:prstGeom>
        </p:spPr>
        <p:txBody>
          <a:bodyPr wrap="square">
            <a:spAutoFit/>
          </a:bodyPr>
          <a:lstStyle/>
          <a:p>
            <a:pPr algn="just"/>
            <a:r>
              <a:rPr lang="vi-VN" sz="2800">
                <a:solidFill>
                  <a:srgbClr val="FF0000"/>
                </a:solidFill>
                <a:latin typeface="+mj-lt"/>
              </a:rPr>
              <a:t>thức ăn</a:t>
            </a:r>
          </a:p>
        </p:txBody>
      </p:sp>
      <p:sp>
        <p:nvSpPr>
          <p:cNvPr id="8" name="Rectangle 7">
            <a:extLst>
              <a:ext uri="{FF2B5EF4-FFF2-40B4-BE49-F238E27FC236}">
                <a16:creationId xmlns:a16="http://schemas.microsoft.com/office/drawing/2014/main" id="{9CAEEFA4-5E79-46E8-B420-0163069434B9}"/>
              </a:ext>
            </a:extLst>
          </p:cNvPr>
          <p:cNvSpPr/>
          <p:nvPr/>
        </p:nvSpPr>
        <p:spPr>
          <a:xfrm>
            <a:off x="3719382" y="2769525"/>
            <a:ext cx="1562751" cy="523220"/>
          </a:xfrm>
          <a:prstGeom prst="rect">
            <a:avLst/>
          </a:prstGeom>
        </p:spPr>
        <p:txBody>
          <a:bodyPr wrap="square">
            <a:spAutoFit/>
          </a:bodyPr>
          <a:lstStyle/>
          <a:p>
            <a:pPr algn="just"/>
            <a:r>
              <a:rPr lang="vi-VN" sz="2800">
                <a:solidFill>
                  <a:srgbClr val="FF0000"/>
                </a:solidFill>
                <a:latin typeface="+mj-lt"/>
              </a:rPr>
              <a:t>nhu cầu</a:t>
            </a:r>
            <a:endParaRPr lang="vi-VN" sz="2400" b="0" i="0">
              <a:solidFill>
                <a:srgbClr val="FF0000"/>
              </a:solidFill>
              <a:effectLst/>
              <a:latin typeface="+mj-lt"/>
            </a:endParaRPr>
          </a:p>
        </p:txBody>
      </p:sp>
      <p:sp>
        <p:nvSpPr>
          <p:cNvPr id="9" name="Rectangle 8">
            <a:extLst>
              <a:ext uri="{FF2B5EF4-FFF2-40B4-BE49-F238E27FC236}">
                <a16:creationId xmlns:a16="http://schemas.microsoft.com/office/drawing/2014/main" id="{7ADDB5F9-EBBF-4451-91D9-1E3F6347E597}"/>
              </a:ext>
            </a:extLst>
          </p:cNvPr>
          <p:cNvSpPr/>
          <p:nvPr/>
        </p:nvSpPr>
        <p:spPr>
          <a:xfrm>
            <a:off x="6015884" y="3383373"/>
            <a:ext cx="1895043" cy="523220"/>
          </a:xfrm>
          <a:prstGeom prst="rect">
            <a:avLst/>
          </a:prstGeom>
        </p:spPr>
        <p:txBody>
          <a:bodyPr wrap="square">
            <a:spAutoFit/>
          </a:bodyPr>
          <a:lstStyle/>
          <a:p>
            <a:pPr algn="just"/>
            <a:r>
              <a:rPr lang="vi-VN" sz="2800">
                <a:solidFill>
                  <a:srgbClr val="FF0000"/>
                </a:solidFill>
                <a:latin typeface="+mj-lt"/>
              </a:rPr>
              <a:t>động vậ</a:t>
            </a:r>
            <a:r>
              <a:rPr lang="en-US" sz="2800">
                <a:solidFill>
                  <a:srgbClr val="FF0000"/>
                </a:solidFill>
                <a:latin typeface="Times New Roman" panose="02020603050405020304" pitchFamily="18" charset="0"/>
                <a:cs typeface="Times New Roman" panose="02020603050405020304" pitchFamily="18" charset="0"/>
              </a:rPr>
              <a:t>t</a:t>
            </a:r>
            <a:endParaRPr lang="vi-VN" sz="2400" b="0" i="0">
              <a:solidFill>
                <a:srgbClr val="FF0000"/>
              </a:solidFill>
              <a:effectLst/>
              <a:latin typeface="+mj-lt"/>
            </a:endParaRPr>
          </a:p>
        </p:txBody>
      </p:sp>
      <p:sp>
        <p:nvSpPr>
          <p:cNvPr id="11" name="Rectangle 10">
            <a:extLst>
              <a:ext uri="{FF2B5EF4-FFF2-40B4-BE49-F238E27FC236}">
                <a16:creationId xmlns:a16="http://schemas.microsoft.com/office/drawing/2014/main" id="{405C8599-DAC0-4196-AF4B-F431B09F8B9E}"/>
              </a:ext>
            </a:extLst>
          </p:cNvPr>
          <p:cNvSpPr/>
          <p:nvPr/>
        </p:nvSpPr>
        <p:spPr>
          <a:xfrm>
            <a:off x="9282959" y="3292745"/>
            <a:ext cx="1895043" cy="523220"/>
          </a:xfrm>
          <a:prstGeom prst="rect">
            <a:avLst/>
          </a:prstGeom>
        </p:spPr>
        <p:txBody>
          <a:bodyPr wrap="square">
            <a:spAutoFit/>
          </a:bodyPr>
          <a:lstStyle/>
          <a:p>
            <a:pPr algn="just"/>
            <a:r>
              <a:rPr lang="vi-VN" sz="2800">
                <a:solidFill>
                  <a:srgbClr val="FF0000"/>
                </a:solidFill>
                <a:latin typeface="+mj-lt"/>
              </a:rPr>
              <a:t>động vậ</a:t>
            </a:r>
            <a:r>
              <a:rPr lang="en-US" sz="2800">
                <a:solidFill>
                  <a:srgbClr val="FF0000"/>
                </a:solidFill>
                <a:latin typeface="Times New Roman" panose="02020603050405020304" pitchFamily="18" charset="0"/>
                <a:cs typeface="Times New Roman" panose="02020603050405020304" pitchFamily="18" charset="0"/>
              </a:rPr>
              <a:t>t</a:t>
            </a:r>
            <a:endParaRPr lang="vi-VN" sz="2400" b="0" i="0">
              <a:solidFill>
                <a:srgbClr val="FF0000"/>
              </a:solidFill>
              <a:effectLst/>
              <a:latin typeface="+mj-lt"/>
            </a:endParaRPr>
          </a:p>
        </p:txBody>
      </p:sp>
    </p:spTree>
    <p:extLst>
      <p:ext uri="{BB962C8B-B14F-4D97-AF65-F5344CB8AC3E}">
        <p14:creationId xmlns:p14="http://schemas.microsoft.com/office/powerpoint/2010/main" val="414835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TotalTime>
  <Words>493</Words>
  <Application>Microsoft Office PowerPoint</Application>
  <PresentationFormat>Widescreen</PresentationFormat>
  <Paragraphs>75</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宋体</vt:lpstr>
      <vt:lpstr>Arial</vt:lpstr>
      <vt:lpstr>Calibri</vt:lpstr>
      <vt:lpstr>Calibri Light</vt:lpstr>
      <vt:lpstr>等线</vt:lpstr>
      <vt:lpstr>Times New Roman</vt:lpstr>
      <vt:lpstr>UTM Duepuntozero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minhkhanh.t93@gmail.com</cp:lastModifiedBy>
  <cp:revision>109</cp:revision>
  <dcterms:created xsi:type="dcterms:W3CDTF">2023-11-28T12:09:26Z</dcterms:created>
  <dcterms:modified xsi:type="dcterms:W3CDTF">2025-12-25T09:07:47Z</dcterms:modified>
</cp:coreProperties>
</file>